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12192000"/>
  <p:embeddedFontLst>
    <p:embeddedFont>
      <p:font typeface="Play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C20EBF-E41E-4FFA-8F74-83E6BE41F982}">
  <a:tblStyle styleId="{44C20EBF-E41E-4FFA-8F74-83E6BE41F9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80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İbrahim Önal" userId="e9d27270-63e6-4956-81b0-bd23a03f0c10" providerId="ADAL" clId="{B0F8BFCA-DF8C-489D-A1E3-7DC771B71CF0}"/>
    <pc:docChg chg="undo redo custSel modSld">
      <pc:chgData name="İbrahim Önal" userId="e9d27270-63e6-4956-81b0-bd23a03f0c10" providerId="ADAL" clId="{B0F8BFCA-DF8C-489D-A1E3-7DC771B71CF0}" dt="2026-06-12T11:40:08.934" v="277" actId="14734"/>
      <pc:docMkLst>
        <pc:docMk/>
      </pc:docMkLst>
      <pc:sldChg chg="modSp mod">
        <pc:chgData name="İbrahim Önal" userId="e9d27270-63e6-4956-81b0-bd23a03f0c10" providerId="ADAL" clId="{B0F8BFCA-DF8C-489D-A1E3-7DC771B71CF0}" dt="2026-06-12T10:06:29.948" v="36" actId="20577"/>
        <pc:sldMkLst>
          <pc:docMk/>
          <pc:sldMk cId="0" sldId="256"/>
        </pc:sldMkLst>
        <pc:spChg chg="mod">
          <ac:chgData name="İbrahim Önal" userId="e9d27270-63e6-4956-81b0-bd23a03f0c10" providerId="ADAL" clId="{B0F8BFCA-DF8C-489D-A1E3-7DC771B71CF0}" dt="2026-06-12T10:06:29.948" v="36" actId="20577"/>
          <ac:spMkLst>
            <pc:docMk/>
            <pc:sldMk cId="0" sldId="256"/>
            <ac:spMk id="2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18.517" v="20" actId="14100"/>
          <ac:spMkLst>
            <pc:docMk/>
            <pc:sldMk cId="0" sldId="256"/>
            <ac:spMk id="28" creationId="{00000000-0000-0000-0000-000000000000}"/>
          </ac:spMkLst>
        </pc:spChg>
        <pc:picChg chg="mod">
          <ac:chgData name="İbrahim Önal" userId="e9d27270-63e6-4956-81b0-bd23a03f0c10" providerId="ADAL" clId="{B0F8BFCA-DF8C-489D-A1E3-7DC771B71CF0}" dt="2026-06-12T10:06:10.820" v="14" actId="1076"/>
          <ac:picMkLst>
            <pc:docMk/>
            <pc:sldMk cId="0" sldId="256"/>
            <ac:picMk id="22" creationId="{00000000-0000-0000-0000-000000000000}"/>
          </ac:picMkLst>
        </pc:picChg>
      </pc:sldChg>
      <pc:sldChg chg="modSp mod">
        <pc:chgData name="İbrahim Önal" userId="e9d27270-63e6-4956-81b0-bd23a03f0c10" providerId="ADAL" clId="{B0F8BFCA-DF8C-489D-A1E3-7DC771B71CF0}" dt="2026-06-12T10:07:48.241" v="69" actId="1037"/>
        <pc:sldMkLst>
          <pc:docMk/>
          <pc:sldMk cId="0" sldId="257"/>
        </pc:sldMkLst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3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3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3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3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7:39.379" v="50" actId="1037"/>
          <ac:spMkLst>
            <pc:docMk/>
            <pc:sldMk cId="0" sldId="257"/>
            <ac:spMk id="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7:43.977" v="61" actId="1037"/>
          <ac:spMkLst>
            <pc:docMk/>
            <pc:sldMk cId="0" sldId="257"/>
            <ac:spMk id="5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5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7:48.241" v="69" actId="103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6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6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6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6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6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6:50.139" v="39" actId="404"/>
          <ac:spMkLst>
            <pc:docMk/>
            <pc:sldMk cId="0" sldId="257"/>
            <ac:spMk id="66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08:11.693" v="72" actId="1076"/>
        <pc:sldMkLst>
          <pc:docMk/>
          <pc:sldMk cId="0" sldId="259"/>
        </pc:sldMkLst>
        <pc:spChg chg="mod">
          <ac:chgData name="İbrahim Önal" userId="e9d27270-63e6-4956-81b0-bd23a03f0c10" providerId="ADAL" clId="{B0F8BFCA-DF8C-489D-A1E3-7DC771B71CF0}" dt="2026-06-12T10:08:05.836" v="71" actId="403"/>
          <ac:spMkLst>
            <pc:docMk/>
            <pc:sldMk cId="0" sldId="259"/>
            <ac:spMk id="10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05.836" v="71" actId="403"/>
          <ac:spMkLst>
            <pc:docMk/>
            <pc:sldMk cId="0" sldId="259"/>
            <ac:spMk id="1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05.836" v="71" actId="403"/>
          <ac:spMkLst>
            <pc:docMk/>
            <pc:sldMk cId="0" sldId="259"/>
            <ac:spMk id="10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05.836" v="71" actId="403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11.693" v="72" actId="1076"/>
          <ac:spMkLst>
            <pc:docMk/>
            <pc:sldMk cId="0" sldId="259"/>
            <ac:spMk id="10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05.836" v="71" actId="403"/>
          <ac:spMkLst>
            <pc:docMk/>
            <pc:sldMk cId="0" sldId="259"/>
            <ac:spMk id="10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05.836" v="71" actId="403"/>
          <ac:spMkLst>
            <pc:docMk/>
            <pc:sldMk cId="0" sldId="259"/>
            <ac:spMk id="107" creationId="{00000000-0000-0000-0000-000000000000}"/>
          </ac:spMkLst>
        </pc:spChg>
      </pc:sldChg>
      <pc:sldChg chg="delSp mod">
        <pc:chgData name="İbrahim Önal" userId="e9d27270-63e6-4956-81b0-bd23a03f0c10" providerId="ADAL" clId="{B0F8BFCA-DF8C-489D-A1E3-7DC771B71CF0}" dt="2026-06-12T10:08:27.886" v="73" actId="478"/>
        <pc:sldMkLst>
          <pc:docMk/>
          <pc:sldMk cId="0" sldId="260"/>
        </pc:sldMkLst>
        <pc:spChg chg="del">
          <ac:chgData name="İbrahim Önal" userId="e9d27270-63e6-4956-81b0-bd23a03f0c10" providerId="ADAL" clId="{B0F8BFCA-DF8C-489D-A1E3-7DC771B71CF0}" dt="2026-06-12T10:08:27.886" v="73" actId="478"/>
          <ac:spMkLst>
            <pc:docMk/>
            <pc:sldMk cId="0" sldId="260"/>
            <ac:spMk id="139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08:59.901" v="77" actId="1076"/>
        <pc:sldMkLst>
          <pc:docMk/>
          <pc:sldMk cId="0" sldId="261"/>
        </pc:sldMkLst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4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4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4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5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42.321" v="75" actId="403"/>
          <ac:spMkLst>
            <pc:docMk/>
            <pc:sldMk cId="0" sldId="261"/>
            <ac:spMk id="16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8:59.901" v="77" actId="1076"/>
          <ac:spMkLst>
            <pc:docMk/>
            <pc:sldMk cId="0" sldId="261"/>
            <ac:spMk id="169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09:12.137" v="78" actId="403"/>
        <pc:sldMkLst>
          <pc:docMk/>
          <pc:sldMk cId="0" sldId="262"/>
        </pc:sldMkLst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7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7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7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8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19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12.137" v="78" actId="403"/>
          <ac:spMkLst>
            <pc:docMk/>
            <pc:sldMk cId="0" sldId="262"/>
            <ac:spMk id="209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09:40.167" v="82" actId="403"/>
        <pc:sldMkLst>
          <pc:docMk/>
          <pc:sldMk cId="0" sldId="263"/>
        </pc:sldMkLst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1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1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1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1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2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3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40.167" v="82" actId="403"/>
          <ac:spMkLst>
            <pc:docMk/>
            <pc:sldMk cId="0" sldId="263"/>
            <ac:spMk id="231" creationId="{00000000-0000-0000-0000-000000000000}"/>
          </ac:spMkLst>
        </pc:spChg>
        <pc:graphicFrameChg chg="modGraphic">
          <ac:chgData name="İbrahim Önal" userId="e9d27270-63e6-4956-81b0-bd23a03f0c10" providerId="ADAL" clId="{B0F8BFCA-DF8C-489D-A1E3-7DC771B71CF0}" dt="2026-06-12T10:09:36.346" v="81" actId="113"/>
          <ac:graphicFrameMkLst>
            <pc:docMk/>
            <pc:sldMk cId="0" sldId="263"/>
            <ac:graphicFrameMk id="225" creationId="{00000000-0000-0000-0000-000000000000}"/>
          </ac:graphicFrameMkLst>
        </pc:graphicFrameChg>
      </pc:sldChg>
      <pc:sldChg chg="modSp mod">
        <pc:chgData name="İbrahim Önal" userId="e9d27270-63e6-4956-81b0-bd23a03f0c10" providerId="ADAL" clId="{B0F8BFCA-DF8C-489D-A1E3-7DC771B71CF0}" dt="2026-06-12T10:10:52.756" v="190" actId="6549"/>
        <pc:sldMkLst>
          <pc:docMk/>
          <pc:sldMk cId="0" sldId="264"/>
        </pc:sldMkLst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3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3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3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4.337" v="91" actId="1037"/>
          <ac:spMkLst>
            <pc:docMk/>
            <pc:sldMk cId="0" sldId="264"/>
            <ac:spMk id="2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7.471" v="97" actId="1037"/>
          <ac:spMkLst>
            <pc:docMk/>
            <pc:sldMk cId="0" sldId="264"/>
            <ac:spMk id="25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0:01.820" v="106" actId="1037"/>
          <ac:spMkLst>
            <pc:docMk/>
            <pc:sldMk cId="0" sldId="264"/>
            <ac:spMk id="2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5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6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0:52.756" v="190" actId="6549"/>
          <ac:spMkLst>
            <pc:docMk/>
            <pc:sldMk cId="0" sldId="264"/>
            <ac:spMk id="26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09:50.075" v="83" actId="403"/>
          <ac:spMkLst>
            <pc:docMk/>
            <pc:sldMk cId="0" sldId="264"/>
            <ac:spMk id="262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1:56.620" v="196" actId="14100"/>
        <pc:sldMkLst>
          <pc:docMk/>
          <pc:sldMk cId="0" sldId="266"/>
        </pc:sldMkLst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29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29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29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3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56.620" v="196" actId="14100"/>
          <ac:spMkLst>
            <pc:docMk/>
            <pc:sldMk cId="0" sldId="266"/>
            <ac:spMk id="30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3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30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1:49.967" v="195" actId="403"/>
          <ac:spMkLst>
            <pc:docMk/>
            <pc:sldMk cId="0" sldId="266"/>
            <ac:spMk id="306" creationId="{00000000-0000-0000-0000-000000000000}"/>
          </ac:spMkLst>
        </pc:spChg>
        <pc:picChg chg="mod">
          <ac:chgData name="İbrahim Önal" userId="e9d27270-63e6-4956-81b0-bd23a03f0c10" providerId="ADAL" clId="{B0F8BFCA-DF8C-489D-A1E3-7DC771B71CF0}" dt="2026-06-12T10:11:44.489" v="193" actId="14100"/>
          <ac:picMkLst>
            <pc:docMk/>
            <pc:sldMk cId="0" sldId="266"/>
            <ac:picMk id="300" creationId="{00000000-0000-0000-0000-000000000000}"/>
          </ac:picMkLst>
        </pc:picChg>
        <pc:picChg chg="mod">
          <ac:chgData name="İbrahim Önal" userId="e9d27270-63e6-4956-81b0-bd23a03f0c10" providerId="ADAL" clId="{B0F8BFCA-DF8C-489D-A1E3-7DC771B71CF0}" dt="2026-06-12T10:11:44.489" v="193" actId="14100"/>
          <ac:picMkLst>
            <pc:docMk/>
            <pc:sldMk cId="0" sldId="266"/>
            <ac:picMk id="302" creationId="{00000000-0000-0000-0000-000000000000}"/>
          </ac:picMkLst>
        </pc:picChg>
      </pc:sldChg>
      <pc:sldChg chg="modSp mod">
        <pc:chgData name="İbrahim Önal" userId="e9d27270-63e6-4956-81b0-bd23a03f0c10" providerId="ADAL" clId="{B0F8BFCA-DF8C-489D-A1E3-7DC771B71CF0}" dt="2026-06-12T10:12:04.960" v="197" actId="403"/>
        <pc:sldMkLst>
          <pc:docMk/>
          <pc:sldMk cId="0" sldId="267"/>
        </pc:sldMkLst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1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2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3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3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3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3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04.960" v="197" actId="403"/>
          <ac:spMkLst>
            <pc:docMk/>
            <pc:sldMk cId="0" sldId="267"/>
            <ac:spMk id="334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2:11.899" v="198" actId="403"/>
        <pc:sldMkLst>
          <pc:docMk/>
          <pc:sldMk cId="0" sldId="268"/>
        </pc:sldMkLst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6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7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7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7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7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7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11.899" v="198" actId="403"/>
          <ac:spMkLst>
            <pc:docMk/>
            <pc:sldMk cId="0" sldId="268"/>
            <ac:spMk id="375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2:28.738" v="199" actId="403"/>
        <pc:sldMkLst>
          <pc:docMk/>
          <pc:sldMk cId="0" sldId="269"/>
        </pc:sldMkLst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8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28.738" v="199" actId="403"/>
          <ac:spMkLst>
            <pc:docMk/>
            <pc:sldMk cId="0" sldId="269"/>
            <ac:spMk id="390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1:40:08.934" v="277" actId="14734"/>
        <pc:sldMkLst>
          <pc:docMk/>
          <pc:sldMk cId="0" sldId="270"/>
        </pc:sldMkLst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39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39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39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39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0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1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36.869" v="200" actId="403"/>
          <ac:spMkLst>
            <pc:docMk/>
            <pc:sldMk cId="0" sldId="270"/>
            <ac:spMk id="411" creationId="{00000000-0000-0000-0000-000000000000}"/>
          </ac:spMkLst>
        </pc:spChg>
        <pc:graphicFrameChg chg="modGraphic">
          <ac:chgData name="İbrahim Önal" userId="e9d27270-63e6-4956-81b0-bd23a03f0c10" providerId="ADAL" clId="{B0F8BFCA-DF8C-489D-A1E3-7DC771B71CF0}" dt="2026-06-12T11:40:08.934" v="277" actId="14734"/>
          <ac:graphicFrameMkLst>
            <pc:docMk/>
            <pc:sldMk cId="0" sldId="270"/>
            <ac:graphicFrameMk id="406" creationId="{00000000-0000-0000-0000-000000000000}"/>
          </ac:graphicFrameMkLst>
        </pc:graphicFrameChg>
      </pc:sldChg>
      <pc:sldChg chg="modSp mod">
        <pc:chgData name="İbrahim Önal" userId="e9d27270-63e6-4956-81b0-bd23a03f0c10" providerId="ADAL" clId="{B0F8BFCA-DF8C-489D-A1E3-7DC771B71CF0}" dt="2026-06-12T10:12:46.294" v="201" actId="403"/>
        <pc:sldMkLst>
          <pc:docMk/>
          <pc:sldMk cId="0" sldId="271"/>
        </pc:sldMkLst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1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1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1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2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3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4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4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4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46.294" v="201" actId="403"/>
          <ac:spMkLst>
            <pc:docMk/>
            <pc:sldMk cId="0" sldId="271"/>
            <ac:spMk id="443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2:54.884" v="202" actId="403"/>
        <pc:sldMkLst>
          <pc:docMk/>
          <pc:sldMk cId="0" sldId="272"/>
        </pc:sldMkLst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2:54.884" v="202" actId="403"/>
          <ac:spMkLst>
            <pc:docMk/>
            <pc:sldMk cId="0" sldId="272"/>
            <ac:spMk id="458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3:01.343" v="203" actId="403"/>
        <pc:sldMkLst>
          <pc:docMk/>
          <pc:sldMk cId="0" sldId="273"/>
        </pc:sldMkLst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6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6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6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6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6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7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1.343" v="203" actId="403"/>
          <ac:spMkLst>
            <pc:docMk/>
            <pc:sldMk cId="0" sldId="273"/>
            <ac:spMk id="487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3:28.088" v="257" actId="1037"/>
        <pc:sldMkLst>
          <pc:docMk/>
          <pc:sldMk cId="0" sldId="274"/>
        </pc:sldMkLst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49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49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49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49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49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49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13.104" v="219" actId="1037"/>
          <ac:spMkLst>
            <pc:docMk/>
            <pc:sldMk cId="0" sldId="274"/>
            <ac:spMk id="50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0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16.151" v="228" actId="1037"/>
          <ac:spMkLst>
            <pc:docMk/>
            <pc:sldMk cId="0" sldId="274"/>
            <ac:spMk id="51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28.088" v="257" actId="1037"/>
          <ac:spMkLst>
            <pc:docMk/>
            <pc:sldMk cId="0" sldId="274"/>
            <ac:spMk id="51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1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25.307" v="254" actId="1037"/>
          <ac:spMkLst>
            <pc:docMk/>
            <pc:sldMk cId="0" sldId="274"/>
            <ac:spMk id="52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07.407" v="204" actId="403"/>
          <ac:spMkLst>
            <pc:docMk/>
            <pc:sldMk cId="0" sldId="274"/>
            <ac:spMk id="528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3:35.555" v="258" actId="403"/>
        <pc:sldMkLst>
          <pc:docMk/>
          <pc:sldMk cId="0" sldId="275"/>
        </pc:sldMkLst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3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3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3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3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3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5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6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6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6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6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6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35.555" v="258" actId="403"/>
          <ac:spMkLst>
            <pc:docMk/>
            <pc:sldMk cId="0" sldId="275"/>
            <ac:spMk id="565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3:44.063" v="259" actId="403"/>
        <pc:sldMkLst>
          <pc:docMk/>
          <pc:sldMk cId="0" sldId="276"/>
        </pc:sldMkLst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44.063" v="259" actId="403"/>
          <ac:spMkLst>
            <pc:docMk/>
            <pc:sldMk cId="0" sldId="276"/>
            <ac:spMk id="578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3:50.597" v="260" actId="403"/>
        <pc:sldMkLst>
          <pc:docMk/>
          <pc:sldMk cId="0" sldId="277"/>
        </pc:sldMkLst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8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8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8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8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8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59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0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1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0.597" v="260" actId="403"/>
          <ac:spMkLst>
            <pc:docMk/>
            <pc:sldMk cId="0" sldId="277"/>
            <ac:spMk id="611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3:58.517" v="261" actId="403"/>
        <pc:sldMkLst>
          <pc:docMk/>
          <pc:sldMk cId="0" sldId="278"/>
        </pc:sldMkLst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1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1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1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2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3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5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3:58.517" v="261" actId="403"/>
          <ac:spMkLst>
            <pc:docMk/>
            <pc:sldMk cId="0" sldId="278"/>
            <ac:spMk id="652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4:04.880" v="262" actId="403"/>
        <pc:sldMkLst>
          <pc:docMk/>
          <pc:sldMk cId="0" sldId="279"/>
        </pc:sldMkLst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5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6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7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04.880" v="262" actId="403"/>
          <ac:spMkLst>
            <pc:docMk/>
            <pc:sldMk cId="0" sldId="279"/>
            <ac:spMk id="689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4:10.876" v="263" actId="403"/>
        <pc:sldMkLst>
          <pc:docMk/>
          <pc:sldMk cId="0" sldId="280"/>
        </pc:sldMkLst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69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69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69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69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0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10.876" v="263" actId="403"/>
          <ac:spMkLst>
            <pc:docMk/>
            <pc:sldMk cId="0" sldId="280"/>
            <ac:spMk id="719" creationId="{00000000-0000-0000-0000-000000000000}"/>
          </ac:spMkLst>
        </pc:spChg>
      </pc:sldChg>
      <pc:sldChg chg="modSp mod">
        <pc:chgData name="İbrahim Önal" userId="e9d27270-63e6-4956-81b0-bd23a03f0c10" providerId="ADAL" clId="{B0F8BFCA-DF8C-489D-A1E3-7DC771B71CF0}" dt="2026-06-12T10:14:23.151" v="264" actId="403"/>
        <pc:sldMkLst>
          <pc:docMk/>
          <pc:sldMk cId="0" sldId="281"/>
        </pc:sldMkLst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2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2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2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2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5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6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7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3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4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41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14:23.151" v="264" actId="403"/>
          <ac:spMkLst>
            <pc:docMk/>
            <pc:sldMk cId="0" sldId="281"/>
            <ac:spMk id="742" creationId="{00000000-0000-0000-0000-000000000000}"/>
          </ac:spMkLst>
        </pc:spChg>
      </pc:sldChg>
      <pc:sldChg chg="delSp modSp mod">
        <pc:chgData name="İbrahim Önal" userId="e9d27270-63e6-4956-81b0-bd23a03f0c10" providerId="ADAL" clId="{B0F8BFCA-DF8C-489D-A1E3-7DC771B71CF0}" dt="2026-06-12T10:24:29.506" v="274" actId="478"/>
        <pc:sldMkLst>
          <pc:docMk/>
          <pc:sldMk cId="0" sldId="282"/>
        </pc:sldMkLst>
        <pc:spChg chg="mod">
          <ac:chgData name="İbrahim Önal" userId="e9d27270-63e6-4956-81b0-bd23a03f0c10" providerId="ADAL" clId="{B0F8BFCA-DF8C-489D-A1E3-7DC771B71CF0}" dt="2026-06-12T10:24:26.407" v="272" actId="1076"/>
          <ac:spMkLst>
            <pc:docMk/>
            <pc:sldMk cId="0" sldId="282"/>
            <ac:spMk id="74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4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50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52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53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54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55" creationId="{00000000-0000-0000-0000-000000000000}"/>
          </ac:spMkLst>
        </pc:spChg>
        <pc:spChg chg="del mod">
          <ac:chgData name="İbrahim Önal" userId="e9d27270-63e6-4956-81b0-bd23a03f0c10" providerId="ADAL" clId="{B0F8BFCA-DF8C-489D-A1E3-7DC771B71CF0}" dt="2026-06-12T10:24:17.056" v="269" actId="478"/>
          <ac:spMkLst>
            <pc:docMk/>
            <pc:sldMk cId="0" sldId="282"/>
            <ac:spMk id="756" creationId="{00000000-0000-0000-0000-000000000000}"/>
          </ac:spMkLst>
        </pc:spChg>
        <pc:spChg chg="del mod">
          <ac:chgData name="İbrahim Önal" userId="e9d27270-63e6-4956-81b0-bd23a03f0c10" providerId="ADAL" clId="{B0F8BFCA-DF8C-489D-A1E3-7DC771B71CF0}" dt="2026-06-12T10:24:21.292" v="270" actId="478"/>
          <ac:spMkLst>
            <pc:docMk/>
            <pc:sldMk cId="0" sldId="282"/>
            <ac:spMk id="757" creationId="{00000000-0000-0000-0000-000000000000}"/>
          </ac:spMkLst>
        </pc:spChg>
        <pc:spChg chg="del mod">
          <ac:chgData name="İbrahim Önal" userId="e9d27270-63e6-4956-81b0-bd23a03f0c10" providerId="ADAL" clId="{B0F8BFCA-DF8C-489D-A1E3-7DC771B71CF0}" dt="2026-06-12T10:24:29.506" v="274" actId="478"/>
          <ac:spMkLst>
            <pc:docMk/>
            <pc:sldMk cId="0" sldId="282"/>
            <ac:spMk id="758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59" creationId="{00000000-0000-0000-0000-000000000000}"/>
          </ac:spMkLst>
        </pc:spChg>
        <pc:spChg chg="mod">
          <ac:chgData name="İbrahim Önal" userId="e9d27270-63e6-4956-81b0-bd23a03f0c10" providerId="ADAL" clId="{B0F8BFCA-DF8C-489D-A1E3-7DC771B71CF0}" dt="2026-06-12T10:24:03.960" v="267" actId="403"/>
          <ac:spMkLst>
            <pc:docMk/>
            <pc:sldMk cId="0" sldId="282"/>
            <ac:spMk id="7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7605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" name="Google Shape;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133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7453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2982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508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936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2188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1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408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532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74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77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" name="Google Shape;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289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67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0241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1" name="Google Shape;58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48525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1235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5" name="Google Shape;6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9097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2" name="Google Shape;69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2782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2769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5" name="Google Shape;745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530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420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9474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733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49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1710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276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804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">
  <p:cSld name="MASTER">
    <p:bg>
      <p:bgPr>
        <a:solidFill>
          <a:srgbClr val="F7FAFC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 descr="/mnt/data/extract_KAP/image1.png"/>
          <p:cNvPicPr preferRelativeResize="0"/>
          <p:nvPr/>
        </p:nvPicPr>
        <p:blipFill rotWithShape="1">
          <a:blip r:embed="rId3">
            <a:alphaModFix/>
          </a:blip>
          <a:srcRect l="14250" r="14250"/>
          <a:stretch/>
        </p:blipFill>
        <p:spPr>
          <a:xfrm>
            <a:off x="5669280" y="0"/>
            <a:ext cx="653796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/>
          <p:nvPr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/>
          <p:nvPr/>
        </p:nvSpPr>
        <p:spPr>
          <a:xfrm>
            <a:off x="6263640" y="0"/>
            <a:ext cx="502920" cy="6858000"/>
          </a:xfrm>
          <a:prstGeom prst="rect">
            <a:avLst/>
          </a:prstGeom>
          <a:solidFill>
            <a:srgbClr val="092E4C">
              <a:alpha val="74901"/>
            </a:srgbClr>
          </a:solidFill>
          <a:ln w="12700" cap="flat" cmpd="sng">
            <a:solidFill>
              <a:srgbClr val="092E4C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0"/>
            <a:ext cx="237744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237744" y="0"/>
            <a:ext cx="64008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22;p4" descr="/mnt/data/extract_KAP/imag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0262" y="418757"/>
            <a:ext cx="1068355" cy="10552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731520" y="1874520"/>
            <a:ext cx="534924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HİZMET İÇİ EĞİTİM PROGRAMI</a:t>
            </a:r>
            <a:endParaRPr sz="1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731520" y="2331720"/>
            <a:ext cx="5486400" cy="14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lay"/>
              <a:buNone/>
            </a:pPr>
            <a:r>
              <a:rPr lang="en-US" sz="3400" b="1" i="0" u="none" strike="noStrike" cap="none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Öğrenci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İşleri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Süreçleri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400" b="1" i="0" u="none" strike="noStrike" cap="none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ve</a:t>
            </a:r>
            <a:r>
              <a:rPr lang="en-US" sz="3400" b="1" i="0" u="none" strike="noStrike" cap="none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tr-TR" sz="3400" b="1" i="0" u="none" strike="noStrike" cap="none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Yeni Uygulamalar</a:t>
            </a:r>
            <a:endParaRPr sz="3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758952" y="3913632"/>
            <a:ext cx="5166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Yönetmelik güncellemeleri, AGEP, mikro-yeterlilikler, SOBİ-EK ve ders başarı değerlendirme sistemi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749808" y="4800600"/>
            <a:ext cx="1874520" cy="411480"/>
          </a:xfrm>
          <a:prstGeom prst="roundRect">
            <a:avLst>
              <a:gd name="adj" fmla="val 17778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859536" y="4873752"/>
            <a:ext cx="1655064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00"/>
              <a:buFont typeface="Arial"/>
              <a:buNone/>
            </a:pPr>
            <a:r>
              <a:rPr lang="en-US" sz="13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12 Haziran 2026</a:t>
            </a:r>
            <a:endParaRPr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951497" y="603503"/>
            <a:ext cx="4220703" cy="5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25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Yozgat</a:t>
            </a:r>
            <a:r>
              <a:rPr lang="en-US" sz="1800" b="1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Bozok</a:t>
            </a:r>
            <a:r>
              <a:rPr lang="en-US" sz="1800" b="1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Üniversitesi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250"/>
              <a:buFont typeface="Arial"/>
              <a:buNone/>
            </a:pP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Öğrenci</a:t>
            </a:r>
            <a:r>
              <a:rPr lang="en-US" sz="1800" b="1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İşleri</a:t>
            </a:r>
            <a:r>
              <a:rPr lang="en-US" sz="1800" b="1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Daire</a:t>
            </a:r>
            <a:r>
              <a:rPr lang="en-US" sz="1800" b="1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Başkanlığı</a:t>
            </a:r>
            <a:endParaRPr sz="1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4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3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3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13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3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8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YÖNETMELİK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3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7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Yaz Okulu, Üstten Ders Alma ve Özel Öğrenci İşlemleri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3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 sz="1250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İşlem güvenliği için ortak uygulama dili</a:t>
            </a:r>
            <a:endParaRPr sz="12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3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85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8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3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95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9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777240" y="1737360"/>
            <a:ext cx="342900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3"/>
          <p:cNvSpPr/>
          <p:nvPr/>
        </p:nvSpPr>
        <p:spPr>
          <a:xfrm>
            <a:off x="777240" y="1737360"/>
            <a:ext cx="91440" cy="20574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1005840" y="1901952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45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Yaz okulu ve üstten ders alma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005840" y="2286000"/>
            <a:ext cx="3081528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1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Başvurular, akademik takvim, ders açılma ölçütleri, üstten ders alma sınırları ve birim kararları birlikte değerlendirilmelidir.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3"/>
          <p:cNvSpPr/>
          <p:nvPr/>
        </p:nvSpPr>
        <p:spPr>
          <a:xfrm>
            <a:off x="4434840" y="1737360"/>
            <a:ext cx="342900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4434840" y="1737360"/>
            <a:ext cx="91440" cy="20574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4663440" y="1901952"/>
            <a:ext cx="310896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45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Özel öğrenci olarak ders alma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3"/>
          <p:cNvSpPr/>
          <p:nvPr/>
        </p:nvSpPr>
        <p:spPr>
          <a:xfrm>
            <a:off x="4663440" y="2286000"/>
            <a:ext cx="3081528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1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Öğrencinin başka kurumdan ders almasına ilişkin taleplerde gerekçe, sağlık kurulu raporu/uygunluk belgesi ve kurul kararının açık olması gerekir.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8092440" y="1737360"/>
            <a:ext cx="3246120" cy="205740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3"/>
          <p:cNvSpPr/>
          <p:nvPr/>
        </p:nvSpPr>
        <p:spPr>
          <a:xfrm>
            <a:off x="8092440" y="1737360"/>
            <a:ext cx="91440" cy="20574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3"/>
          <p:cNvSpPr/>
          <p:nvPr/>
        </p:nvSpPr>
        <p:spPr>
          <a:xfrm>
            <a:off x="8321040" y="1901952"/>
            <a:ext cx="29260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45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OBS ve EBYS kaydı</a:t>
            </a:r>
            <a:endParaRPr sz="14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8321040" y="2286000"/>
            <a:ext cx="2898648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1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Karar, ders eşleştirmesi, AKTS, not dönüşümü ve öğrenciye bildirim adımları ayrı ayrı izlenmelidir.</a:t>
            </a:r>
            <a:endParaRPr sz="11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1005840" y="4617720"/>
            <a:ext cx="10058400" cy="868680"/>
          </a:xfrm>
          <a:prstGeom prst="roundRect">
            <a:avLst>
              <a:gd name="adj" fmla="val 12632"/>
            </a:avLst>
          </a:prstGeom>
          <a:solidFill>
            <a:srgbClr val="F0F7FA"/>
          </a:solidFill>
          <a:ln w="12700" cap="flat" cmpd="sng">
            <a:solidFill>
              <a:srgbClr val="C7DDE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3"/>
          <p:cNvSpPr/>
          <p:nvPr/>
        </p:nvSpPr>
        <p:spPr>
          <a:xfrm>
            <a:off x="1207008" y="4882896"/>
            <a:ext cx="960120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70"/>
              <a:buFont typeface="Arial"/>
              <a:buNone/>
            </a:pPr>
            <a:r>
              <a:rPr lang="en-US" sz="137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Uygulama prensibi: Öğrencinin talebine verilen cevaplarda süre, yetkili kurul, belge dayanağı ve öğrencinin izleyeceği sonraki adım açık biçimde yazılmalıdır.</a:t>
            </a:r>
            <a:endParaRPr sz="137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98" name="Google Shape;298;p14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99" name="Google Shape;299;p14"/>
          <p:cNvSpPr/>
          <p:nvPr/>
        </p:nvSpPr>
        <p:spPr>
          <a:xfrm>
            <a:off x="219456" y="0"/>
            <a:ext cx="54864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00" name="Google Shape;300;p14" descr="/mnt/data/extract_KAP/image3.png"/>
          <p:cNvPicPr preferRelativeResize="0"/>
          <p:nvPr/>
        </p:nvPicPr>
        <p:blipFill rotWithShape="1">
          <a:blip r:embed="rId3">
            <a:alphaModFix/>
          </a:blip>
          <a:srcRect l="17750" r="17750"/>
          <a:stretch/>
        </p:blipFill>
        <p:spPr>
          <a:xfrm>
            <a:off x="6309360" y="0"/>
            <a:ext cx="5897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14"/>
          <p:cNvSpPr/>
          <p:nvPr/>
        </p:nvSpPr>
        <p:spPr>
          <a:xfrm>
            <a:off x="6080760" y="0"/>
            <a:ext cx="6126480" cy="6858000"/>
          </a:xfrm>
          <a:prstGeom prst="rect">
            <a:avLst/>
          </a:prstGeom>
          <a:solidFill>
            <a:srgbClr val="092E4C">
              <a:alpha val="74901"/>
            </a:srgbClr>
          </a:solidFill>
          <a:ln w="12700" cap="flat" cmpd="sng">
            <a:solidFill>
              <a:srgbClr val="092E4C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02" name="Google Shape;302;p14" descr="/mnt/data/extract_KAP/imag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368" y="530352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4"/>
          <p:cNvSpPr/>
          <p:nvPr/>
        </p:nvSpPr>
        <p:spPr>
          <a:xfrm>
            <a:off x="685800" y="1901952"/>
            <a:ext cx="5120640" cy="111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lay"/>
              <a:buNone/>
            </a:pPr>
            <a:r>
              <a:rPr lang="en-US" sz="3600" b="1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AGEP </a:t>
            </a:r>
            <a:r>
              <a:rPr lang="en-US" sz="3600" b="1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ve</a:t>
            </a:r>
            <a:r>
              <a:rPr lang="en-US" sz="3600" b="1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Ders</a:t>
            </a:r>
            <a:r>
              <a:rPr lang="en-US" sz="3600" b="1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İçi</a:t>
            </a:r>
            <a:r>
              <a:rPr lang="en-US" sz="3600" b="1" dirty="0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Gelişim</a:t>
            </a:r>
            <a:endParaRPr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14"/>
          <p:cNvSpPr/>
          <p:nvPr/>
        </p:nvSpPr>
        <p:spPr>
          <a:xfrm>
            <a:off x="713232" y="3136392"/>
            <a:ext cx="49377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550"/>
              <a:buFont typeface="Arial"/>
              <a:buNone/>
            </a:pPr>
            <a:r>
              <a:rPr lang="en-US" sz="160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Öğrencinin ders başarısını süreç ürünü ve beceri gelişimiyle destekleme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4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13" name="Google Shape;313;p15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14" name="Google Shape;314;p15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15" name="Google Shape;315;p15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16" name="Google Shape;316;p15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15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AGEP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5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AGEP: Öğrenci Akademik Gelişim Etkinliği Programı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5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Derse hazırlık, analiz, uygulama, raporlama ve sunum becerisi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5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5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5" descr="/mnt/data/extract_KAP/image3.png"/>
          <p:cNvPicPr preferRelativeResize="0"/>
          <p:nvPr/>
        </p:nvPicPr>
        <p:blipFill rotWithShape="1">
          <a:blip r:embed="rId4">
            <a:alphaModFix/>
          </a:blip>
          <a:srcRect l="272" r="272"/>
          <a:stretch/>
        </p:blipFill>
        <p:spPr>
          <a:xfrm>
            <a:off x="685800" y="1417320"/>
            <a:ext cx="557784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15"/>
          <p:cNvSpPr/>
          <p:nvPr/>
        </p:nvSpPr>
        <p:spPr>
          <a:xfrm>
            <a:off x="6629400" y="1554480"/>
            <a:ext cx="4526280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24" name="Google Shape;324;p15"/>
          <p:cNvSpPr/>
          <p:nvPr/>
        </p:nvSpPr>
        <p:spPr>
          <a:xfrm>
            <a:off x="6629400" y="1554480"/>
            <a:ext cx="91440" cy="100584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25" name="Google Shape;325;p15"/>
          <p:cNvSpPr/>
          <p:nvPr/>
        </p:nvSpPr>
        <p:spPr>
          <a:xfrm>
            <a:off x="6858000" y="1719072"/>
            <a:ext cx="42062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Programın niteliği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5"/>
          <p:cNvSpPr/>
          <p:nvPr/>
        </p:nvSpPr>
        <p:spPr>
          <a:xfrm>
            <a:off x="6858000" y="2103120"/>
            <a:ext cx="4178808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Dersin temel kavramları, yöntemleri ve öğrenme çıktılarıyla öğrenciyi erken aşamada sistematik biçimde buluşturur.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6629400" y="2788920"/>
            <a:ext cx="4526280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28" name="Google Shape;328;p15"/>
          <p:cNvSpPr/>
          <p:nvPr/>
        </p:nvSpPr>
        <p:spPr>
          <a:xfrm>
            <a:off x="6629400" y="2788920"/>
            <a:ext cx="91440" cy="100584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29" name="Google Shape;329;p15"/>
          <p:cNvSpPr/>
          <p:nvPr/>
        </p:nvSpPr>
        <p:spPr>
          <a:xfrm>
            <a:off x="6858000" y="2953512"/>
            <a:ext cx="42062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Uygulama kapsamı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6858000" y="3337560"/>
            <a:ext cx="4178808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Proje, uygulama, araştırma, analiz, problem çözme ve sunum temelli akademik hazırlık etkinliğidir.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6629400" y="4023360"/>
            <a:ext cx="4526280" cy="100584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32" name="Google Shape;332;p15"/>
          <p:cNvSpPr/>
          <p:nvPr/>
        </p:nvSpPr>
        <p:spPr>
          <a:xfrm>
            <a:off x="6629400" y="4023360"/>
            <a:ext cx="91440" cy="100584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33" name="Google Shape;333;p15"/>
          <p:cNvSpPr/>
          <p:nvPr/>
        </p:nvSpPr>
        <p:spPr>
          <a:xfrm>
            <a:off x="6858000" y="4187952"/>
            <a:ext cx="42062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Ders seçimi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5"/>
          <p:cNvSpPr/>
          <p:nvPr/>
        </p:nvSpPr>
        <p:spPr>
          <a:xfrm>
            <a:off x="6858000" y="4572000"/>
            <a:ext cx="4178808" cy="347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Her bölüm/program için her dönemde en az iki dersin AGEP kapsamında planlanması öngörülür.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6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41" name="Google Shape;341;p16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42" name="Google Shape;342;p16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43" name="Google Shape;343;p16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44" name="Google Shape;344;p16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16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AGEP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6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AGEP Uygulama Döngüsü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6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Planlama, duyuru, ürün, değerlendirme ve raporlama hattı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16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6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6"/>
          <p:cNvSpPr/>
          <p:nvPr/>
        </p:nvSpPr>
        <p:spPr>
          <a:xfrm>
            <a:off x="960120" y="1874520"/>
            <a:ext cx="914400" cy="914400"/>
          </a:xfrm>
          <a:prstGeom prst="ellipse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51" name="Google Shape;351;p16"/>
          <p:cNvSpPr/>
          <p:nvPr/>
        </p:nvSpPr>
        <p:spPr>
          <a:xfrm>
            <a:off x="960120" y="2121408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6"/>
          <p:cNvSpPr/>
          <p:nvPr/>
        </p:nvSpPr>
        <p:spPr>
          <a:xfrm>
            <a:off x="640080" y="3063240"/>
            <a:ext cx="15544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Planlama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16"/>
          <p:cNvSpPr/>
          <p:nvPr/>
        </p:nvSpPr>
        <p:spPr>
          <a:xfrm>
            <a:off x="594360" y="3429000"/>
            <a:ext cx="17830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60"/>
              <a:buFont typeface="Arial"/>
              <a:buNone/>
            </a:pPr>
            <a:r>
              <a:rPr lang="en-US" sz="11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Bölüm/program kurulu önerisi ve akademik birim kararı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4" name="Google Shape;354;p16"/>
          <p:cNvCxnSpPr/>
          <p:nvPr/>
        </p:nvCxnSpPr>
        <p:spPr>
          <a:xfrm>
            <a:off x="1965960" y="2331720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55" name="Google Shape;355;p16"/>
          <p:cNvSpPr/>
          <p:nvPr/>
        </p:nvSpPr>
        <p:spPr>
          <a:xfrm>
            <a:off x="3200400" y="1874520"/>
            <a:ext cx="914400" cy="914400"/>
          </a:xfrm>
          <a:prstGeom prst="ellipse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56" name="Google Shape;356;p16"/>
          <p:cNvSpPr/>
          <p:nvPr/>
        </p:nvSpPr>
        <p:spPr>
          <a:xfrm>
            <a:off x="3200400" y="2121408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>
            <a:off x="2880360" y="3063240"/>
            <a:ext cx="15544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Duyuru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>
            <a:off x="2834640" y="3429000"/>
            <a:ext cx="17830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60"/>
              <a:buFont typeface="Arial"/>
              <a:buNone/>
            </a:pPr>
            <a:r>
              <a:rPr lang="en-US" sz="11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Konu, kapsam, teslim biçimi, rubrik ve takvim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9" name="Google Shape;359;p16"/>
          <p:cNvCxnSpPr/>
          <p:nvPr/>
        </p:nvCxnSpPr>
        <p:spPr>
          <a:xfrm>
            <a:off x="4206240" y="2331720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0" name="Google Shape;360;p16"/>
          <p:cNvSpPr/>
          <p:nvPr/>
        </p:nvSpPr>
        <p:spPr>
          <a:xfrm>
            <a:off x="5440680" y="1874520"/>
            <a:ext cx="914400" cy="914400"/>
          </a:xfrm>
          <a:prstGeom prst="ellipse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61" name="Google Shape;361;p16"/>
          <p:cNvSpPr/>
          <p:nvPr/>
        </p:nvSpPr>
        <p:spPr>
          <a:xfrm>
            <a:off x="5440680" y="2121408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6"/>
          <p:cNvSpPr/>
          <p:nvPr/>
        </p:nvSpPr>
        <p:spPr>
          <a:xfrm>
            <a:off x="5120640" y="3063240"/>
            <a:ext cx="15544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Uygulama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>
            <a:off x="5074920" y="3429000"/>
            <a:ext cx="17830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60"/>
              <a:buFont typeface="Arial"/>
              <a:buNone/>
            </a:pPr>
            <a:r>
              <a:rPr lang="en-US" sz="11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En az 12 saatlik öğrenci iş yükü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4" name="Google Shape;364;p16"/>
          <p:cNvCxnSpPr/>
          <p:nvPr/>
        </p:nvCxnSpPr>
        <p:spPr>
          <a:xfrm>
            <a:off x="6446520" y="2331720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65" name="Google Shape;365;p16"/>
          <p:cNvSpPr/>
          <p:nvPr/>
        </p:nvSpPr>
        <p:spPr>
          <a:xfrm>
            <a:off x="7680960" y="1874520"/>
            <a:ext cx="914400" cy="914400"/>
          </a:xfrm>
          <a:prstGeom prst="ellipse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66" name="Google Shape;366;p16"/>
          <p:cNvSpPr/>
          <p:nvPr/>
        </p:nvSpPr>
        <p:spPr>
          <a:xfrm>
            <a:off x="7680960" y="2121408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>
            <a:off x="7360920" y="3063240"/>
            <a:ext cx="15544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Teslim/Sunum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>
            <a:off x="7315200" y="3429000"/>
            <a:ext cx="17830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60"/>
              <a:buFont typeface="Arial"/>
              <a:buNone/>
            </a:pPr>
            <a:r>
              <a:rPr lang="en-US" sz="11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En geç 7. hafta; kabul edilen mazerette 9. hafta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16"/>
          <p:cNvCxnSpPr/>
          <p:nvPr/>
        </p:nvCxnSpPr>
        <p:spPr>
          <a:xfrm>
            <a:off x="8686800" y="2331720"/>
            <a:ext cx="9144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70" name="Google Shape;370;p16"/>
          <p:cNvSpPr/>
          <p:nvPr/>
        </p:nvSpPr>
        <p:spPr>
          <a:xfrm>
            <a:off x="9921240" y="1874520"/>
            <a:ext cx="914400" cy="914400"/>
          </a:xfrm>
          <a:prstGeom prst="ellipse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71" name="Google Shape;371;p16"/>
          <p:cNvSpPr/>
          <p:nvPr/>
        </p:nvSpPr>
        <p:spPr>
          <a:xfrm>
            <a:off x="9921240" y="2121408"/>
            <a:ext cx="914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>
            <a:off x="9601200" y="3063240"/>
            <a:ext cx="15544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Değerlendirme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>
            <a:off x="9555480" y="3429000"/>
            <a:ext cx="178308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60"/>
              <a:buFont typeface="Arial"/>
              <a:buNone/>
            </a:pPr>
            <a:r>
              <a:rPr lang="en-US" sz="11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100 puanlık rubrik; ara sınavla birlikte süreç puanı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>
            <a:off x="868680" y="5029200"/>
            <a:ext cx="10287000" cy="685800"/>
          </a:xfrm>
          <a:prstGeom prst="roundRect">
            <a:avLst>
              <a:gd name="adj" fmla="val 16000"/>
            </a:avLst>
          </a:prstGeom>
          <a:solidFill>
            <a:srgbClr val="FFF8E8"/>
          </a:solidFill>
          <a:ln w="12700" cap="flat" cmpd="sng">
            <a:solidFill>
              <a:srgbClr val="E8D4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75" name="Google Shape;375;p16"/>
          <p:cNvSpPr/>
          <p:nvPr/>
        </p:nvSpPr>
        <p:spPr>
          <a:xfrm>
            <a:off x="1051560" y="5266944"/>
            <a:ext cx="992124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Değerlendirme ölçütleri: öğrenme çıktısıyla uyum, kavram hâkimiyeti, kaynak kullanımı, analiz/problem çözme, yöntem, özgünlük, raporlama, sunum ve zamanında teslim.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82" name="Google Shape;382;p17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83" name="Google Shape;383;p17"/>
          <p:cNvSpPr/>
          <p:nvPr/>
        </p:nvSpPr>
        <p:spPr>
          <a:xfrm>
            <a:off x="219456" y="0"/>
            <a:ext cx="54864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84" name="Google Shape;384;p17" descr="/mnt/data/extract_KAP/image4.png"/>
          <p:cNvPicPr preferRelativeResize="0"/>
          <p:nvPr/>
        </p:nvPicPr>
        <p:blipFill rotWithShape="1">
          <a:blip r:embed="rId3">
            <a:alphaModFix/>
          </a:blip>
          <a:srcRect l="17750" r="17750"/>
          <a:stretch/>
        </p:blipFill>
        <p:spPr>
          <a:xfrm>
            <a:off x="6309360" y="0"/>
            <a:ext cx="5897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7"/>
          <p:cNvSpPr/>
          <p:nvPr/>
        </p:nvSpPr>
        <p:spPr>
          <a:xfrm>
            <a:off x="6080760" y="0"/>
            <a:ext cx="6126480" cy="6858000"/>
          </a:xfrm>
          <a:prstGeom prst="rect">
            <a:avLst/>
          </a:prstGeom>
          <a:solidFill>
            <a:srgbClr val="092E4C">
              <a:alpha val="74901"/>
            </a:srgbClr>
          </a:solidFill>
          <a:ln w="12700" cap="flat" cmpd="sng">
            <a:solidFill>
              <a:srgbClr val="092E4C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386" name="Google Shape;386;p17" descr="/mnt/data/extract_KAP/imag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368" y="530352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17"/>
          <p:cNvSpPr/>
          <p:nvPr/>
        </p:nvSpPr>
        <p:spPr>
          <a:xfrm>
            <a:off x="685800" y="2377440"/>
            <a:ext cx="51206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lay"/>
              <a:buNone/>
            </a:pPr>
            <a:r>
              <a:rPr lang="en-US" sz="36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Mikro-Yeterlilikler ve Kredilendirme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7"/>
          <p:cNvSpPr/>
          <p:nvPr/>
        </p:nvSpPr>
        <p:spPr>
          <a:xfrm>
            <a:off x="713232" y="3136392"/>
            <a:ext cx="49377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550"/>
              <a:buFont typeface="Arial"/>
              <a:buNone/>
            </a:pPr>
            <a:r>
              <a:rPr lang="en-US" sz="160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Belge + doğrulama + akademik değerlendirme + kurul kararı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7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7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8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97" name="Google Shape;397;p18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98" name="Google Shape;398;p18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99" name="Google Shape;399;p18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00" name="Google Shape;400;p18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18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MİKRO-YETERLİLİK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8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Proje Kültürü ve Mikro-Yeterlilik Ders Havuzu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8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Kazanımların seçmeli ders ve AKTS karşılığına dönüştürülmesi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8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06" name="Google Shape;406;p18"/>
          <p:cNvGraphicFramePr/>
          <p:nvPr>
            <p:extLst>
              <p:ext uri="{D42A27DB-BD31-4B8C-83A1-F6EECF244321}">
                <p14:modId xmlns:p14="http://schemas.microsoft.com/office/powerpoint/2010/main" val="3849623979"/>
              </p:ext>
            </p:extLst>
          </p:nvPr>
        </p:nvGraphicFramePr>
        <p:xfrm>
          <a:off x="685800" y="1463040"/>
          <a:ext cx="10927050" cy="4526250"/>
        </p:xfrm>
        <a:graphic>
          <a:graphicData uri="http://schemas.openxmlformats.org/drawingml/2006/table">
            <a:tbl>
              <a:tblPr>
                <a:noFill/>
                <a:tableStyleId>{44C20EBF-E41E-4FFA-8F74-83E6BE41F982}</a:tableStyleId>
              </a:tblPr>
              <a:tblGrid>
                <a:gridCol w="38945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8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64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5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Ders / Program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AKTS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Asgari başarı kanıtı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PRJ101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Proje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Kültürü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ve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Mikro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Yeterlilikler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-I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3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Başvuru/ön değerlendirme, proje pazarı, patent başvurusu, Siber Vatan ilk aşama vb.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PRJ102 Proje Kültürü ve Mikro Yeterlilikler-II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5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TÜBİTAK/AB/BAP vb. projede görev, TEKNOFEST final/derece, patent tescili vb.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SSA101/102/401/402 Savunma Sanayii Akademi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5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İlgili Savunma Sanayii Akademi programını başarıyla tamamlama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SBS101 SOBİ-EK Sertifika Programı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3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>
                          <a:solidFill>
                            <a:srgbClr val="13263A"/>
                          </a:solidFill>
                        </a:rPr>
                        <a:t>Bozok Akademi SOBİ-EK sertifika programlarından birini tamamlama</a:t>
                      </a:r>
                      <a:endParaRPr sz="1030" u="none" strike="noStrike" cap="none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AKD101/102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Kamu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Akademi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Eğitimleri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2 / 4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030"/>
                        <a:buFont typeface="Arial"/>
                        <a:buNone/>
                      </a:pP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Cumhurbaşkanlığı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Uzaktan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Eğitim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Kapısı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veya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BTK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Akademi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sertifikalı</a:t>
                      </a:r>
                      <a:r>
                        <a:rPr lang="en-US" sz="1030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030" u="none" strike="noStrike" cap="none" dirty="0" err="1">
                          <a:solidFill>
                            <a:srgbClr val="13263A"/>
                          </a:solidFill>
                        </a:rPr>
                        <a:t>eğitimleri</a:t>
                      </a:r>
                      <a:endParaRPr sz="1030" u="none" strike="noStrike" cap="none" dirty="0"/>
                    </a:p>
                  </a:txBody>
                  <a:tcPr marL="45725" marR="45725" marT="45725" marB="4572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07" name="Google Shape;407;p18"/>
          <p:cNvSpPr/>
          <p:nvPr/>
        </p:nvSpPr>
        <p:spPr>
          <a:xfrm>
            <a:off x="685800" y="1463040"/>
            <a:ext cx="10927080" cy="50292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08" name="Google Shape;408;p18"/>
          <p:cNvSpPr/>
          <p:nvPr/>
        </p:nvSpPr>
        <p:spPr>
          <a:xfrm>
            <a:off x="868680" y="1627632"/>
            <a:ext cx="347472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"/>
              <a:buFont typeface="Arial"/>
              <a:buNone/>
            </a:pPr>
            <a:r>
              <a:rPr lang="en-US" sz="1200" b="1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Ders</a:t>
            </a:r>
            <a:r>
              <a:rPr lang="en-US" sz="1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/ Program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8"/>
          <p:cNvSpPr/>
          <p:nvPr/>
        </p:nvSpPr>
        <p:spPr>
          <a:xfrm>
            <a:off x="4434840" y="1627632"/>
            <a:ext cx="91440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AKTS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8"/>
          <p:cNvSpPr/>
          <p:nvPr/>
        </p:nvSpPr>
        <p:spPr>
          <a:xfrm>
            <a:off x="7543800" y="1627632"/>
            <a:ext cx="3474720" cy="164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60"/>
              <a:buFont typeface="Arial"/>
              <a:buNone/>
            </a:pPr>
            <a:r>
              <a:rPr lang="en-US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Asgari başarı kanıtı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8"/>
          <p:cNvSpPr/>
          <p:nvPr/>
        </p:nvSpPr>
        <p:spPr>
          <a:xfrm>
            <a:off x="868680" y="6144768"/>
            <a:ext cx="1033272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23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Not: Bu derslere dönem başında ders kaydı zorunlu değildir; başarı belgelendiğinde komisyon ve Birim Yönetim Kurulu kararıyla transkripte işlenir.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9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18" name="Google Shape;418;p19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19" name="Google Shape;419;p19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20" name="Google Shape;420;p19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21" name="Google Shape;421;p19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19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MİKRO-YETERLİLİK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9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Kredilendirme Süreci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9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Öğrencinin somut kazanımını akademik kayda dönüştüren işlem basamakları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9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9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19" descr="/mnt/data/extract_KAP/image4.png"/>
          <p:cNvPicPr preferRelativeResize="0"/>
          <p:nvPr/>
        </p:nvPicPr>
        <p:blipFill rotWithShape="1">
          <a:blip r:embed="rId4">
            <a:alphaModFix/>
          </a:blip>
          <a:srcRect l="5395" r="5395"/>
          <a:stretch/>
        </p:blipFill>
        <p:spPr>
          <a:xfrm>
            <a:off x="685800" y="1417320"/>
            <a:ext cx="5166360" cy="4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9"/>
          <p:cNvSpPr/>
          <p:nvPr/>
        </p:nvSpPr>
        <p:spPr>
          <a:xfrm>
            <a:off x="6172200" y="1508760"/>
            <a:ext cx="5074920" cy="896112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29" name="Google Shape;429;p19"/>
          <p:cNvSpPr/>
          <p:nvPr/>
        </p:nvSpPr>
        <p:spPr>
          <a:xfrm>
            <a:off x="6364224" y="1719072"/>
            <a:ext cx="420624" cy="420624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9"/>
          <p:cNvSpPr/>
          <p:nvPr/>
        </p:nvSpPr>
        <p:spPr>
          <a:xfrm>
            <a:off x="6931152" y="1673352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Belge ve dilekçe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9"/>
          <p:cNvSpPr/>
          <p:nvPr/>
        </p:nvSpPr>
        <p:spPr>
          <a:xfrm>
            <a:off x="6931152" y="1965960"/>
            <a:ext cx="40233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Öğrenci kazanımı takip eden yarıyılın ilk iki haftasında başvurur.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9"/>
          <p:cNvSpPr/>
          <p:nvPr/>
        </p:nvSpPr>
        <p:spPr>
          <a:xfrm>
            <a:off x="6172200" y="2542032"/>
            <a:ext cx="5074920" cy="896112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33" name="Google Shape;433;p19"/>
          <p:cNvSpPr/>
          <p:nvPr/>
        </p:nvSpPr>
        <p:spPr>
          <a:xfrm>
            <a:off x="6364224" y="2752344"/>
            <a:ext cx="420624" cy="420624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9"/>
          <p:cNvSpPr/>
          <p:nvPr/>
        </p:nvSpPr>
        <p:spPr>
          <a:xfrm>
            <a:off x="6931152" y="2706624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Komisyon incelemesi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9"/>
          <p:cNvSpPr/>
          <p:nvPr/>
        </p:nvSpPr>
        <p:spPr>
          <a:xfrm>
            <a:off x="6931152" y="2999232"/>
            <a:ext cx="40233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Faaliyet türü, mükerrerlik ve kanıt doğrulanır.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9"/>
          <p:cNvSpPr/>
          <p:nvPr/>
        </p:nvSpPr>
        <p:spPr>
          <a:xfrm>
            <a:off x="6172200" y="3575304"/>
            <a:ext cx="5074920" cy="896112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37" name="Google Shape;437;p19"/>
          <p:cNvSpPr/>
          <p:nvPr/>
        </p:nvSpPr>
        <p:spPr>
          <a:xfrm>
            <a:off x="6364224" y="3785616"/>
            <a:ext cx="420624" cy="420624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9"/>
          <p:cNvSpPr/>
          <p:nvPr/>
        </p:nvSpPr>
        <p:spPr>
          <a:xfrm>
            <a:off x="6931152" y="3739896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Kurul kararı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9"/>
          <p:cNvSpPr/>
          <p:nvPr/>
        </p:nvSpPr>
        <p:spPr>
          <a:xfrm>
            <a:off x="6931152" y="4032504"/>
            <a:ext cx="40233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Uygun görüş Birim Yönetim Kurulunca karara bağlanır.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9"/>
          <p:cNvSpPr/>
          <p:nvPr/>
        </p:nvSpPr>
        <p:spPr>
          <a:xfrm>
            <a:off x="6172200" y="4608576"/>
            <a:ext cx="5074920" cy="896112"/>
          </a:xfrm>
          <a:prstGeom prst="roundRect">
            <a:avLst>
              <a:gd name="adj" fmla="val 10204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41" name="Google Shape;441;p19"/>
          <p:cNvSpPr/>
          <p:nvPr/>
        </p:nvSpPr>
        <p:spPr>
          <a:xfrm>
            <a:off x="6364224" y="4818888"/>
            <a:ext cx="420624" cy="420624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9"/>
          <p:cNvSpPr/>
          <p:nvPr/>
        </p:nvSpPr>
        <p:spPr>
          <a:xfrm>
            <a:off x="6931152" y="4773168"/>
            <a:ext cx="1828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Transkript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9"/>
          <p:cNvSpPr/>
          <p:nvPr/>
        </p:nvSpPr>
        <p:spPr>
          <a:xfrm>
            <a:off x="6931152" y="5065776"/>
            <a:ext cx="40233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YT notu ve AKTS yansıtılır; GANO’ya katılmaz.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50" name="Google Shape;450;p20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51" name="Google Shape;451;p20"/>
          <p:cNvSpPr/>
          <p:nvPr/>
        </p:nvSpPr>
        <p:spPr>
          <a:xfrm>
            <a:off x="219456" y="0"/>
            <a:ext cx="54864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52" name="Google Shape;452;p20" descr="/mnt/data/extract_KAP/image5.png"/>
          <p:cNvPicPr preferRelativeResize="0"/>
          <p:nvPr/>
        </p:nvPicPr>
        <p:blipFill rotWithShape="1">
          <a:blip r:embed="rId3">
            <a:alphaModFix/>
          </a:blip>
          <a:srcRect l="17750" r="17750"/>
          <a:stretch/>
        </p:blipFill>
        <p:spPr>
          <a:xfrm>
            <a:off x="6309360" y="0"/>
            <a:ext cx="58978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20"/>
          <p:cNvSpPr/>
          <p:nvPr/>
        </p:nvSpPr>
        <p:spPr>
          <a:xfrm>
            <a:off x="6080760" y="0"/>
            <a:ext cx="6126480" cy="6858000"/>
          </a:xfrm>
          <a:prstGeom prst="rect">
            <a:avLst/>
          </a:prstGeom>
          <a:solidFill>
            <a:srgbClr val="092E4C">
              <a:alpha val="74901"/>
            </a:srgbClr>
          </a:solidFill>
          <a:ln w="12700" cap="flat" cmpd="sng">
            <a:solidFill>
              <a:srgbClr val="092E4C">
                <a:alpha val="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54" name="Google Shape;454;p20" descr="/mnt/data/extract_KAP/image2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368" y="530352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0"/>
          <p:cNvSpPr/>
          <p:nvPr/>
        </p:nvSpPr>
        <p:spPr>
          <a:xfrm>
            <a:off x="685800" y="2377440"/>
            <a:ext cx="51206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lay"/>
              <a:buNone/>
            </a:pPr>
            <a:r>
              <a:rPr lang="en-US" sz="36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SOBİ-EK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0"/>
          <p:cNvSpPr/>
          <p:nvPr/>
        </p:nvSpPr>
        <p:spPr>
          <a:xfrm>
            <a:off x="713232" y="3136392"/>
            <a:ext cx="49377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550"/>
              <a:buFont typeface="Arial"/>
              <a:buNone/>
            </a:pPr>
            <a:r>
              <a:rPr lang="en-US" sz="1600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Ders</a:t>
            </a:r>
            <a:r>
              <a:rPr lang="en-US" sz="1600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dışı</a:t>
            </a:r>
            <a:r>
              <a:rPr lang="en-US" sz="1600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gelişimin</a:t>
            </a:r>
            <a:r>
              <a:rPr lang="en-US" sz="1600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resmî</a:t>
            </a:r>
            <a:r>
              <a:rPr lang="en-US" sz="1600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görünürlüğü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20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20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65" name="Google Shape;465;p21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66" name="Google Shape;466;p21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67" name="Google Shape;467;p21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68" name="Google Shape;468;p21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1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SOBİ-EK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21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SOBİ-EK: Sosyal ve Bilimsel Etkinlikler Diploma Eki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21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Öğrencinin sosyal, bilimsel, sanatsal ve sportif gelişimini belgelendirme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21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21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4" name="Google Shape;474;p21" descr="/mnt/data/extract_KAP/image5.png"/>
          <p:cNvPicPr preferRelativeResize="0"/>
          <p:nvPr/>
        </p:nvPicPr>
        <p:blipFill rotWithShape="1">
          <a:blip r:embed="rId4">
            <a:alphaModFix/>
          </a:blip>
          <a:srcRect t="933" b="933"/>
          <a:stretch/>
        </p:blipFill>
        <p:spPr>
          <a:xfrm>
            <a:off x="640080" y="1417320"/>
            <a:ext cx="5715000" cy="4206240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21"/>
          <p:cNvSpPr/>
          <p:nvPr/>
        </p:nvSpPr>
        <p:spPr>
          <a:xfrm>
            <a:off x="6629400" y="1600200"/>
            <a:ext cx="4434840" cy="868680"/>
          </a:xfrm>
          <a:prstGeom prst="roundRect">
            <a:avLst>
              <a:gd name="adj" fmla="val 1263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76" name="Google Shape;476;p21"/>
          <p:cNvSpPr/>
          <p:nvPr/>
        </p:nvSpPr>
        <p:spPr>
          <a:xfrm>
            <a:off x="6629400" y="1600200"/>
            <a:ext cx="91440" cy="86868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77" name="Google Shape;477;p21"/>
          <p:cNvSpPr/>
          <p:nvPr/>
        </p:nvSpPr>
        <p:spPr>
          <a:xfrm>
            <a:off x="6858000" y="1764792"/>
            <a:ext cx="4114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Neden önemli?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21"/>
          <p:cNvSpPr/>
          <p:nvPr/>
        </p:nvSpPr>
        <p:spPr>
          <a:xfrm>
            <a:off x="6858000" y="2148840"/>
            <a:ext cx="4087368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Öğrencinin üniversite yaşamındaki ders dışı deneyimlerini mezuniyet sonrasında görünür kılar.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21"/>
          <p:cNvSpPr/>
          <p:nvPr/>
        </p:nvSpPr>
        <p:spPr>
          <a:xfrm>
            <a:off x="6629400" y="2670048"/>
            <a:ext cx="4434840" cy="914400"/>
          </a:xfrm>
          <a:prstGeom prst="roundRect">
            <a:avLst>
              <a:gd name="adj" fmla="val 120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80" name="Google Shape;480;p21"/>
          <p:cNvSpPr/>
          <p:nvPr/>
        </p:nvSpPr>
        <p:spPr>
          <a:xfrm>
            <a:off x="6629400" y="2670048"/>
            <a:ext cx="91440" cy="9144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81" name="Google Shape;481;p21"/>
          <p:cNvSpPr/>
          <p:nvPr/>
        </p:nvSpPr>
        <p:spPr>
          <a:xfrm>
            <a:off x="6858000" y="2834640"/>
            <a:ext cx="4114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Kime verilir?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21"/>
          <p:cNvSpPr/>
          <p:nvPr/>
        </p:nvSpPr>
        <p:spPr>
          <a:xfrm>
            <a:off x="6858000" y="3218688"/>
            <a:ext cx="4087368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Ön lisans ve lisans öğrencileri koşulları sağladığında mezuniyet sonrasında diploma ile birlikte düzenlenir.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21"/>
          <p:cNvSpPr/>
          <p:nvPr/>
        </p:nvSpPr>
        <p:spPr>
          <a:xfrm>
            <a:off x="6629400" y="3794760"/>
            <a:ext cx="4434840" cy="868680"/>
          </a:xfrm>
          <a:prstGeom prst="roundRect">
            <a:avLst>
              <a:gd name="adj" fmla="val 1263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84" name="Google Shape;484;p21"/>
          <p:cNvSpPr/>
          <p:nvPr/>
        </p:nvSpPr>
        <p:spPr>
          <a:xfrm>
            <a:off x="6629400" y="3794760"/>
            <a:ext cx="91440" cy="86868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85" name="Google Shape;485;p21"/>
          <p:cNvSpPr/>
          <p:nvPr/>
        </p:nvSpPr>
        <p:spPr>
          <a:xfrm>
            <a:off x="6858000" y="3959352"/>
            <a:ext cx="41148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Asgari koşul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21"/>
          <p:cNvSpPr/>
          <p:nvPr/>
        </p:nvSpPr>
        <p:spPr>
          <a:xfrm>
            <a:off x="6858000" y="4343400"/>
            <a:ext cx="4087368" cy="21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Onaylanan etkinlik puanları toplamı en az 20 puana ulaştığında SOBİ-EK düzenlenir.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21"/>
          <p:cNvSpPr/>
          <p:nvPr/>
        </p:nvSpPr>
        <p:spPr>
          <a:xfrm>
            <a:off x="9372600" y="5650992"/>
            <a:ext cx="214884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SOBİ-EK sayfası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2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94" name="Google Shape;494;p22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95" name="Google Shape;495;p22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96" name="Google Shape;496;p22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97" name="Google Shape;497;p22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2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SOBİ-EK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22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SOBİ-EK Başvuru ve Onay Süreci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2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Öğrenci, danışman ve birim sorumlulukları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22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22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22"/>
          <p:cNvSpPr/>
          <p:nvPr/>
        </p:nvSpPr>
        <p:spPr>
          <a:xfrm>
            <a:off x="685800" y="1828800"/>
            <a:ext cx="2057400" cy="233172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04" name="Google Shape;504;p22"/>
          <p:cNvSpPr/>
          <p:nvPr/>
        </p:nvSpPr>
        <p:spPr>
          <a:xfrm>
            <a:off x="1399032" y="2011680"/>
            <a:ext cx="621792" cy="621792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22"/>
          <p:cNvSpPr/>
          <p:nvPr/>
        </p:nvSpPr>
        <p:spPr>
          <a:xfrm>
            <a:off x="822960" y="2907792"/>
            <a:ext cx="17830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Öğrenci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22"/>
          <p:cNvSpPr/>
          <p:nvPr/>
        </p:nvSpPr>
        <p:spPr>
          <a:xfrm>
            <a:off x="813816" y="3246120"/>
            <a:ext cx="181051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4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OBS üzerinden etkinlik grubunu, etkinliği, başlığı ve tarihi seçer.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22"/>
          <p:cNvSpPr/>
          <p:nvPr/>
        </p:nvSpPr>
        <p:spPr>
          <a:xfrm>
            <a:off x="2648955" y="2697480"/>
            <a:ext cx="292608" cy="438912"/>
          </a:xfrm>
          <a:prstGeom prst="chevron">
            <a:avLst>
              <a:gd name="adj" fmla="val 50000"/>
            </a:avLst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08" name="Google Shape;508;p22"/>
          <p:cNvSpPr/>
          <p:nvPr/>
        </p:nvSpPr>
        <p:spPr>
          <a:xfrm>
            <a:off x="2926080" y="1828800"/>
            <a:ext cx="2057400" cy="233172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09" name="Google Shape;509;p22"/>
          <p:cNvSpPr/>
          <p:nvPr/>
        </p:nvSpPr>
        <p:spPr>
          <a:xfrm>
            <a:off x="3639312" y="2011680"/>
            <a:ext cx="621792" cy="621792"/>
          </a:xfrm>
          <a:prstGeom prst="rect">
            <a:avLst/>
          </a:prstGeom>
          <a:solidFill>
            <a:srgbClr val="C79A25"/>
          </a:solidFill>
          <a:ln w="9525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2"/>
          <p:cNvSpPr/>
          <p:nvPr/>
        </p:nvSpPr>
        <p:spPr>
          <a:xfrm>
            <a:off x="3063240" y="2907792"/>
            <a:ext cx="17830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Belge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2"/>
          <p:cNvSpPr/>
          <p:nvPr/>
        </p:nvSpPr>
        <p:spPr>
          <a:xfrm>
            <a:off x="3054096" y="3246120"/>
            <a:ext cx="181051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40"/>
              <a:buFont typeface="Arial"/>
              <a:buNone/>
            </a:pPr>
            <a:r>
              <a:rPr lang="en-US" sz="105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Kanıtlayıcı</a:t>
            </a:r>
            <a:r>
              <a:rPr lang="en-US" sz="105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belgeyi</a:t>
            </a:r>
            <a:r>
              <a:rPr lang="en-US" sz="105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yükleyip</a:t>
            </a:r>
            <a:r>
              <a:rPr lang="en-US" sz="105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danışmana</a:t>
            </a:r>
            <a:r>
              <a:rPr lang="en-US" sz="105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05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gönderir</a:t>
            </a:r>
            <a:r>
              <a:rPr lang="en-US" sz="105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2"/>
          <p:cNvSpPr/>
          <p:nvPr/>
        </p:nvSpPr>
        <p:spPr>
          <a:xfrm>
            <a:off x="4879909" y="2697480"/>
            <a:ext cx="292608" cy="438912"/>
          </a:xfrm>
          <a:prstGeom prst="chevron">
            <a:avLst>
              <a:gd name="adj" fmla="val 50000"/>
            </a:avLst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13" name="Google Shape;513;p22"/>
          <p:cNvSpPr/>
          <p:nvPr/>
        </p:nvSpPr>
        <p:spPr>
          <a:xfrm>
            <a:off x="5166360" y="1828800"/>
            <a:ext cx="2057400" cy="233172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14" name="Google Shape;514;p22"/>
          <p:cNvSpPr/>
          <p:nvPr/>
        </p:nvSpPr>
        <p:spPr>
          <a:xfrm>
            <a:off x="5879592" y="2011680"/>
            <a:ext cx="621792" cy="621792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2"/>
          <p:cNvSpPr/>
          <p:nvPr/>
        </p:nvSpPr>
        <p:spPr>
          <a:xfrm>
            <a:off x="5303520" y="2907792"/>
            <a:ext cx="17830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Danışman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5294376" y="3246120"/>
            <a:ext cx="181051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4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Puanlama çizelgesine göre inceler; onaylar veya düzeltme ister.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22"/>
          <p:cNvSpPr/>
          <p:nvPr/>
        </p:nvSpPr>
        <p:spPr>
          <a:xfrm>
            <a:off x="7120186" y="2697480"/>
            <a:ext cx="292608" cy="438912"/>
          </a:xfrm>
          <a:prstGeom prst="chevron">
            <a:avLst>
              <a:gd name="adj" fmla="val 50000"/>
            </a:avLst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18" name="Google Shape;518;p22"/>
          <p:cNvSpPr/>
          <p:nvPr/>
        </p:nvSpPr>
        <p:spPr>
          <a:xfrm>
            <a:off x="7406640" y="1828800"/>
            <a:ext cx="2057400" cy="233172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19" name="Google Shape;519;p22"/>
          <p:cNvSpPr/>
          <p:nvPr/>
        </p:nvSpPr>
        <p:spPr>
          <a:xfrm>
            <a:off x="8119872" y="2011680"/>
            <a:ext cx="621792" cy="621792"/>
          </a:xfrm>
          <a:prstGeom prst="rect">
            <a:avLst/>
          </a:prstGeom>
          <a:solidFill>
            <a:srgbClr val="C79A25"/>
          </a:solidFill>
          <a:ln w="9525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22"/>
          <p:cNvSpPr/>
          <p:nvPr/>
        </p:nvSpPr>
        <p:spPr>
          <a:xfrm>
            <a:off x="7543800" y="2907792"/>
            <a:ext cx="17830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Sonuç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7534656" y="3246120"/>
            <a:ext cx="181051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4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20 puan şartı sağlandığında belge mezuniyet sonrasında düzenlenir.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22"/>
          <p:cNvSpPr/>
          <p:nvPr/>
        </p:nvSpPr>
        <p:spPr>
          <a:xfrm>
            <a:off x="9341805" y="2697480"/>
            <a:ext cx="292608" cy="438912"/>
          </a:xfrm>
          <a:prstGeom prst="chevron">
            <a:avLst>
              <a:gd name="adj" fmla="val 50000"/>
            </a:avLst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23" name="Google Shape;523;p22"/>
          <p:cNvSpPr/>
          <p:nvPr/>
        </p:nvSpPr>
        <p:spPr>
          <a:xfrm>
            <a:off x="9646920" y="1828800"/>
            <a:ext cx="2057400" cy="2331720"/>
          </a:xfrm>
          <a:prstGeom prst="roundRect">
            <a:avLst>
              <a:gd name="adj" fmla="val 5333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24" name="Google Shape;524;p22"/>
          <p:cNvSpPr/>
          <p:nvPr/>
        </p:nvSpPr>
        <p:spPr>
          <a:xfrm>
            <a:off x="10360152" y="2011680"/>
            <a:ext cx="621792" cy="621792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22"/>
          <p:cNvSpPr/>
          <p:nvPr/>
        </p:nvSpPr>
        <p:spPr>
          <a:xfrm>
            <a:off x="9784080" y="2907792"/>
            <a:ext cx="178308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İtiraz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2"/>
          <p:cNvSpPr/>
          <p:nvPr/>
        </p:nvSpPr>
        <p:spPr>
          <a:xfrm>
            <a:off x="9774936" y="3246120"/>
            <a:ext cx="1810512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4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Sonuçların açıklanmasını izleyen 5 iş günü içinde yapılır.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22"/>
          <p:cNvSpPr/>
          <p:nvPr/>
        </p:nvSpPr>
        <p:spPr>
          <a:xfrm>
            <a:off x="1051560" y="5029200"/>
            <a:ext cx="9875520" cy="713232"/>
          </a:xfrm>
          <a:prstGeom prst="roundRect">
            <a:avLst>
              <a:gd name="adj" fmla="val 15385"/>
            </a:avLst>
          </a:prstGeom>
          <a:solidFill>
            <a:srgbClr val="EAF7F8"/>
          </a:solidFill>
          <a:ln w="12700" cap="flat" cmpd="sng">
            <a:solidFill>
              <a:srgbClr val="B7DF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28" name="Google Shape;528;p22"/>
          <p:cNvSpPr/>
          <p:nvPr/>
        </p:nvSpPr>
        <p:spPr>
          <a:xfrm>
            <a:off x="1234440" y="5276088"/>
            <a:ext cx="9464040" cy="219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28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Danışman değerlendirme süresi: Başvuru bitiş tarihinden sonra en geç 15 gün içinde OBS üzerinden tamamlanmalıdır.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7" name="Google Shape;37;p5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8" name="Google Shape;38;p5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39" name="Google Shape;39;p5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40" name="Google Shape;40;p5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 i="0" u="none" strike="noStrike" cap="none" dirty="0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GENEL ÇERÇEVE</a:t>
            </a:r>
            <a:endParaRPr sz="9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5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 i="0" u="none" strike="noStrike" cap="none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Eğitim Programının Odağı</a:t>
            </a: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5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 b="0" i="0" u="none" strike="noStrike" cap="none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Mevzuat değişikliklerini uygulama standardına dönüştürme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 b="0" i="0" u="none" strike="noStrike" cap="none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731520" y="1874520"/>
            <a:ext cx="2468880" cy="2423160"/>
          </a:xfrm>
          <a:prstGeom prst="roundRect">
            <a:avLst>
              <a:gd name="adj" fmla="val 679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47" name="Google Shape;47;p5"/>
          <p:cNvSpPr/>
          <p:nvPr/>
        </p:nvSpPr>
        <p:spPr>
          <a:xfrm>
            <a:off x="896112" y="2048256"/>
            <a:ext cx="502920" cy="502920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96112" y="2770632"/>
            <a:ext cx="208483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Yönetmelik Değişiklikleri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896112" y="3401568"/>
            <a:ext cx="208483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Katkı payı, kayıt, devam, sınav ve muafiyet süreçleri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3161767" y="2834640"/>
            <a:ext cx="384048" cy="475488"/>
          </a:xfrm>
          <a:prstGeom prst="chevron">
            <a:avLst>
              <a:gd name="adj" fmla="val 50000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1" name="Google Shape;51;p5"/>
          <p:cNvSpPr/>
          <p:nvPr/>
        </p:nvSpPr>
        <p:spPr>
          <a:xfrm>
            <a:off x="3520440" y="1874520"/>
            <a:ext cx="2468880" cy="2423160"/>
          </a:xfrm>
          <a:prstGeom prst="roundRect">
            <a:avLst>
              <a:gd name="adj" fmla="val 679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2" name="Google Shape;52;p5"/>
          <p:cNvSpPr/>
          <p:nvPr/>
        </p:nvSpPr>
        <p:spPr>
          <a:xfrm>
            <a:off x="3685032" y="2048256"/>
            <a:ext cx="502920" cy="502920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3685032" y="2770632"/>
            <a:ext cx="208483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Öğrenci Gelişim Mimarisi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3685032" y="3401568"/>
            <a:ext cx="208483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AGEP, proje kültürü, mikro-yeterlilik ve açık öğrenme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5932027" y="2834640"/>
            <a:ext cx="384048" cy="475488"/>
          </a:xfrm>
          <a:prstGeom prst="chevron">
            <a:avLst>
              <a:gd name="adj" fmla="val 50000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6" name="Google Shape;56;p5"/>
          <p:cNvSpPr/>
          <p:nvPr/>
        </p:nvSpPr>
        <p:spPr>
          <a:xfrm>
            <a:off x="6309360" y="1874520"/>
            <a:ext cx="2468880" cy="2423160"/>
          </a:xfrm>
          <a:prstGeom prst="roundRect">
            <a:avLst>
              <a:gd name="adj" fmla="val 679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7" name="Google Shape;57;p5"/>
          <p:cNvSpPr/>
          <p:nvPr/>
        </p:nvSpPr>
        <p:spPr>
          <a:xfrm>
            <a:off x="6473952" y="2048256"/>
            <a:ext cx="502920" cy="502920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6473952" y="2770632"/>
            <a:ext cx="208483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SOBİ-EK Uygulaması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6473952" y="3401568"/>
            <a:ext cx="208483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Ders dışı kazanımların belgeye ve diploma ekine dönüşümü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/>
          <p:nvPr/>
        </p:nvSpPr>
        <p:spPr>
          <a:xfrm>
            <a:off x="8748940" y="2834640"/>
            <a:ext cx="384048" cy="475488"/>
          </a:xfrm>
          <a:prstGeom prst="chevron">
            <a:avLst>
              <a:gd name="adj" fmla="val 50000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1" name="Google Shape;61;p5"/>
          <p:cNvSpPr/>
          <p:nvPr/>
        </p:nvSpPr>
        <p:spPr>
          <a:xfrm>
            <a:off x="9098280" y="1874520"/>
            <a:ext cx="2468880" cy="2423160"/>
          </a:xfrm>
          <a:prstGeom prst="roundRect">
            <a:avLst>
              <a:gd name="adj" fmla="val 679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2" name="Google Shape;62;p5"/>
          <p:cNvSpPr/>
          <p:nvPr/>
        </p:nvSpPr>
        <p:spPr>
          <a:xfrm>
            <a:off x="9262872" y="2048256"/>
            <a:ext cx="502920" cy="502920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5"/>
          <p:cNvSpPr/>
          <p:nvPr/>
        </p:nvSpPr>
        <p:spPr>
          <a:xfrm>
            <a:off x="9262872" y="2770632"/>
            <a:ext cx="2084832" cy="502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Ders Başarı Değerlendirme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5"/>
          <p:cNvSpPr/>
          <p:nvPr/>
        </p:nvSpPr>
        <p:spPr>
          <a:xfrm>
            <a:off x="9262872" y="3401568"/>
            <a:ext cx="2084832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Bağıl/mutlak değerlendirme, YSAS, AS/ÜS ve not dönüşümü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5"/>
          <p:cNvSpPr/>
          <p:nvPr/>
        </p:nvSpPr>
        <p:spPr>
          <a:xfrm>
            <a:off x="841248" y="4892040"/>
            <a:ext cx="10469880" cy="658368"/>
          </a:xfrm>
          <a:prstGeom prst="roundRect">
            <a:avLst>
              <a:gd name="adj" fmla="val 16667"/>
            </a:avLst>
          </a:prstGeom>
          <a:solidFill>
            <a:srgbClr val="EAF7F8"/>
          </a:solidFill>
          <a:ln w="12700" cap="flat" cmpd="sng">
            <a:solidFill>
              <a:srgbClr val="B7DF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6" name="Google Shape;66;p5"/>
          <p:cNvSpPr/>
          <p:nvPr/>
        </p:nvSpPr>
        <p:spPr>
          <a:xfrm>
            <a:off x="1005840" y="5102352"/>
            <a:ext cx="1014984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00"/>
              <a:buFont typeface="Arial"/>
              <a:buNone/>
            </a:pPr>
            <a:r>
              <a:rPr lang="en-US" sz="16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Amaç: Birimlerde işlem güvenliği, zamanında veri girişi, kanıt temelli değerlendirme ve öğrenciye doğru yönlendirme dilini güçlendirmek.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23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35" name="Google Shape;535;p23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36" name="Google Shape;536;p23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37" name="Google Shape;537;p23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538" name="Google Shape;538;p23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23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SOBİ-EK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23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SOBİ-EK Etkinlik Kategorileri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23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Puanlama çizelgesi üzerinden örneklenen dört ana gelişim alanı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23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23"/>
          <p:cNvSpPr/>
          <p:nvPr/>
        </p:nvSpPr>
        <p:spPr>
          <a:xfrm>
            <a:off x="822960" y="1691640"/>
            <a:ext cx="2240280" cy="3246120"/>
          </a:xfrm>
          <a:prstGeom prst="roundRect">
            <a:avLst>
              <a:gd name="adj" fmla="val 6531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5" name="Google Shape;545;p23"/>
          <p:cNvSpPr/>
          <p:nvPr/>
        </p:nvSpPr>
        <p:spPr>
          <a:xfrm>
            <a:off x="1508760" y="1965960"/>
            <a:ext cx="868680" cy="868680"/>
          </a:xfrm>
          <a:prstGeom prst="ellipse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46" name="Google Shape;546;p23"/>
          <p:cNvSpPr/>
          <p:nvPr/>
        </p:nvSpPr>
        <p:spPr>
          <a:xfrm>
            <a:off x="1508760" y="2194560"/>
            <a:ext cx="8686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960120" y="3063240"/>
            <a:ext cx="1965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Bilimsel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23"/>
          <p:cNvSpPr/>
          <p:nvPr/>
        </p:nvSpPr>
        <p:spPr>
          <a:xfrm>
            <a:off x="1005840" y="3502152"/>
            <a:ext cx="1874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3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Proje, TÜBİTAK/BAP, bildiri/poster, TEKNOFEST, proje pazarı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23"/>
          <p:cNvSpPr/>
          <p:nvPr/>
        </p:nvSpPr>
        <p:spPr>
          <a:xfrm>
            <a:off x="3611880" y="1691640"/>
            <a:ext cx="2240280" cy="3246120"/>
          </a:xfrm>
          <a:prstGeom prst="roundRect">
            <a:avLst>
              <a:gd name="adj" fmla="val 6531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50" name="Google Shape;550;p23"/>
          <p:cNvSpPr/>
          <p:nvPr/>
        </p:nvSpPr>
        <p:spPr>
          <a:xfrm>
            <a:off x="4297680" y="1965960"/>
            <a:ext cx="868680" cy="868680"/>
          </a:xfrm>
          <a:prstGeom prst="ellipse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51" name="Google Shape;551;p23"/>
          <p:cNvSpPr/>
          <p:nvPr/>
        </p:nvSpPr>
        <p:spPr>
          <a:xfrm>
            <a:off x="4297680" y="2194560"/>
            <a:ext cx="8686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3749040" y="3063240"/>
            <a:ext cx="1965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Eğitim ve Kalite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3"/>
          <p:cNvSpPr/>
          <p:nvPr/>
        </p:nvSpPr>
        <p:spPr>
          <a:xfrm>
            <a:off x="3794760" y="3502152"/>
            <a:ext cx="1874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3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Ulusal/uluslararası sertifika, Bozok Akademi, YÖKAK/kalite temsilciliği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3"/>
          <p:cNvSpPr/>
          <p:nvPr/>
        </p:nvSpPr>
        <p:spPr>
          <a:xfrm>
            <a:off x="6400800" y="1691640"/>
            <a:ext cx="2240280" cy="3246120"/>
          </a:xfrm>
          <a:prstGeom prst="roundRect">
            <a:avLst>
              <a:gd name="adj" fmla="val 6531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55" name="Google Shape;555;p23"/>
          <p:cNvSpPr/>
          <p:nvPr/>
        </p:nvSpPr>
        <p:spPr>
          <a:xfrm>
            <a:off x="7086600" y="1965960"/>
            <a:ext cx="868680" cy="868680"/>
          </a:xfrm>
          <a:prstGeom prst="ellipse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56" name="Google Shape;556;p23"/>
          <p:cNvSpPr/>
          <p:nvPr/>
        </p:nvSpPr>
        <p:spPr>
          <a:xfrm>
            <a:off x="7086600" y="2194560"/>
            <a:ext cx="8686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SK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3"/>
          <p:cNvSpPr/>
          <p:nvPr/>
        </p:nvSpPr>
        <p:spPr>
          <a:xfrm>
            <a:off x="6537960" y="3063240"/>
            <a:ext cx="1965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Sosyal-Kültürel-Sanatsal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3"/>
          <p:cNvSpPr/>
          <p:nvPr/>
        </p:nvSpPr>
        <p:spPr>
          <a:xfrm>
            <a:off x="6583680" y="3502152"/>
            <a:ext cx="1874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3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Sosyal sorumluluk, öğrenci toplulukları, değişim programları, kültür-sanat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3"/>
          <p:cNvSpPr/>
          <p:nvPr/>
        </p:nvSpPr>
        <p:spPr>
          <a:xfrm>
            <a:off x="9189720" y="1691640"/>
            <a:ext cx="2240280" cy="3246120"/>
          </a:xfrm>
          <a:prstGeom prst="roundRect">
            <a:avLst>
              <a:gd name="adj" fmla="val 6531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60" name="Google Shape;560;p23"/>
          <p:cNvSpPr/>
          <p:nvPr/>
        </p:nvSpPr>
        <p:spPr>
          <a:xfrm>
            <a:off x="9875520" y="1965960"/>
            <a:ext cx="868680" cy="868680"/>
          </a:xfrm>
          <a:prstGeom prst="ellipse">
            <a:avLst/>
          </a:prstGeom>
          <a:solidFill>
            <a:srgbClr val="D12B20"/>
          </a:solidFill>
          <a:ln w="12700" cap="flat" cmpd="sng">
            <a:solidFill>
              <a:srgbClr val="D12B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61" name="Google Shape;561;p23"/>
          <p:cNvSpPr/>
          <p:nvPr/>
        </p:nvSpPr>
        <p:spPr>
          <a:xfrm>
            <a:off x="9875520" y="2194560"/>
            <a:ext cx="8686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SP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3"/>
          <p:cNvSpPr/>
          <p:nvPr/>
        </p:nvSpPr>
        <p:spPr>
          <a:xfrm>
            <a:off x="9326880" y="3063240"/>
            <a:ext cx="1965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Sportif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3"/>
          <p:cNvSpPr/>
          <p:nvPr/>
        </p:nvSpPr>
        <p:spPr>
          <a:xfrm>
            <a:off x="9372600" y="3502152"/>
            <a:ext cx="187452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030"/>
              <a:buFont typeface="Arial"/>
              <a:buNone/>
            </a:pPr>
            <a:r>
              <a:rPr lang="en-US" sz="105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Ulusal/uluslararası yarışma, turnuva, sporcu lisansı, hakemlik/antrenörlük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3"/>
          <p:cNvSpPr/>
          <p:nvPr/>
        </p:nvSpPr>
        <p:spPr>
          <a:xfrm>
            <a:off x="2743200" y="5532120"/>
            <a:ext cx="6675120" cy="384048"/>
          </a:xfrm>
          <a:prstGeom prst="roundRect">
            <a:avLst>
              <a:gd name="adj" fmla="val 42857"/>
            </a:avLst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65" name="Google Shape;565;p23"/>
          <p:cNvSpPr/>
          <p:nvPr/>
        </p:nvSpPr>
        <p:spPr>
          <a:xfrm>
            <a:off x="2926080" y="5641848"/>
            <a:ext cx="6309360" cy="14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SOBİ-EK için minimum eşik: Onaylanmış toplam 20 puan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4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72" name="Google Shape;572;p24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73" name="Google Shape;573;p24"/>
          <p:cNvSpPr/>
          <p:nvPr/>
        </p:nvSpPr>
        <p:spPr>
          <a:xfrm>
            <a:off x="219456" y="0"/>
            <a:ext cx="54864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574" name="Google Shape;574;p24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30352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24"/>
          <p:cNvSpPr/>
          <p:nvPr/>
        </p:nvSpPr>
        <p:spPr>
          <a:xfrm>
            <a:off x="685800" y="2377440"/>
            <a:ext cx="51206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lay"/>
              <a:buNone/>
            </a:pPr>
            <a:r>
              <a:rPr lang="en-US" sz="36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Ders Başarı Değerlendirme Sistemi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4"/>
          <p:cNvSpPr/>
          <p:nvPr/>
        </p:nvSpPr>
        <p:spPr>
          <a:xfrm>
            <a:off x="713232" y="3136392"/>
            <a:ext cx="49377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550"/>
              <a:buFont typeface="Arial"/>
              <a:buNone/>
            </a:pPr>
            <a:r>
              <a:rPr lang="en-US" sz="160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Bağıl ve mutlak değerlendirme; sınırlar, istisnalar ve uygulama adımları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4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5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85" name="Google Shape;585;p25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86" name="Google Shape;586;p25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87" name="Google Shape;587;p25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588" name="Google Shape;588;p25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25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DERS BAŞARISI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5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Ders Başarı Değerlendirme Yönergesi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5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Başarı notunun bağıl ve mutlak değerlendirme sistemleriyle belirlenmesi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5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5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5"/>
          <p:cNvSpPr/>
          <p:nvPr/>
        </p:nvSpPr>
        <p:spPr>
          <a:xfrm>
            <a:off x="777240" y="1554480"/>
            <a:ext cx="507492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95" name="Google Shape;595;p25"/>
          <p:cNvSpPr/>
          <p:nvPr/>
        </p:nvSpPr>
        <p:spPr>
          <a:xfrm>
            <a:off x="777240" y="1554480"/>
            <a:ext cx="91440" cy="1143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96" name="Google Shape;596;p25"/>
          <p:cNvSpPr/>
          <p:nvPr/>
        </p:nvSpPr>
        <p:spPr>
          <a:xfrm>
            <a:off x="1005840" y="1719072"/>
            <a:ext cx="47548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Amaç ve kapsam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5"/>
          <p:cNvSpPr/>
          <p:nvPr/>
        </p:nvSpPr>
        <p:spPr>
          <a:xfrm>
            <a:off x="1005840" y="2103120"/>
            <a:ext cx="472744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Yönerge; ön lisans ve lisans düzeyindeki derslerin başarı notunun tespitinde bağıl ve mutlak değerlendirme esaslarını belirler. Tıp, Diş Hekimliği ve Veteriner Fakültesi kapsam dışındadır.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5"/>
          <p:cNvSpPr/>
          <p:nvPr/>
        </p:nvSpPr>
        <p:spPr>
          <a:xfrm>
            <a:off x="6263640" y="1554480"/>
            <a:ext cx="507492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599" name="Google Shape;599;p25"/>
          <p:cNvSpPr/>
          <p:nvPr/>
        </p:nvSpPr>
        <p:spPr>
          <a:xfrm>
            <a:off x="6263640" y="1554480"/>
            <a:ext cx="91440" cy="1143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00" name="Google Shape;600;p25"/>
          <p:cNvSpPr/>
          <p:nvPr/>
        </p:nvSpPr>
        <p:spPr>
          <a:xfrm>
            <a:off x="6492240" y="1719072"/>
            <a:ext cx="47548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Ham başarı notu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25"/>
          <p:cNvSpPr/>
          <p:nvPr/>
        </p:nvSpPr>
        <p:spPr>
          <a:xfrm>
            <a:off x="6492240" y="2103120"/>
            <a:ext cx="472744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Yarıyıl/yıl içi çalışmalar ile yarıyıl/yıl sonu sınav faaliyetlerinin ağırlıklarına göre 100 üzerinden belirlenen başarı puanıdır.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777240" y="2971800"/>
            <a:ext cx="507492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03" name="Google Shape;603;p25"/>
          <p:cNvSpPr/>
          <p:nvPr/>
        </p:nvSpPr>
        <p:spPr>
          <a:xfrm>
            <a:off x="777240" y="2971800"/>
            <a:ext cx="91440" cy="123444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04" name="Google Shape;604;p25"/>
          <p:cNvSpPr/>
          <p:nvPr/>
        </p:nvSpPr>
        <p:spPr>
          <a:xfrm>
            <a:off x="1005840" y="3136392"/>
            <a:ext cx="47548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Bağıl değerlendirme mantığı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5"/>
          <p:cNvSpPr/>
          <p:nvPr/>
        </p:nvSpPr>
        <p:spPr>
          <a:xfrm>
            <a:off x="1005840" y="3520440"/>
            <a:ext cx="4727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Öğrencinin başarısı, dersi aldığı grup/şubedeki öğrencilerin başarı düzeyine göre değerlendirilir. Ortak sınav yapılan aynı program gruplarında ortak bağıl değerlendirme yapılır.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5"/>
          <p:cNvSpPr/>
          <p:nvPr/>
        </p:nvSpPr>
        <p:spPr>
          <a:xfrm>
            <a:off x="6263640" y="2971800"/>
            <a:ext cx="5074920" cy="1234440"/>
          </a:xfrm>
          <a:prstGeom prst="roundRect">
            <a:avLst>
              <a:gd name="adj" fmla="val 888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07" name="Google Shape;607;p25"/>
          <p:cNvSpPr/>
          <p:nvPr/>
        </p:nvSpPr>
        <p:spPr>
          <a:xfrm>
            <a:off x="6263640" y="2971800"/>
            <a:ext cx="91440" cy="123444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08" name="Google Shape;608;p25"/>
          <p:cNvSpPr/>
          <p:nvPr/>
        </p:nvSpPr>
        <p:spPr>
          <a:xfrm>
            <a:off x="6492240" y="3136392"/>
            <a:ext cx="475488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Mutlak değerlendirme mantığı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492240" y="3520440"/>
            <a:ext cx="4727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Bağıl değerlendirmeye katılan öğrenci sayısı 16’dan az ise veya sınıf HBP ortalaması 86 ve üzerindeyse başarı notu mutlak değerlendirme tablosuna göre belirlenir.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5"/>
          <p:cNvSpPr/>
          <p:nvPr/>
        </p:nvSpPr>
        <p:spPr>
          <a:xfrm>
            <a:off x="868680" y="5074920"/>
            <a:ext cx="10378440" cy="640080"/>
          </a:xfrm>
          <a:prstGeom prst="roundRect">
            <a:avLst>
              <a:gd name="adj" fmla="val 17143"/>
            </a:avLst>
          </a:prstGeom>
          <a:solidFill>
            <a:srgbClr val="FFF8E8"/>
          </a:solidFill>
          <a:ln w="12700" cap="flat" cmpd="sng">
            <a:solidFill>
              <a:srgbClr val="E8D4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11" name="Google Shape;611;p25"/>
          <p:cNvSpPr/>
          <p:nvPr/>
        </p:nvSpPr>
        <p:spPr>
          <a:xfrm>
            <a:off x="1078992" y="5303520"/>
            <a:ext cx="992124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27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Eğitim içi vurgu: Başarı notu üretiminde öğrenci sayısı, AS/ÜS sınırları, YSAS ve istisna ders türleri birlikte kontrol edilmelidir.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6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18" name="Google Shape;618;p26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19" name="Google Shape;619;p26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20" name="Google Shape;620;p26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21" name="Google Shape;621;p26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26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DERS BAŞARISI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26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Mevzuat Değişiklikleri: Yeni Değerlendirme Çerçevesi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26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Ders başarı notu üretiminde standart, izlenebilir ve eşik kontrollü yapı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26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777240" y="1481328"/>
            <a:ext cx="5074920" cy="1124712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28" name="Google Shape;628;p26"/>
          <p:cNvSpPr/>
          <p:nvPr/>
        </p:nvSpPr>
        <p:spPr>
          <a:xfrm>
            <a:off x="777240" y="1481328"/>
            <a:ext cx="100584" cy="1124712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29" name="Google Shape;629;p26"/>
          <p:cNvSpPr/>
          <p:nvPr/>
        </p:nvSpPr>
        <p:spPr>
          <a:xfrm>
            <a:off x="1005840" y="1627632"/>
            <a:ext cx="466344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Kapsam netleşti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26"/>
          <p:cNvSpPr/>
          <p:nvPr/>
        </p:nvSpPr>
        <p:spPr>
          <a:xfrm>
            <a:off x="1005840" y="1956816"/>
            <a:ext cx="461772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989"/>
              <a:buFont typeface="Arial"/>
              <a:buNone/>
            </a:pPr>
            <a:r>
              <a:rPr lang="en-US" sz="10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Ön lisans ve lisans derslerinde bağıl ve mutlak değerlendirme esasları tanımlandı; Tıp, Diş Hekimliği ve Veteriner Fakülteleri kapsam dışında bırakıldı.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6"/>
          <p:cNvSpPr/>
          <p:nvPr/>
        </p:nvSpPr>
        <p:spPr>
          <a:xfrm>
            <a:off x="777240" y="2898648"/>
            <a:ext cx="5074920" cy="1124712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32" name="Google Shape;632;p26"/>
          <p:cNvSpPr/>
          <p:nvPr/>
        </p:nvSpPr>
        <p:spPr>
          <a:xfrm>
            <a:off x="777240" y="2898648"/>
            <a:ext cx="100584" cy="112471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33" name="Google Shape;633;p26"/>
          <p:cNvSpPr/>
          <p:nvPr/>
        </p:nvSpPr>
        <p:spPr>
          <a:xfrm>
            <a:off x="1005840" y="3044952"/>
            <a:ext cx="466344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Alt/üst sınırlar belirlendi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26"/>
          <p:cNvSpPr/>
          <p:nvPr/>
        </p:nvSpPr>
        <p:spPr>
          <a:xfrm>
            <a:off x="1005840" y="3374136"/>
            <a:ext cx="461772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989"/>
              <a:buFont typeface="Arial"/>
              <a:buNone/>
            </a:pPr>
            <a:r>
              <a:rPr lang="en-US" sz="10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Bağıl değerlendirmede AS 35,00; ÜS 86,00 olarak tanımlandı. AS altı FF, ÜS üstü AA kabul edilir ve bağıl hesap dışında tutulur.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26"/>
          <p:cNvSpPr/>
          <p:nvPr/>
        </p:nvSpPr>
        <p:spPr>
          <a:xfrm>
            <a:off x="777240" y="4315968"/>
            <a:ext cx="5074920" cy="1124712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36" name="Google Shape;636;p26"/>
          <p:cNvSpPr/>
          <p:nvPr/>
        </p:nvSpPr>
        <p:spPr>
          <a:xfrm>
            <a:off x="777240" y="4315968"/>
            <a:ext cx="100584" cy="112471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37" name="Google Shape;637;p26"/>
          <p:cNvSpPr/>
          <p:nvPr/>
        </p:nvSpPr>
        <p:spPr>
          <a:xfrm>
            <a:off x="1005840" y="4462272"/>
            <a:ext cx="466344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Final alt sınırı standartlaştı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1005840" y="4791456"/>
            <a:ext cx="461772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989"/>
              <a:buFont typeface="Arial"/>
              <a:buNone/>
            </a:pPr>
            <a:r>
              <a:rPr lang="en-US" sz="10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Yarıyıl/yıl sonu sınav puanı alt sınırı tüm dersler ve öğretim elemanları için 50,00 olarak uygulanır.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6263640" y="1481328"/>
            <a:ext cx="5074920" cy="1124712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40" name="Google Shape;640;p26"/>
          <p:cNvSpPr/>
          <p:nvPr/>
        </p:nvSpPr>
        <p:spPr>
          <a:xfrm>
            <a:off x="6263640" y="1481328"/>
            <a:ext cx="100584" cy="1124712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41" name="Google Shape;641;p26"/>
          <p:cNvSpPr/>
          <p:nvPr/>
        </p:nvSpPr>
        <p:spPr>
          <a:xfrm>
            <a:off x="6492240" y="1627632"/>
            <a:ext cx="466344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Bağıl-mutlak ayrımı kurala bağlandı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26"/>
          <p:cNvSpPr/>
          <p:nvPr/>
        </p:nvSpPr>
        <p:spPr>
          <a:xfrm>
            <a:off x="6492240" y="1956816"/>
            <a:ext cx="461772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989"/>
              <a:buFont typeface="Arial"/>
              <a:buNone/>
            </a:pPr>
            <a:r>
              <a:rPr lang="en-US" sz="10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Değerlendirmeye katılan öğrenci sayısı 16 ve üzerindeyse BDS; 16’dan azsa veya sınıf HBP ortalaması 86,00 ve üzerindeyse MDS uygulanır.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6"/>
          <p:cNvSpPr/>
          <p:nvPr/>
        </p:nvSpPr>
        <p:spPr>
          <a:xfrm>
            <a:off x="6263640" y="2898648"/>
            <a:ext cx="5074920" cy="1124712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44" name="Google Shape;644;p26"/>
          <p:cNvSpPr/>
          <p:nvPr/>
        </p:nvSpPr>
        <p:spPr>
          <a:xfrm>
            <a:off x="6263640" y="2898648"/>
            <a:ext cx="100584" cy="112471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45" name="Google Shape;645;p26"/>
          <p:cNvSpPr/>
          <p:nvPr/>
        </p:nvSpPr>
        <p:spPr>
          <a:xfrm>
            <a:off x="6492240" y="3044952"/>
            <a:ext cx="466344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Bütünleme/itiraz etkisi açıklandı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6"/>
          <p:cNvSpPr/>
          <p:nvPr/>
        </p:nvSpPr>
        <p:spPr>
          <a:xfrm>
            <a:off x="6492240" y="3374136"/>
            <a:ext cx="461772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989"/>
              <a:buFont typeface="Arial"/>
              <a:buNone/>
            </a:pPr>
            <a:r>
              <a:rPr lang="en-US" sz="10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Final sonrası oluşan değerlendirme sistemi korunur; bağıl yapılmışsa T-skor aralıkları, mutlak yapılmışsa MDS tablosu esas alınır.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6263640" y="4315968"/>
            <a:ext cx="5074920" cy="1124712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48" name="Google Shape;648;p26"/>
          <p:cNvSpPr/>
          <p:nvPr/>
        </p:nvSpPr>
        <p:spPr>
          <a:xfrm>
            <a:off x="6263640" y="4315968"/>
            <a:ext cx="100584" cy="112471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49" name="Google Shape;649;p26"/>
          <p:cNvSpPr/>
          <p:nvPr/>
        </p:nvSpPr>
        <p:spPr>
          <a:xfrm>
            <a:off x="6492240" y="4462272"/>
            <a:ext cx="466344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2025-2026 geçiş oranı tanımlandı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6492240" y="4791456"/>
            <a:ext cx="4617720" cy="393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989"/>
              <a:buFont typeface="Arial"/>
              <a:buNone/>
            </a:pPr>
            <a:r>
              <a:rPr lang="en-US" sz="10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Geçici hükümle yarıyıl/yıl içi katkı %50, yarıyıl/yıl sonu katkı %50 olarak uygulanır; özel değerlendirmeli dersler kapsam dışıdır.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914400" y="5806440"/>
            <a:ext cx="10287000" cy="411480"/>
          </a:xfrm>
          <a:prstGeom prst="roundRect">
            <a:avLst>
              <a:gd name="adj" fmla="val 22222"/>
            </a:avLst>
          </a:prstGeom>
          <a:solidFill>
            <a:srgbClr val="EAF7F8"/>
          </a:solidFill>
          <a:ln w="12700" cap="flat" cmpd="sng">
            <a:solidFill>
              <a:srgbClr val="B7DF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52" name="Google Shape;652;p26"/>
          <p:cNvSpPr/>
          <p:nvPr/>
        </p:nvSpPr>
        <p:spPr>
          <a:xfrm>
            <a:off x="1115568" y="5934456"/>
            <a:ext cx="9921240" cy="13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080"/>
              <a:buFont typeface="Arial"/>
              <a:buNone/>
            </a:pPr>
            <a:r>
              <a:rPr lang="en-US" sz="11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Uygulama mesajı: Harf notu üretiminde önce kapsam/istisna, sonra YSAS, AS/ÜS, öğrenci sayısı ve sınıf ortalaması kontrol edilmelidir.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59" name="Google Shape;659;p27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60" name="Google Shape;660;p27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61" name="Google Shape;661;p27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62" name="Google Shape;662;p27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27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DERS BAŞARISI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27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Bağıl ve Mutlak Değerlendirme Karar Akışı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p27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Not dönüşümünde kontrol edilecek temel eşikler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27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27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777240" y="1417320"/>
            <a:ext cx="10652760" cy="731520"/>
          </a:xfrm>
          <a:prstGeom prst="roundRect">
            <a:avLst>
              <a:gd name="adj" fmla="val 12500"/>
            </a:avLst>
          </a:prstGeom>
          <a:solidFill>
            <a:srgbClr val="F0F7FA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69" name="Google Shape;669;p27"/>
          <p:cNvSpPr/>
          <p:nvPr/>
        </p:nvSpPr>
        <p:spPr>
          <a:xfrm>
            <a:off x="960120" y="1581912"/>
            <a:ext cx="384048" cy="384048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27"/>
          <p:cNvSpPr/>
          <p:nvPr/>
        </p:nvSpPr>
        <p:spPr>
          <a:xfrm>
            <a:off x="1508760" y="1600200"/>
            <a:ext cx="21031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Devamsız / final yok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27"/>
          <p:cNvSpPr/>
          <p:nvPr/>
        </p:nvSpPr>
        <p:spPr>
          <a:xfrm>
            <a:off x="3703320" y="1581912"/>
            <a:ext cx="73609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4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Bağıl değerlendirmeye dahil edilmez; ilgili mevzuata göre sonuçlandırılır.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777240" y="2258568"/>
            <a:ext cx="10652760" cy="73152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73" name="Google Shape;673;p27"/>
          <p:cNvSpPr/>
          <p:nvPr/>
        </p:nvSpPr>
        <p:spPr>
          <a:xfrm>
            <a:off x="960120" y="2423160"/>
            <a:ext cx="384048" cy="384048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27"/>
          <p:cNvSpPr/>
          <p:nvPr/>
        </p:nvSpPr>
        <p:spPr>
          <a:xfrm>
            <a:off x="1508760" y="2441448"/>
            <a:ext cx="21031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YSAS kontrolü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27"/>
          <p:cNvSpPr/>
          <p:nvPr/>
        </p:nvSpPr>
        <p:spPr>
          <a:xfrm>
            <a:off x="3703320" y="2423160"/>
            <a:ext cx="73609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4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Final sınav puanı 50,00’nin altındaysa bağıl ya da mutlak notuna bakılmaksızın FF.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27"/>
          <p:cNvSpPr/>
          <p:nvPr/>
        </p:nvSpPr>
        <p:spPr>
          <a:xfrm>
            <a:off x="777240" y="3099816"/>
            <a:ext cx="10652760" cy="731520"/>
          </a:xfrm>
          <a:prstGeom prst="roundRect">
            <a:avLst>
              <a:gd name="adj" fmla="val 12500"/>
            </a:avLst>
          </a:prstGeom>
          <a:solidFill>
            <a:srgbClr val="F0F7FA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77" name="Google Shape;677;p27"/>
          <p:cNvSpPr/>
          <p:nvPr/>
        </p:nvSpPr>
        <p:spPr>
          <a:xfrm>
            <a:off x="960120" y="3264408"/>
            <a:ext cx="384048" cy="384048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27"/>
          <p:cNvSpPr/>
          <p:nvPr/>
        </p:nvSpPr>
        <p:spPr>
          <a:xfrm>
            <a:off x="1508760" y="3282696"/>
            <a:ext cx="21031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AS / ÜS kontrolü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9" name="Google Shape;679;p27"/>
          <p:cNvSpPr/>
          <p:nvPr/>
        </p:nvSpPr>
        <p:spPr>
          <a:xfrm>
            <a:off x="3703320" y="3264408"/>
            <a:ext cx="73609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4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HBP &lt; 35,00 ise FF; HBP &gt; 86,00 ise AA. Bu puanlar bağıl hesap dışında tutulur.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7"/>
          <p:cNvSpPr/>
          <p:nvPr/>
        </p:nvSpPr>
        <p:spPr>
          <a:xfrm>
            <a:off x="777240" y="3941064"/>
            <a:ext cx="10652760" cy="731520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81" name="Google Shape;681;p27"/>
          <p:cNvSpPr/>
          <p:nvPr/>
        </p:nvSpPr>
        <p:spPr>
          <a:xfrm>
            <a:off x="960120" y="4105656"/>
            <a:ext cx="384048" cy="384048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27"/>
          <p:cNvSpPr/>
          <p:nvPr/>
        </p:nvSpPr>
        <p:spPr>
          <a:xfrm>
            <a:off x="1508760" y="4123944"/>
            <a:ext cx="21031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Öğrenci sayısı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27"/>
          <p:cNvSpPr/>
          <p:nvPr/>
        </p:nvSpPr>
        <p:spPr>
          <a:xfrm>
            <a:off x="3703320" y="4105656"/>
            <a:ext cx="73609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4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Değerlendirmeye katılan öğrenci sayısı 16 ve üzerindeyse T-puanı ve sınıf düzeyi tablosu kullanılır.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27"/>
          <p:cNvSpPr/>
          <p:nvPr/>
        </p:nvSpPr>
        <p:spPr>
          <a:xfrm>
            <a:off x="777240" y="4782312"/>
            <a:ext cx="10652760" cy="731520"/>
          </a:xfrm>
          <a:prstGeom prst="roundRect">
            <a:avLst>
              <a:gd name="adj" fmla="val 12500"/>
            </a:avLst>
          </a:prstGeom>
          <a:solidFill>
            <a:srgbClr val="F0F7FA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85" name="Google Shape;685;p27"/>
          <p:cNvSpPr/>
          <p:nvPr/>
        </p:nvSpPr>
        <p:spPr>
          <a:xfrm>
            <a:off x="960120" y="4946904"/>
            <a:ext cx="384048" cy="384048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50"/>
              <a:buFont typeface="Arial"/>
              <a:buNone/>
            </a:pPr>
            <a:r>
              <a:rPr lang="en-US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27"/>
          <p:cNvSpPr/>
          <p:nvPr/>
        </p:nvSpPr>
        <p:spPr>
          <a:xfrm>
            <a:off x="1508760" y="4965192"/>
            <a:ext cx="210312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MDS koşulu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7"/>
          <p:cNvSpPr/>
          <p:nvPr/>
        </p:nvSpPr>
        <p:spPr>
          <a:xfrm>
            <a:off x="3703320" y="4946904"/>
            <a:ext cx="7360920" cy="237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4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16’dan az öğrenci varsa veya sınıf HBP ortalaması 86,00 ve üzeriyse mutlak değerlendirme uygulanır.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27"/>
          <p:cNvSpPr/>
          <p:nvPr/>
        </p:nvSpPr>
        <p:spPr>
          <a:xfrm>
            <a:off x="868680" y="5715000"/>
            <a:ext cx="10378440" cy="402336"/>
          </a:xfrm>
          <a:prstGeom prst="roundRect">
            <a:avLst>
              <a:gd name="adj" fmla="val 22727"/>
            </a:avLst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89" name="Google Shape;689;p27"/>
          <p:cNvSpPr/>
          <p:nvPr/>
        </p:nvSpPr>
        <p:spPr>
          <a:xfrm>
            <a:off x="1051560" y="5833872"/>
            <a:ext cx="9966960" cy="146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60"/>
              <a:buFont typeface="Arial"/>
              <a:buNone/>
            </a:pPr>
            <a:r>
              <a:rPr lang="en-US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Bütünleme ve itiraz sonucu değişen notlarda, final sonrası oluşan değerlendirme sistemi korunur; bağıl ise T-skor aralıkları, mutlak ise MDS tablosu esas alınır.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28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96" name="Google Shape;696;p28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97" name="Google Shape;697;p28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698" name="Google Shape;698;p28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699" name="Google Shape;699;p28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700" name="Google Shape;700;p28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DERS BAŞARISI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8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Mutlak Değerlendirme ve İstisna Dersler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8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Harf notu aralıkları, özel dersler ve 2025-2026 geçiş hükmü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8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8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05" name="Google Shape;705;p28"/>
          <p:cNvGraphicFramePr/>
          <p:nvPr/>
        </p:nvGraphicFramePr>
        <p:xfrm>
          <a:off x="777240" y="1417320"/>
          <a:ext cx="3749025" cy="4389000"/>
        </p:xfrm>
        <a:graphic>
          <a:graphicData uri="http://schemas.openxmlformats.org/drawingml/2006/table">
            <a:tbl>
              <a:tblPr>
                <a:noFill/>
                <a:tableStyleId>{44C20EBF-E41E-4FFA-8F74-83E6BE41F982}</a:tableStyleId>
              </a:tblPr>
              <a:tblGrid>
                <a:gridCol w="1249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9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9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HBP Aralığı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Harf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Katsayı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86,00-100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AA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4,00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80,00-85,99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AB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3,70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74,00-79,99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BA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3,30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68,00-73,99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BB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3,00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62,00-67,99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BC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2,70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56,00-61,99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CB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2,30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50,00-55,99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CC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2,00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45,00-49,99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CD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1,70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40,00-44,99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DC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1,30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35,00-39,99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 dirty="0">
                          <a:solidFill>
                            <a:srgbClr val="13263A"/>
                          </a:solidFill>
                        </a:rPr>
                        <a:t>DD</a:t>
                      </a:r>
                      <a:endParaRPr sz="980" u="none" strike="noStrike" cap="none" dirty="0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1,00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0-34,99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>
                          <a:solidFill>
                            <a:srgbClr val="13263A"/>
                          </a:solidFill>
                        </a:rPr>
                        <a:t>FF</a:t>
                      </a:r>
                      <a:endParaRPr sz="980" u="none" strike="noStrike" cap="none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980"/>
                        <a:buFont typeface="Arial"/>
                        <a:buNone/>
                      </a:pPr>
                      <a:r>
                        <a:rPr lang="en-US" sz="980" u="none" strike="noStrike" cap="none" dirty="0">
                          <a:solidFill>
                            <a:srgbClr val="13263A"/>
                          </a:solidFill>
                        </a:rPr>
                        <a:t>0,00</a:t>
                      </a:r>
                      <a:endParaRPr sz="980" u="none" strike="noStrike" cap="none" dirty="0"/>
                    </a:p>
                  </a:txBody>
                  <a:tcPr marL="36575" marR="36575" marT="36575" marB="36575">
                    <a:lnL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706" name="Google Shape;706;p28"/>
          <p:cNvSpPr/>
          <p:nvPr/>
        </p:nvSpPr>
        <p:spPr>
          <a:xfrm>
            <a:off x="777240" y="1417320"/>
            <a:ext cx="3749040" cy="34747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07" name="Google Shape;707;p28"/>
          <p:cNvSpPr/>
          <p:nvPr/>
        </p:nvSpPr>
        <p:spPr>
          <a:xfrm>
            <a:off x="960120" y="1517904"/>
            <a:ext cx="3383280" cy="10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n-US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MDS Harf Notu Aralıkları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8"/>
          <p:cNvSpPr/>
          <p:nvPr/>
        </p:nvSpPr>
        <p:spPr>
          <a:xfrm>
            <a:off x="4892040" y="1463040"/>
            <a:ext cx="635508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09" name="Google Shape;709;p28"/>
          <p:cNvSpPr/>
          <p:nvPr/>
        </p:nvSpPr>
        <p:spPr>
          <a:xfrm>
            <a:off x="4892040" y="1463040"/>
            <a:ext cx="91440" cy="1143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10" name="Google Shape;710;p28"/>
          <p:cNvSpPr/>
          <p:nvPr/>
        </p:nvSpPr>
        <p:spPr>
          <a:xfrm>
            <a:off x="5120640" y="1627632"/>
            <a:ext cx="60350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MDS uygulanacak dersler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8"/>
          <p:cNvSpPr/>
          <p:nvPr/>
        </p:nvSpPr>
        <p:spPr>
          <a:xfrm>
            <a:off x="5120640" y="2011680"/>
            <a:ext cx="600760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Bitirme projesi, bitirme tasarım projesi, bitirme ödevi/staj projesi, staj ve uygulama dersi gibi özel değerlendirmeli dersler MDS ile değerlendirilir.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8"/>
          <p:cNvSpPr/>
          <p:nvPr/>
        </p:nvSpPr>
        <p:spPr>
          <a:xfrm>
            <a:off x="4892040" y="2788920"/>
            <a:ext cx="635508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13" name="Google Shape;713;p28"/>
          <p:cNvSpPr/>
          <p:nvPr/>
        </p:nvSpPr>
        <p:spPr>
          <a:xfrm>
            <a:off x="4892040" y="2788920"/>
            <a:ext cx="91440" cy="1143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14" name="Google Shape;714;p28"/>
          <p:cNvSpPr/>
          <p:nvPr/>
        </p:nvSpPr>
        <p:spPr>
          <a:xfrm>
            <a:off x="5120640" y="2953512"/>
            <a:ext cx="60350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Ortak ve özel statülü dersler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8"/>
          <p:cNvSpPr/>
          <p:nvPr/>
        </p:nvSpPr>
        <p:spPr>
          <a:xfrm>
            <a:off x="5120640" y="3337560"/>
            <a:ext cx="600760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5/ı dersleri, alan dışı seçmeli dersler, ortak seçmeli formasyon dersleri ve Senato tarafından ortak ders kabul edilen dersler MDS kapsamındadır.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8"/>
          <p:cNvSpPr/>
          <p:nvPr/>
        </p:nvSpPr>
        <p:spPr>
          <a:xfrm>
            <a:off x="4892040" y="4114800"/>
            <a:ext cx="635508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17" name="Google Shape;717;p28"/>
          <p:cNvSpPr/>
          <p:nvPr/>
        </p:nvSpPr>
        <p:spPr>
          <a:xfrm>
            <a:off x="4892040" y="4114800"/>
            <a:ext cx="91440" cy="1143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18" name="Google Shape;718;p28"/>
          <p:cNvSpPr/>
          <p:nvPr/>
        </p:nvSpPr>
        <p:spPr>
          <a:xfrm>
            <a:off x="5120640" y="4279392"/>
            <a:ext cx="60350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Geçiş hükmü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8"/>
          <p:cNvSpPr/>
          <p:nvPr/>
        </p:nvSpPr>
        <p:spPr>
          <a:xfrm>
            <a:off x="5120640" y="4663440"/>
            <a:ext cx="600760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2025-2026 eğitim-öğretim yılında yarıyıl/yıl içi değerlendirmelerin başarı notuna katkısı %50, yarıyıl/yıl sonu değerlendirmelerin katkısı %50 olarak uygulanır. Özel değerlendirmeli dersler kapsam dışıdır.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29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26" name="Google Shape;726;p29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27" name="Google Shape;727;p29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28" name="Google Shape;728;p29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729" name="Google Shape;729;p29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29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UYGULAMA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Birimler İçin Uygulama Kontrol Listesi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9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Hizmet içi eğitim sonrası standart işlem önerisi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9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29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29"/>
          <p:cNvSpPr/>
          <p:nvPr/>
        </p:nvSpPr>
        <p:spPr>
          <a:xfrm>
            <a:off x="868680" y="1691640"/>
            <a:ext cx="4983480" cy="397764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36" name="Google Shape;736;p29"/>
          <p:cNvSpPr/>
          <p:nvPr/>
        </p:nvSpPr>
        <p:spPr>
          <a:xfrm>
            <a:off x="868680" y="1691640"/>
            <a:ext cx="91440" cy="397764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37" name="Google Shape;737;p29"/>
          <p:cNvSpPr/>
          <p:nvPr/>
        </p:nvSpPr>
        <p:spPr>
          <a:xfrm>
            <a:off x="1097280" y="1856232"/>
            <a:ext cx="46634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Akademik birimler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29"/>
          <p:cNvSpPr/>
          <p:nvPr/>
        </p:nvSpPr>
        <p:spPr>
          <a:xfrm>
            <a:off x="1097280" y="2240280"/>
            <a:ext cx="4636008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Yönetmelik değişikliklerinde güncel madde metnine göre işlem kurun.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Öğrenciye yapılacak bildirimlerde süre, başvuru yolu ve belge dayanağını belirtin.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Komisyon ve kurul kararlarında gerekçe, belge, AKTS/not etkisi ve tarih alanlarını netleştirin.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OBS veri girişlerini sınav/başvuru takvimlerinden önce tamamlayın.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29"/>
          <p:cNvSpPr/>
          <p:nvPr/>
        </p:nvSpPr>
        <p:spPr>
          <a:xfrm>
            <a:off x="6309360" y="1691640"/>
            <a:ext cx="4983480" cy="397764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40" name="Google Shape;740;p29"/>
          <p:cNvSpPr/>
          <p:nvPr/>
        </p:nvSpPr>
        <p:spPr>
          <a:xfrm>
            <a:off x="6309360" y="1691640"/>
            <a:ext cx="91440" cy="397764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741" name="Google Shape;741;p29"/>
          <p:cNvSpPr/>
          <p:nvPr/>
        </p:nvSpPr>
        <p:spPr>
          <a:xfrm>
            <a:off x="6537960" y="1856232"/>
            <a:ext cx="46634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İdari işlem hattı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29"/>
          <p:cNvSpPr/>
          <p:nvPr/>
        </p:nvSpPr>
        <p:spPr>
          <a:xfrm>
            <a:off x="6537960" y="2240280"/>
            <a:ext cx="4636008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AGEP derslerinde rubrik, teslim biçimi ve takvimi dönem başında duyurun.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SOBİ-EK başvurularında kanıt belgesini, etkinlik kodunu ve puanı birlikte kontrol edin.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Ders başarı değerlendirmesinde YSAS, AS/ÜS, öğrenci sayısı ve istisna dersleri birlikte kontrol edin.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• Tereddütlü konuları Öğrenci İşleri Daire Başkanlığı ile yazılı biçimde teyit edin.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49" name="Google Shape;749;p30"/>
          <p:cNvSpPr/>
          <p:nvPr/>
        </p:nvSpPr>
        <p:spPr>
          <a:xfrm>
            <a:off x="0" y="0"/>
            <a:ext cx="237744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50" name="Google Shape;750;p30"/>
          <p:cNvSpPr/>
          <p:nvPr/>
        </p:nvSpPr>
        <p:spPr>
          <a:xfrm>
            <a:off x="237744" y="0"/>
            <a:ext cx="64008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pic>
        <p:nvPicPr>
          <p:cNvPr id="751" name="Google Shape;751;p30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566928"/>
            <a:ext cx="868680" cy="868680"/>
          </a:xfrm>
          <a:prstGeom prst="rect">
            <a:avLst/>
          </a:prstGeom>
          <a:noFill/>
          <a:ln>
            <a:noFill/>
          </a:ln>
        </p:spPr>
      </p:pic>
      <p:sp>
        <p:nvSpPr>
          <p:cNvPr id="752" name="Google Shape;752;p30"/>
          <p:cNvSpPr/>
          <p:nvPr/>
        </p:nvSpPr>
        <p:spPr>
          <a:xfrm>
            <a:off x="749808" y="2148840"/>
            <a:ext cx="47548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Play"/>
              <a:buNone/>
            </a:pPr>
            <a:r>
              <a:rPr lang="en-US" sz="4800" b="1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Teşekkürler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30"/>
          <p:cNvSpPr/>
          <p:nvPr/>
        </p:nvSpPr>
        <p:spPr>
          <a:xfrm>
            <a:off x="777240" y="2834640"/>
            <a:ext cx="438912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600"/>
              <a:buFont typeface="Arial"/>
              <a:buNone/>
            </a:pPr>
            <a:r>
              <a:rPr lang="en-US" sz="240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Sorular ve değerlendirmeler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777240" y="3794760"/>
            <a:ext cx="4526280" cy="1005840"/>
          </a:xfrm>
          <a:prstGeom prst="roundRect">
            <a:avLst>
              <a:gd name="adj" fmla="val 10909"/>
            </a:avLst>
          </a:prstGeom>
          <a:solidFill>
            <a:srgbClr val="0E446B"/>
          </a:solidFill>
          <a:ln w="12700" cap="flat" cmpd="sng">
            <a:solidFill>
              <a:srgbClr val="0E44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755" name="Google Shape;755;p30"/>
          <p:cNvSpPr/>
          <p:nvPr/>
        </p:nvSpPr>
        <p:spPr>
          <a:xfrm>
            <a:off x="1005840" y="4050792"/>
            <a:ext cx="4023360" cy="32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Yozgat Bozok Üniversitesi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Arial"/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Öğrenci İşleri Daire Başkanlığı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105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1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Google Shape;76;p6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ÖĞRENCİ GELİŞİM MODELİ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700" b="1" i="0" u="none" strike="noStrike" cap="none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Öğrenci Merkezli Yeni Öğrenme Mimarisi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6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Ders içi, ders dışı, sertifikalı ve kredilendirilebilir gelişim hattı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6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6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6" descr="/mnt/data/extract_KAP/image1.png"/>
          <p:cNvPicPr preferRelativeResize="0"/>
          <p:nvPr/>
        </p:nvPicPr>
        <p:blipFill rotWithShape="1">
          <a:blip r:embed="rId4">
            <a:alphaModFix/>
          </a:blip>
          <a:srcRect t="3285" b="3285"/>
          <a:stretch/>
        </p:blipFill>
        <p:spPr>
          <a:xfrm>
            <a:off x="640080" y="1508760"/>
            <a:ext cx="6263640" cy="43891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/>
          <p:nvPr/>
        </p:nvSpPr>
        <p:spPr>
          <a:xfrm>
            <a:off x="7315200" y="1691640"/>
            <a:ext cx="397764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>
            <a:off x="7315200" y="1691640"/>
            <a:ext cx="91440" cy="1143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>
            <a:off x="7543800" y="1856232"/>
            <a:ext cx="36576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4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Bütünleşik yaklaşım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6"/>
          <p:cNvSpPr/>
          <p:nvPr/>
        </p:nvSpPr>
        <p:spPr>
          <a:xfrm>
            <a:off x="7543800" y="2240280"/>
            <a:ext cx="363016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15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AGEP ile ders içi gelişim, proje ve mikro-yeterlilik ile kredilendirilebilir kazanım, SOBİ-EK ile ders dışı gelişim görünür hâle gelir.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6"/>
          <p:cNvSpPr/>
          <p:nvPr/>
        </p:nvSpPr>
        <p:spPr>
          <a:xfrm>
            <a:off x="7315200" y="3063240"/>
            <a:ext cx="397764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6"/>
          <p:cNvSpPr/>
          <p:nvPr/>
        </p:nvSpPr>
        <p:spPr>
          <a:xfrm>
            <a:off x="7315200" y="3063240"/>
            <a:ext cx="91440" cy="1143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6"/>
          <p:cNvSpPr/>
          <p:nvPr/>
        </p:nvSpPr>
        <p:spPr>
          <a:xfrm>
            <a:off x="7543800" y="3227832"/>
            <a:ext cx="36576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4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Kalite güvencesi mantığı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6"/>
          <p:cNvSpPr/>
          <p:nvPr/>
        </p:nvSpPr>
        <p:spPr>
          <a:xfrm>
            <a:off x="7543800" y="3611880"/>
            <a:ext cx="363016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15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Planlama, kanıt, değerlendirme, kurul/onay ve belgelendirme adımları aynı çerçevede ele alınır.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6"/>
          <p:cNvSpPr/>
          <p:nvPr/>
        </p:nvSpPr>
        <p:spPr>
          <a:xfrm>
            <a:off x="7315200" y="4434840"/>
            <a:ext cx="3977640" cy="1143000"/>
          </a:xfrm>
          <a:prstGeom prst="roundRect">
            <a:avLst>
              <a:gd name="adj" fmla="val 96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7315200" y="4434840"/>
            <a:ext cx="91440" cy="1143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7543800" y="4599432"/>
            <a:ext cx="365760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4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Öğrenciye yansıması</a:t>
            </a:r>
            <a:endParaRPr sz="14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6"/>
          <p:cNvSpPr/>
          <p:nvPr/>
        </p:nvSpPr>
        <p:spPr>
          <a:xfrm>
            <a:off x="7543800" y="4983480"/>
            <a:ext cx="3630168" cy="484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sz="115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Öğrenci yalnızca ders notuyla değil; proje, sertifika, sosyal katılım ve akademik ürünlerle izlenir.</a:t>
            </a:r>
            <a:endParaRPr sz="11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2E4C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7"/>
          <p:cNvSpPr/>
          <p:nvPr/>
        </p:nvSpPr>
        <p:spPr>
          <a:xfrm>
            <a:off x="0" y="0"/>
            <a:ext cx="219456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7"/>
          <p:cNvSpPr/>
          <p:nvPr/>
        </p:nvSpPr>
        <p:spPr>
          <a:xfrm>
            <a:off x="219456" y="0"/>
            <a:ext cx="54864" cy="685800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03" name="Google Shape;103;p7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368" y="530352"/>
            <a:ext cx="841248" cy="84124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7"/>
          <p:cNvSpPr/>
          <p:nvPr/>
        </p:nvSpPr>
        <p:spPr>
          <a:xfrm>
            <a:off x="685800" y="2377440"/>
            <a:ext cx="512064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400"/>
              <a:buFont typeface="Play"/>
              <a:buNone/>
            </a:pPr>
            <a:r>
              <a:rPr lang="en-US" sz="4000" b="1" i="0" u="none" strike="noStrike" cap="none">
                <a:solidFill>
                  <a:srgbClr val="FFFFFF"/>
                </a:solidFill>
                <a:latin typeface="Play"/>
                <a:ea typeface="Play"/>
                <a:cs typeface="Play"/>
                <a:sym typeface="Play"/>
              </a:rPr>
              <a:t>Yönetmelik Değişiklikleri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7"/>
          <p:cNvSpPr/>
          <p:nvPr/>
        </p:nvSpPr>
        <p:spPr>
          <a:xfrm>
            <a:off x="685800" y="3474721"/>
            <a:ext cx="493776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DDE8F1"/>
              </a:buClr>
              <a:buSzPts val="1550"/>
              <a:buFont typeface="Arial"/>
              <a:buNone/>
            </a:pP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Ön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lisans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lisans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eğitim-öğretim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süreçlerinde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uygulama</a:t>
            </a:r>
            <a:r>
              <a:rPr lang="en-US" sz="1800" b="0" i="0" u="none" strike="noStrike" cap="none" dirty="0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 strike="noStrike" cap="none" dirty="0" err="1">
                <a:solidFill>
                  <a:srgbClr val="DDE8F1"/>
                </a:solidFill>
                <a:latin typeface="Arial"/>
                <a:ea typeface="Arial"/>
                <a:cs typeface="Arial"/>
                <a:sym typeface="Arial"/>
              </a:rPr>
              <a:t>birliği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7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1000" b="0" i="0" u="none" strike="noStrike" cap="none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7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8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8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8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800" b="1" i="0" u="none" strike="noStrike" cap="none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YÖNETMELİK</a:t>
            </a: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8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700" b="1" i="0" u="none" strike="noStrike" cap="none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Değişikliklerin Uygulama Mantığı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8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 sz="1250" b="0" i="0" u="none" strike="noStrike" cap="none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Eski metinlerden yeni metinlere geçişte öne çıkan ortak ilke</a:t>
            </a:r>
            <a:endParaRPr sz="12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850" b="0" i="0" u="none" strike="noStrike" cap="none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8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9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9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8"/>
          <p:cNvSpPr/>
          <p:nvPr/>
        </p:nvSpPr>
        <p:spPr>
          <a:xfrm>
            <a:off x="841248" y="1691640"/>
            <a:ext cx="10515600" cy="804672"/>
          </a:xfrm>
          <a:prstGeom prst="roundRect">
            <a:avLst>
              <a:gd name="adj" fmla="val 13636"/>
            </a:avLst>
          </a:prstGeom>
          <a:solidFill>
            <a:srgbClr val="F0F7FA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8"/>
          <p:cNvSpPr/>
          <p:nvPr/>
        </p:nvSpPr>
        <p:spPr>
          <a:xfrm>
            <a:off x="1024128" y="1874520"/>
            <a:ext cx="411480" cy="411480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"/>
          <p:cNvSpPr/>
          <p:nvPr/>
        </p:nvSpPr>
        <p:spPr>
          <a:xfrm>
            <a:off x="1600200" y="1865376"/>
            <a:ext cx="2926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Mevzuata uyum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"/>
          <p:cNvSpPr/>
          <p:nvPr/>
        </p:nvSpPr>
        <p:spPr>
          <a:xfrm>
            <a:off x="4709160" y="1856232"/>
            <a:ext cx="621792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70"/>
              <a:buFont typeface="Arial"/>
              <a:buNone/>
            </a:pPr>
            <a:r>
              <a:rPr lang="en-US" sz="127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Katkı payı ve öğrenim ücretlerinde iade/tahsil süreçleri yürürlükteki mevzuata bağlanır.</a:t>
            </a:r>
            <a:endParaRPr sz="127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"/>
          <p:cNvSpPr/>
          <p:nvPr/>
        </p:nvSpPr>
        <p:spPr>
          <a:xfrm>
            <a:off x="841248" y="2651760"/>
            <a:ext cx="10515600" cy="804672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8"/>
          <p:cNvSpPr/>
          <p:nvPr/>
        </p:nvSpPr>
        <p:spPr>
          <a:xfrm>
            <a:off x="1024128" y="2834640"/>
            <a:ext cx="411480" cy="411480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8"/>
          <p:cNvSpPr/>
          <p:nvPr/>
        </p:nvSpPr>
        <p:spPr>
          <a:xfrm>
            <a:off x="1600200" y="2825496"/>
            <a:ext cx="2926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Esneklik ve istisna yönetimi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4709160" y="2816352"/>
            <a:ext cx="621792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70"/>
              <a:buFont typeface="Arial"/>
              <a:buNone/>
            </a:pPr>
            <a:r>
              <a:rPr lang="en-US" sz="127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Kayıt dondurma ve devam hükümlerinde özel durumlar daha açık tanımlanır.</a:t>
            </a:r>
            <a:endParaRPr sz="127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841248" y="3611880"/>
            <a:ext cx="10515600" cy="804672"/>
          </a:xfrm>
          <a:prstGeom prst="roundRect">
            <a:avLst>
              <a:gd name="adj" fmla="val 13636"/>
            </a:avLst>
          </a:prstGeom>
          <a:solidFill>
            <a:srgbClr val="F0F7FA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8"/>
          <p:cNvSpPr/>
          <p:nvPr/>
        </p:nvSpPr>
        <p:spPr>
          <a:xfrm>
            <a:off x="1024128" y="3794760"/>
            <a:ext cx="411480" cy="411480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"/>
          <p:cNvSpPr/>
          <p:nvPr/>
        </p:nvSpPr>
        <p:spPr>
          <a:xfrm>
            <a:off x="1600200" y="3785616"/>
            <a:ext cx="2926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Öğrenci haklarının korunması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/>
          <p:nvPr/>
        </p:nvSpPr>
        <p:spPr>
          <a:xfrm>
            <a:off x="4709160" y="3776472"/>
            <a:ext cx="621792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70"/>
              <a:buFont typeface="Arial"/>
              <a:buNone/>
            </a:pPr>
            <a:r>
              <a:rPr lang="en-US" sz="127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Devamsızlık, telafi, itiraz ve belge süreçlerinde karar basamakları netleştirilir.</a:t>
            </a:r>
            <a:endParaRPr sz="127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8"/>
          <p:cNvSpPr/>
          <p:nvPr/>
        </p:nvSpPr>
        <p:spPr>
          <a:xfrm>
            <a:off x="841248" y="4572000"/>
            <a:ext cx="10515600" cy="804672"/>
          </a:xfrm>
          <a:prstGeom prst="roundRect">
            <a:avLst>
              <a:gd name="adj" fmla="val 13636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8"/>
          <p:cNvSpPr/>
          <p:nvPr/>
        </p:nvSpPr>
        <p:spPr>
          <a:xfrm>
            <a:off x="1024128" y="4754880"/>
            <a:ext cx="411480" cy="411480"/>
          </a:xfrm>
          <a:prstGeom prst="rect">
            <a:avLst/>
          </a:prstGeom>
          <a:solidFill>
            <a:srgbClr val="079DA8"/>
          </a:solidFill>
          <a:ln w="9525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8"/>
          <p:cNvSpPr/>
          <p:nvPr/>
        </p:nvSpPr>
        <p:spPr>
          <a:xfrm>
            <a:off x="1600200" y="4745736"/>
            <a:ext cx="29260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50"/>
              <a:buFont typeface="Arial"/>
              <a:buNone/>
            </a:pPr>
            <a:r>
              <a:rPr lang="en-US" sz="155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Kanıt ve kurul kararı</a:t>
            </a:r>
            <a:endParaRPr sz="15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/>
          <p:nvPr/>
        </p:nvSpPr>
        <p:spPr>
          <a:xfrm>
            <a:off x="4709160" y="4736592"/>
            <a:ext cx="6217920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70"/>
              <a:buFont typeface="Arial"/>
              <a:buNone/>
            </a:pPr>
            <a:r>
              <a:rPr lang="en-US" sz="1270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Muafiyet, kredi transferi ve önceki öğrenmelerde belge/komisyon/yönetim kurulu hattı güçlenir.</a:t>
            </a:r>
            <a:endParaRPr sz="127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9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9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9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149" name="Google Shape;149;p9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1000" b="1" i="0" u="none" strike="noStrike" cap="none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YÖNETMELİK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3200" b="1" i="0" u="none" strike="noStrike" cap="none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Katkı Payı / Öğrenim Ücreti ve Kayıt Yenileme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 sz="1600" b="0" i="0" u="none" strike="noStrike" cap="none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Uygulama dilinde dikkat edilmesi gereken temel farklar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1000" b="0" i="0" u="none" strike="noStrike" cap="none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5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0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777240" y="1691640"/>
            <a:ext cx="516636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9"/>
          <p:cNvSpPr/>
          <p:nvPr/>
        </p:nvSpPr>
        <p:spPr>
          <a:xfrm>
            <a:off x="777240" y="1691640"/>
            <a:ext cx="91440" cy="2011680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9"/>
          <p:cNvSpPr/>
          <p:nvPr/>
        </p:nvSpPr>
        <p:spPr>
          <a:xfrm>
            <a:off x="1005840" y="1856232"/>
            <a:ext cx="484632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Öğrenci katkı payı ve öğrenim ücreti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9"/>
          <p:cNvSpPr/>
          <p:nvPr/>
        </p:nvSpPr>
        <p:spPr>
          <a:xfrm>
            <a:off x="1005840" y="2240280"/>
            <a:ext cx="4818888" cy="135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Tahsil ve iade işlemleri ilgili eğitim-öğretim yılı için yürürlükte bulunan mevzuata göre yürütülür. Kayıt yaptırıp kendi isteğiyle kaydını sildiren öğrencinin ilgili dönem ücreti iade edilmez.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9"/>
          <p:cNvSpPr/>
          <p:nvPr/>
        </p:nvSpPr>
        <p:spPr>
          <a:xfrm>
            <a:off x="6217920" y="1691640"/>
            <a:ext cx="5166360" cy="2011680"/>
          </a:xfrm>
          <a:prstGeom prst="roundRect">
            <a:avLst>
              <a:gd name="adj" fmla="val 5455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9"/>
          <p:cNvSpPr/>
          <p:nvPr/>
        </p:nvSpPr>
        <p:spPr>
          <a:xfrm>
            <a:off x="6217920" y="1691640"/>
            <a:ext cx="91440" cy="201168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9"/>
          <p:cNvSpPr/>
          <p:nvPr/>
        </p:nvSpPr>
        <p:spPr>
          <a:xfrm>
            <a:off x="6446520" y="1856232"/>
            <a:ext cx="484632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İstisna alanları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9"/>
          <p:cNvSpPr/>
          <p:nvPr/>
        </p:nvSpPr>
        <p:spPr>
          <a:xfrm>
            <a:off x="6446520" y="2240280"/>
            <a:ext cx="4818888" cy="1353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Sehven veya mükerrer tahsilat, maddi hesap hatası, yargı kararı ya da yetkili kurul kararıyla iadesi gereken durumlar kapsam dışı bırakılır.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9"/>
          <p:cNvSpPr/>
          <p:nvPr/>
        </p:nvSpPr>
        <p:spPr>
          <a:xfrm>
            <a:off x="777240" y="4160520"/>
            <a:ext cx="5166360" cy="1417320"/>
          </a:xfrm>
          <a:prstGeom prst="roundRect">
            <a:avLst>
              <a:gd name="adj" fmla="val 7742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9"/>
          <p:cNvSpPr/>
          <p:nvPr/>
        </p:nvSpPr>
        <p:spPr>
          <a:xfrm>
            <a:off x="777240" y="4160520"/>
            <a:ext cx="91440" cy="141732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9"/>
          <p:cNvSpPr/>
          <p:nvPr/>
        </p:nvSpPr>
        <p:spPr>
          <a:xfrm>
            <a:off x="1005840" y="4325112"/>
            <a:ext cx="484632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45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Kayıt yenileme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/>
          <p:nvPr/>
        </p:nvSpPr>
        <p:spPr>
          <a:xfrm>
            <a:off x="1005840" y="4709160"/>
            <a:ext cx="4818888" cy="75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75" tIns="375" rIns="375" bIns="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50"/>
              <a:buFont typeface="Arial"/>
              <a:buNone/>
            </a:pPr>
            <a:r>
              <a:rPr lang="en-US" b="0" i="0" u="none" strike="noStrike" cap="none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Katkı payı/öğrenim ücreti yatırılmış olsa bile süresi içinde ders kaydı yenilenmemişse ilgili yarıyıl için ders kaydı yapılmamış sayılır; öğrencilik haklarından yararlanılamaz.</a:t>
            </a: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6217920" y="4160520"/>
            <a:ext cx="5166360" cy="1417320"/>
          </a:xfrm>
          <a:prstGeom prst="roundRect">
            <a:avLst>
              <a:gd name="adj" fmla="val 7742"/>
            </a:avLst>
          </a:prstGeom>
          <a:solidFill>
            <a:srgbClr val="FFF8E8"/>
          </a:solidFill>
          <a:ln w="12700" cap="flat" cmpd="sng">
            <a:solidFill>
              <a:srgbClr val="E8D4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8" name="Google Shape;168;p9"/>
          <p:cNvSpPr/>
          <p:nvPr/>
        </p:nvSpPr>
        <p:spPr>
          <a:xfrm>
            <a:off x="6446520" y="4370832"/>
            <a:ext cx="44805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00"/>
              <a:buFont typeface="Arial"/>
              <a:buNone/>
            </a:pPr>
            <a:r>
              <a:rPr lang="en-US" sz="1800" b="1" i="0" u="none" strike="noStrike" cap="none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Birimler için kontrol noktası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9"/>
          <p:cNvSpPr/>
          <p:nvPr/>
        </p:nvSpPr>
        <p:spPr>
          <a:xfrm>
            <a:off x="6446520" y="4626864"/>
            <a:ext cx="4572000" cy="978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25" tIns="625" rIns="625" bIns="6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Ödeme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kontrolü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ile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ders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kaydı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kontrolünü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ayrı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izleyin</a:t>
            </a:r>
            <a:r>
              <a:rPr lang="en-US" sz="1600" b="0" i="0" u="none" strike="noStrike" cap="none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İade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talebinde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dayanağı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ve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belgeyi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açıkça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kayda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alın</a:t>
            </a:r>
            <a:r>
              <a:rPr lang="en-US" sz="16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76" name="Google Shape;176;p10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77" name="Google Shape;177;p10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78" name="Google Shape;178;p10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79" name="Google Shape;179;p10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YÖNETMELİK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0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Kayıt Dondurma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Süre, başvuru takvimi ve istisnaların netleştirilmesi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822960" y="1600200"/>
            <a:ext cx="10561320" cy="4160520"/>
          </a:xfrm>
          <a:prstGeom prst="roundRect">
            <a:avLst>
              <a:gd name="adj" fmla="val 3297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6" name="Google Shape;186;p10"/>
          <p:cNvSpPr/>
          <p:nvPr/>
        </p:nvSpPr>
        <p:spPr>
          <a:xfrm>
            <a:off x="1143000" y="1920240"/>
            <a:ext cx="1051560" cy="1051560"/>
          </a:xfrm>
          <a:prstGeom prst="ellipse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87" name="Google Shape;187;p10"/>
          <p:cNvSpPr/>
          <p:nvPr/>
        </p:nvSpPr>
        <p:spPr>
          <a:xfrm>
            <a:off x="1143000" y="2176272"/>
            <a:ext cx="10515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731520" y="3246120"/>
            <a:ext cx="18745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Bir defada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548640" y="3593592"/>
            <a:ext cx="2240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≤ 2 yarıyıl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457200" y="4005072"/>
            <a:ext cx="242316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Akademik birim yönetim kurulu kararıyla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1" name="Google Shape;191;p10"/>
          <p:cNvCxnSpPr/>
          <p:nvPr/>
        </p:nvCxnSpPr>
        <p:spPr>
          <a:xfrm>
            <a:off x="2240280" y="2441448"/>
            <a:ext cx="13716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2" name="Google Shape;192;p10"/>
          <p:cNvSpPr/>
          <p:nvPr/>
        </p:nvSpPr>
        <p:spPr>
          <a:xfrm>
            <a:off x="3749040" y="1920240"/>
            <a:ext cx="1051560" cy="1051560"/>
          </a:xfrm>
          <a:prstGeom prst="ellipse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3" name="Google Shape;193;p10"/>
          <p:cNvSpPr/>
          <p:nvPr/>
        </p:nvSpPr>
        <p:spPr>
          <a:xfrm>
            <a:off x="3749040" y="2176272"/>
            <a:ext cx="10515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3337560" y="3246120"/>
            <a:ext cx="18745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Toplam süre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0"/>
          <p:cNvSpPr/>
          <p:nvPr/>
        </p:nvSpPr>
        <p:spPr>
          <a:xfrm>
            <a:off x="3154680" y="3593592"/>
            <a:ext cx="2240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≤ 4 yarıyıl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3063240" y="4005072"/>
            <a:ext cx="242316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Öğrenim süresi boyunca genel sınır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7" name="Google Shape;197;p10"/>
          <p:cNvCxnSpPr/>
          <p:nvPr/>
        </p:nvCxnSpPr>
        <p:spPr>
          <a:xfrm>
            <a:off x="4846320" y="2441448"/>
            <a:ext cx="13716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98" name="Google Shape;198;p10"/>
          <p:cNvSpPr/>
          <p:nvPr/>
        </p:nvSpPr>
        <p:spPr>
          <a:xfrm>
            <a:off x="6355080" y="1920240"/>
            <a:ext cx="1051560" cy="1051560"/>
          </a:xfrm>
          <a:prstGeom prst="ellipse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199" name="Google Shape;199;p10"/>
          <p:cNvSpPr/>
          <p:nvPr/>
        </p:nvSpPr>
        <p:spPr>
          <a:xfrm>
            <a:off x="6355080" y="2176272"/>
            <a:ext cx="10515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0"/>
          <p:cNvSpPr/>
          <p:nvPr/>
        </p:nvSpPr>
        <p:spPr>
          <a:xfrm>
            <a:off x="5943600" y="3246120"/>
            <a:ext cx="18745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Başvuru zamanı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/>
          <p:nvPr/>
        </p:nvSpPr>
        <p:spPr>
          <a:xfrm>
            <a:off x="5760720" y="3593592"/>
            <a:ext cx="2240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ilk 4 hafta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5669280" y="4005072"/>
            <a:ext cx="242316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Yarıyıl/yılın ilk dört haftası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0"/>
          <p:cNvCxnSpPr/>
          <p:nvPr/>
        </p:nvCxnSpPr>
        <p:spPr>
          <a:xfrm>
            <a:off x="7452360" y="2441448"/>
            <a:ext cx="1371600" cy="0"/>
          </a:xfrm>
          <a:prstGeom prst="straightConnector1">
            <a:avLst/>
          </a:prstGeom>
          <a:noFill/>
          <a:ln w="25400" cap="flat" cmpd="sng">
            <a:solidFill>
              <a:srgbClr val="C79A25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4" name="Google Shape;204;p10"/>
          <p:cNvSpPr/>
          <p:nvPr/>
        </p:nvSpPr>
        <p:spPr>
          <a:xfrm>
            <a:off x="8961120" y="1920240"/>
            <a:ext cx="1051560" cy="1051560"/>
          </a:xfrm>
          <a:prstGeom prst="ellipse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05" name="Google Shape;205;p10"/>
          <p:cNvSpPr/>
          <p:nvPr/>
        </p:nvSpPr>
        <p:spPr>
          <a:xfrm>
            <a:off x="8961120" y="2176272"/>
            <a:ext cx="105156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lang="en-US" sz="2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0"/>
          <p:cNvSpPr/>
          <p:nvPr/>
        </p:nvSpPr>
        <p:spPr>
          <a:xfrm>
            <a:off x="8549640" y="3246120"/>
            <a:ext cx="18745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C79A25"/>
              </a:buClr>
              <a:buSzPts val="1300"/>
              <a:buFont typeface="Arial"/>
              <a:buNone/>
            </a:pPr>
            <a:r>
              <a:rPr lang="en-US" b="1">
                <a:solidFill>
                  <a:srgbClr val="C79A25"/>
                </a:solidFill>
                <a:latin typeface="Arial"/>
                <a:ea typeface="Arial"/>
                <a:cs typeface="Arial"/>
                <a:sym typeface="Arial"/>
              </a:rPr>
              <a:t>İstisna yönetimi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/>
          <p:nvPr/>
        </p:nvSpPr>
        <p:spPr>
          <a:xfrm>
            <a:off x="8366760" y="3593592"/>
            <a:ext cx="2240280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700"/>
              <a:buFont typeface="Arial"/>
              <a:buNone/>
            </a:pPr>
            <a:r>
              <a:rPr lang="en-US" sz="18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süre sınırı yok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0"/>
          <p:cNvSpPr/>
          <p:nvPr/>
        </p:nvSpPr>
        <p:spPr>
          <a:xfrm>
            <a:off x="8275320" y="4005072"/>
            <a:ext cx="242316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2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Tedavi süreci devam edenler, hükümlüler, ani ağır hastalık ve doğal afet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0"/>
          <p:cNvSpPr/>
          <p:nvPr/>
        </p:nvSpPr>
        <p:spPr>
          <a:xfrm>
            <a:off x="960120" y="5961888"/>
            <a:ext cx="10149840" cy="292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2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Uygulama notu: Yönetim kurulu kararlarında süre, gerekçe, belgenin türü ve azami süreye etkisi açık ifade edilmelidir.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16" name="Google Shape;216;p11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17" name="Google Shape;217;p11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18" name="Google Shape;218;p11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19" name="Google Shape;219;p11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1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YÖNETMELİK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Devam, Yoklama ve Sınav Hakkı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Devam oranları ve telafi imkânının sınav hakkına etkisi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1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1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5" name="Google Shape;225;p11"/>
          <p:cNvGraphicFramePr/>
          <p:nvPr>
            <p:extLst>
              <p:ext uri="{D42A27DB-BD31-4B8C-83A1-F6EECF244321}">
                <p14:modId xmlns:p14="http://schemas.microsoft.com/office/powerpoint/2010/main" val="3873294429"/>
              </p:ext>
            </p:extLst>
          </p:nvPr>
        </p:nvGraphicFramePr>
        <p:xfrm>
          <a:off x="868680" y="1783080"/>
          <a:ext cx="10378400" cy="1691625"/>
        </p:xfrm>
        <a:graphic>
          <a:graphicData uri="http://schemas.openxmlformats.org/drawingml/2006/table">
            <a:tbl>
              <a:tblPr>
                <a:noFill/>
                <a:tableStyleId>{44C20EBF-E41E-4FFA-8F74-83E6BE41F982}</a:tableStyleId>
              </a:tblPr>
              <a:tblGrid>
                <a:gridCol w="259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4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4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94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6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Ders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türü</a:t>
                      </a:r>
                      <a:endParaRPr sz="1250" b="1" u="none" strike="noStrike" cap="none" dirty="0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Genel öğrenci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ÇAP/Yandal öğrencisi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Not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Teorik ders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%60</a:t>
                      </a:r>
                      <a:endParaRPr sz="1250" b="1" u="none" strike="noStrike" cap="none" dirty="0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%50</a:t>
                      </a:r>
                      <a:endParaRPr sz="1250" b="1" u="none" strike="noStrike" cap="none" dirty="0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Devam şartı final ve bütünleme için ön koşuldur.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Uygulamalı ders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%80</a:t>
                      </a:r>
                      <a:endParaRPr sz="1250" b="1" u="none" strike="noStrike" cap="none" dirty="0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>
                          <a:solidFill>
                            <a:srgbClr val="13263A"/>
                          </a:solidFill>
                        </a:rPr>
                        <a:t>%70</a:t>
                      </a:r>
                      <a:endParaRPr sz="1250" b="1" u="none" strike="noStrike" cap="none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3263A"/>
                        </a:buClr>
                        <a:buSzPts val="1250"/>
                        <a:buFont typeface="Arial"/>
                        <a:buNone/>
                      </a:pP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Eksik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devamın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en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fazla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 %10’u </a:t>
                      </a: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telafi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 </a:t>
                      </a:r>
                      <a:r>
                        <a:rPr lang="en-US" sz="1250" b="1" u="none" strike="noStrike" cap="none" dirty="0" err="1">
                          <a:solidFill>
                            <a:srgbClr val="13263A"/>
                          </a:solidFill>
                        </a:rPr>
                        <a:t>edilebilir</a:t>
                      </a:r>
                      <a:r>
                        <a:rPr lang="en-US" sz="1250" b="1" u="none" strike="noStrike" cap="none" dirty="0">
                          <a:solidFill>
                            <a:srgbClr val="13263A"/>
                          </a:solidFill>
                        </a:rPr>
                        <a:t>.</a:t>
                      </a:r>
                      <a:endParaRPr sz="1250" b="1" u="none" strike="noStrike" cap="none" dirty="0"/>
                    </a:p>
                  </a:txBody>
                  <a:tcPr marL="73150" marR="73150" marT="73150" marB="73150">
                    <a:lnL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8E2E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26" name="Google Shape;226;p11"/>
          <p:cNvSpPr/>
          <p:nvPr/>
        </p:nvSpPr>
        <p:spPr>
          <a:xfrm>
            <a:off x="868680" y="3858768"/>
            <a:ext cx="5029200" cy="1234440"/>
          </a:xfrm>
          <a:prstGeom prst="roundRect">
            <a:avLst>
              <a:gd name="adj" fmla="val 8889"/>
            </a:avLst>
          </a:prstGeom>
          <a:solidFill>
            <a:srgbClr val="EAF7F8"/>
          </a:solidFill>
          <a:ln w="12700" cap="flat" cmpd="sng">
            <a:solidFill>
              <a:srgbClr val="B7DFE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27" name="Google Shape;227;p11"/>
          <p:cNvSpPr/>
          <p:nvPr/>
        </p:nvSpPr>
        <p:spPr>
          <a:xfrm>
            <a:off x="1097280" y="4096512"/>
            <a:ext cx="201168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600"/>
              <a:buFont typeface="Arial"/>
              <a:buNone/>
            </a:pPr>
            <a:r>
              <a:rPr lang="en-US" sz="18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Telafi şartı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1"/>
          <p:cNvSpPr/>
          <p:nvPr/>
        </p:nvSpPr>
        <p:spPr>
          <a:xfrm>
            <a:off x="1097280" y="4480560"/>
            <a:ext cx="443484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50"/>
              <a:buFont typeface="Arial"/>
              <a:buNone/>
            </a:pPr>
            <a:r>
              <a:rPr lang="en-US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Uygulamalı derslerde eksik devam telafisi; ders sorumlusunun uygun görüşü ve akademik birim yönetim kurulu kararıyla yürütülür.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355080" y="3858768"/>
            <a:ext cx="4892040" cy="1234440"/>
          </a:xfrm>
          <a:prstGeom prst="roundRect">
            <a:avLst>
              <a:gd name="adj" fmla="val 8889"/>
            </a:avLst>
          </a:prstGeom>
          <a:solidFill>
            <a:srgbClr val="FFF8E8"/>
          </a:solidFill>
          <a:ln w="12700" cap="flat" cmpd="sng">
            <a:solidFill>
              <a:srgbClr val="E8D4A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30" name="Google Shape;230;p11"/>
          <p:cNvSpPr/>
          <p:nvPr/>
        </p:nvSpPr>
        <p:spPr>
          <a:xfrm>
            <a:off x="6583680" y="4096512"/>
            <a:ext cx="237744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600"/>
              <a:buFont typeface="Arial"/>
              <a:buNone/>
            </a:pPr>
            <a:r>
              <a:rPr lang="en-US" sz="18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Kayıt altına alma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6583680" y="4480560"/>
            <a:ext cx="438912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250"/>
              <a:buFont typeface="Arial"/>
              <a:buNone/>
            </a:pPr>
            <a:r>
              <a:rPr lang="en-US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Devam durumları, sınavlardan önce OBS’ye girilmeli ve ilan edilmelidir. Belirsizlik sınav hakkı ihtilafına dönüşebilir.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AFC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38" name="Google Shape;238;p12"/>
          <p:cNvSpPr/>
          <p:nvPr/>
        </p:nvSpPr>
        <p:spPr>
          <a:xfrm>
            <a:off x="0" y="164592"/>
            <a:ext cx="12191695" cy="27432"/>
          </a:xfrm>
          <a:prstGeom prst="rect">
            <a:avLst/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39" name="Google Shape;239;p12"/>
          <p:cNvSpPr/>
          <p:nvPr/>
        </p:nvSpPr>
        <p:spPr>
          <a:xfrm>
            <a:off x="0" y="0"/>
            <a:ext cx="118872" cy="6858000"/>
          </a:xfrm>
          <a:prstGeom prst="rect">
            <a:avLst/>
          </a:prstGeom>
          <a:solidFill>
            <a:srgbClr val="092E4C"/>
          </a:solidFill>
          <a:ln w="12700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40" name="Google Shape;240;p12"/>
          <p:cNvSpPr/>
          <p:nvPr/>
        </p:nvSpPr>
        <p:spPr>
          <a:xfrm>
            <a:off x="118872" y="0"/>
            <a:ext cx="27432" cy="6858000"/>
          </a:xfrm>
          <a:prstGeom prst="rect">
            <a:avLst/>
          </a:prstGeom>
          <a:solidFill>
            <a:srgbClr val="079DA8"/>
          </a:solidFill>
          <a:ln w="12700" cap="flat" cmpd="sng">
            <a:solidFill>
              <a:srgbClr val="079D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241" name="Google Shape;241;p12" descr="/mnt/data/extract_KAP/image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01984" y="292608"/>
            <a:ext cx="658368" cy="65836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2"/>
          <p:cNvSpPr/>
          <p:nvPr/>
        </p:nvSpPr>
        <p:spPr>
          <a:xfrm>
            <a:off x="502920" y="329184"/>
            <a:ext cx="41148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800"/>
              <a:buFont typeface="Arial"/>
              <a:buNone/>
            </a:pPr>
            <a:r>
              <a:rPr lang="en-US" sz="9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YÖNETMELİK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502920" y="694944"/>
            <a:ext cx="102412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2700"/>
              <a:buFont typeface="Play"/>
              <a:buNone/>
            </a:pPr>
            <a:r>
              <a:rPr lang="en-US" sz="2800" b="1">
                <a:solidFill>
                  <a:srgbClr val="092E4C"/>
                </a:solidFill>
                <a:latin typeface="Play"/>
                <a:ea typeface="Play"/>
                <a:cs typeface="Play"/>
                <a:sym typeface="Play"/>
              </a:rPr>
              <a:t>Muafiyet, Ders ve Kredi Transferi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521208" y="1143000"/>
            <a:ext cx="996696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B6773"/>
              </a:buClr>
              <a:buSzPts val="1250"/>
              <a:buFont typeface="Arial"/>
              <a:buNone/>
            </a:pPr>
            <a:r>
              <a:rPr lang="en-US">
                <a:solidFill>
                  <a:srgbClr val="5B6773"/>
                </a:solidFill>
                <a:latin typeface="Arial"/>
                <a:ea typeface="Arial"/>
                <a:cs typeface="Arial"/>
                <a:sym typeface="Arial"/>
              </a:rPr>
              <a:t>Önceki öğrenmelerin tanınmasında kanıt-temelli karar süreci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502920" y="6519672"/>
            <a:ext cx="7955280" cy="20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637381"/>
              </a:buClr>
              <a:buSzPts val="850"/>
              <a:buFont typeface="Arial"/>
              <a:buNone/>
            </a:pPr>
            <a:r>
              <a:rPr lang="en-US" sz="900">
                <a:solidFill>
                  <a:srgbClr val="637381"/>
                </a:solidFill>
                <a:latin typeface="Arial"/>
                <a:ea typeface="Arial"/>
                <a:cs typeface="Arial"/>
                <a:sym typeface="Arial"/>
              </a:rPr>
              <a:t>Yozgat Bozok Üniversitesi | Öğrenci İşleri Daire Başkanlığı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11201400" y="6455664"/>
            <a:ext cx="502920" cy="219456"/>
          </a:xfrm>
          <a:prstGeom prst="rect">
            <a:avLst/>
          </a:prstGeom>
          <a:solidFill>
            <a:srgbClr val="092E4C"/>
          </a:solidFill>
          <a:ln w="9525" cap="flat" cmpd="sng">
            <a:solidFill>
              <a:srgbClr val="092E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50"/>
              <a:buFont typeface="Arial"/>
              <a:buNone/>
            </a:pPr>
            <a:r>
              <a:rPr lang="en-US" sz="10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2"/>
          <p:cNvSpPr/>
          <p:nvPr/>
        </p:nvSpPr>
        <p:spPr>
          <a:xfrm>
            <a:off x="685800" y="1828800"/>
            <a:ext cx="2423160" cy="2286000"/>
          </a:xfrm>
          <a:prstGeom prst="roundRect">
            <a:avLst>
              <a:gd name="adj" fmla="val 48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48" name="Google Shape;248;p12"/>
          <p:cNvSpPr/>
          <p:nvPr/>
        </p:nvSpPr>
        <p:spPr>
          <a:xfrm>
            <a:off x="850392" y="2057400"/>
            <a:ext cx="21031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Başvuru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850392" y="254203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3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Yeni kayıt sonrası ikinci hafta sonuna kadar veya kazanımı takip eden yarıyılın ilk iki haftası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12"/>
          <p:cNvSpPr/>
          <p:nvPr/>
        </p:nvSpPr>
        <p:spPr>
          <a:xfrm>
            <a:off x="3107092" y="2697480"/>
            <a:ext cx="347472" cy="411480"/>
          </a:xfrm>
          <a:prstGeom prst="chevron">
            <a:avLst>
              <a:gd name="adj" fmla="val 50000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1" name="Google Shape;251;p12"/>
          <p:cNvSpPr/>
          <p:nvPr/>
        </p:nvSpPr>
        <p:spPr>
          <a:xfrm>
            <a:off x="3429000" y="1828800"/>
            <a:ext cx="2423160" cy="2286000"/>
          </a:xfrm>
          <a:prstGeom prst="roundRect">
            <a:avLst>
              <a:gd name="adj" fmla="val 48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2" name="Google Shape;252;p12"/>
          <p:cNvSpPr/>
          <p:nvPr/>
        </p:nvSpPr>
        <p:spPr>
          <a:xfrm>
            <a:off x="3593592" y="2057400"/>
            <a:ext cx="21031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1550"/>
              <a:buFont typeface="Arial"/>
              <a:buNone/>
            </a:pPr>
            <a:r>
              <a:rPr lang="en-US" sz="16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Komisyon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3593592" y="254203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3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Muafiyet ve intibak komisyonu içerik, AKTS, belge ve mükerrerlik kontrolü yapar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2"/>
          <p:cNvSpPr/>
          <p:nvPr/>
        </p:nvSpPr>
        <p:spPr>
          <a:xfrm>
            <a:off x="5868954" y="2697480"/>
            <a:ext cx="347472" cy="411480"/>
          </a:xfrm>
          <a:prstGeom prst="chevron">
            <a:avLst>
              <a:gd name="adj" fmla="val 50000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5" name="Google Shape;255;p12"/>
          <p:cNvSpPr/>
          <p:nvPr/>
        </p:nvSpPr>
        <p:spPr>
          <a:xfrm>
            <a:off x="6172200" y="1828800"/>
            <a:ext cx="2423160" cy="2286000"/>
          </a:xfrm>
          <a:prstGeom prst="roundRect">
            <a:avLst>
              <a:gd name="adj" fmla="val 48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6" name="Google Shape;256;p12"/>
          <p:cNvSpPr/>
          <p:nvPr/>
        </p:nvSpPr>
        <p:spPr>
          <a:xfrm>
            <a:off x="6336792" y="2057400"/>
            <a:ext cx="21031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550"/>
              <a:buFont typeface="Arial"/>
              <a:buNone/>
            </a:pPr>
            <a:r>
              <a:rPr lang="en-US" sz="1600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Kurul kararı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2"/>
          <p:cNvSpPr/>
          <p:nvPr/>
        </p:nvSpPr>
        <p:spPr>
          <a:xfrm>
            <a:off x="6336792" y="254203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30"/>
              <a:buFont typeface="Arial"/>
              <a:buNone/>
            </a:pPr>
            <a:r>
              <a:rPr lang="en-US" sz="120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Birim yönetim kurulu uygun görülen tanımayı karara bağlar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2"/>
          <p:cNvSpPr/>
          <p:nvPr/>
        </p:nvSpPr>
        <p:spPr>
          <a:xfrm>
            <a:off x="8593491" y="2697480"/>
            <a:ext cx="347472" cy="411480"/>
          </a:xfrm>
          <a:prstGeom prst="chevron">
            <a:avLst>
              <a:gd name="adj" fmla="val 50000"/>
            </a:avLst>
          </a:prstGeom>
          <a:solidFill>
            <a:srgbClr val="C79A25"/>
          </a:solidFill>
          <a:ln w="12700" cap="flat" cmpd="sng">
            <a:solidFill>
              <a:srgbClr val="C79A2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59" name="Google Shape;259;p12"/>
          <p:cNvSpPr/>
          <p:nvPr/>
        </p:nvSpPr>
        <p:spPr>
          <a:xfrm>
            <a:off x="8915400" y="1828800"/>
            <a:ext cx="2423160" cy="2286000"/>
          </a:xfrm>
          <a:prstGeom prst="roundRect">
            <a:avLst>
              <a:gd name="adj" fmla="val 4800"/>
            </a:avLst>
          </a:prstGeom>
          <a:solidFill>
            <a:srgbClr val="FFFFFF"/>
          </a:solidFill>
          <a:ln w="12700" cap="flat" cmpd="sng">
            <a:solidFill>
              <a:srgbClr val="D6E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sp>
        <p:nvSpPr>
          <p:cNvPr id="260" name="Google Shape;260;p12"/>
          <p:cNvSpPr/>
          <p:nvPr/>
        </p:nvSpPr>
        <p:spPr>
          <a:xfrm>
            <a:off x="9079992" y="2057400"/>
            <a:ext cx="2103120" cy="256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79DA8"/>
              </a:buClr>
              <a:buSzPts val="1550"/>
              <a:buFont typeface="Arial"/>
              <a:buNone/>
            </a:pPr>
            <a:r>
              <a:rPr lang="en-US" sz="1600" b="1">
                <a:solidFill>
                  <a:srgbClr val="079DA8"/>
                </a:solidFill>
                <a:latin typeface="Arial"/>
                <a:ea typeface="Arial"/>
                <a:cs typeface="Arial"/>
                <a:sym typeface="Arial"/>
              </a:rPr>
              <a:t>Transkript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12"/>
          <p:cNvSpPr/>
          <p:nvPr/>
        </p:nvSpPr>
        <p:spPr>
          <a:xfrm>
            <a:off x="9079992" y="2542032"/>
            <a:ext cx="2057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0" tIns="250" rIns="250" bIns="2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13263A"/>
              </a:buClr>
              <a:buSzPts val="1130"/>
              <a:buFont typeface="Arial"/>
              <a:buNone/>
            </a:pPr>
            <a:r>
              <a:rPr lang="tr-TR" sz="12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Uygun harf </a:t>
            </a:r>
            <a:r>
              <a:rPr lang="en-US" sz="12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tr-TR" sz="12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u ile </a:t>
            </a:r>
            <a:r>
              <a:rPr lang="tr-TR" sz="1200" dirty="0" err="1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transkiptte</a:t>
            </a:r>
            <a:r>
              <a:rPr lang="tr-TR" sz="1200" dirty="0">
                <a:solidFill>
                  <a:srgbClr val="13263A"/>
                </a:solidFill>
                <a:latin typeface="Arial"/>
                <a:ea typeface="Arial"/>
                <a:cs typeface="Arial"/>
                <a:sym typeface="Arial"/>
              </a:rPr>
              <a:t> muafiyet dönemine işlenir.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2"/>
          <p:cNvSpPr/>
          <p:nvPr/>
        </p:nvSpPr>
        <p:spPr>
          <a:xfrm>
            <a:off x="914400" y="5074920"/>
            <a:ext cx="10058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92E4C"/>
              </a:buClr>
              <a:buSzPts val="1350"/>
              <a:buFont typeface="Arial"/>
              <a:buNone/>
            </a:pPr>
            <a:r>
              <a:rPr lang="en-US" b="1">
                <a:solidFill>
                  <a:srgbClr val="092E4C"/>
                </a:solidFill>
                <a:latin typeface="Arial"/>
                <a:ea typeface="Arial"/>
                <a:cs typeface="Arial"/>
                <a:sym typeface="Arial"/>
              </a:rPr>
              <a:t>Özel vurgu: Bir diploma programı olmayan kurs, sertifika, iş deneyimi, hizmet içi eğitim gibi informal/non-formal öğrenmeler ancak belge, doğrulama ve akademik değerlendirme ile tanınabilir.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4051</TotalTime>
  <Words>2402</Words>
  <Application>Microsoft Office PowerPoint</Application>
  <PresentationFormat>Geniş ekran</PresentationFormat>
  <Paragraphs>433</Paragraphs>
  <Slides>27</Slides>
  <Notes>27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Play</vt:lpstr>
      <vt:lpstr>Arial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İbrahim Önal</dc:creator>
  <cp:lastModifiedBy>casper</cp:lastModifiedBy>
  <cp:revision>2</cp:revision>
  <dcterms:modified xsi:type="dcterms:W3CDTF">2026-06-19T07:13:28Z</dcterms:modified>
</cp:coreProperties>
</file>