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notesMasterIdLst>
    <p:notesMasterId r:id="rId87"/>
  </p:notesMasterIdLst>
  <p:sldIdLst>
    <p:sldId id="257" r:id="rId2"/>
    <p:sldId id="272" r:id="rId3"/>
    <p:sldId id="262" r:id="rId4"/>
    <p:sldId id="263" r:id="rId5"/>
    <p:sldId id="264" r:id="rId6"/>
    <p:sldId id="265" r:id="rId7"/>
    <p:sldId id="266" r:id="rId8"/>
    <p:sldId id="267" r:id="rId9"/>
    <p:sldId id="268" r:id="rId10"/>
    <p:sldId id="269" r:id="rId11"/>
    <p:sldId id="270" r:id="rId12"/>
    <p:sldId id="271" r:id="rId13"/>
    <p:sldId id="275" r:id="rId14"/>
    <p:sldId id="276" r:id="rId15"/>
    <p:sldId id="277" r:id="rId16"/>
    <p:sldId id="282" r:id="rId17"/>
    <p:sldId id="281" r:id="rId18"/>
    <p:sldId id="280" r:id="rId19"/>
    <p:sldId id="347" r:id="rId20"/>
    <p:sldId id="279" r:id="rId21"/>
    <p:sldId id="284" r:id="rId22"/>
    <p:sldId id="348" r:id="rId23"/>
    <p:sldId id="278" r:id="rId24"/>
    <p:sldId id="287" r:id="rId25"/>
    <p:sldId id="349" r:id="rId26"/>
    <p:sldId id="288" r:id="rId27"/>
    <p:sldId id="303" r:id="rId28"/>
    <p:sldId id="289" r:id="rId29"/>
    <p:sldId id="350" r:id="rId30"/>
    <p:sldId id="351" r:id="rId31"/>
    <p:sldId id="352" r:id="rId32"/>
    <p:sldId id="292" r:id="rId33"/>
    <p:sldId id="293" r:id="rId34"/>
    <p:sldId id="304" r:id="rId35"/>
    <p:sldId id="294" r:id="rId36"/>
    <p:sldId id="355" r:id="rId37"/>
    <p:sldId id="356" r:id="rId38"/>
    <p:sldId id="295" r:id="rId39"/>
    <p:sldId id="296" r:id="rId40"/>
    <p:sldId id="297" r:id="rId41"/>
    <p:sldId id="298" r:id="rId42"/>
    <p:sldId id="300" r:id="rId43"/>
    <p:sldId id="299" r:id="rId44"/>
    <p:sldId id="302" r:id="rId45"/>
    <p:sldId id="301" r:id="rId46"/>
    <p:sldId id="305" r:id="rId47"/>
    <p:sldId id="306" r:id="rId48"/>
    <p:sldId id="307" r:id="rId49"/>
    <p:sldId id="308" r:id="rId50"/>
    <p:sldId id="309" r:id="rId51"/>
    <p:sldId id="313" r:id="rId52"/>
    <p:sldId id="314" r:id="rId53"/>
    <p:sldId id="315" r:id="rId54"/>
    <p:sldId id="316" r:id="rId55"/>
    <p:sldId id="317" r:id="rId56"/>
    <p:sldId id="318" r:id="rId57"/>
    <p:sldId id="319" r:id="rId58"/>
    <p:sldId id="320" r:id="rId59"/>
    <p:sldId id="321" r:id="rId60"/>
    <p:sldId id="322" r:id="rId61"/>
    <p:sldId id="323" r:id="rId62"/>
    <p:sldId id="324" r:id="rId63"/>
    <p:sldId id="326" r:id="rId64"/>
    <p:sldId id="353" r:id="rId65"/>
    <p:sldId id="325" r:id="rId66"/>
    <p:sldId id="327" r:id="rId67"/>
    <p:sldId id="328" r:id="rId68"/>
    <p:sldId id="329" r:id="rId69"/>
    <p:sldId id="330" r:id="rId70"/>
    <p:sldId id="331" r:id="rId71"/>
    <p:sldId id="332" r:id="rId72"/>
    <p:sldId id="333" r:id="rId73"/>
    <p:sldId id="334" r:id="rId74"/>
    <p:sldId id="335" r:id="rId75"/>
    <p:sldId id="336" r:id="rId76"/>
    <p:sldId id="337" r:id="rId77"/>
    <p:sldId id="338" r:id="rId78"/>
    <p:sldId id="339" r:id="rId79"/>
    <p:sldId id="341" r:id="rId80"/>
    <p:sldId id="342" r:id="rId81"/>
    <p:sldId id="343" r:id="rId82"/>
    <p:sldId id="354" r:id="rId83"/>
    <p:sldId id="344" r:id="rId84"/>
    <p:sldId id="345" r:id="rId85"/>
    <p:sldId id="346" r:id="rId86"/>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1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CC3300"/>
    <a:srgbClr val="FF0000"/>
    <a:srgbClr val="DCF4F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4660"/>
  </p:normalViewPr>
  <p:slideViewPr>
    <p:cSldViewPr snapToGrid="0">
      <p:cViewPr>
        <p:scale>
          <a:sx n="118" d="100"/>
          <a:sy n="118" d="100"/>
        </p:scale>
        <p:origin x="-1140" y="-24"/>
      </p:cViewPr>
      <p:guideLst>
        <p:guide orient="horz" pos="2160"/>
        <p:guide pos="312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 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853AF5-77A0-4BDD-8FE4-2BAFF8463605}" type="datetimeFigureOut">
              <a:rPr lang="tr-TR" smtClean="0"/>
              <a:t>24.02.2026</a:t>
            </a:fld>
            <a:endParaRPr lang="tr-TR"/>
          </a:p>
        </p:txBody>
      </p:sp>
      <p:sp>
        <p:nvSpPr>
          <p:cNvPr id="4" name="Slayt Resmi Yer Tutucusu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6" name="Alt 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52EC3F-BD22-4BA6-8926-FDEAC362B5D5}" type="slidenum">
              <a:rPr lang="tr-TR" smtClean="0"/>
              <a:t>‹#›</a:t>
            </a:fld>
            <a:endParaRPr lang="tr-TR"/>
          </a:p>
        </p:txBody>
      </p:sp>
    </p:spTree>
    <p:extLst>
      <p:ext uri="{BB962C8B-B14F-4D97-AF65-F5344CB8AC3E}">
        <p14:creationId xmlns:p14="http://schemas.microsoft.com/office/powerpoint/2010/main" val="40225212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1D52EC3F-BD22-4BA6-8926-FDEAC362B5D5}" type="slidenum">
              <a:rPr lang="tr-TR" smtClean="0"/>
              <a:t>1</a:t>
            </a:fld>
            <a:endParaRPr lang="tr-TR"/>
          </a:p>
        </p:txBody>
      </p:sp>
    </p:spTree>
    <p:extLst>
      <p:ext uri="{BB962C8B-B14F-4D97-AF65-F5344CB8AC3E}">
        <p14:creationId xmlns:p14="http://schemas.microsoft.com/office/powerpoint/2010/main" val="642251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tr-TR"/>
              <a:t>Asıl başlık stilini düzenlemek için tıklayın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24.02.2026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0896835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Vertical Text Placeholder 2"/>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24.02.2026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3657878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tr-TR"/>
              <a:t>Asıl başlık stilini düzenlemek için tıklayın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24.02.2026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565568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a:xfrm>
            <a:off x="681038" y="1518082"/>
            <a:ext cx="8543925" cy="601846"/>
          </a:xfrm>
        </p:spPr>
        <p:txBody>
          <a:bodyPr>
            <a:normAutofit/>
          </a:bodyPr>
          <a:lstStyle>
            <a:lvl1pPr>
              <a:defRPr sz="3400">
                <a:latin typeface="Arial" panose="020B0604020202020204" pitchFamily="34" charset="0"/>
                <a:cs typeface="Arial" panose="020B0604020202020204" pitchFamily="34" charset="0"/>
              </a:defRPr>
            </a:lvl1pPr>
          </a:lstStyle>
          <a:p>
            <a:r>
              <a:rPr lang="tr-TR" dirty="0"/>
              <a:t>Asıl başlık stilini düzenlemek için tıklayın</a:t>
            </a:r>
            <a:endParaRPr lang="en-US" dirty="0"/>
          </a:p>
        </p:txBody>
      </p:sp>
      <p:sp>
        <p:nvSpPr>
          <p:cNvPr id="3" name="Content Placeholder 2"/>
          <p:cNvSpPr>
            <a:spLocks noGrp="1"/>
          </p:cNvSpPr>
          <p:nvPr>
            <p:ph idx="1"/>
          </p:nvPr>
        </p:nvSpPr>
        <p:spPr>
          <a:xfrm>
            <a:off x="681038" y="2299317"/>
            <a:ext cx="8543925" cy="3877646"/>
          </a:xfrm>
        </p:spPr>
        <p:txBody>
          <a:bodyPr/>
          <a:lstStyle>
            <a:lvl1pPr>
              <a:defRPr sz="1800">
                <a:latin typeface="Arial" panose="020B0604020202020204" pitchFamily="34" charset="0"/>
                <a:cs typeface="Arial" panose="020B0604020202020204" pitchFamily="34" charset="0"/>
              </a:defRPr>
            </a:lvl1pPr>
            <a:lvl2pPr>
              <a:defRPr sz="1600">
                <a:latin typeface="Arial" panose="020B0604020202020204" pitchFamily="34" charset="0"/>
                <a:cs typeface="Arial" panose="020B0604020202020204" pitchFamily="34" charset="0"/>
              </a:defRPr>
            </a:lvl2pPr>
            <a:lvl3pPr>
              <a:defRPr sz="1400">
                <a:latin typeface="Arial" panose="020B0604020202020204" pitchFamily="34" charset="0"/>
                <a:cs typeface="Arial" panose="020B0604020202020204" pitchFamily="34" charset="0"/>
              </a:defRPr>
            </a:lvl3pPr>
            <a:lvl4pPr>
              <a:defRPr sz="1200">
                <a:latin typeface="Arial" panose="020B0604020202020204" pitchFamily="34" charset="0"/>
                <a:cs typeface="Arial" panose="020B0604020202020204" pitchFamily="34" charset="0"/>
              </a:defRPr>
            </a:lvl4pPr>
            <a:lvl5pPr>
              <a:defRPr sz="1000">
                <a:latin typeface="Arial" panose="020B0604020202020204" pitchFamily="34" charset="0"/>
                <a:cs typeface="Arial" panose="020B0604020202020204" pitchFamily="34" charset="0"/>
              </a:defRPr>
            </a:lvl5pPr>
          </a:lstStyle>
          <a:p>
            <a:pPr lvl="0"/>
            <a:r>
              <a:rPr lang="tr-TR" dirty="0"/>
              <a:t>Asıl metin stillerini düzenlemek için tıklayın</a:t>
            </a:r>
          </a:p>
          <a:p>
            <a:pPr lvl="1"/>
            <a:r>
              <a:rPr lang="tr-TR" dirty="0"/>
              <a:t>İkinci düzey</a:t>
            </a:r>
          </a:p>
          <a:p>
            <a:pPr lvl="2"/>
            <a:r>
              <a:rPr lang="tr-TR" dirty="0"/>
              <a:t>Üçüncü düzey</a:t>
            </a:r>
          </a:p>
          <a:p>
            <a:pPr lvl="3"/>
            <a:r>
              <a:rPr lang="tr-TR" dirty="0"/>
              <a:t>Dördüncü düzey</a:t>
            </a:r>
          </a:p>
          <a:p>
            <a:pPr lvl="4"/>
            <a:r>
              <a:rPr lang="tr-TR" dirty="0"/>
              <a:t>Beşinci düzey</a:t>
            </a:r>
            <a:endParaRPr lang="en-US" dirty="0"/>
          </a:p>
        </p:txBody>
      </p:sp>
      <p:sp>
        <p:nvSpPr>
          <p:cNvPr id="4" name="Date Placeholder 3"/>
          <p:cNvSpPr>
            <a:spLocks noGrp="1"/>
          </p:cNvSpPr>
          <p:nvPr>
            <p:ph type="dt" sz="half" idx="10"/>
          </p:nvPr>
        </p:nvSpPr>
        <p:spPr/>
        <p:txBody>
          <a:bodyPr/>
          <a:lstStyle/>
          <a:p>
            <a:fld id="{6C91E0DE-1AFE-4C88-B85A-8630037ABCF5}" type="datetimeFigureOut">
              <a:rPr lang="tr-TR" smtClean="0"/>
              <a:t>24.02.2026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4738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tr-TR"/>
              <a:t>Asıl başlık stilini düzenlemek için tıklayın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düzenlemek için tıklayın</a:t>
            </a:r>
          </a:p>
        </p:txBody>
      </p:sp>
      <p:sp>
        <p:nvSpPr>
          <p:cNvPr id="4" name="Date Placeholder 3"/>
          <p:cNvSpPr>
            <a:spLocks noGrp="1"/>
          </p:cNvSpPr>
          <p:nvPr>
            <p:ph type="dt" sz="half" idx="10"/>
          </p:nvPr>
        </p:nvSpPr>
        <p:spPr/>
        <p:txBody>
          <a:bodyPr/>
          <a:lstStyle/>
          <a:p>
            <a:fld id="{6C91E0DE-1AFE-4C88-B85A-8630037ABCF5}" type="datetimeFigureOut">
              <a:rPr lang="tr-TR" smtClean="0"/>
              <a:t>24.02.2026</a:t>
            </a:fld>
            <a:endParaRPr lang="tr-TR"/>
          </a:p>
        </p:txBody>
      </p:sp>
      <p:sp>
        <p:nvSpPr>
          <p:cNvPr id="5" name="Footer Placeholder 4"/>
          <p:cNvSpPr>
            <a:spLocks noGrp="1"/>
          </p:cNvSpPr>
          <p:nvPr>
            <p:ph type="ftr" sz="quarter" idx="11"/>
          </p:nvPr>
        </p:nvSpPr>
        <p:spPr/>
        <p:txBody>
          <a:bodyPr/>
          <a:lstStyle/>
          <a:p>
            <a:endParaRPr lang="tr-TR"/>
          </a:p>
        </p:txBody>
      </p:sp>
      <p:sp>
        <p:nvSpPr>
          <p:cNvPr id="6" name="Slide Number Placeholder 5"/>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691649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Date Placeholder 4"/>
          <p:cNvSpPr>
            <a:spLocks noGrp="1"/>
          </p:cNvSpPr>
          <p:nvPr>
            <p:ph type="dt" sz="half" idx="10"/>
          </p:nvPr>
        </p:nvSpPr>
        <p:spPr/>
        <p:txBody>
          <a:bodyPr/>
          <a:lstStyle/>
          <a:p>
            <a:fld id="{6C91E0DE-1AFE-4C88-B85A-8630037ABCF5}" type="datetimeFigureOut">
              <a:rPr lang="tr-TR" smtClean="0"/>
              <a:t>24.02.2026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513427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tr-TR"/>
              <a:t>Asıl başlık stilini düzenlemek için tıklayın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Content Placeholder 3"/>
          <p:cNvSpPr>
            <a:spLocks noGrp="1"/>
          </p:cNvSpPr>
          <p:nvPr>
            <p:ph sz="half" idx="2"/>
          </p:nvPr>
        </p:nvSpPr>
        <p:spPr>
          <a:xfrm>
            <a:off x="682329" y="2505075"/>
            <a:ext cx="4190702"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Content Placeholder 5"/>
          <p:cNvSpPr>
            <a:spLocks noGrp="1"/>
          </p:cNvSpPr>
          <p:nvPr>
            <p:ph sz="quarter" idx="4"/>
          </p:nvPr>
        </p:nvSpPr>
        <p:spPr>
          <a:xfrm>
            <a:off x="5014913" y="2505075"/>
            <a:ext cx="4211340"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7" name="Date Placeholder 6"/>
          <p:cNvSpPr>
            <a:spLocks noGrp="1"/>
          </p:cNvSpPr>
          <p:nvPr>
            <p:ph type="dt" sz="half" idx="10"/>
          </p:nvPr>
        </p:nvSpPr>
        <p:spPr/>
        <p:txBody>
          <a:bodyPr/>
          <a:lstStyle/>
          <a:p>
            <a:fld id="{6C91E0DE-1AFE-4C88-B85A-8630037ABCF5}" type="datetimeFigureOut">
              <a:rPr lang="tr-TR" smtClean="0"/>
              <a:t>24.02.2026</a:t>
            </a:fld>
            <a:endParaRPr lang="tr-TR"/>
          </a:p>
        </p:txBody>
      </p:sp>
      <p:sp>
        <p:nvSpPr>
          <p:cNvPr id="8" name="Footer Placeholder 7"/>
          <p:cNvSpPr>
            <a:spLocks noGrp="1"/>
          </p:cNvSpPr>
          <p:nvPr>
            <p:ph type="ftr" sz="quarter" idx="11"/>
          </p:nvPr>
        </p:nvSpPr>
        <p:spPr/>
        <p:txBody>
          <a:bodyPr/>
          <a:lstStyle/>
          <a:p>
            <a:endParaRPr lang="tr-TR"/>
          </a:p>
        </p:txBody>
      </p:sp>
      <p:sp>
        <p:nvSpPr>
          <p:cNvPr id="9" name="Slide Number Placeholder 8"/>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751086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tr-TR"/>
              <a:t>Asıl başlık stilini düzenlemek için tıklayın</a:t>
            </a:r>
            <a:endParaRPr lang="en-US" dirty="0"/>
          </a:p>
        </p:txBody>
      </p:sp>
      <p:sp>
        <p:nvSpPr>
          <p:cNvPr id="3" name="Date Placeholder 2"/>
          <p:cNvSpPr>
            <a:spLocks noGrp="1"/>
          </p:cNvSpPr>
          <p:nvPr>
            <p:ph type="dt" sz="half" idx="10"/>
          </p:nvPr>
        </p:nvSpPr>
        <p:spPr/>
        <p:txBody>
          <a:bodyPr/>
          <a:lstStyle/>
          <a:p>
            <a:fld id="{6C91E0DE-1AFE-4C88-B85A-8630037ABCF5}" type="datetimeFigureOut">
              <a:rPr lang="tr-TR" smtClean="0"/>
              <a:t>24.02.2026</a:t>
            </a:fld>
            <a:endParaRPr lang="tr-TR"/>
          </a:p>
        </p:txBody>
      </p:sp>
      <p:sp>
        <p:nvSpPr>
          <p:cNvPr id="4" name="Footer Placeholder 3"/>
          <p:cNvSpPr>
            <a:spLocks noGrp="1"/>
          </p:cNvSpPr>
          <p:nvPr>
            <p:ph type="ftr" sz="quarter" idx="11"/>
          </p:nvPr>
        </p:nvSpPr>
        <p:spPr/>
        <p:txBody>
          <a:bodyPr/>
          <a:lstStyle/>
          <a:p>
            <a:endParaRPr lang="tr-TR"/>
          </a:p>
        </p:txBody>
      </p:sp>
      <p:sp>
        <p:nvSpPr>
          <p:cNvPr id="5" name="Slide Number Placeholder 4"/>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1360489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91E0DE-1AFE-4C88-B85A-8630037ABCF5}" type="datetimeFigureOut">
              <a:rPr lang="tr-TR" smtClean="0"/>
              <a:t>24.02.2026</a:t>
            </a:fld>
            <a:endParaRPr lang="tr-TR"/>
          </a:p>
        </p:txBody>
      </p:sp>
      <p:sp>
        <p:nvSpPr>
          <p:cNvPr id="3" name="Footer Placeholder 2"/>
          <p:cNvSpPr>
            <a:spLocks noGrp="1"/>
          </p:cNvSpPr>
          <p:nvPr>
            <p:ph type="ftr" sz="quarter" idx="11"/>
          </p:nvPr>
        </p:nvSpPr>
        <p:spPr/>
        <p:txBody>
          <a:bodyPr/>
          <a:lstStyle/>
          <a:p>
            <a:endParaRPr lang="tr-TR"/>
          </a:p>
        </p:txBody>
      </p:sp>
      <p:sp>
        <p:nvSpPr>
          <p:cNvPr id="4" name="Slide Number Placeholder 3"/>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21406845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24.02.2026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730090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tr-TR"/>
              <a:t>Asıl başlık stilini düzenlemek için tıklayın</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tr-TR"/>
              <a:t>Resim eklemek için simgeye tıklayın</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Date Placeholder 4"/>
          <p:cNvSpPr>
            <a:spLocks noGrp="1"/>
          </p:cNvSpPr>
          <p:nvPr>
            <p:ph type="dt" sz="half" idx="10"/>
          </p:nvPr>
        </p:nvSpPr>
        <p:spPr/>
        <p:txBody>
          <a:bodyPr/>
          <a:lstStyle/>
          <a:p>
            <a:fld id="{6C91E0DE-1AFE-4C88-B85A-8630037ABCF5}" type="datetimeFigureOut">
              <a:rPr lang="tr-TR" smtClean="0"/>
              <a:t>24.02.2026</a:t>
            </a:fld>
            <a:endParaRPr lang="tr-TR"/>
          </a:p>
        </p:txBody>
      </p:sp>
      <p:sp>
        <p:nvSpPr>
          <p:cNvPr id="6" name="Footer Placeholder 5"/>
          <p:cNvSpPr>
            <a:spLocks noGrp="1"/>
          </p:cNvSpPr>
          <p:nvPr>
            <p:ph type="ftr" sz="quarter" idx="11"/>
          </p:nvPr>
        </p:nvSpPr>
        <p:spPr/>
        <p:txBody>
          <a:bodyPr/>
          <a:lstStyle/>
          <a:p>
            <a:endParaRPr lang="tr-TR"/>
          </a:p>
        </p:txBody>
      </p:sp>
      <p:sp>
        <p:nvSpPr>
          <p:cNvPr id="7" name="Slide Number Placeholder 6"/>
          <p:cNvSpPr>
            <a:spLocks noGrp="1"/>
          </p:cNvSpPr>
          <p:nvPr>
            <p:ph type="sldNum" sz="quarter" idx="12"/>
          </p:nvPr>
        </p:nvSpPr>
        <p:spPr/>
        <p:txBody>
          <a:bodyPr/>
          <a:lstStyle/>
          <a:p>
            <a:fld id="{BE4AB2A3-D668-4FD8-A77D-719D67EDD0DC}" type="slidenum">
              <a:rPr lang="tr-TR" smtClean="0"/>
              <a:t>‹#›</a:t>
            </a:fld>
            <a:endParaRPr lang="tr-TR"/>
          </a:p>
        </p:txBody>
      </p:sp>
    </p:spTree>
    <p:extLst>
      <p:ext uri="{BB962C8B-B14F-4D97-AF65-F5344CB8AC3E}">
        <p14:creationId xmlns:p14="http://schemas.microsoft.com/office/powerpoint/2010/main" val="34137599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tr-TR"/>
              <a:t>Asıl başlık stilini düzenlemek için tıklayın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91E0DE-1AFE-4C88-B85A-8630037ABCF5}" type="datetimeFigureOut">
              <a:rPr lang="tr-TR" smtClean="0"/>
              <a:t>24.02.2026</a:t>
            </a:fld>
            <a:endParaRPr lang="tr-TR"/>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4AB2A3-D668-4FD8-A77D-719D67EDD0DC}" type="slidenum">
              <a:rPr lang="tr-TR" smtClean="0"/>
              <a:t>‹#›</a:t>
            </a:fld>
            <a:endParaRPr lang="tr-TR"/>
          </a:p>
        </p:txBody>
      </p:sp>
    </p:spTree>
    <p:extLst>
      <p:ext uri="{BB962C8B-B14F-4D97-AF65-F5344CB8AC3E}">
        <p14:creationId xmlns:p14="http://schemas.microsoft.com/office/powerpoint/2010/main" val="377724203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000" b="-1000"/>
          </a:stretch>
        </a:blipFill>
        <a:effectLst/>
      </p:bgPr>
    </p:bg>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xmlns="" id="{A6F088F4-C766-4BE9-B314-F932E78D0875}"/>
              </a:ext>
            </a:extLst>
          </p:cNvPr>
          <p:cNvSpPr>
            <a:spLocks noGrp="1"/>
          </p:cNvSpPr>
          <p:nvPr>
            <p:ph type="ctrTitle"/>
          </p:nvPr>
        </p:nvSpPr>
        <p:spPr>
          <a:xfrm>
            <a:off x="1" y="3071004"/>
            <a:ext cx="9906000" cy="1966823"/>
          </a:xfrm>
          <a:solidFill>
            <a:srgbClr val="C00000"/>
          </a:solidFill>
        </p:spPr>
        <p:txBody>
          <a:bodyPr>
            <a:normAutofit fontScale="90000"/>
          </a:bodyPr>
          <a:lstStyle/>
          <a:p>
            <a:r>
              <a:rPr lang="tr-TR" dirty="0">
                <a:solidFill>
                  <a:schemeClr val="bg1"/>
                </a:solidFill>
              </a:rPr>
              <a:t/>
            </a:r>
            <a:br>
              <a:rPr lang="tr-TR" dirty="0">
                <a:solidFill>
                  <a:schemeClr val="bg1"/>
                </a:solidFill>
              </a:rPr>
            </a:br>
            <a:r>
              <a:rPr lang="tr-TR" dirty="0">
                <a:solidFill>
                  <a:schemeClr val="bg1"/>
                </a:solidFill>
              </a:rPr>
              <a:t/>
            </a:r>
            <a:br>
              <a:rPr lang="tr-TR" dirty="0">
                <a:solidFill>
                  <a:schemeClr val="bg1"/>
                </a:solidFill>
              </a:rPr>
            </a:br>
            <a:r>
              <a:rPr lang="tr-TR" dirty="0">
                <a:solidFill>
                  <a:schemeClr val="bg1"/>
                </a:solidFill>
              </a:rPr>
              <a:t/>
            </a:r>
            <a:br>
              <a:rPr lang="tr-TR" dirty="0">
                <a:solidFill>
                  <a:schemeClr val="bg1"/>
                </a:solidFill>
              </a:rPr>
            </a:br>
            <a:r>
              <a:rPr lang="tr-TR" dirty="0" smtClean="0">
                <a:solidFill>
                  <a:schemeClr val="bg1"/>
                </a:solidFill>
              </a:rPr>
              <a:t/>
            </a:r>
            <a:br>
              <a:rPr lang="tr-TR" dirty="0" smtClean="0">
                <a:solidFill>
                  <a:schemeClr val="bg1"/>
                </a:solidFill>
              </a:rPr>
            </a:br>
            <a:r>
              <a:rPr lang="tr-TR" dirty="0">
                <a:solidFill>
                  <a:schemeClr val="bg1"/>
                </a:solidFill>
              </a:rPr>
              <a:t/>
            </a:r>
            <a:br>
              <a:rPr lang="tr-TR" dirty="0">
                <a:solidFill>
                  <a:schemeClr val="bg1"/>
                </a:solidFill>
              </a:rPr>
            </a:br>
            <a:r>
              <a:rPr lang="tr-TR" dirty="0" smtClean="0">
                <a:solidFill>
                  <a:schemeClr val="bg1"/>
                </a:solidFill>
              </a:rPr>
              <a:t/>
            </a:r>
            <a:br>
              <a:rPr lang="tr-TR" dirty="0" smtClean="0">
                <a:solidFill>
                  <a:schemeClr val="bg1"/>
                </a:solidFill>
              </a:rPr>
            </a:br>
            <a:r>
              <a:rPr lang="tr-TR" sz="3100" b="1" dirty="0" smtClean="0">
                <a:solidFill>
                  <a:schemeClr val="bg1"/>
                </a:solidFill>
              </a:rPr>
              <a:t>RESMÎ </a:t>
            </a:r>
            <a:r>
              <a:rPr lang="tr-TR" sz="3100" b="1" dirty="0">
                <a:solidFill>
                  <a:schemeClr val="bg1"/>
                </a:solidFill>
              </a:rPr>
              <a:t>YAZIŞMALARDA UYGULANACAK USUL VE ESASLAR</a:t>
            </a:r>
            <a:r>
              <a:rPr lang="tr-TR" sz="4400" dirty="0">
                <a:solidFill>
                  <a:schemeClr val="bg1"/>
                </a:solidFill>
                <a:latin typeface="Arial" panose="020B0604020202020204" pitchFamily="34" charset="0"/>
                <a:cs typeface="Arial" panose="020B0604020202020204" pitchFamily="34" charset="0"/>
              </a:rPr>
              <a:t/>
            </a:r>
            <a:br>
              <a:rPr lang="tr-TR" sz="4400" dirty="0">
                <a:solidFill>
                  <a:schemeClr val="bg1"/>
                </a:solidFill>
                <a:latin typeface="Arial" panose="020B0604020202020204" pitchFamily="34" charset="0"/>
                <a:cs typeface="Arial" panose="020B0604020202020204" pitchFamily="34" charset="0"/>
              </a:rPr>
            </a:br>
            <a:r>
              <a:rPr lang="tr-TR" sz="4400" dirty="0">
                <a:solidFill>
                  <a:schemeClr val="bg1"/>
                </a:solidFill>
                <a:latin typeface="Arial" panose="020B0604020202020204" pitchFamily="34" charset="0"/>
                <a:cs typeface="Arial" panose="020B0604020202020204" pitchFamily="34" charset="0"/>
              </a:rPr>
              <a:t/>
            </a:r>
            <a:br>
              <a:rPr lang="tr-TR" sz="4400" dirty="0">
                <a:solidFill>
                  <a:schemeClr val="bg1"/>
                </a:solidFill>
                <a:latin typeface="Arial" panose="020B0604020202020204" pitchFamily="34" charset="0"/>
                <a:cs typeface="Arial" panose="020B0604020202020204" pitchFamily="34" charset="0"/>
              </a:rPr>
            </a:br>
            <a:r>
              <a:rPr lang="tr-TR" sz="1600" dirty="0" smtClean="0">
                <a:solidFill>
                  <a:schemeClr val="bg1"/>
                </a:solidFill>
                <a:latin typeface="Arial" panose="020B0604020202020204" pitchFamily="34" charset="0"/>
                <a:cs typeface="Arial" panose="020B0604020202020204" pitchFamily="34" charset="0"/>
              </a:rPr>
              <a:t>Şube Müdürü Dilek ODABAŞI</a:t>
            </a:r>
            <a:r>
              <a:rPr lang="tr-TR" sz="1600" dirty="0">
                <a:solidFill>
                  <a:schemeClr val="bg1"/>
                </a:solidFill>
                <a:latin typeface="Arial" panose="020B0604020202020204" pitchFamily="34" charset="0"/>
                <a:cs typeface="Arial" panose="020B0604020202020204" pitchFamily="34" charset="0"/>
              </a:rPr>
              <a:t/>
            </a:r>
            <a:br>
              <a:rPr lang="tr-TR" sz="1600" dirty="0">
                <a:solidFill>
                  <a:schemeClr val="bg1"/>
                </a:solidFill>
                <a:latin typeface="Arial" panose="020B0604020202020204" pitchFamily="34" charset="0"/>
                <a:cs typeface="Arial" panose="020B0604020202020204" pitchFamily="34" charset="0"/>
              </a:rPr>
            </a:br>
            <a:endParaRPr lang="tr-TR"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48062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TARİH</a:t>
            </a:r>
          </a:p>
        </p:txBody>
      </p:sp>
      <p:sp>
        <p:nvSpPr>
          <p:cNvPr id="3" name="İçerik Yer Tutucusu 2"/>
          <p:cNvSpPr>
            <a:spLocks noGrp="1"/>
          </p:cNvSpPr>
          <p:nvPr>
            <p:ph idx="1"/>
          </p:nvPr>
        </p:nvSpPr>
        <p:spPr/>
        <p:txBody>
          <a:bodyPr/>
          <a:lstStyle/>
          <a:p>
            <a:r>
              <a:rPr lang="tr-TR" dirty="0"/>
              <a:t>Tarih alanında sadece nokta (.) işareti kullanılmalıdır </a:t>
            </a:r>
            <a:r>
              <a:rPr lang="tr-TR" dirty="0" smtClean="0"/>
              <a:t>(08.01.2026). </a:t>
            </a:r>
            <a:r>
              <a:rPr lang="tr-TR" dirty="0"/>
              <a:t>Ay adı harfle yazılmak istenildiğinde ise sadece ilk harfi büyük olacak şekilde yazılmalıdır </a:t>
            </a:r>
            <a:r>
              <a:rPr lang="tr-TR" dirty="0" smtClean="0"/>
              <a:t>(08 Ocak 2026). </a:t>
            </a:r>
          </a:p>
          <a:p>
            <a:endParaRPr lang="tr-TR" dirty="0"/>
          </a:p>
        </p:txBody>
      </p:sp>
      <p:pic>
        <p:nvPicPr>
          <p:cNvPr id="4" name="İçerik Yer Tutucusu 3"/>
          <p:cNvPicPr>
            <a:picLocks noChangeAspect="1"/>
          </p:cNvPicPr>
          <p:nvPr/>
        </p:nvPicPr>
        <p:blipFill rotWithShape="1">
          <a:blip r:embed="rId2"/>
          <a:srcRect l="33964" t="50164" r="26624" b="30261"/>
          <a:stretch/>
        </p:blipFill>
        <p:spPr>
          <a:xfrm>
            <a:off x="1349166" y="3386267"/>
            <a:ext cx="7207667" cy="2013680"/>
          </a:xfrm>
          <a:prstGeom prst="rect">
            <a:avLst/>
          </a:prstGeom>
        </p:spPr>
      </p:pic>
    </p:spTree>
    <p:extLst>
      <p:ext uri="{BB962C8B-B14F-4D97-AF65-F5344CB8AC3E}">
        <p14:creationId xmlns:p14="http://schemas.microsoft.com/office/powerpoint/2010/main" val="359231972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KONU</a:t>
            </a:r>
          </a:p>
        </p:txBody>
      </p:sp>
      <p:sp>
        <p:nvSpPr>
          <p:cNvPr id="3" name="İçerik Yer Tutucusu 2"/>
          <p:cNvSpPr>
            <a:spLocks noGrp="1"/>
          </p:cNvSpPr>
          <p:nvPr>
            <p:ph idx="1"/>
          </p:nvPr>
        </p:nvSpPr>
        <p:spPr/>
        <p:txBody>
          <a:bodyPr/>
          <a:lstStyle/>
          <a:p>
            <a:r>
              <a:rPr lang="tr-TR" dirty="0"/>
              <a:t>Konu, belgenin içeriği hakkında kısa ve öz bilgi vermelidir. </a:t>
            </a:r>
            <a:endParaRPr lang="tr-TR" dirty="0" smtClean="0"/>
          </a:p>
          <a:p>
            <a:pPr algn="just"/>
            <a:r>
              <a:rPr lang="tr-TR" dirty="0" smtClean="0"/>
              <a:t>Belgenin </a:t>
            </a:r>
            <a:r>
              <a:rPr lang="tr-TR" dirty="0"/>
              <a:t>konusunda yer alan kelimelerin baş harfleri büyük yazılmalı ve konunun sonunda herhangi bir noktalama işareti kullanılmamalıdır. </a:t>
            </a:r>
          </a:p>
        </p:txBody>
      </p:sp>
      <p:pic>
        <p:nvPicPr>
          <p:cNvPr id="4" name="Resim 3"/>
          <p:cNvPicPr>
            <a:picLocks noChangeAspect="1"/>
          </p:cNvPicPr>
          <p:nvPr/>
        </p:nvPicPr>
        <p:blipFill rotWithShape="1">
          <a:blip r:embed="rId2"/>
          <a:srcRect l="29742" t="50811" r="31290" b="26050"/>
          <a:stretch/>
        </p:blipFill>
        <p:spPr>
          <a:xfrm>
            <a:off x="1045028" y="3486577"/>
            <a:ext cx="7634515" cy="2550021"/>
          </a:xfrm>
          <a:prstGeom prst="rect">
            <a:avLst/>
          </a:prstGeom>
        </p:spPr>
      </p:pic>
    </p:spTree>
    <p:extLst>
      <p:ext uri="{BB962C8B-B14F-4D97-AF65-F5344CB8AC3E}">
        <p14:creationId xmlns:p14="http://schemas.microsoft.com/office/powerpoint/2010/main" val="40287981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a:p>
        </p:txBody>
      </p:sp>
      <p:pic>
        <p:nvPicPr>
          <p:cNvPr id="4" name="İçerik Yer Tutucusu 3"/>
          <p:cNvPicPr>
            <a:picLocks noGrp="1" noChangeAspect="1"/>
          </p:cNvPicPr>
          <p:nvPr>
            <p:ph idx="1"/>
          </p:nvPr>
        </p:nvPicPr>
        <p:blipFill rotWithShape="1">
          <a:blip r:embed="rId2"/>
          <a:srcRect l="27959" t="28812" r="28000" b="31373"/>
          <a:stretch/>
        </p:blipFill>
        <p:spPr>
          <a:xfrm>
            <a:off x="681037" y="1518082"/>
            <a:ext cx="8687249" cy="4417666"/>
          </a:xfrm>
          <a:prstGeom prst="rect">
            <a:avLst/>
          </a:prstGeom>
        </p:spPr>
      </p:pic>
    </p:spTree>
    <p:extLst>
      <p:ext uri="{BB962C8B-B14F-4D97-AF65-F5344CB8AC3E}">
        <p14:creationId xmlns:p14="http://schemas.microsoft.com/office/powerpoint/2010/main" val="8822023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MUHATAP</a:t>
            </a:r>
          </a:p>
        </p:txBody>
      </p:sp>
      <p:sp>
        <p:nvSpPr>
          <p:cNvPr id="3" name="İçerik Yer Tutucusu 2"/>
          <p:cNvSpPr>
            <a:spLocks noGrp="1"/>
          </p:cNvSpPr>
          <p:nvPr>
            <p:ph idx="1"/>
          </p:nvPr>
        </p:nvSpPr>
        <p:spPr/>
        <p:txBody>
          <a:bodyPr/>
          <a:lstStyle/>
          <a:p>
            <a:r>
              <a:rPr lang="tr-TR" dirty="0"/>
              <a:t>Muhatap, belgenin gönderileceği yeri ifade etmektedir</a:t>
            </a:r>
            <a:r>
              <a:rPr lang="tr-TR" dirty="0" smtClean="0"/>
              <a:t>.</a:t>
            </a:r>
          </a:p>
          <a:p>
            <a:r>
              <a:rPr lang="tr-TR" dirty="0"/>
              <a:t>Muhatap alanında, belgenin gönderileceği idare bilgisinin alt satırında parantez içinde “(…)” </a:t>
            </a:r>
            <a:r>
              <a:rPr lang="tr-TR" dirty="0" smtClean="0"/>
              <a:t>bağlı ilgili </a:t>
            </a:r>
            <a:r>
              <a:rPr lang="tr-TR" dirty="0"/>
              <a:t>idareye veya </a:t>
            </a:r>
            <a:r>
              <a:rPr lang="tr-TR" dirty="0" smtClean="0"/>
              <a:t>birime </a:t>
            </a:r>
            <a:r>
              <a:rPr lang="tr-TR" dirty="0"/>
              <a:t>yer </a:t>
            </a:r>
            <a:r>
              <a:rPr lang="tr-TR" dirty="0" smtClean="0"/>
              <a:t>verilebilmektedir.</a:t>
            </a:r>
          </a:p>
          <a:p>
            <a:r>
              <a:rPr lang="tr-TR" dirty="0">
                <a:solidFill>
                  <a:srgbClr val="FF0000"/>
                </a:solidFill>
              </a:rPr>
              <a:t>Bu şekilde hazırlanan belgelerde, metin kısmının arz veya rica ile bitirilmesi ilk satırda yer alan idareye göre belirlenmelidir.</a:t>
            </a:r>
          </a:p>
        </p:txBody>
      </p:sp>
    </p:spTree>
    <p:extLst>
      <p:ext uri="{BB962C8B-B14F-4D97-AF65-F5344CB8AC3E}">
        <p14:creationId xmlns:p14="http://schemas.microsoft.com/office/powerpoint/2010/main" val="3329479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9115" t="16667" r="30209" b="27778"/>
          <a:stretch/>
        </p:blipFill>
        <p:spPr>
          <a:xfrm>
            <a:off x="1752665" y="1022350"/>
            <a:ext cx="7134160" cy="5480881"/>
          </a:xfrm>
          <a:prstGeom prst="rect">
            <a:avLst/>
          </a:prstGeom>
        </p:spPr>
      </p:pic>
    </p:spTree>
    <p:extLst>
      <p:ext uri="{BB962C8B-B14F-4D97-AF65-F5344CB8AC3E}">
        <p14:creationId xmlns:p14="http://schemas.microsoft.com/office/powerpoint/2010/main" val="426839596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çerik Yer Tutucusu 5"/>
          <p:cNvPicPr>
            <a:picLocks noGrp="1" noChangeAspect="1"/>
          </p:cNvPicPr>
          <p:nvPr>
            <p:ph idx="1"/>
          </p:nvPr>
        </p:nvPicPr>
        <p:blipFill rotWithShape="1">
          <a:blip r:embed="rId2"/>
          <a:srcRect l="29829" t="18092" r="30936" b="42612"/>
          <a:stretch/>
        </p:blipFill>
        <p:spPr>
          <a:xfrm>
            <a:off x="1090612" y="1518082"/>
            <a:ext cx="7724776" cy="4351985"/>
          </a:xfrm>
          <a:prstGeom prst="rect">
            <a:avLst/>
          </a:prstGeom>
        </p:spPr>
      </p:pic>
      <p:sp>
        <p:nvSpPr>
          <p:cNvPr id="7" name="Metin kutusu 6"/>
          <p:cNvSpPr txBox="1"/>
          <p:nvPr/>
        </p:nvSpPr>
        <p:spPr>
          <a:xfrm>
            <a:off x="3676650" y="2110403"/>
            <a:ext cx="952500" cy="369332"/>
          </a:xfrm>
          <a:prstGeom prst="rect">
            <a:avLst/>
          </a:prstGeom>
          <a:solidFill>
            <a:schemeClr val="bg1">
              <a:lumMod val="95000"/>
            </a:schemeClr>
          </a:solidFill>
        </p:spPr>
        <p:txBody>
          <a:bodyPr wrap="square" rtlCol="0">
            <a:spAutoFit/>
          </a:bodyPr>
          <a:lstStyle/>
          <a:p>
            <a:endParaRPr lang="tr-TR" dirty="0"/>
          </a:p>
        </p:txBody>
      </p:sp>
      <p:sp>
        <p:nvSpPr>
          <p:cNvPr id="8" name="Metin kutusu 7"/>
          <p:cNvSpPr txBox="1"/>
          <p:nvPr/>
        </p:nvSpPr>
        <p:spPr>
          <a:xfrm>
            <a:off x="1190625" y="4752975"/>
            <a:ext cx="7562850" cy="457200"/>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14692164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Muhatabın Tüzel Kişi Olması Durumu</a:t>
            </a:r>
          </a:p>
        </p:txBody>
      </p:sp>
      <p:sp>
        <p:nvSpPr>
          <p:cNvPr id="3" name="İçerik Yer Tutucusu 2"/>
          <p:cNvSpPr>
            <a:spLocks noGrp="1"/>
          </p:cNvSpPr>
          <p:nvPr>
            <p:ph idx="1"/>
          </p:nvPr>
        </p:nvSpPr>
        <p:spPr/>
        <p:txBody>
          <a:bodyPr/>
          <a:lstStyle/>
          <a:p>
            <a:r>
              <a:rPr lang="tr-TR" dirty="0"/>
              <a:t>Tüzel kişiler için Merkezi Sicil Kayıt Sistemi (MERSİS) kayıtları kullanılmalıdır. MERSİS kayıtlarında tüzel kişi adının kısaltılmış hali mevcutsa muhatap bilgilerine kısaltma yazılmalıdır. </a:t>
            </a:r>
          </a:p>
        </p:txBody>
      </p:sp>
      <p:pic>
        <p:nvPicPr>
          <p:cNvPr id="4" name="Resim 3"/>
          <p:cNvPicPr>
            <a:picLocks noChangeAspect="1"/>
          </p:cNvPicPr>
          <p:nvPr/>
        </p:nvPicPr>
        <p:blipFill rotWithShape="1">
          <a:blip r:embed="rId2"/>
          <a:srcRect l="29167" t="37222" r="29271" b="49722"/>
          <a:stretch/>
        </p:blipFill>
        <p:spPr>
          <a:xfrm>
            <a:off x="1295400" y="3409950"/>
            <a:ext cx="7600950" cy="1343025"/>
          </a:xfrm>
          <a:prstGeom prst="rect">
            <a:avLst/>
          </a:prstGeom>
        </p:spPr>
      </p:pic>
    </p:spTree>
    <p:extLst>
      <p:ext uri="{BB962C8B-B14F-4D97-AF65-F5344CB8AC3E}">
        <p14:creationId xmlns:p14="http://schemas.microsoft.com/office/powerpoint/2010/main" val="128242199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Muhatabın Gerçek Kişi Olması Durumu </a:t>
            </a:r>
          </a:p>
        </p:txBody>
      </p:sp>
      <p:sp>
        <p:nvSpPr>
          <p:cNvPr id="3" name="İçerik Yer Tutucusu 2"/>
          <p:cNvSpPr>
            <a:spLocks noGrp="1"/>
          </p:cNvSpPr>
          <p:nvPr>
            <p:ph idx="1"/>
          </p:nvPr>
        </p:nvSpPr>
        <p:spPr/>
        <p:txBody>
          <a:bodyPr/>
          <a:lstStyle/>
          <a:p>
            <a:r>
              <a:rPr lang="tr-TR" dirty="0"/>
              <a:t>Muhatabın gerçek kişi olması durumunda, ad ve soyadı bilgilerinde kısaltma </a:t>
            </a:r>
            <a:r>
              <a:rPr lang="tr-TR" dirty="0" smtClean="0"/>
              <a:t>kullanılmamalıdır.</a:t>
            </a:r>
            <a:endParaRPr lang="tr-TR" dirty="0"/>
          </a:p>
        </p:txBody>
      </p:sp>
      <p:pic>
        <p:nvPicPr>
          <p:cNvPr id="4" name="Resim 3"/>
          <p:cNvPicPr>
            <a:picLocks noChangeAspect="1"/>
          </p:cNvPicPr>
          <p:nvPr/>
        </p:nvPicPr>
        <p:blipFill rotWithShape="1">
          <a:blip r:embed="rId2"/>
          <a:srcRect l="29063" t="42037" r="29687" b="27963"/>
          <a:stretch/>
        </p:blipFill>
        <p:spPr>
          <a:xfrm>
            <a:off x="1047220" y="2857500"/>
            <a:ext cx="7811560" cy="3195638"/>
          </a:xfrm>
          <a:prstGeom prst="rect">
            <a:avLst/>
          </a:prstGeom>
        </p:spPr>
      </p:pic>
    </p:spTree>
    <p:extLst>
      <p:ext uri="{BB962C8B-B14F-4D97-AF65-F5344CB8AC3E}">
        <p14:creationId xmlns:p14="http://schemas.microsoft.com/office/powerpoint/2010/main" val="40052014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Muhatap Yazımında Sık Yapılan Hatalar </a:t>
            </a:r>
          </a:p>
        </p:txBody>
      </p:sp>
      <p:sp>
        <p:nvSpPr>
          <p:cNvPr id="3" name="İçerik Yer Tutucusu 2"/>
          <p:cNvSpPr>
            <a:spLocks noGrp="1"/>
          </p:cNvSpPr>
          <p:nvPr>
            <p:ph idx="1"/>
          </p:nvPr>
        </p:nvSpPr>
        <p:spPr/>
        <p:txBody>
          <a:bodyPr/>
          <a:lstStyle/>
          <a:p>
            <a:r>
              <a:rPr lang="tr-TR" dirty="0"/>
              <a:t>Muhatap bölümünde ilk satırda ve idare ismi dikkate alınarak yönelme hâl eki kullanılmalıdır. </a:t>
            </a:r>
          </a:p>
        </p:txBody>
      </p:sp>
      <p:pic>
        <p:nvPicPr>
          <p:cNvPr id="4" name="Resim 3"/>
          <p:cNvPicPr>
            <a:picLocks noChangeAspect="1"/>
          </p:cNvPicPr>
          <p:nvPr/>
        </p:nvPicPr>
        <p:blipFill rotWithShape="1">
          <a:blip r:embed="rId2"/>
          <a:srcRect l="28646" t="54630" r="30104" b="15370"/>
          <a:stretch/>
        </p:blipFill>
        <p:spPr>
          <a:xfrm>
            <a:off x="824542" y="2819874"/>
            <a:ext cx="7914016" cy="3237552"/>
          </a:xfrm>
          <a:prstGeom prst="rect">
            <a:avLst/>
          </a:prstGeom>
        </p:spPr>
      </p:pic>
    </p:spTree>
    <p:extLst>
      <p:ext uri="{BB962C8B-B14F-4D97-AF65-F5344CB8AC3E}">
        <p14:creationId xmlns:p14="http://schemas.microsoft.com/office/powerpoint/2010/main" val="42254169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765480" y="800100"/>
            <a:ext cx="6375039" cy="5364163"/>
          </a:xfrm>
          <a:prstGeom prst="rect">
            <a:avLst/>
          </a:prstGeom>
        </p:spPr>
      </p:pic>
      <p:sp>
        <p:nvSpPr>
          <p:cNvPr id="5" name="Metin kutusu 4"/>
          <p:cNvSpPr txBox="1"/>
          <p:nvPr/>
        </p:nvSpPr>
        <p:spPr>
          <a:xfrm>
            <a:off x="4025899" y="1333416"/>
            <a:ext cx="1854200" cy="369332"/>
          </a:xfrm>
          <a:prstGeom prst="rect">
            <a:avLst/>
          </a:prstGeom>
          <a:solidFill>
            <a:schemeClr val="accent3">
              <a:lumMod val="20000"/>
              <a:lumOff val="80000"/>
            </a:schemeClr>
          </a:solidFill>
        </p:spPr>
        <p:txBody>
          <a:bodyPr wrap="square" rtlCol="0">
            <a:spAutoFit/>
          </a:bodyPr>
          <a:lstStyle/>
          <a:p>
            <a:endParaRPr lang="tr-TR" dirty="0"/>
          </a:p>
        </p:txBody>
      </p:sp>
    </p:spTree>
    <p:extLst>
      <p:ext uri="{BB962C8B-B14F-4D97-AF65-F5344CB8AC3E}">
        <p14:creationId xmlns:p14="http://schemas.microsoft.com/office/powerpoint/2010/main" val="9258952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YAZI TİPİ VE HARF BÜYÜKLÜĞÜ </a:t>
            </a:r>
          </a:p>
        </p:txBody>
      </p:sp>
      <p:sp>
        <p:nvSpPr>
          <p:cNvPr id="3" name="İçerik Yer Tutucusu 2"/>
          <p:cNvSpPr>
            <a:spLocks noGrp="1"/>
          </p:cNvSpPr>
          <p:nvPr>
            <p:ph idx="1"/>
          </p:nvPr>
        </p:nvSpPr>
        <p:spPr/>
        <p:txBody>
          <a:bodyPr>
            <a:normAutofit/>
          </a:bodyPr>
          <a:lstStyle/>
          <a:p>
            <a:r>
              <a:rPr lang="tr-TR" dirty="0" smtClean="0">
                <a:ea typeface="AR PL UKai TW MBE" panose="02000503000000000000" pitchFamily="2" charset="-128"/>
              </a:rPr>
              <a:t>Hazırlanan </a:t>
            </a:r>
            <a:r>
              <a:rPr lang="tr-TR" dirty="0">
                <a:ea typeface="AR PL UKai TW MBE" panose="02000503000000000000" pitchFamily="2" charset="-128"/>
              </a:rPr>
              <a:t>belgelerde “Times New Roman” veya “</a:t>
            </a:r>
            <a:r>
              <a:rPr lang="tr-TR" dirty="0" err="1">
                <a:ea typeface="AR PL UKai TW MBE" panose="02000503000000000000" pitchFamily="2" charset="-128"/>
              </a:rPr>
              <a:t>Arial</a:t>
            </a:r>
            <a:r>
              <a:rPr lang="tr-TR" dirty="0">
                <a:ea typeface="AR PL UKai TW MBE" panose="02000503000000000000" pitchFamily="2" charset="-128"/>
              </a:rPr>
              <a:t>” yazı tipi normal yazı stilinde kullanılır. </a:t>
            </a:r>
            <a:endParaRPr lang="tr-TR" dirty="0" smtClean="0">
              <a:ea typeface="AR PL UKai TW MBE" panose="02000503000000000000" pitchFamily="2" charset="-128"/>
            </a:endParaRPr>
          </a:p>
          <a:p>
            <a:r>
              <a:rPr lang="tr-TR" dirty="0" smtClean="0">
                <a:ea typeface="AR PL UKai TW MBE" panose="02000503000000000000" pitchFamily="2" charset="-128"/>
              </a:rPr>
              <a:t>Harf </a:t>
            </a:r>
            <a:r>
              <a:rPr lang="tr-TR" dirty="0">
                <a:ea typeface="AR PL UKai TW MBE" panose="02000503000000000000" pitchFamily="2" charset="-128"/>
              </a:rPr>
              <a:t>büyüklüğünün Times New Roman için 12 punto, </a:t>
            </a:r>
            <a:r>
              <a:rPr lang="tr-TR" dirty="0" err="1">
                <a:ea typeface="AR PL UKai TW MBE" panose="02000503000000000000" pitchFamily="2" charset="-128"/>
              </a:rPr>
              <a:t>Arial</a:t>
            </a:r>
            <a:r>
              <a:rPr lang="tr-TR" dirty="0">
                <a:ea typeface="AR PL UKai TW MBE" panose="02000503000000000000" pitchFamily="2" charset="-128"/>
              </a:rPr>
              <a:t> için 11 punto olması esastır. </a:t>
            </a:r>
            <a:endParaRPr lang="tr-TR" dirty="0" smtClean="0">
              <a:ea typeface="AR PL UKai TW MBE" panose="02000503000000000000" pitchFamily="2" charset="-128"/>
            </a:endParaRPr>
          </a:p>
          <a:p>
            <a:r>
              <a:rPr lang="tr-TR" dirty="0" smtClean="0">
                <a:ea typeface="AR PL UKai TW MBE" panose="02000503000000000000" pitchFamily="2" charset="-128"/>
              </a:rPr>
              <a:t>Ancak </a:t>
            </a:r>
            <a:r>
              <a:rPr lang="tr-TR" dirty="0">
                <a:ea typeface="AR PL UKai TW MBE" panose="02000503000000000000" pitchFamily="2" charset="-128"/>
              </a:rPr>
              <a:t>gerekli hâllerde </a:t>
            </a:r>
            <a:r>
              <a:rPr lang="tr-TR" i="1" u="sng" dirty="0">
                <a:ea typeface="AR PL UKai TW MBE" panose="02000503000000000000" pitchFamily="2" charset="-128"/>
              </a:rPr>
              <a:t>yazı alanında</a:t>
            </a:r>
            <a:r>
              <a:rPr lang="tr-TR" dirty="0">
                <a:ea typeface="AR PL UKai TW MBE" panose="02000503000000000000" pitchFamily="2" charset="-128"/>
              </a:rPr>
              <a:t> harf büyüklüğü 9 puntoya, </a:t>
            </a:r>
            <a:r>
              <a:rPr lang="tr-TR" i="1" u="sng" dirty="0">
                <a:ea typeface="AR PL UKai TW MBE" panose="02000503000000000000" pitchFamily="2" charset="-128"/>
              </a:rPr>
              <a:t>iletişim bilgileri kısmında</a:t>
            </a:r>
            <a:r>
              <a:rPr lang="tr-TR" dirty="0">
                <a:ea typeface="AR PL UKai TW MBE" panose="02000503000000000000" pitchFamily="2" charset="-128"/>
              </a:rPr>
              <a:t> ise 8 puntoya kadar düşürülebilir. </a:t>
            </a:r>
            <a:endParaRPr lang="tr-TR" dirty="0" smtClean="0">
              <a:ea typeface="AR PL UKai TW MBE" panose="02000503000000000000" pitchFamily="2" charset="-128"/>
            </a:endParaRPr>
          </a:p>
          <a:p>
            <a:r>
              <a:rPr lang="tr-TR" i="1" u="sng" dirty="0" smtClean="0">
                <a:ea typeface="AR PL UKai TW MBE" panose="02000503000000000000" pitchFamily="2" charset="-128"/>
              </a:rPr>
              <a:t>Belge </a:t>
            </a:r>
            <a:r>
              <a:rPr lang="tr-TR" i="1" u="sng" dirty="0">
                <a:ea typeface="AR PL UKai TW MBE" panose="02000503000000000000" pitchFamily="2" charset="-128"/>
              </a:rPr>
              <a:t>eklerinde</a:t>
            </a:r>
            <a:r>
              <a:rPr lang="tr-TR" dirty="0">
                <a:ea typeface="AR PL UKai TW MBE" panose="02000503000000000000" pitchFamily="2" charset="-128"/>
              </a:rPr>
              <a:t> farklı yazı tipi ve harf büyüklüğü kullanılabilir.</a:t>
            </a:r>
          </a:p>
        </p:txBody>
      </p:sp>
    </p:spTree>
    <p:extLst>
      <p:ext uri="{BB962C8B-B14F-4D97-AF65-F5344CB8AC3E}">
        <p14:creationId xmlns:p14="http://schemas.microsoft.com/office/powerpoint/2010/main" val="410111030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709" t="44381" r="29627" b="10244"/>
          <a:stretch/>
        </p:blipFill>
        <p:spPr>
          <a:xfrm>
            <a:off x="924463" y="1319674"/>
            <a:ext cx="8057073" cy="4935864"/>
          </a:xfrm>
          <a:prstGeom prst="rect">
            <a:avLst/>
          </a:prstGeom>
        </p:spPr>
      </p:pic>
    </p:spTree>
    <p:extLst>
      <p:ext uri="{BB962C8B-B14F-4D97-AF65-F5344CB8AC3E}">
        <p14:creationId xmlns:p14="http://schemas.microsoft.com/office/powerpoint/2010/main" val="96628449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İLGİ</a:t>
            </a:r>
          </a:p>
        </p:txBody>
      </p:sp>
      <p:sp>
        <p:nvSpPr>
          <p:cNvPr id="3" name="İçerik Yer Tutucusu 2"/>
          <p:cNvSpPr>
            <a:spLocks noGrp="1"/>
          </p:cNvSpPr>
          <p:nvPr>
            <p:ph idx="1"/>
          </p:nvPr>
        </p:nvSpPr>
        <p:spPr/>
        <p:txBody>
          <a:bodyPr/>
          <a:lstStyle/>
          <a:p>
            <a:r>
              <a:rPr lang="tr-TR" dirty="0"/>
              <a:t>İlgi, iki yana yaslı olarak yazılan ve birden fazla olduğunda belgelerin tarih sırasına göre kronolojik düzenlendiği alandır. </a:t>
            </a:r>
            <a:endParaRPr lang="tr-TR" dirty="0" smtClean="0"/>
          </a:p>
          <a:p>
            <a:r>
              <a:rPr lang="tr-TR" dirty="0" smtClean="0"/>
              <a:t>İlgi </a:t>
            </a:r>
            <a:r>
              <a:rPr lang="tr-TR" dirty="0"/>
              <a:t>tutulan belgelerden yazı içinde </a:t>
            </a:r>
            <a:r>
              <a:rPr lang="tr-TR" dirty="0" smtClean="0"/>
              <a:t>bahsedilmelidir.</a:t>
            </a:r>
          </a:p>
          <a:p>
            <a:r>
              <a:rPr lang="tr-TR" dirty="0"/>
              <a:t>İlgide, ilgi tutulan belgeyi gönderen idarenin adı ile belgenin tarihi ve sayısı belirtilir. </a:t>
            </a:r>
            <a:endParaRPr lang="tr-TR" dirty="0" smtClean="0"/>
          </a:p>
          <a:p>
            <a:r>
              <a:rPr lang="tr-TR" dirty="0" smtClean="0"/>
              <a:t>Ancak </a:t>
            </a:r>
            <a:r>
              <a:rPr lang="tr-TR" dirty="0"/>
              <a:t>ilgi tutulan </a:t>
            </a:r>
            <a:r>
              <a:rPr lang="tr-TR" i="1" u="sng" dirty="0"/>
              <a:t>belgenin</a:t>
            </a:r>
            <a:r>
              <a:rPr lang="tr-TR" dirty="0"/>
              <a:t>, muhatap idarenin daha önce gönderdiği bir belge veya muhatap idareye daha önce gönderilen bir belge olması durumunda idare adı </a:t>
            </a:r>
            <a:r>
              <a:rPr lang="tr-TR" dirty="0" smtClean="0"/>
              <a:t>belirtilmez.</a:t>
            </a:r>
          </a:p>
          <a:p>
            <a:r>
              <a:rPr lang="tr-TR" dirty="0"/>
              <a:t>İlgi tutulan belgenin muhatapta olmaması durumunda, belge muhataba ek olarak iletilmelidir.</a:t>
            </a:r>
          </a:p>
          <a:p>
            <a:endParaRPr lang="tr-TR" dirty="0" smtClean="0"/>
          </a:p>
        </p:txBody>
      </p:sp>
    </p:spTree>
    <p:extLst>
      <p:ext uri="{BB962C8B-B14F-4D97-AF65-F5344CB8AC3E}">
        <p14:creationId xmlns:p14="http://schemas.microsoft.com/office/powerpoint/2010/main" val="4733762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sim 3"/>
          <p:cNvPicPr>
            <a:picLocks noChangeAspect="1"/>
          </p:cNvPicPr>
          <p:nvPr/>
        </p:nvPicPr>
        <p:blipFill>
          <a:blip r:embed="rId2"/>
          <a:stretch>
            <a:fillRect/>
          </a:stretch>
        </p:blipFill>
        <p:spPr>
          <a:xfrm>
            <a:off x="1003300" y="1"/>
            <a:ext cx="7150100" cy="6776179"/>
          </a:xfrm>
          <a:prstGeom prst="rect">
            <a:avLst/>
          </a:prstGeom>
        </p:spPr>
      </p:pic>
    </p:spTree>
    <p:extLst>
      <p:ext uri="{BB962C8B-B14F-4D97-AF65-F5344CB8AC3E}">
        <p14:creationId xmlns:p14="http://schemas.microsoft.com/office/powerpoint/2010/main" val="8407207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751" t="32222" r="29374" b="27037"/>
          <a:stretch/>
        </p:blipFill>
        <p:spPr>
          <a:xfrm>
            <a:off x="485804" y="1270000"/>
            <a:ext cx="8934392" cy="4889500"/>
          </a:xfrm>
          <a:prstGeom prst="rect">
            <a:avLst/>
          </a:prstGeom>
        </p:spPr>
      </p:pic>
    </p:spTree>
    <p:extLst>
      <p:ext uri="{BB962C8B-B14F-4D97-AF65-F5344CB8AC3E}">
        <p14:creationId xmlns:p14="http://schemas.microsoft.com/office/powerpoint/2010/main" val="128276688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1581582"/>
            <a:ext cx="8543925" cy="601846"/>
          </a:xfrm>
        </p:spPr>
        <p:txBody>
          <a:bodyPr/>
          <a:lstStyle/>
          <a:p>
            <a:r>
              <a:rPr lang="tr-TR" dirty="0" smtClean="0"/>
              <a:t>İlgi</a:t>
            </a:r>
            <a:endParaRPr lang="tr-TR" dirty="0"/>
          </a:p>
        </p:txBody>
      </p:sp>
      <p:sp>
        <p:nvSpPr>
          <p:cNvPr id="3" name="İçerik Yer Tutucusu 2"/>
          <p:cNvSpPr>
            <a:spLocks noGrp="1"/>
          </p:cNvSpPr>
          <p:nvPr>
            <p:ph idx="1"/>
          </p:nvPr>
        </p:nvSpPr>
        <p:spPr/>
        <p:txBody>
          <a:bodyPr/>
          <a:lstStyle/>
          <a:p>
            <a:pPr algn="just"/>
            <a:r>
              <a:rPr lang="tr-TR" dirty="0"/>
              <a:t>Gerçek kişi ve tarih bilgisi bulunmayan başvuru/dilekçe ilgi tutulmak istendiğinde, ilgi bölümü “İsimsiz ve tarihsiz başvuru/dilekçe.” biçiminde yazılır. Söz konusu başvurunun/dilekçenin işleme alınıp alınmayacağı ilgili mevzuat hükümlerine göre değerlendirilir. </a:t>
            </a:r>
            <a:endParaRPr lang="tr-TR" dirty="0" smtClean="0"/>
          </a:p>
          <a:p>
            <a:pPr algn="just"/>
            <a:endParaRPr lang="tr-TR" dirty="0"/>
          </a:p>
          <a:p>
            <a:pPr algn="just"/>
            <a:r>
              <a:rPr lang="tr-TR" dirty="0"/>
              <a:t>İlgide belirtilen belge, gerçek kişiden geliyorsa ilgi bölümü “…’</a:t>
            </a:r>
            <a:r>
              <a:rPr lang="tr-TR" dirty="0" err="1"/>
              <a:t>ın</a:t>
            </a:r>
            <a:r>
              <a:rPr lang="tr-TR" dirty="0"/>
              <a:t> … tarihli başvurusu</a:t>
            </a:r>
            <a:r>
              <a:rPr lang="tr-TR" i="1" dirty="0"/>
              <a:t>/dilekçesi</a:t>
            </a:r>
            <a:r>
              <a:rPr lang="tr-TR" dirty="0"/>
              <a:t>.” biçiminde </a:t>
            </a:r>
            <a:r>
              <a:rPr lang="tr-TR" dirty="0" smtClean="0"/>
              <a:t>yazılır. </a:t>
            </a:r>
            <a:r>
              <a:rPr lang="tr-TR" i="1" dirty="0" smtClean="0"/>
              <a:t>Ancak </a:t>
            </a:r>
            <a:r>
              <a:rPr lang="tr-TR" i="1" dirty="0"/>
              <a:t>belgenin muhatabı, ilgi tutulan başvurunun veya dilekçenin sahibi ise ilgi bölümünde gerçek kişinin isim bilgisine yer verilmez.</a:t>
            </a:r>
            <a:endParaRPr lang="tr-TR" dirty="0"/>
          </a:p>
          <a:p>
            <a:pPr marL="0" indent="0">
              <a:buNone/>
            </a:pPr>
            <a:endParaRPr lang="tr-TR" dirty="0" smtClean="0"/>
          </a:p>
        </p:txBody>
      </p:sp>
    </p:spTree>
    <p:extLst>
      <p:ext uri="{BB962C8B-B14F-4D97-AF65-F5344CB8AC3E}">
        <p14:creationId xmlns:p14="http://schemas.microsoft.com/office/powerpoint/2010/main" val="30115613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202272" y="381000"/>
            <a:ext cx="7501455" cy="5745163"/>
          </a:xfrm>
          <a:prstGeom prst="rect">
            <a:avLst/>
          </a:prstGeom>
        </p:spPr>
      </p:pic>
    </p:spTree>
    <p:extLst>
      <p:ext uri="{BB962C8B-B14F-4D97-AF65-F5344CB8AC3E}">
        <p14:creationId xmlns:p14="http://schemas.microsoft.com/office/powerpoint/2010/main" val="37298670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İlgi Tutulan Belge Sayısının Yazımı</a:t>
            </a:r>
          </a:p>
        </p:txBody>
      </p:sp>
      <p:sp>
        <p:nvSpPr>
          <p:cNvPr id="3" name="İçerik Yer Tutucusu 2"/>
          <p:cNvSpPr>
            <a:spLocks noGrp="1"/>
          </p:cNvSpPr>
          <p:nvPr>
            <p:ph idx="1"/>
          </p:nvPr>
        </p:nvSpPr>
        <p:spPr/>
        <p:txBody>
          <a:bodyPr/>
          <a:lstStyle/>
          <a:p>
            <a:r>
              <a:rPr lang="tr-TR" dirty="0"/>
              <a:t>İlgi olarak eklenen belgenin sadece kayıt numarası yazılmamalı, belgenin hazırlanma süreci ve ait olduğu idare/birim bilgisine de erişilebilmesi amacıyla 4 bölümden oluşan sayı, bütünüyle yazılmalıdır. </a:t>
            </a:r>
          </a:p>
        </p:txBody>
      </p:sp>
      <p:pic>
        <p:nvPicPr>
          <p:cNvPr id="4" name="Resim 3"/>
          <p:cNvPicPr>
            <a:picLocks noChangeAspect="1"/>
          </p:cNvPicPr>
          <p:nvPr/>
        </p:nvPicPr>
        <p:blipFill rotWithShape="1">
          <a:blip r:embed="rId2"/>
          <a:srcRect l="28541" t="53704" r="29792" b="32962"/>
          <a:stretch/>
        </p:blipFill>
        <p:spPr>
          <a:xfrm>
            <a:off x="440796" y="3447564"/>
            <a:ext cx="9210195" cy="1657835"/>
          </a:xfrm>
          <a:prstGeom prst="rect">
            <a:avLst/>
          </a:prstGeom>
        </p:spPr>
      </p:pic>
    </p:spTree>
    <p:extLst>
      <p:ext uri="{BB962C8B-B14F-4D97-AF65-F5344CB8AC3E}">
        <p14:creationId xmlns:p14="http://schemas.microsoft.com/office/powerpoint/2010/main" val="78491230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0509" t="17121" r="31208" b="54343"/>
          <a:stretch/>
        </p:blipFill>
        <p:spPr>
          <a:xfrm>
            <a:off x="810882" y="1518082"/>
            <a:ext cx="7970807" cy="3288284"/>
          </a:xfrm>
          <a:prstGeom prst="rect">
            <a:avLst/>
          </a:prstGeom>
        </p:spPr>
      </p:pic>
      <p:sp>
        <p:nvSpPr>
          <p:cNvPr id="5" name="Metin kutusu 4"/>
          <p:cNvSpPr txBox="1"/>
          <p:nvPr/>
        </p:nvSpPr>
        <p:spPr>
          <a:xfrm>
            <a:off x="3648974" y="2216988"/>
            <a:ext cx="681487" cy="369332"/>
          </a:xfrm>
          <a:prstGeom prst="rect">
            <a:avLst/>
          </a:prstGeom>
          <a:solidFill>
            <a:schemeClr val="bg1">
              <a:lumMod val="85000"/>
            </a:schemeClr>
          </a:solidFill>
        </p:spPr>
        <p:txBody>
          <a:bodyPr wrap="square" rtlCol="0">
            <a:spAutoFit/>
          </a:bodyPr>
          <a:lstStyle/>
          <a:p>
            <a:endParaRPr lang="tr-TR"/>
          </a:p>
        </p:txBody>
      </p:sp>
      <p:sp>
        <p:nvSpPr>
          <p:cNvPr id="6" name="Metin kutusu 5"/>
          <p:cNvSpPr txBox="1"/>
          <p:nvPr/>
        </p:nvSpPr>
        <p:spPr>
          <a:xfrm>
            <a:off x="1316967" y="4362091"/>
            <a:ext cx="681487" cy="369332"/>
          </a:xfrm>
          <a:prstGeom prst="rect">
            <a:avLst/>
          </a:prstGeom>
          <a:solidFill>
            <a:schemeClr val="bg1">
              <a:lumMod val="85000"/>
            </a:schemeClr>
          </a:solidFill>
        </p:spPr>
        <p:txBody>
          <a:bodyPr wrap="square" rtlCol="0">
            <a:spAutoFit/>
          </a:bodyPr>
          <a:lstStyle/>
          <a:p>
            <a:endParaRPr lang="tr-TR"/>
          </a:p>
        </p:txBody>
      </p:sp>
    </p:spTree>
    <p:extLst>
      <p:ext uri="{BB962C8B-B14F-4D97-AF65-F5344CB8AC3E}">
        <p14:creationId xmlns:p14="http://schemas.microsoft.com/office/powerpoint/2010/main" val="34622406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a:t>
            </a:r>
          </a:p>
        </p:txBody>
      </p:sp>
      <p:sp>
        <p:nvSpPr>
          <p:cNvPr id="3" name="İçerik Yer Tutucusu 2"/>
          <p:cNvSpPr>
            <a:spLocks noGrp="1"/>
          </p:cNvSpPr>
          <p:nvPr>
            <p:ph idx="1"/>
          </p:nvPr>
        </p:nvSpPr>
        <p:spPr/>
        <p:txBody>
          <a:bodyPr/>
          <a:lstStyle/>
          <a:p>
            <a:pPr algn="just"/>
            <a:r>
              <a:rPr lang="tr-TR" dirty="0"/>
              <a:t>Metin </a:t>
            </a:r>
            <a:r>
              <a:rPr lang="tr-TR" i="1" u="sng" dirty="0"/>
              <a:t>alanı</a:t>
            </a:r>
            <a:r>
              <a:rPr lang="tr-TR" dirty="0"/>
              <a:t>, </a:t>
            </a:r>
            <a:r>
              <a:rPr lang="tr-TR" i="1" u="sng" dirty="0"/>
              <a:t>“Muhatap” veya varsa </a:t>
            </a:r>
            <a:r>
              <a:rPr lang="tr-TR" dirty="0"/>
              <a:t>“İlgi” ile “İmza” arasındaki kısımdır</a:t>
            </a:r>
            <a:r>
              <a:rPr lang="tr-TR" dirty="0" smtClean="0"/>
              <a:t>.</a:t>
            </a:r>
          </a:p>
          <a:p>
            <a:pPr algn="just"/>
            <a:r>
              <a:rPr lang="tr-TR" dirty="0"/>
              <a:t>Birden fazla sayfa tutan üst yazılarda sayı, tarih, konu, muhatap ve ilgi bilgilerine sadece ilk sayfada; imza, ek </a:t>
            </a:r>
            <a:r>
              <a:rPr lang="tr-TR" i="1" u="sng" dirty="0"/>
              <a:t>ve</a:t>
            </a:r>
            <a:r>
              <a:rPr lang="tr-TR" dirty="0"/>
              <a:t> dağıtım bilgilerine ise sadece son sayfada yer verilir </a:t>
            </a:r>
            <a:endParaRPr lang="tr-TR" dirty="0" smtClean="0"/>
          </a:p>
          <a:p>
            <a:pPr algn="just"/>
            <a:r>
              <a:rPr lang="tr-TR" dirty="0" smtClean="0"/>
              <a:t>Metin </a:t>
            </a:r>
            <a:r>
              <a:rPr lang="tr-TR" dirty="0"/>
              <a:t>içinde geçen sayılar, rakamla veya harfle yazılabilir. Gerekli görülmesi hâlinde sayılar rakamla yazıldıktan sonra parantez içinde harfle de </a:t>
            </a:r>
            <a:r>
              <a:rPr lang="tr-TR" dirty="0" smtClean="0"/>
              <a:t>gösterilebilir.</a:t>
            </a:r>
          </a:p>
          <a:p>
            <a:pPr algn="just"/>
            <a:r>
              <a:rPr lang="tr-TR" dirty="0" smtClean="0"/>
              <a:t>Dört </a:t>
            </a:r>
            <a:r>
              <a:rPr lang="tr-TR" dirty="0"/>
              <a:t>ve dörtten çok haneli sayılar sondan sayılmak üzere üçlü gruplara ayrılarak yazılır ve araya nokta (.) işareti konulur (Örnek: 1.452; 25.126; 326.197). Sayılarda kesirler virgül (,) ile ayrılır</a:t>
            </a:r>
          </a:p>
          <a:p>
            <a:pPr marL="0" indent="0" algn="just">
              <a:buNone/>
            </a:pPr>
            <a:endParaRPr lang="tr-TR" dirty="0"/>
          </a:p>
        </p:txBody>
      </p:sp>
    </p:spTree>
    <p:extLst>
      <p:ext uri="{BB962C8B-B14F-4D97-AF65-F5344CB8AC3E}">
        <p14:creationId xmlns:p14="http://schemas.microsoft.com/office/powerpoint/2010/main" val="158086193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Belge, Türk Dil Kurumu tarafından hazırlanan Yazım Kılavuzu ve Türkçe </a:t>
            </a:r>
            <a:r>
              <a:rPr lang="tr-TR" dirty="0" err="1"/>
              <a:t>Sözlük</a:t>
            </a:r>
            <a:r>
              <a:rPr lang="tr-TR" i="1" u="sng" dirty="0" err="1"/>
              <a:t>’ün</a:t>
            </a:r>
            <a:r>
              <a:rPr lang="tr-TR" i="1" u="sng" dirty="0"/>
              <a:t> güncel yayımı </a:t>
            </a:r>
            <a:r>
              <a:rPr lang="tr-TR" dirty="0"/>
              <a:t>esas alınarak dil bilgisi kurallarına göre anlamlı ve özlü olarak yazılır. Belge içinde zorunlu olmadıkça yabancı kelimeye yer verilmez, verildiği durumda ise parantez içinde anlamı belirtilir. Ancak muhatabı yabancı ülke veya uluslararası kuruluş olan resmî yazışmalarda yabancı dil kullanılabilir. Bu durumda belge varsa uluslararası yazışma usullerine göre </a:t>
            </a:r>
            <a:r>
              <a:rPr lang="tr-TR" i="1" u="sng" dirty="0"/>
              <a:t>hazırlanabilir</a:t>
            </a:r>
            <a:r>
              <a:rPr lang="tr-TR" dirty="0"/>
              <a:t>. Ayrıca yabancı dille yazılan belgenin Türkçe tercümesi oluşturulur ve </a:t>
            </a:r>
            <a:r>
              <a:rPr lang="tr-TR" i="1" u="sng" dirty="0"/>
              <a:t>yabancı dille hazırlanan</a:t>
            </a:r>
            <a:r>
              <a:rPr lang="tr-TR" dirty="0"/>
              <a:t> </a:t>
            </a:r>
            <a:r>
              <a:rPr lang="tr-TR" i="1" u="sng" dirty="0"/>
              <a:t>belge ile ilişkilendirilerek</a:t>
            </a:r>
            <a:r>
              <a:rPr lang="tr-TR" dirty="0"/>
              <a:t> saklanır</a:t>
            </a:r>
            <a:r>
              <a:rPr lang="tr-TR" dirty="0" smtClean="0"/>
              <a:t>.</a:t>
            </a:r>
          </a:p>
          <a:p>
            <a:r>
              <a:rPr lang="tr-TR" i="1" u="sng" dirty="0"/>
              <a:t> </a:t>
            </a:r>
            <a:r>
              <a:rPr lang="tr-TR" dirty="0"/>
              <a:t>Metin içinde yer alan alıntılar tırnak içinde ve/veya eğik (italik) olarak yazılabilir</a:t>
            </a:r>
            <a:r>
              <a:rPr lang="tr-TR" dirty="0" smtClean="0"/>
              <a:t>.</a:t>
            </a:r>
          </a:p>
          <a:p>
            <a:r>
              <a:rPr lang="tr-TR" dirty="0"/>
              <a:t>Metin içinde harfler kullanılarak </a:t>
            </a:r>
            <a:r>
              <a:rPr lang="tr-TR" dirty="0" err="1"/>
              <a:t>maddelendirmeye</a:t>
            </a:r>
            <a:r>
              <a:rPr lang="tr-TR" dirty="0"/>
              <a:t>/numaralandırmaya ihtiyaç duyulduğunda, Türk alfabesinde yer alan bütün küçük harfler kendilerinden sonra kapama parantez işareti “)” konularak </a:t>
            </a:r>
            <a:r>
              <a:rPr lang="tr-TR" dirty="0" smtClean="0"/>
              <a:t>kullanılır.</a:t>
            </a:r>
          </a:p>
          <a:p>
            <a:endParaRPr lang="tr-TR" dirty="0"/>
          </a:p>
        </p:txBody>
      </p:sp>
    </p:spTree>
    <p:extLst>
      <p:ext uri="{BB962C8B-B14F-4D97-AF65-F5344CB8AC3E}">
        <p14:creationId xmlns:p14="http://schemas.microsoft.com/office/powerpoint/2010/main" val="3052733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YAZI ALANI</a:t>
            </a:r>
          </a:p>
        </p:txBody>
      </p:sp>
      <p:sp>
        <p:nvSpPr>
          <p:cNvPr id="3" name="İçerik Yer Tutucusu 2"/>
          <p:cNvSpPr>
            <a:spLocks noGrp="1"/>
          </p:cNvSpPr>
          <p:nvPr>
            <p:ph idx="1"/>
          </p:nvPr>
        </p:nvSpPr>
        <p:spPr/>
        <p:txBody>
          <a:bodyPr/>
          <a:lstStyle/>
          <a:p>
            <a:r>
              <a:rPr lang="tr-TR" dirty="0"/>
              <a:t>Fiziksel ortamda oluşturulan belgelerde dosyalama işlemi yapmak ve sayfa kenarlarının yıpranmasını önlemek amacıyla bırakılan kenar boşlukları 2,5 cm’den; üst, sol ve sağ kenar için 1,5 cm’ye indirilmiştir. </a:t>
            </a:r>
            <a:endParaRPr lang="tr-TR" dirty="0" smtClean="0"/>
          </a:p>
          <a:p>
            <a:r>
              <a:rPr lang="tr-TR" dirty="0" smtClean="0"/>
              <a:t>Bu </a:t>
            </a:r>
            <a:r>
              <a:rPr lang="tr-TR" dirty="0"/>
              <a:t>değişiklikle 2. sayfaya taşan belgelerin tek sayfada görüntülenmesi ve tasarruf sağlanması amaçlanmıştır. </a:t>
            </a:r>
            <a:r>
              <a:rPr lang="tr-TR" dirty="0" smtClean="0"/>
              <a:t> </a:t>
            </a:r>
          </a:p>
          <a:p>
            <a:r>
              <a:rPr lang="tr-TR" dirty="0" smtClean="0"/>
              <a:t>Sayfa </a:t>
            </a:r>
            <a:r>
              <a:rPr lang="tr-TR" dirty="0"/>
              <a:t>alt kenarından da azami olarak 0,5 cm boşluk bırakılması uygun olacaktır.</a:t>
            </a:r>
          </a:p>
        </p:txBody>
      </p:sp>
    </p:spTree>
    <p:extLst>
      <p:ext uri="{BB962C8B-B14F-4D97-AF65-F5344CB8AC3E}">
        <p14:creationId xmlns:p14="http://schemas.microsoft.com/office/powerpoint/2010/main" val="399591711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Metin içinde kısaltma kullanılacak ise ifadenin ilk kullanıldığı yerde açık biçimi, sonra parantez içinde </a:t>
            </a:r>
            <a:r>
              <a:rPr lang="tr-TR" i="1" u="sng" dirty="0"/>
              <a:t>kısaltılmış biçimi</a:t>
            </a:r>
            <a:r>
              <a:rPr lang="tr-TR" dirty="0"/>
              <a:t> yazılır (Örnek: Türkiye Büyük Millet Meclisi (TBMM), </a:t>
            </a:r>
            <a:r>
              <a:rPr lang="tr-TR" i="1" u="sng" dirty="0"/>
              <a:t>Kayıtlı Elektronik Posta (KEP)).</a:t>
            </a:r>
            <a:endParaRPr lang="tr-TR" dirty="0"/>
          </a:p>
          <a:p>
            <a:r>
              <a:rPr lang="tr-TR" dirty="0" smtClean="0"/>
              <a:t>Yazışma </a:t>
            </a:r>
            <a:r>
              <a:rPr lang="tr-TR" dirty="0"/>
              <a:t>yapan makamlar arasındaki hiyerarşi yönünden alt makamlara “… rica ederim.”, üst ve aynı düzeydeki makamlara “… arz ederim.” ibaresiyle bitirilir</a:t>
            </a:r>
            <a:r>
              <a:rPr lang="tr-TR" dirty="0" smtClean="0"/>
              <a:t>.</a:t>
            </a:r>
          </a:p>
          <a:p>
            <a:r>
              <a:rPr lang="tr-TR" dirty="0"/>
              <a:t>Üst, aynı düzey ve alt makamlara birlikte dağıtımlı olarak yapılan yazışmalar “… arz ve rica ederim.” </a:t>
            </a:r>
            <a:r>
              <a:rPr lang="tr-TR" i="1" u="sng" dirty="0"/>
              <a:t>veya “… arz/rica ederim.”</a:t>
            </a:r>
            <a:r>
              <a:rPr lang="tr-TR" dirty="0"/>
              <a:t> ibaresiyle bitirilir.</a:t>
            </a:r>
          </a:p>
          <a:p>
            <a:r>
              <a:rPr lang="tr-TR" dirty="0" smtClean="0"/>
              <a:t>Muhatap </a:t>
            </a:r>
            <a:r>
              <a:rPr lang="tr-TR" dirty="0"/>
              <a:t>kısmında ikinci satırda parantez içerisinde birim veya idare ismi belirtilen yazışmalar, birinci satırda yer alan muhatap idare dikkate alınarak arz veya rica ibarelerinden uygun olanı ile bitirilir.</a:t>
            </a:r>
          </a:p>
          <a:p>
            <a:endParaRPr lang="tr-TR" dirty="0"/>
          </a:p>
          <a:p>
            <a:endParaRPr lang="tr-TR" dirty="0"/>
          </a:p>
        </p:txBody>
      </p:sp>
    </p:spTree>
    <p:extLst>
      <p:ext uri="{BB962C8B-B14F-4D97-AF65-F5344CB8AC3E}">
        <p14:creationId xmlns:p14="http://schemas.microsoft.com/office/powerpoint/2010/main" val="38737893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smtClean="0"/>
              <a:t>Belge</a:t>
            </a:r>
            <a:r>
              <a:rPr lang="tr-TR" dirty="0"/>
              <a:t>, imza yetkisini devreden makam adına imzalandığında, yetkiyi devreden makamın hiyerarşik durumu dikkate alınarak arz veya rica ibarelerinden uygun olanı ile bitirilir</a:t>
            </a:r>
            <a:r>
              <a:rPr lang="tr-TR" dirty="0" smtClean="0"/>
              <a:t>.</a:t>
            </a:r>
          </a:p>
          <a:p>
            <a:r>
              <a:rPr lang="tr-TR" i="1" u="sng" dirty="0"/>
              <a:t>Muhatabı gerçek kişi olan</a:t>
            </a:r>
            <a:r>
              <a:rPr lang="tr-TR" dirty="0"/>
              <a:t> yazışmalar “Saygılarımla.”, “İyi dileklerimle.” veya “Bilgilerinize sunulur.” ibareleriyle bitirilebilir.</a:t>
            </a:r>
          </a:p>
          <a:p>
            <a:endParaRPr lang="tr-TR" dirty="0"/>
          </a:p>
        </p:txBody>
      </p:sp>
    </p:spTree>
    <p:extLst>
      <p:ext uri="{BB962C8B-B14F-4D97-AF65-F5344CB8AC3E}">
        <p14:creationId xmlns:p14="http://schemas.microsoft.com/office/powerpoint/2010/main" val="22100569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835" t="17245" r="30378" b="20964"/>
          <a:stretch/>
        </p:blipFill>
        <p:spPr>
          <a:xfrm>
            <a:off x="1575758" y="957365"/>
            <a:ext cx="6754483" cy="5900635"/>
          </a:xfrm>
          <a:prstGeom prst="rect">
            <a:avLst/>
          </a:prstGeom>
        </p:spPr>
      </p:pic>
    </p:spTree>
    <p:extLst>
      <p:ext uri="{BB962C8B-B14F-4D97-AF65-F5344CB8AC3E}">
        <p14:creationId xmlns:p14="http://schemas.microsoft.com/office/powerpoint/2010/main" val="31450351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369" t="34384" r="31212" b="21735"/>
          <a:stretch/>
        </p:blipFill>
        <p:spPr>
          <a:xfrm>
            <a:off x="959047" y="1440444"/>
            <a:ext cx="7537971" cy="4720064"/>
          </a:xfrm>
          <a:prstGeom prst="rect">
            <a:avLst/>
          </a:prstGeom>
        </p:spPr>
      </p:pic>
    </p:spTree>
    <p:extLst>
      <p:ext uri="{BB962C8B-B14F-4D97-AF65-F5344CB8AC3E}">
        <p14:creationId xmlns:p14="http://schemas.microsoft.com/office/powerpoint/2010/main" val="2967589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585" t="18357" r="30753" b="50281"/>
          <a:stretch/>
        </p:blipFill>
        <p:spPr>
          <a:xfrm>
            <a:off x="424132" y="1448069"/>
            <a:ext cx="8867955" cy="3944419"/>
          </a:xfrm>
          <a:prstGeom prst="rect">
            <a:avLst/>
          </a:prstGeom>
        </p:spPr>
      </p:pic>
      <p:sp>
        <p:nvSpPr>
          <p:cNvPr id="5" name="Metin kutusu 4"/>
          <p:cNvSpPr txBox="1"/>
          <p:nvPr/>
        </p:nvSpPr>
        <p:spPr>
          <a:xfrm>
            <a:off x="3605842" y="2005275"/>
            <a:ext cx="871267" cy="369332"/>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32665244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6" y="1217159"/>
            <a:ext cx="8543925" cy="601846"/>
          </a:xfrm>
        </p:spPr>
        <p:txBody>
          <a:bodyPr/>
          <a:lstStyle/>
          <a:p>
            <a:endParaRPr lang="tr-TR"/>
          </a:p>
        </p:txBody>
      </p:sp>
      <p:pic>
        <p:nvPicPr>
          <p:cNvPr id="4" name="İçerik Yer Tutucusu 3"/>
          <p:cNvPicPr>
            <a:picLocks noGrp="1" noChangeAspect="1"/>
          </p:cNvPicPr>
          <p:nvPr>
            <p:ph idx="1"/>
          </p:nvPr>
        </p:nvPicPr>
        <p:blipFill rotWithShape="1">
          <a:blip r:embed="rId2"/>
          <a:srcRect l="24080" t="29478" r="25373" b="11578"/>
          <a:stretch/>
        </p:blipFill>
        <p:spPr>
          <a:xfrm>
            <a:off x="860785" y="1112809"/>
            <a:ext cx="8364176" cy="5486400"/>
          </a:xfrm>
          <a:prstGeom prst="rect">
            <a:avLst/>
          </a:prstGeom>
        </p:spPr>
      </p:pic>
    </p:spTree>
    <p:extLst>
      <p:ext uri="{BB962C8B-B14F-4D97-AF65-F5344CB8AC3E}">
        <p14:creationId xmlns:p14="http://schemas.microsoft.com/office/powerpoint/2010/main" val="35320068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273621" y="396696"/>
            <a:ext cx="7577768" cy="6131104"/>
          </a:xfrm>
          <a:prstGeom prst="rect">
            <a:avLst/>
          </a:prstGeom>
        </p:spPr>
      </p:pic>
      <p:sp>
        <p:nvSpPr>
          <p:cNvPr id="5" name="Metin kutusu 4"/>
          <p:cNvSpPr txBox="1"/>
          <p:nvPr/>
        </p:nvSpPr>
        <p:spPr>
          <a:xfrm>
            <a:off x="4178300" y="1270000"/>
            <a:ext cx="1803400" cy="369332"/>
          </a:xfrm>
          <a:prstGeom prst="rect">
            <a:avLst/>
          </a:prstGeom>
          <a:solidFill>
            <a:schemeClr val="accent3">
              <a:lumMod val="20000"/>
              <a:lumOff val="80000"/>
            </a:schemeClr>
          </a:solidFill>
        </p:spPr>
        <p:txBody>
          <a:bodyPr wrap="square" rtlCol="0">
            <a:spAutoFit/>
          </a:bodyPr>
          <a:lstStyle/>
          <a:p>
            <a:endParaRPr lang="tr-TR" dirty="0"/>
          </a:p>
        </p:txBody>
      </p:sp>
    </p:spTree>
    <p:extLst>
      <p:ext uri="{BB962C8B-B14F-4D97-AF65-F5344CB8AC3E}">
        <p14:creationId xmlns:p14="http://schemas.microsoft.com/office/powerpoint/2010/main" val="662088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a:blip r:embed="rId2"/>
          <a:stretch>
            <a:fillRect/>
          </a:stretch>
        </p:blipFill>
        <p:spPr>
          <a:xfrm>
            <a:off x="1448538" y="304800"/>
            <a:ext cx="6704162" cy="5884863"/>
          </a:xfrm>
          <a:prstGeom prst="rect">
            <a:avLst/>
          </a:prstGeom>
        </p:spPr>
      </p:pic>
      <p:sp>
        <p:nvSpPr>
          <p:cNvPr id="5" name="Metin kutusu 4"/>
          <p:cNvSpPr txBox="1"/>
          <p:nvPr/>
        </p:nvSpPr>
        <p:spPr>
          <a:xfrm>
            <a:off x="3987800" y="952500"/>
            <a:ext cx="558800" cy="369332"/>
          </a:xfrm>
          <a:prstGeom prst="rect">
            <a:avLst/>
          </a:prstGeom>
          <a:solidFill>
            <a:schemeClr val="accent3">
              <a:lumMod val="20000"/>
              <a:lumOff val="80000"/>
            </a:schemeClr>
          </a:solidFill>
        </p:spPr>
        <p:txBody>
          <a:bodyPr wrap="square" rtlCol="0">
            <a:spAutoFit/>
          </a:bodyPr>
          <a:lstStyle/>
          <a:p>
            <a:endParaRPr lang="tr-TR" dirty="0"/>
          </a:p>
        </p:txBody>
      </p:sp>
    </p:spTree>
    <p:extLst>
      <p:ext uri="{BB962C8B-B14F-4D97-AF65-F5344CB8AC3E}">
        <p14:creationId xmlns:p14="http://schemas.microsoft.com/office/powerpoint/2010/main" val="17035406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İlgi Gösterimi</a:t>
            </a:r>
          </a:p>
        </p:txBody>
      </p:sp>
      <p:sp>
        <p:nvSpPr>
          <p:cNvPr id="3" name="İçerik Yer Tutucusu 2"/>
          <p:cNvSpPr>
            <a:spLocks noGrp="1"/>
          </p:cNvSpPr>
          <p:nvPr>
            <p:ph idx="1"/>
          </p:nvPr>
        </p:nvSpPr>
        <p:spPr/>
        <p:txBody>
          <a:bodyPr/>
          <a:lstStyle/>
          <a:p>
            <a:pPr marL="0" indent="0">
              <a:buNone/>
            </a:pPr>
            <a:r>
              <a:rPr lang="tr-TR" dirty="0"/>
              <a:t>Metnin ilk paragrafında ilgide yer alan belgeler hakkında kısa ve öz bilgi verilmelidir. </a:t>
            </a:r>
            <a:endParaRPr lang="tr-TR" dirty="0" smtClean="0"/>
          </a:p>
          <a:p>
            <a:r>
              <a:rPr lang="tr-TR" dirty="0" smtClean="0"/>
              <a:t>Metin </a:t>
            </a:r>
            <a:r>
              <a:rPr lang="tr-TR" dirty="0"/>
              <a:t>içindeki ilgi gösteriminde aşağıdaki örnekler dikkate alınmalıdır</a:t>
            </a:r>
            <a:r>
              <a:rPr lang="tr-TR" dirty="0" smtClean="0"/>
              <a:t>:</a:t>
            </a:r>
          </a:p>
          <a:p>
            <a:pPr>
              <a:buFont typeface="Wingdings" panose="05000000000000000000" pitchFamily="2" charset="2"/>
              <a:buChar char="Ø"/>
            </a:pPr>
            <a:r>
              <a:rPr lang="tr-TR" dirty="0" smtClean="0"/>
              <a:t> </a:t>
            </a:r>
            <a:r>
              <a:rPr lang="tr-TR" dirty="0"/>
              <a:t>İlgi tek ise: -</a:t>
            </a:r>
            <a:r>
              <a:rPr lang="tr-TR" dirty="0" err="1"/>
              <a:t>İlgi’de</a:t>
            </a:r>
            <a:r>
              <a:rPr lang="tr-TR" dirty="0"/>
              <a:t> kayıtlı yazı </a:t>
            </a:r>
            <a:endParaRPr lang="tr-TR" dirty="0" smtClean="0"/>
          </a:p>
          <a:p>
            <a:pPr>
              <a:buFont typeface="Wingdings" panose="05000000000000000000" pitchFamily="2" charset="2"/>
              <a:buChar char="Ø"/>
            </a:pPr>
            <a:endParaRPr lang="tr-TR" dirty="0" smtClean="0"/>
          </a:p>
          <a:p>
            <a:r>
              <a:rPr lang="tr-TR" dirty="0" smtClean="0"/>
              <a:t>İlgi </a:t>
            </a:r>
            <a:r>
              <a:rPr lang="tr-TR" dirty="0"/>
              <a:t>birden fazla ise</a:t>
            </a:r>
            <a:r>
              <a:rPr lang="tr-TR" dirty="0" smtClean="0"/>
              <a:t>:</a:t>
            </a:r>
          </a:p>
          <a:p>
            <a:pPr>
              <a:buFont typeface="Wingdings" panose="05000000000000000000" pitchFamily="2" charset="2"/>
              <a:buChar char="Ø"/>
            </a:pPr>
            <a:r>
              <a:rPr lang="tr-TR" dirty="0" smtClean="0"/>
              <a:t>-</a:t>
            </a:r>
            <a:r>
              <a:rPr lang="tr-TR" dirty="0"/>
              <a:t>İlgi (a)’da kayıtlı yazı </a:t>
            </a:r>
            <a:endParaRPr lang="tr-TR" dirty="0" smtClean="0"/>
          </a:p>
          <a:p>
            <a:pPr>
              <a:buFont typeface="Wingdings" panose="05000000000000000000" pitchFamily="2" charset="2"/>
              <a:buChar char="Ø"/>
            </a:pPr>
            <a:r>
              <a:rPr lang="tr-TR" dirty="0" smtClean="0"/>
              <a:t>-</a:t>
            </a:r>
            <a:r>
              <a:rPr lang="tr-TR" dirty="0"/>
              <a:t>İlgi (a) ve (b)’de kayıtlı </a:t>
            </a:r>
            <a:r>
              <a:rPr lang="tr-TR" dirty="0" smtClean="0"/>
              <a:t>yazı </a:t>
            </a:r>
          </a:p>
          <a:p>
            <a:pPr>
              <a:buFont typeface="Wingdings" panose="05000000000000000000" pitchFamily="2" charset="2"/>
              <a:buChar char="Ø"/>
            </a:pPr>
            <a:r>
              <a:rPr lang="tr-TR" dirty="0" smtClean="0"/>
              <a:t>-İlgi </a:t>
            </a:r>
            <a:r>
              <a:rPr lang="tr-TR" dirty="0"/>
              <a:t>(b-ç-e)’de kayıtlı yazı </a:t>
            </a:r>
          </a:p>
        </p:txBody>
      </p:sp>
    </p:spTree>
    <p:extLst>
      <p:ext uri="{BB962C8B-B14F-4D97-AF65-F5344CB8AC3E}">
        <p14:creationId xmlns:p14="http://schemas.microsoft.com/office/powerpoint/2010/main" val="329995159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5998" t="62697" r="30199" b="13222"/>
          <a:stretch/>
        </p:blipFill>
        <p:spPr>
          <a:xfrm>
            <a:off x="185850" y="1934308"/>
            <a:ext cx="9534300" cy="2948244"/>
          </a:xfrm>
          <a:prstGeom prst="rect">
            <a:avLst/>
          </a:prstGeom>
        </p:spPr>
      </p:pic>
    </p:spTree>
    <p:extLst>
      <p:ext uri="{BB962C8B-B14F-4D97-AF65-F5344CB8AC3E}">
        <p14:creationId xmlns:p14="http://schemas.microsoft.com/office/powerpoint/2010/main" val="122766080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9975" t="17708" r="30967" b="7088"/>
          <a:stretch/>
        </p:blipFill>
        <p:spPr>
          <a:xfrm>
            <a:off x="2186939" y="975361"/>
            <a:ext cx="4899661" cy="5295900"/>
          </a:xfrm>
          <a:prstGeom prst="rect">
            <a:avLst/>
          </a:prstGeom>
        </p:spPr>
      </p:pic>
    </p:spTree>
    <p:extLst>
      <p:ext uri="{BB962C8B-B14F-4D97-AF65-F5344CB8AC3E}">
        <p14:creationId xmlns:p14="http://schemas.microsoft.com/office/powerpoint/2010/main" val="27039077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Ek Gösterimi</a:t>
            </a:r>
          </a:p>
        </p:txBody>
      </p:sp>
      <p:sp>
        <p:nvSpPr>
          <p:cNvPr id="3" name="İçerik Yer Tutucusu 2"/>
          <p:cNvSpPr>
            <a:spLocks noGrp="1"/>
          </p:cNvSpPr>
          <p:nvPr>
            <p:ph idx="1"/>
          </p:nvPr>
        </p:nvSpPr>
        <p:spPr/>
        <p:txBody>
          <a:bodyPr/>
          <a:lstStyle/>
          <a:p>
            <a:pPr marL="0" indent="0">
              <a:buNone/>
            </a:pPr>
            <a:r>
              <a:rPr lang="tr-TR" dirty="0"/>
              <a:t>Metin içinde ekten bahsedilirken kısa ve öz bilgi verilmelidir. Metindeki eklerin gösteriminde aşağıdaki örnekler dikkate alınmalıdır</a:t>
            </a:r>
            <a:r>
              <a:rPr lang="tr-TR" dirty="0" smtClean="0"/>
              <a:t>:</a:t>
            </a:r>
          </a:p>
          <a:p>
            <a:r>
              <a:rPr lang="tr-TR" dirty="0" smtClean="0"/>
              <a:t> </a:t>
            </a:r>
            <a:r>
              <a:rPr lang="tr-TR" dirty="0"/>
              <a:t>Ek tek ise</a:t>
            </a:r>
            <a:r>
              <a:rPr lang="tr-TR" dirty="0" smtClean="0"/>
              <a:t>:</a:t>
            </a:r>
          </a:p>
          <a:p>
            <a:pPr>
              <a:buFont typeface="Wingdings" panose="05000000000000000000" pitchFamily="2" charset="2"/>
              <a:buChar char="Ø"/>
            </a:pPr>
            <a:r>
              <a:rPr lang="tr-TR" dirty="0" smtClean="0"/>
              <a:t> </a:t>
            </a:r>
            <a:r>
              <a:rPr lang="tr-TR" dirty="0"/>
              <a:t>-Ekli liste -</a:t>
            </a:r>
            <a:r>
              <a:rPr lang="tr-TR" dirty="0" err="1"/>
              <a:t>Ek’te</a:t>
            </a:r>
            <a:r>
              <a:rPr lang="tr-TR" dirty="0"/>
              <a:t> yer alan </a:t>
            </a:r>
            <a:endParaRPr lang="tr-TR" dirty="0" smtClean="0"/>
          </a:p>
          <a:p>
            <a:pPr>
              <a:buFont typeface="Wingdings" panose="05000000000000000000" pitchFamily="2" charset="2"/>
              <a:buChar char="Ø"/>
            </a:pPr>
            <a:endParaRPr lang="tr-TR" dirty="0"/>
          </a:p>
          <a:p>
            <a:r>
              <a:rPr lang="tr-TR" dirty="0" smtClean="0"/>
              <a:t>Ek </a:t>
            </a:r>
            <a:r>
              <a:rPr lang="tr-TR" dirty="0"/>
              <a:t>birden fazla ise</a:t>
            </a:r>
            <a:r>
              <a:rPr lang="tr-TR" dirty="0" smtClean="0"/>
              <a:t>:</a:t>
            </a:r>
          </a:p>
          <a:p>
            <a:pPr>
              <a:buFont typeface="Wingdings" panose="05000000000000000000" pitchFamily="2" charset="2"/>
              <a:buChar char="Ø"/>
            </a:pPr>
            <a:r>
              <a:rPr lang="tr-TR" dirty="0" smtClean="0"/>
              <a:t> </a:t>
            </a:r>
            <a:r>
              <a:rPr lang="tr-TR" dirty="0"/>
              <a:t>-Ek-1’de belirtilen </a:t>
            </a:r>
            <a:endParaRPr lang="tr-TR" dirty="0" smtClean="0"/>
          </a:p>
          <a:p>
            <a:pPr>
              <a:buFont typeface="Wingdings" panose="05000000000000000000" pitchFamily="2" charset="2"/>
              <a:buChar char="Ø"/>
            </a:pPr>
            <a:r>
              <a:rPr lang="tr-TR" dirty="0" smtClean="0"/>
              <a:t>-</a:t>
            </a:r>
            <a:r>
              <a:rPr lang="tr-TR" dirty="0"/>
              <a:t>Ek-1, 2 ve 3’te yer alan listelerde</a:t>
            </a:r>
          </a:p>
        </p:txBody>
      </p:sp>
    </p:spTree>
    <p:extLst>
      <p:ext uri="{BB962C8B-B14F-4D97-AF65-F5344CB8AC3E}">
        <p14:creationId xmlns:p14="http://schemas.microsoft.com/office/powerpoint/2010/main" val="235409041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İçindeki Yazım Kuralları </a:t>
            </a:r>
          </a:p>
        </p:txBody>
      </p:sp>
      <p:sp>
        <p:nvSpPr>
          <p:cNvPr id="3" name="İçerik Yer Tutucusu 2"/>
          <p:cNvSpPr>
            <a:spLocks noGrp="1"/>
          </p:cNvSpPr>
          <p:nvPr>
            <p:ph idx="1"/>
          </p:nvPr>
        </p:nvSpPr>
        <p:spPr/>
        <p:txBody>
          <a:bodyPr/>
          <a:lstStyle/>
          <a:p>
            <a:r>
              <a:rPr lang="tr-TR" dirty="0"/>
              <a:t>Metin alanında bir toplantı, yer, mekân, idare, birim, ihale, proje vb. adlarının devamına getirilen kelimeler özel isme dâhil olmaktadır</a:t>
            </a:r>
            <a:r>
              <a:rPr lang="tr-TR" dirty="0" smtClean="0"/>
              <a:t>.</a:t>
            </a:r>
          </a:p>
          <a:p>
            <a:r>
              <a:rPr lang="tr-TR" dirty="0" smtClean="0"/>
              <a:t> </a:t>
            </a:r>
            <a:r>
              <a:rPr lang="tr-TR" dirty="0"/>
              <a:t>Söz konusu kelimeler de tıpkı özel ismin diğer kısmı gibi ilk harfi büyük yazılmalı ve sonuna gelen ek gerekliyse kesme işaretiyle ayrılmalıdır. </a:t>
            </a:r>
            <a:endParaRPr lang="tr-TR" dirty="0" smtClean="0"/>
          </a:p>
          <a:p>
            <a:endParaRPr lang="tr-TR" dirty="0"/>
          </a:p>
        </p:txBody>
      </p:sp>
      <p:pic>
        <p:nvPicPr>
          <p:cNvPr id="4" name="Resim 3"/>
          <p:cNvPicPr>
            <a:picLocks noChangeAspect="1"/>
          </p:cNvPicPr>
          <p:nvPr/>
        </p:nvPicPr>
        <p:blipFill rotWithShape="1">
          <a:blip r:embed="rId2"/>
          <a:srcRect l="20625" t="48333" r="22292" b="15926"/>
          <a:stretch/>
        </p:blipFill>
        <p:spPr>
          <a:xfrm>
            <a:off x="881063" y="3919364"/>
            <a:ext cx="8343900" cy="2938636"/>
          </a:xfrm>
          <a:prstGeom prst="rect">
            <a:avLst/>
          </a:prstGeom>
        </p:spPr>
      </p:pic>
    </p:spTree>
    <p:extLst>
      <p:ext uri="{BB962C8B-B14F-4D97-AF65-F5344CB8AC3E}">
        <p14:creationId xmlns:p14="http://schemas.microsoft.com/office/powerpoint/2010/main" val="16108802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Metin İçinde Mevzuata Atıf Yapılması</a:t>
            </a:r>
          </a:p>
        </p:txBody>
      </p:sp>
      <p:sp>
        <p:nvSpPr>
          <p:cNvPr id="3" name="İçerik Yer Tutucusu 2"/>
          <p:cNvSpPr>
            <a:spLocks noGrp="1"/>
          </p:cNvSpPr>
          <p:nvPr>
            <p:ph idx="1"/>
          </p:nvPr>
        </p:nvSpPr>
        <p:spPr/>
        <p:txBody>
          <a:bodyPr/>
          <a:lstStyle/>
          <a:p>
            <a:r>
              <a:rPr lang="tr-TR" dirty="0"/>
              <a:t>Resmî yazılarda, herhangi bir mevzuat düzenlemesine sıklıkla atıflar yapılmaktadır. Metinde yapılabilecek atıf örnekleri aşağıda belirtilmektedir:</a:t>
            </a:r>
          </a:p>
        </p:txBody>
      </p:sp>
      <p:pic>
        <p:nvPicPr>
          <p:cNvPr id="4" name="Resim 3"/>
          <p:cNvPicPr>
            <a:picLocks noChangeAspect="1"/>
          </p:cNvPicPr>
          <p:nvPr/>
        </p:nvPicPr>
        <p:blipFill rotWithShape="1">
          <a:blip r:embed="rId2"/>
          <a:srcRect l="20456" t="40653" r="20972" b="27460"/>
          <a:stretch/>
        </p:blipFill>
        <p:spPr>
          <a:xfrm>
            <a:off x="319313" y="3098768"/>
            <a:ext cx="9455647" cy="2895632"/>
          </a:xfrm>
          <a:prstGeom prst="rect">
            <a:avLst/>
          </a:prstGeom>
        </p:spPr>
      </p:pic>
    </p:spTree>
    <p:extLst>
      <p:ext uri="{BB962C8B-B14F-4D97-AF65-F5344CB8AC3E}">
        <p14:creationId xmlns:p14="http://schemas.microsoft.com/office/powerpoint/2010/main" val="2194633323"/>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Metin İçinde Dikkat Edilmesi Gereken Anlatım Bozuklukları</a:t>
            </a:r>
          </a:p>
        </p:txBody>
      </p:sp>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Çok </a:t>
            </a:r>
            <a:r>
              <a:rPr lang="tr-TR" dirty="0"/>
              <a:t>uzun cümleler kurulması (4-5 satırlık) </a:t>
            </a:r>
            <a:endParaRPr lang="tr-TR" dirty="0" smtClean="0"/>
          </a:p>
          <a:p>
            <a:pPr>
              <a:buFont typeface="Wingdings" panose="05000000000000000000" pitchFamily="2" charset="2"/>
              <a:buChar char="Ø"/>
            </a:pPr>
            <a:r>
              <a:rPr lang="tr-TR" dirty="0" smtClean="0"/>
              <a:t>Cümle </a:t>
            </a:r>
            <a:r>
              <a:rPr lang="tr-TR" dirty="0"/>
              <a:t>ögelerinin (özne-tümleç-nesne-yüklem) eksik </a:t>
            </a:r>
            <a:r>
              <a:rPr lang="tr-TR" dirty="0" smtClean="0"/>
              <a:t>olması</a:t>
            </a:r>
          </a:p>
          <a:p>
            <a:pPr>
              <a:buFont typeface="Wingdings" panose="05000000000000000000" pitchFamily="2" charset="2"/>
              <a:buChar char="Ø"/>
            </a:pPr>
            <a:r>
              <a:rPr lang="tr-TR" dirty="0" smtClean="0"/>
              <a:t> </a:t>
            </a:r>
            <a:r>
              <a:rPr lang="tr-TR" dirty="0"/>
              <a:t>Resmî anlatımı sağlamak amacıyla aynı anlama gelen veya birbirini çağrıştıran ifadelerin aynı cümle içinde </a:t>
            </a:r>
            <a:r>
              <a:rPr lang="tr-TR" dirty="0" smtClean="0"/>
              <a:t>kullanımı</a:t>
            </a:r>
          </a:p>
          <a:p>
            <a:pPr>
              <a:buFont typeface="Wingdings" panose="05000000000000000000" pitchFamily="2" charset="2"/>
              <a:buChar char="Ø"/>
            </a:pPr>
            <a:r>
              <a:rPr lang="tr-TR" dirty="0" smtClean="0"/>
              <a:t> </a:t>
            </a:r>
            <a:r>
              <a:rPr lang="tr-TR" dirty="0"/>
              <a:t>Aynı veya benzer seslerin (harflerin) sık tekrar etmesi (ve bağlacının aynı cümle içinde çok fazla kullanılması gibi)</a:t>
            </a:r>
          </a:p>
        </p:txBody>
      </p:sp>
    </p:spTree>
    <p:extLst>
      <p:ext uri="{BB962C8B-B14F-4D97-AF65-F5344CB8AC3E}">
        <p14:creationId xmlns:p14="http://schemas.microsoft.com/office/powerpoint/2010/main" val="175323653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0638" t="42319" r="21018" b="13878"/>
          <a:stretch/>
        </p:blipFill>
        <p:spPr>
          <a:xfrm>
            <a:off x="470511" y="1223105"/>
            <a:ext cx="8754451" cy="3657767"/>
          </a:xfrm>
          <a:prstGeom prst="rect">
            <a:avLst/>
          </a:prstGeom>
        </p:spPr>
      </p:pic>
      <p:pic>
        <p:nvPicPr>
          <p:cNvPr id="5" name="Resim 4"/>
          <p:cNvPicPr>
            <a:picLocks noChangeAspect="1"/>
          </p:cNvPicPr>
          <p:nvPr/>
        </p:nvPicPr>
        <p:blipFill rotWithShape="1">
          <a:blip r:embed="rId3"/>
          <a:srcRect l="27570" t="67407" r="28680" b="14815"/>
          <a:stretch/>
        </p:blipFill>
        <p:spPr>
          <a:xfrm>
            <a:off x="470512" y="4880872"/>
            <a:ext cx="8754451" cy="1977128"/>
          </a:xfrm>
          <a:prstGeom prst="rect">
            <a:avLst/>
          </a:prstGeom>
        </p:spPr>
      </p:pic>
    </p:spTree>
    <p:extLst>
      <p:ext uri="{BB962C8B-B14F-4D97-AF65-F5344CB8AC3E}">
        <p14:creationId xmlns:p14="http://schemas.microsoft.com/office/powerpoint/2010/main" val="65904788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Resim 3"/>
          <p:cNvPicPr>
            <a:picLocks noChangeAspect="1"/>
          </p:cNvPicPr>
          <p:nvPr/>
        </p:nvPicPr>
        <p:blipFill rotWithShape="1">
          <a:blip r:embed="rId2"/>
          <a:srcRect l="28154" t="25555" r="29069" b="51677"/>
          <a:stretch/>
        </p:blipFill>
        <p:spPr>
          <a:xfrm>
            <a:off x="298433" y="2256018"/>
            <a:ext cx="9309134" cy="2786947"/>
          </a:xfrm>
          <a:prstGeom prst="rect">
            <a:avLst/>
          </a:prstGeom>
        </p:spPr>
      </p:pic>
      <p:sp>
        <p:nvSpPr>
          <p:cNvPr id="6" name="İçerik Yer Tutucusu 5"/>
          <p:cNvSpPr>
            <a:spLocks noGrp="1"/>
          </p:cNvSpPr>
          <p:nvPr>
            <p:ph idx="1"/>
          </p:nvPr>
        </p:nvSpPr>
        <p:spPr/>
        <p:txBody>
          <a:bodyPr/>
          <a:lstStyle/>
          <a:p>
            <a:endParaRPr lang="tr-TR" dirty="0"/>
          </a:p>
        </p:txBody>
      </p:sp>
    </p:spTree>
    <p:extLst>
      <p:ext uri="{BB962C8B-B14F-4D97-AF65-F5344CB8AC3E}">
        <p14:creationId xmlns:p14="http://schemas.microsoft.com/office/powerpoint/2010/main" val="33431841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4"/>
          <p:cNvPicPr>
            <a:picLocks noGrp="1" noChangeAspect="1"/>
          </p:cNvPicPr>
          <p:nvPr>
            <p:ph idx="1"/>
          </p:nvPr>
        </p:nvPicPr>
        <p:blipFill rotWithShape="1">
          <a:blip r:embed="rId2"/>
          <a:srcRect l="27959" t="47495" r="28751" b="22032"/>
          <a:stretch/>
        </p:blipFill>
        <p:spPr>
          <a:xfrm>
            <a:off x="681038" y="2196000"/>
            <a:ext cx="8753286" cy="3465942"/>
          </a:xfrm>
          <a:prstGeom prst="rect">
            <a:avLst/>
          </a:prstGeom>
        </p:spPr>
      </p:pic>
    </p:spTree>
    <p:extLst>
      <p:ext uri="{BB962C8B-B14F-4D97-AF65-F5344CB8AC3E}">
        <p14:creationId xmlns:p14="http://schemas.microsoft.com/office/powerpoint/2010/main" val="136219400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İmza Bölümünde </a:t>
            </a:r>
            <a:r>
              <a:rPr lang="tr-TR" dirty="0" err="1"/>
              <a:t>Ünvan</a:t>
            </a:r>
            <a:r>
              <a:rPr lang="tr-TR" dirty="0"/>
              <a:t> Kullanımı</a:t>
            </a:r>
          </a:p>
        </p:txBody>
      </p:sp>
      <p:sp>
        <p:nvSpPr>
          <p:cNvPr id="5" name="İçerik Yer Tutucusu 4"/>
          <p:cNvSpPr>
            <a:spLocks noGrp="1"/>
          </p:cNvSpPr>
          <p:nvPr>
            <p:ph idx="1"/>
          </p:nvPr>
        </p:nvSpPr>
        <p:spPr/>
        <p:txBody>
          <a:bodyPr/>
          <a:lstStyle/>
          <a:p>
            <a:r>
              <a:rPr lang="tr-TR" dirty="0"/>
              <a:t>İmza bölümünde imza atacak yetkili makamın adı, soyadı ve </a:t>
            </a:r>
            <a:r>
              <a:rPr lang="tr-TR" dirty="0" err="1"/>
              <a:t>ünvanı</a:t>
            </a:r>
            <a:r>
              <a:rPr lang="tr-TR" dirty="0"/>
              <a:t> açık yazılmalıdır. Sadece akademik </a:t>
            </a:r>
            <a:r>
              <a:rPr lang="tr-TR" dirty="0" err="1"/>
              <a:t>ünvanlar</a:t>
            </a:r>
            <a:r>
              <a:rPr lang="tr-TR" dirty="0"/>
              <a:t> ile askeri rütbelerde kısaltma kullanılmalıdır. </a:t>
            </a:r>
            <a:endParaRPr lang="tr-TR" dirty="0" smtClean="0"/>
          </a:p>
          <a:p>
            <a:r>
              <a:rPr lang="tr-TR" dirty="0" err="1" smtClean="0"/>
              <a:t>Ünvan</a:t>
            </a:r>
            <a:r>
              <a:rPr lang="tr-TR" dirty="0" smtClean="0"/>
              <a:t> </a:t>
            </a:r>
            <a:r>
              <a:rPr lang="tr-TR" dirty="0"/>
              <a:t>yazımında, atama kararında yer alan görev </a:t>
            </a:r>
            <a:r>
              <a:rPr lang="tr-TR" dirty="0" err="1"/>
              <a:t>ünvan</a:t>
            </a:r>
            <a:r>
              <a:rPr lang="tr-TR" dirty="0"/>
              <a:t> bilgisi esas </a:t>
            </a:r>
            <a:r>
              <a:rPr lang="tr-TR" dirty="0" smtClean="0"/>
              <a:t>alınmalıdır</a:t>
            </a:r>
            <a:r>
              <a:rPr lang="tr-TR" dirty="0"/>
              <a:t>.</a:t>
            </a:r>
          </a:p>
        </p:txBody>
      </p:sp>
    </p:spTree>
    <p:extLst>
      <p:ext uri="{BB962C8B-B14F-4D97-AF65-F5344CB8AC3E}">
        <p14:creationId xmlns:p14="http://schemas.microsoft.com/office/powerpoint/2010/main" val="340704235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9460" t="17467" r="29945" b="12245"/>
          <a:stretch/>
        </p:blipFill>
        <p:spPr>
          <a:xfrm>
            <a:off x="2096467" y="907457"/>
            <a:ext cx="6109881" cy="5950543"/>
          </a:xfrm>
          <a:prstGeom prst="rect">
            <a:avLst/>
          </a:prstGeom>
        </p:spPr>
      </p:pic>
    </p:spTree>
    <p:extLst>
      <p:ext uri="{BB962C8B-B14F-4D97-AF65-F5344CB8AC3E}">
        <p14:creationId xmlns:p14="http://schemas.microsoft.com/office/powerpoint/2010/main" val="145743340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8357" t="48465" r="29922" b="28449"/>
          <a:stretch/>
        </p:blipFill>
        <p:spPr>
          <a:xfrm>
            <a:off x="285747" y="2514600"/>
            <a:ext cx="9334505" cy="2905441"/>
          </a:xfrm>
          <a:prstGeom prst="rect">
            <a:avLst/>
          </a:prstGeom>
        </p:spPr>
      </p:pic>
    </p:spTree>
    <p:extLst>
      <p:ext uri="{BB962C8B-B14F-4D97-AF65-F5344CB8AC3E}">
        <p14:creationId xmlns:p14="http://schemas.microsoft.com/office/powerpoint/2010/main" val="32168575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BAŞLIK</a:t>
            </a:r>
          </a:p>
        </p:txBody>
      </p:sp>
      <p:sp>
        <p:nvSpPr>
          <p:cNvPr id="3" name="İçerik Yer Tutucusu 2"/>
          <p:cNvSpPr>
            <a:spLocks noGrp="1"/>
          </p:cNvSpPr>
          <p:nvPr>
            <p:ph idx="1"/>
          </p:nvPr>
        </p:nvSpPr>
        <p:spPr/>
        <p:txBody>
          <a:bodyPr/>
          <a:lstStyle/>
          <a:p>
            <a:pPr algn="just"/>
            <a:r>
              <a:rPr lang="tr-TR" dirty="0"/>
              <a:t>Belgenin başlık alanı en fazla 4 satır olacak şekilde </a:t>
            </a:r>
            <a:r>
              <a:rPr lang="tr-TR" dirty="0" smtClean="0"/>
              <a:t>düzenlenebilmektedir</a:t>
            </a:r>
          </a:p>
          <a:p>
            <a:pPr algn="just"/>
            <a:r>
              <a:rPr lang="tr-TR" dirty="0"/>
              <a:t>İlk satırda T.C. ibaresi kullanılmalıdır. </a:t>
            </a:r>
            <a:endParaRPr lang="tr-TR" dirty="0" smtClean="0"/>
          </a:p>
          <a:p>
            <a:pPr algn="just"/>
            <a:r>
              <a:rPr lang="tr-TR" dirty="0" smtClean="0"/>
              <a:t>İkinci </a:t>
            </a:r>
            <a:r>
              <a:rPr lang="tr-TR" dirty="0"/>
              <a:t>satırda yer alan idare adının tamamı büyük harflerle yazılmalıdır. </a:t>
            </a:r>
            <a:endParaRPr lang="tr-TR" dirty="0" smtClean="0"/>
          </a:p>
          <a:p>
            <a:pPr algn="just"/>
            <a:r>
              <a:rPr lang="tr-TR" dirty="0" smtClean="0"/>
              <a:t>Üçüncü </a:t>
            </a:r>
            <a:r>
              <a:rPr lang="tr-TR" dirty="0"/>
              <a:t>satırda yer alan birim adının ilk harfleri büyük diğer harfleri küçük yazılmalıdır. </a:t>
            </a:r>
            <a:endParaRPr lang="tr-TR" dirty="0" smtClean="0"/>
          </a:p>
          <a:p>
            <a:endParaRPr lang="tr-TR" dirty="0"/>
          </a:p>
        </p:txBody>
      </p:sp>
      <p:pic>
        <p:nvPicPr>
          <p:cNvPr id="4" name="Resim 3"/>
          <p:cNvPicPr>
            <a:picLocks noChangeAspect="1"/>
          </p:cNvPicPr>
          <p:nvPr/>
        </p:nvPicPr>
        <p:blipFill rotWithShape="1">
          <a:blip r:embed="rId2"/>
          <a:srcRect l="33437" t="50370" r="26979" b="37963"/>
          <a:stretch/>
        </p:blipFill>
        <p:spPr>
          <a:xfrm>
            <a:off x="1044156" y="4321834"/>
            <a:ext cx="7982956" cy="1323490"/>
          </a:xfrm>
          <a:prstGeom prst="rect">
            <a:avLst/>
          </a:prstGeom>
        </p:spPr>
      </p:pic>
    </p:spTree>
    <p:extLst>
      <p:ext uri="{BB962C8B-B14F-4D97-AF65-F5344CB8AC3E}">
        <p14:creationId xmlns:p14="http://schemas.microsoft.com/office/powerpoint/2010/main" val="184444551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1656105"/>
            <a:ext cx="8543925" cy="601846"/>
          </a:xfrm>
        </p:spPr>
        <p:txBody>
          <a:bodyPr>
            <a:normAutofit fontScale="90000"/>
          </a:bodyPr>
          <a:lstStyle/>
          <a:p>
            <a:r>
              <a:rPr lang="tr-TR" dirty="0"/>
              <a:t>Cumhurbaşkanlığı ile Yapılacak Yazışmalarda İmzacıların Seçimi </a:t>
            </a:r>
          </a:p>
        </p:txBody>
      </p:sp>
      <p:sp>
        <p:nvSpPr>
          <p:cNvPr id="3" name="İçerik Yer Tutucusu 2"/>
          <p:cNvSpPr>
            <a:spLocks noGrp="1"/>
          </p:cNvSpPr>
          <p:nvPr>
            <p:ph idx="1"/>
          </p:nvPr>
        </p:nvSpPr>
        <p:spPr>
          <a:xfrm>
            <a:off x="750050" y="2627121"/>
            <a:ext cx="8543925" cy="3877646"/>
          </a:xfrm>
        </p:spPr>
        <p:txBody>
          <a:bodyPr/>
          <a:lstStyle/>
          <a:p>
            <a:pPr>
              <a:buFont typeface="Wingdings" panose="05000000000000000000" pitchFamily="2" charset="2"/>
              <a:buChar char="Ø"/>
            </a:pPr>
            <a:r>
              <a:rPr lang="tr-TR" dirty="0" smtClean="0"/>
              <a:t>Cumhurbaşkanlığına </a:t>
            </a:r>
            <a:r>
              <a:rPr lang="tr-TR" dirty="0"/>
              <a:t>bağlı idarelerce Cumhurbaşkanlığına gönderilecek yazılar idarenin en üst yöneticisi</a:t>
            </a:r>
            <a:r>
              <a:rPr lang="tr-TR" dirty="0" smtClean="0"/>
              <a:t>,</a:t>
            </a:r>
          </a:p>
          <a:p>
            <a:pPr>
              <a:buFont typeface="Wingdings" panose="05000000000000000000" pitchFamily="2" charset="2"/>
              <a:buChar char="Ø"/>
            </a:pPr>
            <a:r>
              <a:rPr lang="tr-TR" dirty="0" smtClean="0"/>
              <a:t>Üniversitelerce </a:t>
            </a:r>
            <a:r>
              <a:rPr lang="tr-TR" dirty="0"/>
              <a:t>hazırlanan yazılar rektör, tarafından imzalanır. </a:t>
            </a:r>
          </a:p>
        </p:txBody>
      </p:sp>
    </p:spTree>
    <p:extLst>
      <p:ext uri="{BB962C8B-B14F-4D97-AF65-F5344CB8AC3E}">
        <p14:creationId xmlns:p14="http://schemas.microsoft.com/office/powerpoint/2010/main" val="67853052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İmza Bölümünde İki veya Daha Fazla Yetkilinin Seçilmesi</a:t>
            </a:r>
          </a:p>
        </p:txBody>
      </p:sp>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İki </a:t>
            </a:r>
            <a:r>
              <a:rPr lang="tr-TR" dirty="0"/>
              <a:t>Yetkilinin Birlikte İmzaladığı </a:t>
            </a:r>
            <a:r>
              <a:rPr lang="tr-TR" dirty="0" smtClean="0"/>
              <a:t>Belge;</a:t>
            </a:r>
          </a:p>
          <a:p>
            <a:pPr marL="0" indent="0">
              <a:buNone/>
            </a:pPr>
            <a:r>
              <a:rPr lang="tr-TR" dirty="0"/>
              <a:t>2 imzalı belgelerde üst makamın bilgilerinin sağ kısımda yer alması gerekmektedir.</a:t>
            </a:r>
          </a:p>
          <a:p>
            <a:pPr>
              <a:buFont typeface="Wingdings" panose="05000000000000000000" pitchFamily="2" charset="2"/>
              <a:buChar char="Ø"/>
            </a:pPr>
            <a:endParaRPr lang="tr-TR" dirty="0"/>
          </a:p>
        </p:txBody>
      </p:sp>
      <p:pic>
        <p:nvPicPr>
          <p:cNvPr id="5" name="Resim 4"/>
          <p:cNvPicPr>
            <a:picLocks noChangeAspect="1"/>
          </p:cNvPicPr>
          <p:nvPr/>
        </p:nvPicPr>
        <p:blipFill rotWithShape="1">
          <a:blip r:embed="rId2"/>
          <a:srcRect l="33313" t="79171" r="31528" b="5168"/>
          <a:stretch/>
        </p:blipFill>
        <p:spPr>
          <a:xfrm>
            <a:off x="957942" y="4078514"/>
            <a:ext cx="7866744" cy="1971126"/>
          </a:xfrm>
          <a:prstGeom prst="rect">
            <a:avLst/>
          </a:prstGeom>
        </p:spPr>
      </p:pic>
      <p:sp>
        <p:nvSpPr>
          <p:cNvPr id="6" name="Sağ Ok 5"/>
          <p:cNvSpPr/>
          <p:nvPr/>
        </p:nvSpPr>
        <p:spPr>
          <a:xfrm>
            <a:off x="3520440" y="3704565"/>
            <a:ext cx="2621280" cy="54864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HİYERARŞİ</a:t>
            </a:r>
            <a:endParaRPr lang="tr-TR" b="1" dirty="0"/>
          </a:p>
        </p:txBody>
      </p:sp>
    </p:spTree>
    <p:extLst>
      <p:ext uri="{BB962C8B-B14F-4D97-AF65-F5344CB8AC3E}">
        <p14:creationId xmlns:p14="http://schemas.microsoft.com/office/powerpoint/2010/main" val="151236211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buFont typeface="Wingdings" panose="05000000000000000000" pitchFamily="2" charset="2"/>
              <a:buChar char="Ø"/>
            </a:pPr>
            <a:endParaRPr lang="tr-TR" dirty="0" smtClean="0"/>
          </a:p>
          <a:p>
            <a:pPr>
              <a:buFont typeface="Wingdings" panose="05000000000000000000" pitchFamily="2" charset="2"/>
              <a:buChar char="Ø"/>
            </a:pPr>
            <a:r>
              <a:rPr lang="tr-TR" dirty="0" smtClean="0"/>
              <a:t>İkiden </a:t>
            </a:r>
            <a:r>
              <a:rPr lang="tr-TR" dirty="0"/>
              <a:t>Fazla Yetkilinin Birlikte İmzaladığı </a:t>
            </a:r>
            <a:r>
              <a:rPr lang="tr-TR" dirty="0" smtClean="0"/>
              <a:t>Belge</a:t>
            </a:r>
          </a:p>
          <a:p>
            <a:pPr>
              <a:buFont typeface="Wingdings" panose="05000000000000000000" pitchFamily="2" charset="2"/>
              <a:buChar char="Ø"/>
            </a:pPr>
            <a:r>
              <a:rPr lang="tr-TR" dirty="0"/>
              <a:t>3 veya daha fazla makamın imzaladığı belgelerde hiyerarşi yönünden alt </a:t>
            </a:r>
            <a:r>
              <a:rPr lang="tr-TR" dirty="0" err="1"/>
              <a:t>ünvan</a:t>
            </a:r>
            <a:r>
              <a:rPr lang="tr-TR" dirty="0"/>
              <a:t> sahibi sağ başta olmak üzere hiyerarşik olarak sağdan sola doğru sıralama </a:t>
            </a:r>
            <a:r>
              <a:rPr lang="tr-TR" dirty="0" smtClean="0"/>
              <a:t>yapılmalıdır.</a:t>
            </a:r>
            <a:endParaRPr lang="tr-TR" dirty="0"/>
          </a:p>
        </p:txBody>
      </p:sp>
      <p:sp>
        <p:nvSpPr>
          <p:cNvPr id="5" name="Unvan 1"/>
          <p:cNvSpPr>
            <a:spLocks noGrp="1"/>
          </p:cNvSpPr>
          <p:nvPr>
            <p:ph type="title"/>
          </p:nvPr>
        </p:nvSpPr>
        <p:spPr/>
        <p:txBody>
          <a:bodyPr>
            <a:normAutofit fontScale="90000"/>
          </a:bodyPr>
          <a:lstStyle/>
          <a:p>
            <a:r>
              <a:rPr lang="tr-TR" dirty="0"/>
              <a:t>İmza Bölümünde İki veya Daha Fazla Yetkilinin Seçilmesi</a:t>
            </a:r>
          </a:p>
        </p:txBody>
      </p:sp>
      <p:pic>
        <p:nvPicPr>
          <p:cNvPr id="8" name="Resim 7"/>
          <p:cNvPicPr>
            <a:picLocks noChangeAspect="1"/>
          </p:cNvPicPr>
          <p:nvPr/>
        </p:nvPicPr>
        <p:blipFill rotWithShape="1">
          <a:blip r:embed="rId2"/>
          <a:srcRect l="7500" t="46914" r="39514" b="23580"/>
          <a:stretch/>
        </p:blipFill>
        <p:spPr>
          <a:xfrm>
            <a:off x="774700" y="4007336"/>
            <a:ext cx="8636000" cy="2705117"/>
          </a:xfrm>
          <a:prstGeom prst="rect">
            <a:avLst/>
          </a:prstGeom>
        </p:spPr>
      </p:pic>
      <p:sp>
        <p:nvSpPr>
          <p:cNvPr id="9" name="Sol Ok 8"/>
          <p:cNvSpPr/>
          <p:nvPr/>
        </p:nvSpPr>
        <p:spPr>
          <a:xfrm>
            <a:off x="3649980" y="4007336"/>
            <a:ext cx="2606040" cy="685800"/>
          </a:xfrm>
          <a:prstGeom prst="leftArrow">
            <a:avLst/>
          </a:prstGeom>
          <a:solidFill>
            <a:srgbClr val="FF0000"/>
          </a:solidFill>
          <a:ln>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smtClean="0"/>
              <a:t>HİYERARŞİ</a:t>
            </a:r>
            <a:endParaRPr lang="tr-TR" b="1" dirty="0"/>
          </a:p>
        </p:txBody>
      </p:sp>
    </p:spTree>
    <p:extLst>
      <p:ext uri="{BB962C8B-B14F-4D97-AF65-F5344CB8AC3E}">
        <p14:creationId xmlns:p14="http://schemas.microsoft.com/office/powerpoint/2010/main" val="136559799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İmza Alanından Sonra Yazı veya Tablo Bulunmaması</a:t>
            </a:r>
          </a:p>
        </p:txBody>
      </p:sp>
      <p:sp>
        <p:nvSpPr>
          <p:cNvPr id="3" name="İçerik Yer Tutucusu 2"/>
          <p:cNvSpPr>
            <a:spLocks noGrp="1"/>
          </p:cNvSpPr>
          <p:nvPr>
            <p:ph idx="1"/>
          </p:nvPr>
        </p:nvSpPr>
        <p:spPr/>
        <p:txBody>
          <a:bodyPr/>
          <a:lstStyle/>
          <a:p>
            <a:pPr algn="just"/>
            <a:r>
              <a:rPr lang="tr-TR" dirty="0" smtClean="0"/>
              <a:t>İmzadan </a:t>
            </a:r>
            <a:r>
              <a:rPr lang="tr-TR" dirty="0"/>
              <a:t>sonra belge içeriğine ait metnin devamı niteliğinde yazı veya tablo olmaması gerekmektedir. </a:t>
            </a:r>
            <a:endParaRPr lang="tr-TR" dirty="0" smtClean="0"/>
          </a:p>
          <a:p>
            <a:pPr algn="just"/>
            <a:r>
              <a:rPr lang="tr-TR" dirty="0" smtClean="0"/>
              <a:t>İmzadan </a:t>
            </a:r>
            <a:r>
              <a:rPr lang="tr-TR" dirty="0"/>
              <a:t>sonraki alanın kullanılmak istenmesi durumunda, söz konusu bilgi metin alanında alfabenin tüm harfleri kullanılarak maddelendirilmeli veya bilgi dokümana dönüştürülerek ek yapılmalıdır.</a:t>
            </a:r>
          </a:p>
        </p:txBody>
      </p:sp>
      <p:pic>
        <p:nvPicPr>
          <p:cNvPr id="4" name="Resim 3"/>
          <p:cNvPicPr>
            <a:picLocks noChangeAspect="1"/>
          </p:cNvPicPr>
          <p:nvPr/>
        </p:nvPicPr>
        <p:blipFill rotWithShape="1">
          <a:blip r:embed="rId2"/>
          <a:srcRect l="22014" t="21975" r="22500" b="19877"/>
          <a:stretch/>
        </p:blipFill>
        <p:spPr>
          <a:xfrm>
            <a:off x="2349499" y="3759200"/>
            <a:ext cx="5256775" cy="3098800"/>
          </a:xfrm>
          <a:prstGeom prst="rect">
            <a:avLst/>
          </a:prstGeom>
        </p:spPr>
      </p:pic>
    </p:spTree>
    <p:extLst>
      <p:ext uri="{BB962C8B-B14F-4D97-AF65-F5344CB8AC3E}">
        <p14:creationId xmlns:p14="http://schemas.microsoft.com/office/powerpoint/2010/main" val="347342502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EK</a:t>
            </a:r>
          </a:p>
        </p:txBody>
      </p:sp>
      <p:sp>
        <p:nvSpPr>
          <p:cNvPr id="3" name="İçerik Yer Tutucusu 2"/>
          <p:cNvSpPr>
            <a:spLocks noGrp="1"/>
          </p:cNvSpPr>
          <p:nvPr>
            <p:ph idx="1"/>
          </p:nvPr>
        </p:nvSpPr>
        <p:spPr/>
        <p:txBody>
          <a:bodyPr/>
          <a:lstStyle/>
          <a:p>
            <a:pPr algn="just"/>
            <a:r>
              <a:rPr lang="tr-TR" dirty="0"/>
              <a:t>Ek bilgisinde sadece sayfa sayısı verilmesi yerine ekin niteliği hakkında sayısal bilgi verilmelidir. </a:t>
            </a:r>
            <a:endParaRPr lang="tr-TR" dirty="0" smtClean="0"/>
          </a:p>
          <a:p>
            <a:pPr algn="just"/>
            <a:r>
              <a:rPr lang="tr-TR" dirty="0" smtClean="0"/>
              <a:t>Örneğin</a:t>
            </a:r>
            <a:r>
              <a:rPr lang="tr-TR" dirty="0"/>
              <a:t>, </a:t>
            </a:r>
            <a:r>
              <a:rPr lang="tr-TR" dirty="0" err="1"/>
              <a:t>excel</a:t>
            </a:r>
            <a:r>
              <a:rPr lang="tr-TR" dirty="0"/>
              <a:t> formatında oluşturulan bir personel listesinin sayfa sayısı net olmayacağından kişi sayısının belirtilmesi uygun olacaktır</a:t>
            </a:r>
          </a:p>
        </p:txBody>
      </p:sp>
      <p:pic>
        <p:nvPicPr>
          <p:cNvPr id="4" name="Resim 3"/>
          <p:cNvPicPr>
            <a:picLocks noChangeAspect="1"/>
          </p:cNvPicPr>
          <p:nvPr/>
        </p:nvPicPr>
        <p:blipFill rotWithShape="1">
          <a:blip r:embed="rId2"/>
          <a:srcRect l="30139" t="39806" r="30099" b="32540"/>
          <a:stretch/>
        </p:blipFill>
        <p:spPr>
          <a:xfrm>
            <a:off x="858852" y="3468915"/>
            <a:ext cx="8366111" cy="3272971"/>
          </a:xfrm>
          <a:prstGeom prst="rect">
            <a:avLst/>
          </a:prstGeom>
        </p:spPr>
      </p:pic>
    </p:spTree>
    <p:extLst>
      <p:ext uri="{BB962C8B-B14F-4D97-AF65-F5344CB8AC3E}">
        <p14:creationId xmlns:p14="http://schemas.microsoft.com/office/powerpoint/2010/main" val="3528821502"/>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48809" y="1646205"/>
            <a:ext cx="8543925" cy="3877646"/>
          </a:xfrm>
        </p:spPr>
        <p:txBody>
          <a:bodyPr/>
          <a:lstStyle/>
          <a:p>
            <a:r>
              <a:rPr lang="tr-TR" dirty="0"/>
              <a:t>İlgi tutulan belgenin ek olarak iletilmesi durumunda, belgenin varsa fiziksel ekleri ayrıca </a:t>
            </a:r>
            <a:r>
              <a:rPr lang="tr-TR" dirty="0" smtClean="0"/>
              <a:t>belirtilmelidir</a:t>
            </a:r>
            <a:r>
              <a:rPr lang="tr-TR" dirty="0"/>
              <a:t>. </a:t>
            </a:r>
            <a:endParaRPr lang="tr-TR" dirty="0" smtClean="0"/>
          </a:p>
          <a:p>
            <a:endParaRPr lang="tr-TR" dirty="0"/>
          </a:p>
          <a:p>
            <a:endParaRPr lang="tr-TR" dirty="0"/>
          </a:p>
        </p:txBody>
      </p:sp>
      <p:pic>
        <p:nvPicPr>
          <p:cNvPr id="4" name="Resim 3"/>
          <p:cNvPicPr>
            <a:picLocks noChangeAspect="1"/>
          </p:cNvPicPr>
          <p:nvPr/>
        </p:nvPicPr>
        <p:blipFill rotWithShape="1">
          <a:blip r:embed="rId2"/>
          <a:srcRect l="30298" t="37086" r="30813" b="31693"/>
          <a:stretch/>
        </p:blipFill>
        <p:spPr>
          <a:xfrm>
            <a:off x="850218" y="2235201"/>
            <a:ext cx="8374743" cy="3781913"/>
          </a:xfrm>
          <a:prstGeom prst="rect">
            <a:avLst/>
          </a:prstGeom>
        </p:spPr>
      </p:pic>
    </p:spTree>
    <p:extLst>
      <p:ext uri="{BB962C8B-B14F-4D97-AF65-F5344CB8AC3E}">
        <p14:creationId xmlns:p14="http://schemas.microsoft.com/office/powerpoint/2010/main" val="156346786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dirty="0"/>
          </a:p>
        </p:txBody>
      </p:sp>
      <p:sp>
        <p:nvSpPr>
          <p:cNvPr id="3" name="İçerik Yer Tutucusu 2"/>
          <p:cNvSpPr>
            <a:spLocks noGrp="1"/>
          </p:cNvSpPr>
          <p:nvPr>
            <p:ph idx="1"/>
          </p:nvPr>
        </p:nvSpPr>
        <p:spPr/>
        <p:txBody>
          <a:bodyPr/>
          <a:lstStyle/>
          <a:p>
            <a:pPr algn="just"/>
            <a:r>
              <a:rPr lang="tr-TR" dirty="0"/>
              <a:t>Belgeye ek olarak eklenecek elektronik dosyalar, Kamu Bilgi Sistemlerinde Birlikte Çalışabilirlik Esaslarına veya uluslararası standartlara uygun formatta olmalıdır. </a:t>
            </a:r>
            <a:endParaRPr lang="tr-TR" dirty="0" smtClean="0"/>
          </a:p>
          <a:p>
            <a:pPr algn="just"/>
            <a:r>
              <a:rPr lang="tr-TR" dirty="0" smtClean="0"/>
              <a:t>Gönderilecek </a:t>
            </a:r>
            <a:r>
              <a:rPr lang="tr-TR" dirty="0"/>
              <a:t>elektronik belge eklerinin muhatap idare tarafından açılabilmesi ve görüntülenebilmesi amacıyla bu formatların kullanılması gerekmektedir. </a:t>
            </a:r>
            <a:endParaRPr lang="tr-TR" dirty="0" smtClean="0"/>
          </a:p>
          <a:p>
            <a:pPr algn="just"/>
            <a:r>
              <a:rPr lang="tr-TR" dirty="0" smtClean="0"/>
              <a:t>Belli </a:t>
            </a:r>
            <a:r>
              <a:rPr lang="tr-TR" dirty="0"/>
              <a:t>uygulamalar için özel geliştirilmiş, uluslararası standartlara uygun olmayan formatlar kullanılmamalıdır. </a:t>
            </a:r>
            <a:endParaRPr lang="tr-TR" dirty="0" smtClean="0"/>
          </a:p>
          <a:p>
            <a:pPr algn="just"/>
            <a:r>
              <a:rPr lang="tr-TR" dirty="0" smtClean="0"/>
              <a:t>Ek </a:t>
            </a:r>
            <a:r>
              <a:rPr lang="tr-TR" dirty="0"/>
              <a:t>olarak eklenecek belgeler mümkün oldukça </a:t>
            </a:r>
            <a:r>
              <a:rPr lang="tr-TR" dirty="0" err="1"/>
              <a:t>EBYS’de</a:t>
            </a:r>
            <a:r>
              <a:rPr lang="tr-TR" dirty="0"/>
              <a:t> görüntülenebilecek formatlarda (</a:t>
            </a:r>
            <a:r>
              <a:rPr lang="tr-TR" dirty="0" err="1"/>
              <a:t>pdf</a:t>
            </a:r>
            <a:r>
              <a:rPr lang="tr-TR" dirty="0"/>
              <a:t> </a:t>
            </a:r>
            <a:r>
              <a:rPr lang="tr-TR" dirty="0" smtClean="0"/>
              <a:t>, </a:t>
            </a:r>
            <a:r>
              <a:rPr lang="tr-TR" dirty="0" err="1" smtClean="0"/>
              <a:t>word</a:t>
            </a:r>
            <a:r>
              <a:rPr lang="tr-TR" dirty="0" smtClean="0"/>
              <a:t>, </a:t>
            </a:r>
            <a:r>
              <a:rPr lang="tr-TR" dirty="0" err="1" smtClean="0"/>
              <a:t>excel</a:t>
            </a:r>
            <a:r>
              <a:rPr lang="tr-TR" dirty="0" smtClean="0"/>
              <a:t> vb</a:t>
            </a:r>
            <a:r>
              <a:rPr lang="tr-TR" dirty="0"/>
              <a:t>.) olmalıdır.</a:t>
            </a:r>
          </a:p>
        </p:txBody>
      </p:sp>
    </p:spTree>
    <p:extLst>
      <p:ext uri="{BB962C8B-B14F-4D97-AF65-F5344CB8AC3E}">
        <p14:creationId xmlns:p14="http://schemas.microsoft.com/office/powerpoint/2010/main" val="242351409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81038" y="1755403"/>
            <a:ext cx="8543925" cy="3877646"/>
          </a:xfrm>
        </p:spPr>
        <p:txBody>
          <a:bodyPr/>
          <a:lstStyle/>
          <a:p>
            <a:pPr algn="just"/>
            <a:r>
              <a:rPr lang="tr-TR" dirty="0"/>
              <a:t>Belge ekinin gizlilik derecesi varsa üst yazının gizlilik derecesi ekin gizlilik derecesinden daha aşağı olmamalıdır</a:t>
            </a:r>
            <a:r>
              <a:rPr lang="tr-TR" dirty="0" smtClean="0"/>
              <a:t>.</a:t>
            </a:r>
          </a:p>
          <a:p>
            <a:pPr algn="just"/>
            <a:r>
              <a:rPr lang="tr-TR" dirty="0" smtClean="0"/>
              <a:t> </a:t>
            </a:r>
            <a:r>
              <a:rPr lang="tr-TR" dirty="0"/>
              <a:t>Örneğin, ek olarak gizli bir belge eklendiğinde belgenin gizlilik derecesi “Gizli” olacak şekilde düzenlenmelidir.</a:t>
            </a:r>
          </a:p>
        </p:txBody>
      </p:sp>
      <p:pic>
        <p:nvPicPr>
          <p:cNvPr id="4" name="Resim 3"/>
          <p:cNvPicPr>
            <a:picLocks noChangeAspect="1"/>
          </p:cNvPicPr>
          <p:nvPr/>
        </p:nvPicPr>
        <p:blipFill rotWithShape="1">
          <a:blip r:embed="rId2"/>
          <a:srcRect l="28393" t="38960" r="31052" b="44532"/>
          <a:stretch/>
        </p:blipFill>
        <p:spPr>
          <a:xfrm>
            <a:off x="681038" y="3323633"/>
            <a:ext cx="8579372" cy="1964359"/>
          </a:xfrm>
          <a:prstGeom prst="rect">
            <a:avLst/>
          </a:prstGeom>
        </p:spPr>
      </p:pic>
    </p:spTree>
    <p:extLst>
      <p:ext uri="{BB962C8B-B14F-4D97-AF65-F5344CB8AC3E}">
        <p14:creationId xmlns:p14="http://schemas.microsoft.com/office/powerpoint/2010/main" val="126963794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646532" y="1341785"/>
            <a:ext cx="8543925" cy="3877646"/>
          </a:xfrm>
        </p:spPr>
        <p:txBody>
          <a:bodyPr/>
          <a:lstStyle/>
          <a:p>
            <a:pPr algn="just"/>
            <a:r>
              <a:rPr lang="tr-TR" dirty="0"/>
              <a:t>Sadece ek listesinden dolayı üst yazının bir sonraki sayfaya geçmesi durumunda ekler, “EK LİSTESİ” başlığı altında ayrı bir sayfada listelenmelidir ve üst yazının imza alanından sonra “Ek: Ek Listesi” şeklinde gösterilmelidir.</a:t>
            </a:r>
          </a:p>
        </p:txBody>
      </p:sp>
      <p:pic>
        <p:nvPicPr>
          <p:cNvPr id="4" name="Resim 3"/>
          <p:cNvPicPr>
            <a:picLocks noChangeAspect="1"/>
          </p:cNvPicPr>
          <p:nvPr/>
        </p:nvPicPr>
        <p:blipFill rotWithShape="1">
          <a:blip r:embed="rId2"/>
          <a:srcRect l="24028" t="27249" r="25099" b="19276"/>
          <a:stretch/>
        </p:blipFill>
        <p:spPr>
          <a:xfrm>
            <a:off x="1049849" y="2283220"/>
            <a:ext cx="7737290" cy="4574780"/>
          </a:xfrm>
          <a:prstGeom prst="rect">
            <a:avLst/>
          </a:prstGeom>
        </p:spPr>
      </p:pic>
    </p:spTree>
    <p:extLst>
      <p:ext uri="{BB962C8B-B14F-4D97-AF65-F5344CB8AC3E}">
        <p14:creationId xmlns:p14="http://schemas.microsoft.com/office/powerpoint/2010/main" val="413298809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DAĞITIM</a:t>
            </a:r>
          </a:p>
        </p:txBody>
      </p:sp>
      <p:sp>
        <p:nvSpPr>
          <p:cNvPr id="3" name="İçerik Yer Tutucusu 2"/>
          <p:cNvSpPr>
            <a:spLocks noGrp="1"/>
          </p:cNvSpPr>
          <p:nvPr>
            <p:ph idx="1"/>
          </p:nvPr>
        </p:nvSpPr>
        <p:spPr/>
        <p:txBody>
          <a:bodyPr>
            <a:normAutofit/>
          </a:bodyPr>
          <a:lstStyle/>
          <a:p>
            <a:pPr algn="just"/>
            <a:r>
              <a:rPr lang="tr-TR" dirty="0"/>
              <a:t>Aynı içerikli belgenin birden fazla muhataba gönderilmesi durumunda her bir muhatap için ayrı belge oluşturmak yerine “DAĞITIM YERLERİNE” hitaplı tek belge hazırlanmalıdır. </a:t>
            </a:r>
            <a:endParaRPr lang="tr-TR" dirty="0" smtClean="0"/>
          </a:p>
          <a:p>
            <a:pPr algn="just"/>
            <a:r>
              <a:rPr lang="tr-TR" dirty="0" smtClean="0"/>
              <a:t>Dağıtım </a:t>
            </a:r>
            <a:r>
              <a:rPr lang="tr-TR" dirty="0"/>
              <a:t>alanında muhataplar belirtilmelidir. </a:t>
            </a:r>
            <a:endParaRPr lang="tr-TR" dirty="0" smtClean="0"/>
          </a:p>
          <a:p>
            <a:pPr algn="just"/>
            <a:r>
              <a:rPr lang="tr-TR" dirty="0" smtClean="0"/>
              <a:t>Dağıtım </a:t>
            </a:r>
            <a:r>
              <a:rPr lang="tr-TR" dirty="0"/>
              <a:t>listesinin uzun olması durumunda ayrıca dağıtım listesi oluşturulabilmektedir. </a:t>
            </a:r>
            <a:endParaRPr lang="tr-TR" dirty="0" smtClean="0"/>
          </a:p>
          <a:p>
            <a:pPr algn="just"/>
            <a:r>
              <a:rPr lang="tr-TR" dirty="0" smtClean="0"/>
              <a:t>“</a:t>
            </a:r>
            <a:r>
              <a:rPr lang="tr-TR" dirty="0"/>
              <a:t>DAĞITIM YERLERİNE” hitaplı belgelerin görüntüsünde hitap değiştirilerek kurum isimlerinin yazılmaması gerekmektedir. </a:t>
            </a:r>
            <a:r>
              <a:rPr lang="tr-TR" dirty="0" smtClean="0"/>
              <a:t>Muhatap </a:t>
            </a:r>
            <a:r>
              <a:rPr lang="tr-TR" dirty="0"/>
              <a:t>alanı değişime uğramadığı için belge özniteliklerini korumuş olacaktır. </a:t>
            </a:r>
            <a:endParaRPr lang="tr-TR" dirty="0" smtClean="0"/>
          </a:p>
          <a:p>
            <a:pPr algn="just"/>
            <a:r>
              <a:rPr lang="tr-TR" dirty="0" smtClean="0"/>
              <a:t>Belgeyi</a:t>
            </a:r>
            <a:r>
              <a:rPr lang="tr-TR" dirty="0"/>
              <a:t>, idareleri sınıflandırarak (bakanlıklar, valilikler, üniversiteler, kamu kurum ve kuruluşları ve benzeri) göndermek gerektiğinde “Dağıtım:” alanına daha önceden tanımlanan dağıtım planı yazılmalıdır. </a:t>
            </a:r>
          </a:p>
        </p:txBody>
      </p:sp>
    </p:spTree>
    <p:extLst>
      <p:ext uri="{BB962C8B-B14F-4D97-AF65-F5344CB8AC3E}">
        <p14:creationId xmlns:p14="http://schemas.microsoft.com/office/powerpoint/2010/main" val="18010802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a:p>
        </p:txBody>
      </p:sp>
      <p:sp>
        <p:nvSpPr>
          <p:cNvPr id="3" name="İçerik Yer Tutucusu 2"/>
          <p:cNvSpPr>
            <a:spLocks noGrp="1"/>
          </p:cNvSpPr>
          <p:nvPr>
            <p:ph idx="1"/>
          </p:nvPr>
        </p:nvSpPr>
        <p:spPr/>
        <p:txBody>
          <a:bodyPr/>
          <a:lstStyle/>
          <a:p>
            <a:endParaRPr lang="tr-TR" dirty="0"/>
          </a:p>
        </p:txBody>
      </p:sp>
      <p:graphicFrame>
        <p:nvGraphicFramePr>
          <p:cNvPr id="4" name="Tablo 3"/>
          <p:cNvGraphicFramePr>
            <a:graphicFrameLocks noGrp="1"/>
          </p:cNvGraphicFramePr>
          <p:nvPr>
            <p:extLst>
              <p:ext uri="{D42A27DB-BD31-4B8C-83A1-F6EECF244321}">
                <p14:modId xmlns:p14="http://schemas.microsoft.com/office/powerpoint/2010/main" val="2826412475"/>
              </p:ext>
            </p:extLst>
          </p:nvPr>
        </p:nvGraphicFramePr>
        <p:xfrm>
          <a:off x="1376941" y="2299317"/>
          <a:ext cx="6982054" cy="2993366"/>
        </p:xfrm>
        <a:graphic>
          <a:graphicData uri="http://schemas.openxmlformats.org/drawingml/2006/table">
            <a:tbl>
              <a:tblPr firstRow="1" firstCol="1" bandRow="1">
                <a:tableStyleId>{5C22544A-7EE6-4342-B048-85BDC9FD1C3A}</a:tableStyleId>
              </a:tblPr>
              <a:tblGrid>
                <a:gridCol w="3491027"/>
                <a:gridCol w="3491027"/>
              </a:tblGrid>
              <a:tr h="292114">
                <a:tc>
                  <a:txBody>
                    <a:bodyPr/>
                    <a:lstStyle/>
                    <a:p>
                      <a:pPr algn="ctr">
                        <a:lnSpc>
                          <a:spcPct val="107000"/>
                        </a:lnSpc>
                        <a:spcAft>
                          <a:spcPts val="0"/>
                        </a:spcAft>
                      </a:pPr>
                      <a:r>
                        <a:rPr lang="tr-TR" sz="1100" dirty="0">
                          <a:effectLst/>
                        </a:rPr>
                        <a:t>YANLIŞ KULLANIM</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100">
                          <a:effectLst/>
                        </a:rPr>
                        <a:t>DOĞRU KULLANIM</a:t>
                      </a:r>
                      <a:endParaRPr lang="tr-TR"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r h="2701252">
                <a:tc>
                  <a:txBody>
                    <a:bodyPr/>
                    <a:lstStyle/>
                    <a:p>
                      <a:pPr algn="ctr">
                        <a:lnSpc>
                          <a:spcPct val="107000"/>
                        </a:lnSpc>
                        <a:spcAft>
                          <a:spcPts val="0"/>
                        </a:spcAft>
                      </a:pPr>
                      <a:r>
                        <a:rPr lang="tr-TR" sz="1100" dirty="0">
                          <a:effectLst/>
                        </a:rPr>
                        <a:t>T.C.</a:t>
                      </a:r>
                    </a:p>
                    <a:p>
                      <a:pPr algn="ctr">
                        <a:lnSpc>
                          <a:spcPct val="107000"/>
                        </a:lnSpc>
                        <a:spcAft>
                          <a:spcPts val="0"/>
                        </a:spcAft>
                      </a:pPr>
                      <a:r>
                        <a:rPr lang="tr-TR" sz="1100" dirty="0">
                          <a:effectLst/>
                        </a:rPr>
                        <a:t>FEN-EDEBİYAT FAKÜLTESİ DEKANLIĞI</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tr-TR" sz="1100" dirty="0">
                          <a:effectLst/>
                        </a:rPr>
                        <a:t>T.C.</a:t>
                      </a:r>
                    </a:p>
                    <a:p>
                      <a:pPr algn="ctr">
                        <a:lnSpc>
                          <a:spcPct val="107000"/>
                        </a:lnSpc>
                        <a:spcAft>
                          <a:spcPts val="0"/>
                        </a:spcAft>
                      </a:pPr>
                      <a:r>
                        <a:rPr lang="tr-TR" sz="1100" dirty="0">
                          <a:effectLst/>
                        </a:rPr>
                        <a:t>YOZGAT BOZOK ÜNİVERSİTESİ REKTÖRLÜĞÜ</a:t>
                      </a:r>
                    </a:p>
                    <a:p>
                      <a:pPr algn="ctr">
                        <a:lnSpc>
                          <a:spcPct val="107000"/>
                        </a:lnSpc>
                        <a:spcAft>
                          <a:spcPts val="0"/>
                        </a:spcAft>
                      </a:pPr>
                      <a:r>
                        <a:rPr lang="tr-TR" sz="1100" dirty="0">
                          <a:effectLst/>
                        </a:rPr>
                        <a:t>Fen-Edebiyat Fakültesi Dekanlığı</a:t>
                      </a:r>
                      <a:endParaRPr lang="tr-TR"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r>
            </a:tbl>
          </a:graphicData>
        </a:graphic>
      </p:graphicFrame>
    </p:spTree>
    <p:extLst>
      <p:ext uri="{BB962C8B-B14F-4D97-AF65-F5344CB8AC3E}">
        <p14:creationId xmlns:p14="http://schemas.microsoft.com/office/powerpoint/2010/main" val="17560082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p:txBody>
          <a:bodyPr/>
          <a:lstStyle/>
          <a:p>
            <a:pPr algn="just"/>
            <a:r>
              <a:rPr lang="tr-TR" dirty="0"/>
              <a:t>Oluşturulan dağıtım planı, </a:t>
            </a:r>
            <a:r>
              <a:rPr lang="tr-TR" dirty="0" err="1"/>
              <a:t>EBYS’lerde</a:t>
            </a:r>
            <a:r>
              <a:rPr lang="tr-TR" dirty="0"/>
              <a:t> tanımlanıp kullanıma açılabilmektedir. </a:t>
            </a:r>
            <a:endParaRPr lang="tr-TR" dirty="0" smtClean="0"/>
          </a:p>
          <a:p>
            <a:pPr algn="just"/>
            <a:r>
              <a:rPr lang="tr-TR" dirty="0" smtClean="0"/>
              <a:t>Dağıtım </a:t>
            </a:r>
            <a:r>
              <a:rPr lang="tr-TR" dirty="0"/>
              <a:t>planlarının kullanımıyla birlikte muhatap idarelerin tek tek belirtilmesi sebebiyle üst yazının dağıtım listesinden dolayı uzamasının, muhataplar arasında bazı idarelerin unutulmasının ve harcanacak zaman kaybının önüne geçilmiş olacaktır</a:t>
            </a:r>
            <a:r>
              <a:rPr lang="tr-TR" dirty="0" smtClean="0"/>
              <a:t>.</a:t>
            </a:r>
          </a:p>
          <a:p>
            <a:pPr algn="just"/>
            <a:r>
              <a:rPr lang="tr-TR" dirty="0" smtClean="0"/>
              <a:t> </a:t>
            </a:r>
            <a:r>
              <a:rPr lang="tr-TR" dirty="0"/>
              <a:t>Dağıtım listesinin uzun olması durumunda “Dağıtım:” ibaresinin alt satırına “Dağıtım Listesi” yazılmalıdır. </a:t>
            </a:r>
            <a:endParaRPr lang="tr-TR" dirty="0" smtClean="0"/>
          </a:p>
          <a:p>
            <a:pPr algn="just"/>
            <a:r>
              <a:rPr lang="tr-TR" dirty="0" smtClean="0"/>
              <a:t>Muhatap </a:t>
            </a:r>
            <a:r>
              <a:rPr lang="tr-TR" dirty="0"/>
              <a:t>idareler, “DAĞITIM LİSTESİ” başlığı altında belgenin devamında farklı bir sayfada veya belge ekinde belirtilmelidir</a:t>
            </a:r>
          </a:p>
          <a:p>
            <a:endParaRPr lang="tr-TR" dirty="0"/>
          </a:p>
        </p:txBody>
      </p:sp>
      <p:sp>
        <p:nvSpPr>
          <p:cNvPr id="4" name="Unvan 1"/>
          <p:cNvSpPr>
            <a:spLocks noGrp="1"/>
          </p:cNvSpPr>
          <p:nvPr>
            <p:ph type="title"/>
          </p:nvPr>
        </p:nvSpPr>
        <p:spPr/>
        <p:txBody>
          <a:bodyPr/>
          <a:lstStyle/>
          <a:p>
            <a:r>
              <a:rPr lang="tr-TR" dirty="0"/>
              <a:t>DAĞITIM</a:t>
            </a:r>
          </a:p>
        </p:txBody>
      </p:sp>
    </p:spTree>
    <p:extLst>
      <p:ext uri="{BB962C8B-B14F-4D97-AF65-F5344CB8AC3E}">
        <p14:creationId xmlns:p14="http://schemas.microsoft.com/office/powerpoint/2010/main" val="145060736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0336" t="18135" r="30878" b="30039"/>
          <a:stretch/>
        </p:blipFill>
        <p:spPr>
          <a:xfrm>
            <a:off x="1051973" y="1362807"/>
            <a:ext cx="6944713" cy="5219734"/>
          </a:xfrm>
          <a:prstGeom prst="rect">
            <a:avLst/>
          </a:prstGeom>
        </p:spPr>
      </p:pic>
    </p:spTree>
    <p:extLst>
      <p:ext uri="{BB962C8B-B14F-4D97-AF65-F5344CB8AC3E}">
        <p14:creationId xmlns:p14="http://schemas.microsoft.com/office/powerpoint/2010/main" val="3596570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2044011" y="293129"/>
            <a:ext cx="8543925" cy="601846"/>
          </a:xfrm>
        </p:spPr>
        <p:txBody>
          <a:bodyPr/>
          <a:lstStyle/>
          <a:p>
            <a:r>
              <a:rPr lang="tr-TR" dirty="0">
                <a:solidFill>
                  <a:schemeClr val="bg1"/>
                </a:solidFill>
              </a:rPr>
              <a:t>Dağıtım Listesi Sıralaması</a:t>
            </a:r>
          </a:p>
        </p:txBody>
      </p:sp>
      <p:sp>
        <p:nvSpPr>
          <p:cNvPr id="3" name="İçerik Yer Tutucusu 2"/>
          <p:cNvSpPr>
            <a:spLocks noGrp="1"/>
          </p:cNvSpPr>
          <p:nvPr>
            <p:ph idx="1"/>
          </p:nvPr>
        </p:nvSpPr>
        <p:spPr>
          <a:xfrm>
            <a:off x="414068" y="1268083"/>
            <a:ext cx="8810895" cy="5270739"/>
          </a:xfrm>
        </p:spPr>
        <p:txBody>
          <a:bodyPr>
            <a:normAutofit fontScale="62500" lnSpcReduction="20000"/>
          </a:bodyPr>
          <a:lstStyle/>
          <a:p>
            <a:pPr algn="just"/>
            <a:r>
              <a:rPr lang="tr-TR" sz="3200" dirty="0"/>
              <a:t>Dağıtımlı belgelerde “Dağıtım Listesi” oluşturulurken gönderilmek istenilen muhatapların sıralaması aşağıdaki liste dikkate alınarak </a:t>
            </a:r>
            <a:r>
              <a:rPr lang="tr-TR" sz="3200" dirty="0" smtClean="0"/>
              <a:t>belirlenmelidir</a:t>
            </a:r>
            <a:r>
              <a:rPr lang="tr-TR" sz="3200" dirty="0"/>
              <a:t>.</a:t>
            </a:r>
            <a:endParaRPr lang="tr-TR" sz="3200" dirty="0" smtClean="0"/>
          </a:p>
          <a:p>
            <a:pPr algn="just">
              <a:buFont typeface="Wingdings" panose="05000000000000000000" pitchFamily="2" charset="2"/>
              <a:buChar char="Ø"/>
            </a:pPr>
            <a:r>
              <a:rPr lang="tr-TR" sz="2200" dirty="0" smtClean="0"/>
              <a:t>Cumhurbaşkanlığı </a:t>
            </a:r>
            <a:endParaRPr lang="tr-TR" sz="2200" dirty="0"/>
          </a:p>
          <a:p>
            <a:pPr algn="just">
              <a:buFont typeface="Wingdings" panose="05000000000000000000" pitchFamily="2" charset="2"/>
              <a:buChar char="Ø"/>
            </a:pPr>
            <a:r>
              <a:rPr lang="tr-TR" sz="2200" dirty="0" smtClean="0"/>
              <a:t>Türkiye </a:t>
            </a:r>
            <a:r>
              <a:rPr lang="tr-TR" sz="2200" dirty="0"/>
              <a:t>Büyük Millet Meclisi </a:t>
            </a:r>
            <a:r>
              <a:rPr lang="tr-TR" sz="2200" dirty="0" smtClean="0"/>
              <a:t>Başkanlığı</a:t>
            </a:r>
          </a:p>
          <a:p>
            <a:pPr algn="just">
              <a:buFont typeface="Wingdings" panose="05000000000000000000" pitchFamily="2" charset="2"/>
              <a:buChar char="Ø"/>
            </a:pPr>
            <a:r>
              <a:rPr lang="tr-TR" sz="2200" dirty="0" smtClean="0"/>
              <a:t> </a:t>
            </a:r>
            <a:r>
              <a:rPr lang="tr-TR" sz="2200" dirty="0"/>
              <a:t>Anayasa Mahkemesi Başkanlığı </a:t>
            </a:r>
            <a:endParaRPr lang="tr-TR" sz="2200" dirty="0" smtClean="0"/>
          </a:p>
          <a:p>
            <a:pPr algn="just">
              <a:buFont typeface="Wingdings" panose="05000000000000000000" pitchFamily="2" charset="2"/>
              <a:buChar char="Ø"/>
            </a:pPr>
            <a:r>
              <a:rPr lang="tr-TR" sz="2200" dirty="0" smtClean="0"/>
              <a:t>Yargıtay </a:t>
            </a:r>
            <a:r>
              <a:rPr lang="tr-TR" sz="2200" dirty="0"/>
              <a:t>Başkanlığı </a:t>
            </a:r>
            <a:endParaRPr lang="tr-TR" sz="2200" dirty="0" smtClean="0"/>
          </a:p>
          <a:p>
            <a:pPr algn="just">
              <a:buFont typeface="Wingdings" panose="05000000000000000000" pitchFamily="2" charset="2"/>
              <a:buChar char="Ø"/>
            </a:pPr>
            <a:r>
              <a:rPr lang="tr-TR" sz="2200" dirty="0" smtClean="0"/>
              <a:t>Danıştay </a:t>
            </a:r>
            <a:r>
              <a:rPr lang="tr-TR" sz="2200" dirty="0"/>
              <a:t>Başkanlığı </a:t>
            </a:r>
            <a:endParaRPr lang="tr-TR" sz="2200" dirty="0" smtClean="0"/>
          </a:p>
          <a:p>
            <a:pPr algn="just">
              <a:buFont typeface="Wingdings" panose="05000000000000000000" pitchFamily="2" charset="2"/>
              <a:buChar char="Ø"/>
            </a:pPr>
            <a:r>
              <a:rPr lang="tr-TR" sz="2200" dirty="0" smtClean="0"/>
              <a:t>Sayıştay Başkanlığı</a:t>
            </a:r>
          </a:p>
          <a:p>
            <a:pPr algn="just">
              <a:buFont typeface="Wingdings" panose="05000000000000000000" pitchFamily="2" charset="2"/>
              <a:buChar char="Ø"/>
            </a:pPr>
            <a:r>
              <a:rPr lang="tr-TR" sz="2200" dirty="0" smtClean="0"/>
              <a:t> </a:t>
            </a:r>
            <a:r>
              <a:rPr lang="tr-TR" sz="2200" dirty="0"/>
              <a:t>Uyuşmazlık Mahkemesi Başkanlığı </a:t>
            </a:r>
            <a:endParaRPr lang="tr-TR" sz="2200" dirty="0" smtClean="0"/>
          </a:p>
          <a:p>
            <a:pPr algn="just">
              <a:buFont typeface="Wingdings" panose="05000000000000000000" pitchFamily="2" charset="2"/>
              <a:buChar char="Ø"/>
            </a:pPr>
            <a:r>
              <a:rPr lang="tr-TR" sz="2200" dirty="0" smtClean="0"/>
              <a:t>Bakanlıklar </a:t>
            </a:r>
            <a:r>
              <a:rPr lang="tr-TR" sz="2200" dirty="0"/>
              <a:t>Yüksek Seçim Kurulu Başkanlığı </a:t>
            </a:r>
            <a:endParaRPr lang="tr-TR" sz="2200" dirty="0" smtClean="0"/>
          </a:p>
          <a:p>
            <a:pPr algn="just">
              <a:buFont typeface="Wingdings" panose="05000000000000000000" pitchFamily="2" charset="2"/>
              <a:buChar char="Ø"/>
            </a:pPr>
            <a:r>
              <a:rPr lang="tr-TR" sz="2200" dirty="0" smtClean="0"/>
              <a:t>Hâkimler </a:t>
            </a:r>
            <a:r>
              <a:rPr lang="tr-TR" sz="2200" dirty="0"/>
              <a:t>ve Savcılar Kurulu Başkanlığı </a:t>
            </a:r>
            <a:endParaRPr lang="tr-TR" sz="2200" dirty="0" smtClean="0"/>
          </a:p>
          <a:p>
            <a:pPr algn="just">
              <a:buFont typeface="Wingdings" panose="05000000000000000000" pitchFamily="2" charset="2"/>
              <a:buChar char="Ø"/>
            </a:pPr>
            <a:r>
              <a:rPr lang="tr-TR" sz="2200" dirty="0" smtClean="0"/>
              <a:t>Cumhurbaşkanlığına </a:t>
            </a:r>
            <a:r>
              <a:rPr lang="tr-TR" sz="2200" dirty="0"/>
              <a:t>Bağlı Kurum, Kuruluş ve Ofisler </a:t>
            </a:r>
            <a:r>
              <a:rPr lang="tr-TR" sz="2200" dirty="0" smtClean="0"/>
              <a:t>Bakanlıklara</a:t>
            </a:r>
          </a:p>
          <a:p>
            <a:pPr algn="just">
              <a:buFont typeface="Wingdings" panose="05000000000000000000" pitchFamily="2" charset="2"/>
              <a:buChar char="Ø"/>
            </a:pPr>
            <a:r>
              <a:rPr lang="tr-TR" sz="2200" dirty="0" smtClean="0"/>
              <a:t>Bağlı</a:t>
            </a:r>
            <a:r>
              <a:rPr lang="tr-TR" sz="2200" dirty="0"/>
              <a:t>, İlgili ve İlişkili Kurum ve Kuruluşlar </a:t>
            </a:r>
            <a:endParaRPr lang="tr-TR" sz="2200" dirty="0" smtClean="0"/>
          </a:p>
          <a:p>
            <a:pPr algn="just">
              <a:buFont typeface="Wingdings" panose="05000000000000000000" pitchFamily="2" charset="2"/>
              <a:buChar char="Ø"/>
            </a:pPr>
            <a:r>
              <a:rPr lang="tr-TR" sz="2200" dirty="0" smtClean="0"/>
              <a:t>Valilikler </a:t>
            </a:r>
          </a:p>
          <a:p>
            <a:pPr algn="just">
              <a:buFont typeface="Wingdings" panose="05000000000000000000" pitchFamily="2" charset="2"/>
              <a:buChar char="Ø"/>
            </a:pPr>
            <a:r>
              <a:rPr lang="tr-TR" sz="2200" dirty="0" smtClean="0"/>
              <a:t>Büyükşehir/İl </a:t>
            </a:r>
            <a:r>
              <a:rPr lang="tr-TR" sz="2200" dirty="0"/>
              <a:t>Belediyeleri </a:t>
            </a:r>
            <a:endParaRPr lang="tr-TR" sz="2200" dirty="0" smtClean="0"/>
          </a:p>
          <a:p>
            <a:pPr algn="just">
              <a:buFont typeface="Wingdings" panose="05000000000000000000" pitchFamily="2" charset="2"/>
              <a:buChar char="Ø"/>
            </a:pPr>
            <a:r>
              <a:rPr lang="tr-TR" sz="2200" dirty="0" smtClean="0"/>
              <a:t>Üniversiteler</a:t>
            </a:r>
          </a:p>
          <a:p>
            <a:pPr algn="just">
              <a:buFont typeface="Wingdings" panose="05000000000000000000" pitchFamily="2" charset="2"/>
              <a:buChar char="Ø"/>
            </a:pPr>
            <a:r>
              <a:rPr lang="tr-TR" sz="2200" dirty="0" smtClean="0"/>
              <a:t> Kaymakamlıklar</a:t>
            </a:r>
          </a:p>
          <a:p>
            <a:pPr algn="just">
              <a:buFont typeface="Wingdings" panose="05000000000000000000" pitchFamily="2" charset="2"/>
              <a:buChar char="Ø"/>
            </a:pPr>
            <a:r>
              <a:rPr lang="tr-TR" sz="2200" dirty="0" smtClean="0"/>
              <a:t> </a:t>
            </a:r>
            <a:r>
              <a:rPr lang="tr-TR" sz="2200" dirty="0"/>
              <a:t>İlçe Belediyeleri </a:t>
            </a:r>
            <a:endParaRPr lang="tr-TR" sz="2200" dirty="0" smtClean="0"/>
          </a:p>
          <a:p>
            <a:pPr algn="just">
              <a:buFont typeface="Wingdings" panose="05000000000000000000" pitchFamily="2" charset="2"/>
              <a:buChar char="Ø"/>
            </a:pPr>
            <a:r>
              <a:rPr lang="tr-TR" sz="2200" dirty="0" smtClean="0"/>
              <a:t>Kamu </a:t>
            </a:r>
            <a:r>
              <a:rPr lang="tr-TR" sz="2200" dirty="0"/>
              <a:t>Kurumu Niteliğindeki Meslek Kuruluşları Kamu Kurumu Dışındaki Tüzel Kişiler Gerçek Kişiler</a:t>
            </a:r>
          </a:p>
        </p:txBody>
      </p:sp>
    </p:spTree>
    <p:extLst>
      <p:ext uri="{BB962C8B-B14F-4D97-AF65-F5344CB8AC3E}">
        <p14:creationId xmlns:p14="http://schemas.microsoft.com/office/powerpoint/2010/main" val="32579953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48047" y="2332864"/>
            <a:ext cx="8543925" cy="3877646"/>
          </a:xfrm>
        </p:spPr>
        <p:txBody>
          <a:bodyPr/>
          <a:lstStyle/>
          <a:p>
            <a:r>
              <a:rPr lang="tr-TR" dirty="0"/>
              <a:t>Dağıtım listesi hazırlanırken yukarıda belirtilen sıralama içinde yer alan aynı düzeydeki </a:t>
            </a:r>
            <a:r>
              <a:rPr lang="tr-TR" dirty="0" smtClean="0"/>
              <a:t>idareler kendi içinde </a:t>
            </a:r>
            <a:r>
              <a:rPr lang="tr-TR" dirty="0"/>
              <a:t>alfabetik olarak sıralanmalıdır</a:t>
            </a:r>
            <a:r>
              <a:rPr lang="tr-TR" dirty="0" smtClean="0"/>
              <a:t>.</a:t>
            </a:r>
          </a:p>
          <a:p>
            <a:r>
              <a:rPr lang="tr-TR" dirty="0"/>
              <a:t>Dağıtım listesi ek yapılmak istenildiğinde üst yazı üzerinde “Ek:” başlığı altında yer almalıdır. </a:t>
            </a:r>
            <a:endParaRPr lang="tr-TR" dirty="0" smtClean="0"/>
          </a:p>
          <a:p>
            <a:r>
              <a:rPr lang="tr-TR" dirty="0" smtClean="0"/>
              <a:t>Dağıtım </a:t>
            </a:r>
            <a:r>
              <a:rPr lang="tr-TR" dirty="0"/>
              <a:t>listesi, üst yazının devamında ayrı bir sayfada gösterildiğinde ise “Dağıtım:” başlığının altında “Dağıtım Listesi” şeklinde gösterilmelidir.</a:t>
            </a:r>
          </a:p>
        </p:txBody>
      </p:sp>
    </p:spTree>
    <p:extLst>
      <p:ext uri="{BB962C8B-B14F-4D97-AF65-F5344CB8AC3E}">
        <p14:creationId xmlns:p14="http://schemas.microsoft.com/office/powerpoint/2010/main" val="27193912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25957" t="36151" r="26749" b="15137"/>
          <a:stretch/>
        </p:blipFill>
        <p:spPr>
          <a:xfrm>
            <a:off x="1071439" y="1378382"/>
            <a:ext cx="8041355" cy="4658881"/>
          </a:xfrm>
          <a:prstGeom prst="rect">
            <a:avLst/>
          </a:prstGeom>
        </p:spPr>
      </p:pic>
    </p:spTree>
    <p:extLst>
      <p:ext uri="{BB962C8B-B14F-4D97-AF65-F5344CB8AC3E}">
        <p14:creationId xmlns:p14="http://schemas.microsoft.com/office/powerpoint/2010/main" val="32693094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5" name="İçerik Yer Tutucusu 4"/>
          <p:cNvSpPr>
            <a:spLocks noGrp="1"/>
          </p:cNvSpPr>
          <p:nvPr>
            <p:ph idx="1"/>
          </p:nvPr>
        </p:nvSpPr>
        <p:spPr/>
        <p:txBody>
          <a:bodyPr/>
          <a:lstStyle/>
          <a:p>
            <a:r>
              <a:rPr lang="tr-TR" dirty="0"/>
              <a:t>Dağıtımlı belgenin muhatap idarelerce bağlı, ilgili ve ilişkili idarelere iletilmesi istendiğinde bu ibare </a:t>
            </a:r>
            <a:r>
              <a:rPr lang="tr-TR" dirty="0" smtClean="0"/>
              <a:t>kullanılmalıdır.</a:t>
            </a:r>
            <a:endParaRPr lang="tr-TR" dirty="0"/>
          </a:p>
        </p:txBody>
      </p:sp>
      <p:pic>
        <p:nvPicPr>
          <p:cNvPr id="6" name="Resim 5"/>
          <p:cNvPicPr>
            <a:picLocks noChangeAspect="1"/>
          </p:cNvPicPr>
          <p:nvPr/>
        </p:nvPicPr>
        <p:blipFill rotWithShape="1">
          <a:blip r:embed="rId2"/>
          <a:srcRect l="28075" t="59982" r="42084" b="25767"/>
          <a:stretch/>
        </p:blipFill>
        <p:spPr>
          <a:xfrm>
            <a:off x="1055347" y="3191164"/>
            <a:ext cx="7795305" cy="2093952"/>
          </a:xfrm>
          <a:prstGeom prst="rect">
            <a:avLst/>
          </a:prstGeom>
        </p:spPr>
      </p:pic>
    </p:spTree>
    <p:extLst>
      <p:ext uri="{BB962C8B-B14F-4D97-AF65-F5344CB8AC3E}">
        <p14:creationId xmlns:p14="http://schemas.microsoft.com/office/powerpoint/2010/main" val="391021458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04923" y="1346632"/>
            <a:ext cx="8543925" cy="601846"/>
          </a:xfrm>
        </p:spPr>
        <p:txBody>
          <a:bodyPr/>
          <a:lstStyle/>
          <a:p>
            <a:r>
              <a:rPr lang="tr-TR" dirty="0"/>
              <a:t>OLUR</a:t>
            </a:r>
          </a:p>
        </p:txBody>
      </p:sp>
      <p:sp>
        <p:nvSpPr>
          <p:cNvPr id="3" name="İçerik Yer Tutucusu 2"/>
          <p:cNvSpPr>
            <a:spLocks noGrp="1"/>
          </p:cNvSpPr>
          <p:nvPr>
            <p:ph idx="1"/>
          </p:nvPr>
        </p:nvSpPr>
        <p:spPr>
          <a:xfrm>
            <a:off x="33424" y="2119928"/>
            <a:ext cx="4843462" cy="4217372"/>
          </a:xfrm>
        </p:spPr>
        <p:txBody>
          <a:bodyPr>
            <a:normAutofit/>
          </a:bodyPr>
          <a:lstStyle/>
          <a:p>
            <a:pPr algn="just"/>
            <a:r>
              <a:rPr lang="tr-TR" dirty="0"/>
              <a:t>Olur alınacak makam, belgenin mahiyetine ve idareye ait İmza veya Yetki Devri Yönergesi’ne uygun olarak belirlenmelidir. </a:t>
            </a:r>
            <a:endParaRPr lang="tr-TR" dirty="0" smtClean="0"/>
          </a:p>
          <a:p>
            <a:pPr algn="just"/>
            <a:r>
              <a:rPr lang="tr-TR" dirty="0" smtClean="0"/>
              <a:t>Hitap</a:t>
            </a:r>
            <a:r>
              <a:rPr lang="tr-TR" dirty="0"/>
              <a:t>, oluru veren makama göre belirlenerek “……… MAKAMINA” şeklinde düzenlenmelidir. </a:t>
            </a:r>
            <a:endParaRPr lang="tr-TR" dirty="0" smtClean="0"/>
          </a:p>
          <a:p>
            <a:pPr algn="just"/>
            <a:r>
              <a:rPr lang="tr-TR" dirty="0"/>
              <a:t>Oluru teklif eden birim ile olur alınan makam arasında başka yöneticiler varsa bunlar “Uygun görüşle arz ederim.” ifadesiyle olura katılabilmektedir. </a:t>
            </a:r>
          </a:p>
          <a:p>
            <a:pPr algn="just"/>
            <a:r>
              <a:rPr lang="tr-TR" dirty="0"/>
              <a:t> Bu ifade, teklif eden birim yetkilisinin imza bölümü ile “OLUR” ibaresinin bulunduğu bölüm arasına uygun boşluk bırakılarak yazı alanının solunda yer alacak şekilde yazılmalıdır. </a:t>
            </a:r>
          </a:p>
          <a:p>
            <a:pPr algn="just"/>
            <a:endParaRPr lang="tr-TR" dirty="0" smtClean="0"/>
          </a:p>
          <a:p>
            <a:pPr algn="just"/>
            <a:endParaRPr lang="tr-TR" dirty="0" smtClean="0"/>
          </a:p>
        </p:txBody>
      </p:sp>
      <p:pic>
        <p:nvPicPr>
          <p:cNvPr id="5" name="Resim 4"/>
          <p:cNvPicPr>
            <a:picLocks noChangeAspect="1"/>
          </p:cNvPicPr>
          <p:nvPr/>
        </p:nvPicPr>
        <p:blipFill rotWithShape="1">
          <a:blip r:embed="rId2"/>
          <a:srcRect l="29375" t="13457" r="30833" b="18518"/>
          <a:stretch/>
        </p:blipFill>
        <p:spPr>
          <a:xfrm>
            <a:off x="4876886" y="1518082"/>
            <a:ext cx="5011637" cy="4819218"/>
          </a:xfrm>
          <a:prstGeom prst="rect">
            <a:avLst/>
          </a:prstGeom>
        </p:spPr>
      </p:pic>
      <p:sp>
        <p:nvSpPr>
          <p:cNvPr id="6" name="Metin kutusu 5"/>
          <p:cNvSpPr txBox="1"/>
          <p:nvPr/>
        </p:nvSpPr>
        <p:spPr>
          <a:xfrm>
            <a:off x="5054600" y="3225800"/>
            <a:ext cx="4665748" cy="1219200"/>
          </a:xfrm>
          <a:prstGeom prst="rect">
            <a:avLst/>
          </a:prstGeom>
          <a:solidFill>
            <a:schemeClr val="bg1">
              <a:lumMod val="95000"/>
            </a:schemeClr>
          </a:solidFill>
        </p:spPr>
        <p:txBody>
          <a:bodyPr wrap="square" rtlCol="0">
            <a:spAutoFit/>
          </a:bodyPr>
          <a:lstStyle/>
          <a:p>
            <a:endParaRPr lang="tr-TR" dirty="0"/>
          </a:p>
        </p:txBody>
      </p:sp>
    </p:spTree>
    <p:extLst>
      <p:ext uri="{BB962C8B-B14F-4D97-AF65-F5344CB8AC3E}">
        <p14:creationId xmlns:p14="http://schemas.microsoft.com/office/powerpoint/2010/main" val="758434992"/>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361724" y="2229282"/>
            <a:ext cx="2439533" cy="3877646"/>
          </a:xfrm>
        </p:spPr>
        <p:txBody>
          <a:bodyPr/>
          <a:lstStyle/>
          <a:p>
            <a:r>
              <a:rPr lang="tr-TR" dirty="0" smtClean="0"/>
              <a:t>Olur </a:t>
            </a:r>
            <a:r>
              <a:rPr lang="tr-TR" dirty="0"/>
              <a:t>belgesi, oluru alınacak makama hitaben oluşturulduğu için kurum dışına gönderilmek istendiğinde, bir üst yazıya ek yapılarak muhataba iletilmelidir. </a:t>
            </a:r>
          </a:p>
        </p:txBody>
      </p:sp>
      <p:pic>
        <p:nvPicPr>
          <p:cNvPr id="4" name="Resim 3"/>
          <p:cNvPicPr>
            <a:picLocks noChangeAspect="1"/>
          </p:cNvPicPr>
          <p:nvPr/>
        </p:nvPicPr>
        <p:blipFill rotWithShape="1">
          <a:blip r:embed="rId2"/>
          <a:srcRect l="34901" t="16526" r="35337" b="23651"/>
          <a:stretch/>
        </p:blipFill>
        <p:spPr>
          <a:xfrm>
            <a:off x="3390221" y="139052"/>
            <a:ext cx="5942465" cy="6718948"/>
          </a:xfrm>
          <a:prstGeom prst="rect">
            <a:avLst/>
          </a:prstGeom>
        </p:spPr>
      </p:pic>
    </p:spTree>
    <p:extLst>
      <p:ext uri="{BB962C8B-B14F-4D97-AF65-F5344CB8AC3E}">
        <p14:creationId xmlns:p14="http://schemas.microsoft.com/office/powerpoint/2010/main" val="2700022727"/>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32685" t="14051" r="33843" b="11099"/>
          <a:stretch/>
        </p:blipFill>
        <p:spPr>
          <a:xfrm>
            <a:off x="2226945" y="0"/>
            <a:ext cx="5452109" cy="6858000"/>
          </a:xfrm>
          <a:prstGeom prst="rect">
            <a:avLst/>
          </a:prstGeom>
        </p:spPr>
      </p:pic>
    </p:spTree>
    <p:extLst>
      <p:ext uri="{BB962C8B-B14F-4D97-AF65-F5344CB8AC3E}">
        <p14:creationId xmlns:p14="http://schemas.microsoft.com/office/powerpoint/2010/main" val="414464216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PARAF</a:t>
            </a:r>
          </a:p>
        </p:txBody>
      </p:sp>
      <p:sp>
        <p:nvSpPr>
          <p:cNvPr id="3" name="İçerik Yer Tutucusu 2"/>
          <p:cNvSpPr>
            <a:spLocks noGrp="1"/>
          </p:cNvSpPr>
          <p:nvPr>
            <p:ph idx="1"/>
          </p:nvPr>
        </p:nvSpPr>
        <p:spPr/>
        <p:txBody>
          <a:bodyPr>
            <a:normAutofit fontScale="92500" lnSpcReduction="20000"/>
          </a:bodyPr>
          <a:lstStyle/>
          <a:p>
            <a:pPr algn="just"/>
            <a:r>
              <a:rPr lang="tr-TR" dirty="0"/>
              <a:t>Paraf, belgeyi hazırlayan ile belgeyi imzalayacak yetkili makam arasında yer alan sorumluların imza ya da kısa imzalarını ifade etmektedir. </a:t>
            </a:r>
            <a:endParaRPr lang="tr-TR" dirty="0" smtClean="0"/>
          </a:p>
          <a:p>
            <a:pPr algn="just"/>
            <a:r>
              <a:rPr lang="tr-TR" dirty="0" smtClean="0"/>
              <a:t>Fiziksel </a:t>
            </a:r>
            <a:r>
              <a:rPr lang="tr-TR" dirty="0"/>
              <a:t>ortamda hazırlanan belgelerde tutulan paraf bilgisi ile belgeyi uygun gören hiyerarşik sorumlular belirtilmektedir. </a:t>
            </a:r>
            <a:endParaRPr lang="tr-TR" dirty="0" smtClean="0"/>
          </a:p>
          <a:p>
            <a:pPr algn="just"/>
            <a:r>
              <a:rPr lang="tr-TR" dirty="0" smtClean="0"/>
              <a:t>Dolayısıyla </a:t>
            </a:r>
            <a:r>
              <a:rPr lang="tr-TR" dirty="0"/>
              <a:t>fiziksel ortamda hazırlanan belgeler, oluşturan idarenin paraf bilgisine erişebilmesi amacıyla paraf (dosya) ve dağıtım nüshası olmak üzere 2 nüsha tutulmaktadır</a:t>
            </a:r>
            <a:r>
              <a:rPr lang="tr-TR" dirty="0" smtClean="0"/>
              <a:t>.</a:t>
            </a:r>
          </a:p>
          <a:p>
            <a:pPr algn="just"/>
            <a:r>
              <a:rPr lang="tr-TR" dirty="0" smtClean="0"/>
              <a:t> </a:t>
            </a:r>
            <a:r>
              <a:rPr lang="tr-TR" dirty="0"/>
              <a:t>Elektronik ortamda hazırlanan belgelerin paraf bilgilerine </a:t>
            </a:r>
            <a:r>
              <a:rPr lang="tr-TR" dirty="0" err="1"/>
              <a:t>üstveriden</a:t>
            </a:r>
            <a:r>
              <a:rPr lang="tr-TR" dirty="0"/>
              <a:t> erişilebilmesi ve </a:t>
            </a:r>
            <a:r>
              <a:rPr lang="tr-TR" dirty="0" err="1"/>
              <a:t>üstveri</a:t>
            </a:r>
            <a:r>
              <a:rPr lang="tr-TR" dirty="0"/>
              <a:t> bilgileri ile belgenin bir bütün olması sebebiyle belgenin tek nüsha olarak üretilmesi uygun olacaktır</a:t>
            </a:r>
            <a:r>
              <a:rPr lang="tr-TR" dirty="0" smtClean="0"/>
              <a:t>.</a:t>
            </a:r>
          </a:p>
          <a:p>
            <a:pPr algn="just"/>
            <a:r>
              <a:rPr lang="tr-TR" dirty="0" smtClean="0"/>
              <a:t> </a:t>
            </a:r>
            <a:r>
              <a:rPr lang="tr-TR" dirty="0"/>
              <a:t>Ancak paraf bilgileri, belgeyi imzalamaya yetkili makamın karar verme sürecinde belgenin geçmişi hakkında bilgi sahibi olmasını sağladığı için önem arz etmektedir</a:t>
            </a:r>
            <a:r>
              <a:rPr lang="tr-TR" dirty="0" smtClean="0"/>
              <a:t>.</a:t>
            </a:r>
          </a:p>
          <a:p>
            <a:pPr algn="just"/>
            <a:r>
              <a:rPr lang="tr-TR" dirty="0" smtClean="0"/>
              <a:t> </a:t>
            </a:r>
            <a:r>
              <a:rPr lang="tr-TR" dirty="0"/>
              <a:t>Bu sebeple </a:t>
            </a:r>
            <a:r>
              <a:rPr lang="tr-TR" dirty="0" err="1"/>
              <a:t>EBYS’lerin</a:t>
            </a:r>
            <a:r>
              <a:rPr lang="tr-TR" dirty="0"/>
              <a:t> sistem içinde paraf bilgilerine erişimde kullanıcı dostu süreçler geliştirmeleri ve tek nüsha olarak tutacakları belge üzerinde bulunmaması gereken paraf bilgilerini belge görüntüsünde yazılımsal çözümlerle (açılabilir pencere vb. çözümler) göstermeleri uygun olacaktır. </a:t>
            </a:r>
          </a:p>
        </p:txBody>
      </p:sp>
    </p:spTree>
    <p:extLst>
      <p:ext uri="{BB962C8B-B14F-4D97-AF65-F5344CB8AC3E}">
        <p14:creationId xmlns:p14="http://schemas.microsoft.com/office/powerpoint/2010/main" val="157065617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r>
              <a:rPr lang="tr-TR" dirty="0"/>
              <a:t>SAYI</a:t>
            </a:r>
          </a:p>
        </p:txBody>
      </p:sp>
      <p:sp>
        <p:nvSpPr>
          <p:cNvPr id="3" name="İçerik Yer Tutucusu 2"/>
          <p:cNvSpPr>
            <a:spLocks noGrp="1"/>
          </p:cNvSpPr>
          <p:nvPr>
            <p:ph idx="1"/>
          </p:nvPr>
        </p:nvSpPr>
        <p:spPr/>
        <p:txBody>
          <a:bodyPr>
            <a:normAutofit/>
          </a:bodyPr>
          <a:lstStyle/>
          <a:p>
            <a:pPr algn="just"/>
            <a:r>
              <a:rPr lang="tr-TR" dirty="0"/>
              <a:t>Belgelerde sayı bulunması zorunludur. </a:t>
            </a:r>
            <a:endParaRPr lang="tr-TR" dirty="0" smtClean="0"/>
          </a:p>
          <a:p>
            <a:pPr algn="just"/>
            <a:r>
              <a:rPr lang="tr-TR" dirty="0" smtClean="0"/>
              <a:t>“</a:t>
            </a:r>
            <a:r>
              <a:rPr lang="tr-TR" dirty="0"/>
              <a:t>Sayı:” sırasıyla; </a:t>
            </a:r>
            <a:r>
              <a:rPr lang="tr-TR" i="1" dirty="0"/>
              <a:t>belgenin hazırlanma süreçlerini ifade eden elektronik ortam için “E</a:t>
            </a:r>
            <a:r>
              <a:rPr lang="tr-TR" i="1" dirty="0" smtClean="0"/>
              <a:t>”,</a:t>
            </a:r>
          </a:p>
          <a:p>
            <a:pPr algn="just"/>
            <a:r>
              <a:rPr lang="tr-TR" i="1" dirty="0" smtClean="0"/>
              <a:t>Zorunlu </a:t>
            </a:r>
            <a:r>
              <a:rPr lang="tr-TR" i="1" dirty="0"/>
              <a:t>hâller için “Z” </a:t>
            </a:r>
            <a:r>
              <a:rPr lang="tr-TR" i="1" dirty="0" smtClean="0"/>
              <a:t>,</a:t>
            </a:r>
          </a:p>
          <a:p>
            <a:pPr algn="just"/>
            <a:r>
              <a:rPr lang="tr-TR" i="1" dirty="0" smtClean="0"/>
              <a:t>Olağanüstü </a:t>
            </a:r>
            <a:r>
              <a:rPr lang="tr-TR" i="1" dirty="0"/>
              <a:t>durumlar için “O” ibarelerinden uygun olanı</a:t>
            </a:r>
            <a:r>
              <a:rPr lang="tr-TR" dirty="0"/>
              <a:t>, </a:t>
            </a:r>
            <a:r>
              <a:rPr lang="tr-TR" dirty="0" err="1"/>
              <a:t>DETSİS’te</a:t>
            </a:r>
            <a:r>
              <a:rPr lang="tr-TR" dirty="0"/>
              <a:t> belirtilen Türkiye Cumhuriyeti Devlet Teşkilatı Numarası, standart dosya planı kodu ile kayıt numarasından oluşur ve bunların arasına kısa çizgi işareti (-) </a:t>
            </a:r>
            <a:r>
              <a:rPr lang="tr-TR" dirty="0" smtClean="0"/>
              <a:t>konulur Belgenin hazırlanma süreci-DETSİS kodu-standart dosya planı kodu belge kayıt numarası sıralamasından oluşan sayı bölümünün, elektronik ortamda güvenli elektronik imza ile imzalanan belge üzerinde yer alabilmesi için belgenin hazırlandığı anda sayı verilmesine yönelik düzenleme yapılmıştır.</a:t>
            </a:r>
            <a:endParaRPr lang="tr-TR" dirty="0"/>
          </a:p>
        </p:txBody>
      </p:sp>
    </p:spTree>
    <p:extLst>
      <p:ext uri="{BB962C8B-B14F-4D97-AF65-F5344CB8AC3E}">
        <p14:creationId xmlns:p14="http://schemas.microsoft.com/office/powerpoint/2010/main" val="19140290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DOĞRULAMA BİLGİLERİ</a:t>
            </a:r>
          </a:p>
        </p:txBody>
      </p:sp>
      <p:sp>
        <p:nvSpPr>
          <p:cNvPr id="5" name="İçerik Yer Tutucusu 4"/>
          <p:cNvSpPr>
            <a:spLocks noGrp="1"/>
          </p:cNvSpPr>
          <p:nvPr>
            <p:ph idx="1"/>
          </p:nvPr>
        </p:nvSpPr>
        <p:spPr/>
        <p:txBody>
          <a:bodyPr>
            <a:normAutofit fontScale="92500" lnSpcReduction="10000"/>
          </a:bodyPr>
          <a:lstStyle/>
          <a:p>
            <a:pPr algn="just"/>
            <a:r>
              <a:rPr lang="tr-TR" dirty="0"/>
              <a:t>Elektronik ortamda hazırlanan belgelerin iç veya dış yazı ayrımı yapılmaksızın tamamında doğrulama kodu olmalıdır. </a:t>
            </a:r>
            <a:endParaRPr lang="tr-TR" dirty="0" smtClean="0"/>
          </a:p>
          <a:p>
            <a:pPr algn="just"/>
            <a:r>
              <a:rPr lang="tr-TR" dirty="0" smtClean="0"/>
              <a:t>Elektronik </a:t>
            </a:r>
            <a:r>
              <a:rPr lang="tr-TR" dirty="0"/>
              <a:t>ortamda iletimin mümkün olmadığı durumlarda fiziksel çıktısı gönderilen belgelerin muhatap tarafından kaydedilmeden önce doğrulanması gerekmektedir. </a:t>
            </a:r>
            <a:endParaRPr lang="tr-TR" dirty="0" smtClean="0"/>
          </a:p>
          <a:p>
            <a:pPr algn="just"/>
            <a:r>
              <a:rPr lang="tr-TR" dirty="0" smtClean="0"/>
              <a:t>Doğrulama </a:t>
            </a:r>
            <a:r>
              <a:rPr lang="tr-TR" dirty="0"/>
              <a:t>işlemi, Dijital Türkiye (e-Devlet) üzerinden belirtilen belge takip adresi aracılığıyla belgeyi üreten idare, belge sayısı, belge tarihi ve doğrulama kodu veya </a:t>
            </a:r>
            <a:r>
              <a:rPr lang="tr-TR" dirty="0" err="1"/>
              <a:t>karekod</a:t>
            </a:r>
            <a:r>
              <a:rPr lang="tr-TR" dirty="0"/>
              <a:t> yer alan bilgiler aracılığıyla yapılmalıdır. </a:t>
            </a:r>
            <a:endParaRPr lang="tr-TR" dirty="0" smtClean="0"/>
          </a:p>
          <a:p>
            <a:pPr algn="just"/>
            <a:r>
              <a:rPr lang="tr-TR" dirty="0" smtClean="0"/>
              <a:t>Doğrulaması </a:t>
            </a:r>
            <a:r>
              <a:rPr lang="tr-TR" dirty="0"/>
              <a:t>yapılacak belgenin e-Yazışma Paketinin tamamına e-Devlet üzerinden erişilmelidir</a:t>
            </a:r>
            <a:r>
              <a:rPr lang="tr-TR" dirty="0" smtClean="0"/>
              <a:t>.</a:t>
            </a:r>
          </a:p>
          <a:p>
            <a:pPr algn="just"/>
            <a:r>
              <a:rPr lang="tr-TR" dirty="0" smtClean="0"/>
              <a:t>Doğrulaması </a:t>
            </a:r>
            <a:r>
              <a:rPr lang="tr-TR" dirty="0"/>
              <a:t>yapılacak olan belgenin sisteme kaydedilmeden önce e-Devlet üzerinden e-Yazışma Paketinin indirilip sisteme aktarılması uygun olacaktır</a:t>
            </a:r>
            <a:r>
              <a:rPr lang="tr-TR" dirty="0" smtClean="0"/>
              <a:t>.</a:t>
            </a:r>
          </a:p>
          <a:p>
            <a:pPr algn="just"/>
            <a:r>
              <a:rPr lang="tr-TR" dirty="0" smtClean="0"/>
              <a:t> </a:t>
            </a:r>
            <a:r>
              <a:rPr lang="tr-TR" dirty="0"/>
              <a:t>Böylelikle belgenin elektronik ortamda güvenli elektronik imza ile hazırlanmış aslına erişim sağlanarak belgenin doğrulaması veya doğrudan belgenin aslının sisteme dâhil edilmesi sağlanmış olacaktır. </a:t>
            </a:r>
          </a:p>
        </p:txBody>
      </p:sp>
    </p:spTree>
    <p:extLst>
      <p:ext uri="{BB962C8B-B14F-4D97-AF65-F5344CB8AC3E}">
        <p14:creationId xmlns:p14="http://schemas.microsoft.com/office/powerpoint/2010/main" val="1259676197"/>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9084" t="24140" r="28627" b="30707"/>
          <a:stretch/>
        </p:blipFill>
        <p:spPr>
          <a:xfrm>
            <a:off x="879949" y="1337095"/>
            <a:ext cx="8345014" cy="5011946"/>
          </a:xfrm>
          <a:prstGeom prst="rect">
            <a:avLst/>
          </a:prstGeom>
        </p:spPr>
      </p:pic>
    </p:spTree>
    <p:extLst>
      <p:ext uri="{BB962C8B-B14F-4D97-AF65-F5344CB8AC3E}">
        <p14:creationId xmlns:p14="http://schemas.microsoft.com/office/powerpoint/2010/main" val="411125278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21. İLETİŞİM BİLGİLERİ </a:t>
            </a:r>
          </a:p>
        </p:txBody>
      </p:sp>
      <p:sp>
        <p:nvSpPr>
          <p:cNvPr id="3" name="İçerik Yer Tutucusu 2"/>
          <p:cNvSpPr>
            <a:spLocks noGrp="1"/>
          </p:cNvSpPr>
          <p:nvPr>
            <p:ph idx="1"/>
          </p:nvPr>
        </p:nvSpPr>
        <p:spPr/>
        <p:txBody>
          <a:bodyPr/>
          <a:lstStyle/>
          <a:p>
            <a:pPr algn="just"/>
            <a:r>
              <a:rPr lang="tr-TR" dirty="0"/>
              <a:t>İletişim bilgileri alanının sol tarafında (sola yaslı) belgeyi gönderen idarenin adresi, posta kodu, telefon ve faks numarası, e-posta adresi, internet adresi ve kayıtlı elektronik posta (KEP) adresi yer almalıdır. </a:t>
            </a:r>
            <a:endParaRPr lang="tr-TR" dirty="0" smtClean="0"/>
          </a:p>
          <a:p>
            <a:pPr algn="just"/>
            <a:r>
              <a:rPr lang="tr-TR" dirty="0" smtClean="0"/>
              <a:t>İletişim </a:t>
            </a:r>
            <a:r>
              <a:rPr lang="tr-TR" dirty="0"/>
              <a:t>bilgileri alanının sağ tarafında (sağa yaslı) ise bilgi alınacak kişinin adı, soyadı, </a:t>
            </a:r>
            <a:r>
              <a:rPr lang="tr-TR" dirty="0" err="1"/>
              <a:t>ünvanı</a:t>
            </a:r>
            <a:r>
              <a:rPr lang="tr-TR" dirty="0"/>
              <a:t> ve telefon numarasını içerecek şekilde sayfa sonuna yazılmalıdır</a:t>
            </a:r>
            <a:r>
              <a:rPr lang="tr-TR" dirty="0" smtClean="0"/>
              <a:t>.</a:t>
            </a:r>
          </a:p>
          <a:p>
            <a:pPr algn="just"/>
            <a:r>
              <a:rPr lang="tr-TR" dirty="0" smtClean="0"/>
              <a:t>İhtiyaç </a:t>
            </a:r>
            <a:r>
              <a:rPr lang="tr-TR" dirty="0"/>
              <a:t>halinde birden fazla kişi bilgisine yer verilebilir. İletişim bilgilerinin üst sınırı bir çizgi ile ayrılmalıdır. İletişim bilgilerinin en sağında ise belgenin doğrulama sürecinde kullanılan “</a:t>
            </a:r>
            <a:r>
              <a:rPr lang="tr-TR" dirty="0" err="1"/>
              <a:t>karekod</a:t>
            </a:r>
            <a:r>
              <a:rPr lang="tr-TR" dirty="0"/>
              <a:t>” bulunmalıdır. </a:t>
            </a:r>
          </a:p>
        </p:txBody>
      </p:sp>
    </p:spTree>
    <p:extLst>
      <p:ext uri="{BB962C8B-B14F-4D97-AF65-F5344CB8AC3E}">
        <p14:creationId xmlns:p14="http://schemas.microsoft.com/office/powerpoint/2010/main" val="75893255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çerik Yer Tutucusu 3"/>
          <p:cNvPicPr>
            <a:picLocks noGrp="1" noChangeAspect="1"/>
          </p:cNvPicPr>
          <p:nvPr>
            <p:ph idx="1"/>
          </p:nvPr>
        </p:nvPicPr>
        <p:blipFill rotWithShape="1">
          <a:blip r:embed="rId2"/>
          <a:srcRect l="28959" t="57504" r="28376" b="23589"/>
          <a:stretch/>
        </p:blipFill>
        <p:spPr>
          <a:xfrm>
            <a:off x="107999" y="2467156"/>
            <a:ext cx="9690002" cy="2415395"/>
          </a:xfrm>
          <a:prstGeom prst="rect">
            <a:avLst/>
          </a:prstGeom>
        </p:spPr>
      </p:pic>
    </p:spTree>
    <p:extLst>
      <p:ext uri="{BB962C8B-B14F-4D97-AF65-F5344CB8AC3E}">
        <p14:creationId xmlns:p14="http://schemas.microsoft.com/office/powerpoint/2010/main" val="271419930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GİZLİLİK DERECELİ BELGELER</a:t>
            </a:r>
          </a:p>
        </p:txBody>
      </p:sp>
      <p:sp>
        <p:nvSpPr>
          <p:cNvPr id="3" name="İçerik Yer Tutucusu 2"/>
          <p:cNvSpPr>
            <a:spLocks noGrp="1"/>
          </p:cNvSpPr>
          <p:nvPr>
            <p:ph idx="1"/>
          </p:nvPr>
        </p:nvSpPr>
        <p:spPr/>
        <p:txBody>
          <a:bodyPr/>
          <a:lstStyle/>
          <a:p>
            <a:r>
              <a:rPr lang="tr-TR" dirty="0"/>
              <a:t>“Hizmete Özel” gizlilik derecesi bulunan belgelerin hazırlanması, kaydedilmesi, saklanması, gönderilmesi, alınması ve diğer işlemleri elektronik ortamda gerçekleştirilir</a:t>
            </a:r>
            <a:r>
              <a:rPr lang="tr-TR" dirty="0" smtClean="0"/>
              <a:t>.</a:t>
            </a:r>
          </a:p>
          <a:p>
            <a:r>
              <a:rPr lang="tr-TR" dirty="0"/>
              <a:t>“Özel” ve üstü gizlilik dereceli belgelerin hazırlanması, kaydedilmesi, saklanması, gönderilmesi, alınması ve diğer işlemler ilgili mevzuatta belirtilen hükümlere uygun olarak fiziksel ortamda gerçekleştirilir.</a:t>
            </a:r>
          </a:p>
          <a:p>
            <a:r>
              <a:rPr lang="tr-TR" dirty="0"/>
              <a:t>(3) Belgenin imzacısı olan yetkili makam, belgeye ait gizlilik derecesinin belirlenmesinden sorumludur.</a:t>
            </a:r>
          </a:p>
          <a:p>
            <a:endParaRPr lang="tr-TR" dirty="0"/>
          </a:p>
          <a:p>
            <a:endParaRPr lang="tr-TR" dirty="0" smtClean="0"/>
          </a:p>
        </p:txBody>
      </p:sp>
      <p:pic>
        <p:nvPicPr>
          <p:cNvPr id="4" name="İçerik Yer Tutucusu 3"/>
          <p:cNvPicPr>
            <a:picLocks noChangeAspect="1"/>
          </p:cNvPicPr>
          <p:nvPr/>
        </p:nvPicPr>
        <p:blipFill rotWithShape="1">
          <a:blip r:embed="rId2"/>
          <a:srcRect l="27833" t="37263" r="31629" b="50281"/>
          <a:stretch/>
        </p:blipFill>
        <p:spPr>
          <a:xfrm>
            <a:off x="213000" y="4537381"/>
            <a:ext cx="9479999" cy="1638517"/>
          </a:xfrm>
          <a:prstGeom prst="rect">
            <a:avLst/>
          </a:prstGeom>
        </p:spPr>
      </p:pic>
    </p:spTree>
    <p:extLst>
      <p:ext uri="{BB962C8B-B14F-4D97-AF65-F5344CB8AC3E}">
        <p14:creationId xmlns:p14="http://schemas.microsoft.com/office/powerpoint/2010/main" val="4063191289"/>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SÜRELİ </a:t>
            </a:r>
            <a:r>
              <a:rPr lang="tr-TR" dirty="0" smtClean="0"/>
              <a:t>YAZIŞMALAR</a:t>
            </a:r>
            <a:endParaRPr lang="tr-TR" dirty="0"/>
          </a:p>
        </p:txBody>
      </p:sp>
      <p:sp>
        <p:nvSpPr>
          <p:cNvPr id="5" name="İçerik Yer Tutucusu 4"/>
          <p:cNvSpPr>
            <a:spLocks noGrp="1"/>
          </p:cNvSpPr>
          <p:nvPr>
            <p:ph idx="1"/>
          </p:nvPr>
        </p:nvSpPr>
        <p:spPr/>
        <p:txBody>
          <a:bodyPr>
            <a:normAutofit/>
          </a:bodyPr>
          <a:lstStyle/>
          <a:p>
            <a:r>
              <a:rPr lang="tr-TR" dirty="0"/>
              <a:t>Elektronik ortamda hazırlanan süreli resmî yazışmalarda “</a:t>
            </a:r>
            <a:r>
              <a:rPr lang="tr-TR" dirty="0">
                <a:solidFill>
                  <a:srgbClr val="FF0000"/>
                </a:solidFill>
              </a:rPr>
              <a:t>ACELE</a:t>
            </a:r>
            <a:r>
              <a:rPr lang="tr-TR" dirty="0"/>
              <a:t>” veya “</a:t>
            </a:r>
            <a:r>
              <a:rPr lang="tr-TR" dirty="0">
                <a:solidFill>
                  <a:srgbClr val="FF0000"/>
                </a:solidFill>
              </a:rPr>
              <a:t>GÜNLÜDÜR</a:t>
            </a:r>
            <a:r>
              <a:rPr lang="tr-TR" dirty="0"/>
              <a:t>” </a:t>
            </a:r>
            <a:r>
              <a:rPr lang="tr-TR" dirty="0" smtClean="0"/>
              <a:t>ibaresine </a:t>
            </a:r>
            <a:r>
              <a:rPr lang="tr-TR" dirty="0" err="1" smtClean="0"/>
              <a:t>üstveride</a:t>
            </a:r>
            <a:r>
              <a:rPr lang="tr-TR" dirty="0" smtClean="0"/>
              <a:t> </a:t>
            </a:r>
            <a:r>
              <a:rPr lang="tr-TR" dirty="0"/>
              <a:t>ve üst yazı alanının sağ üst köşesinde kırmızı renkli olarak yer verilmelidir</a:t>
            </a:r>
            <a:r>
              <a:rPr lang="tr-TR" dirty="0" smtClean="0"/>
              <a:t>.</a:t>
            </a:r>
          </a:p>
          <a:p>
            <a:r>
              <a:rPr lang="tr-TR" dirty="0" smtClean="0"/>
              <a:t> </a:t>
            </a:r>
            <a:r>
              <a:rPr lang="tr-TR" dirty="0"/>
              <a:t>“</a:t>
            </a:r>
            <a:r>
              <a:rPr lang="tr-TR" dirty="0" smtClean="0">
                <a:solidFill>
                  <a:srgbClr val="FF0000"/>
                </a:solidFill>
              </a:rPr>
              <a:t>GÜNLÜDÜR</a:t>
            </a:r>
            <a:r>
              <a:rPr lang="tr-TR" dirty="0" smtClean="0"/>
              <a:t>” ibaresi </a:t>
            </a:r>
            <a:r>
              <a:rPr lang="tr-TR" dirty="0"/>
              <a:t>taşıyan belgelere cevap verilmesi gereken süre ya da tarih metin içinde ve ilgili </a:t>
            </a:r>
            <a:r>
              <a:rPr lang="tr-TR" dirty="0" err="1" smtClean="0"/>
              <a:t>üstveri</a:t>
            </a:r>
            <a:r>
              <a:rPr lang="tr-TR" dirty="0" smtClean="0"/>
              <a:t> alanında </a:t>
            </a:r>
            <a:r>
              <a:rPr lang="tr-TR" dirty="0"/>
              <a:t>belirtilmelidir</a:t>
            </a:r>
            <a:r>
              <a:rPr lang="tr-TR" dirty="0" smtClean="0"/>
              <a:t>. </a:t>
            </a:r>
          </a:p>
          <a:p>
            <a:r>
              <a:rPr lang="tr-TR" dirty="0" smtClean="0"/>
              <a:t> </a:t>
            </a:r>
            <a:r>
              <a:rPr lang="tr-TR" dirty="0"/>
              <a:t>“</a:t>
            </a:r>
            <a:r>
              <a:rPr lang="tr-TR" dirty="0">
                <a:solidFill>
                  <a:srgbClr val="FF0000"/>
                </a:solidFill>
              </a:rPr>
              <a:t>ACELE</a:t>
            </a:r>
            <a:r>
              <a:rPr lang="tr-TR" dirty="0"/>
              <a:t>” ibaresi taşıyan belgeye derhâl ve süratle</a:t>
            </a:r>
            <a:r>
              <a:rPr lang="tr-TR" dirty="0" smtClean="0"/>
              <a:t>,</a:t>
            </a:r>
          </a:p>
          <a:p>
            <a:r>
              <a:rPr lang="tr-TR" dirty="0" smtClean="0"/>
              <a:t> </a:t>
            </a:r>
            <a:r>
              <a:rPr lang="tr-TR" dirty="0"/>
              <a:t>“</a:t>
            </a:r>
            <a:r>
              <a:rPr lang="tr-TR" dirty="0">
                <a:solidFill>
                  <a:srgbClr val="FF0000"/>
                </a:solidFill>
              </a:rPr>
              <a:t>GÜNLÜDÜR</a:t>
            </a:r>
            <a:r>
              <a:rPr lang="tr-TR" dirty="0"/>
              <a:t>” </a:t>
            </a:r>
            <a:r>
              <a:rPr lang="tr-TR" dirty="0" smtClean="0"/>
              <a:t>ibaresi taşıyan </a:t>
            </a:r>
            <a:r>
              <a:rPr lang="tr-TR" dirty="0"/>
              <a:t>belgeye belirtilen süre içinde cevap </a:t>
            </a:r>
            <a:r>
              <a:rPr lang="tr-TR" dirty="0" smtClean="0"/>
              <a:t>verilmelidir.</a:t>
            </a:r>
          </a:p>
          <a:p>
            <a:pPr marL="0" indent="0">
              <a:buNone/>
            </a:pPr>
            <a:endParaRPr lang="tr-TR" dirty="0"/>
          </a:p>
        </p:txBody>
      </p:sp>
      <p:pic>
        <p:nvPicPr>
          <p:cNvPr id="6" name="Resim 5"/>
          <p:cNvPicPr>
            <a:picLocks noChangeAspect="1"/>
          </p:cNvPicPr>
          <p:nvPr/>
        </p:nvPicPr>
        <p:blipFill rotWithShape="1">
          <a:blip r:embed="rId2"/>
          <a:srcRect l="28681" t="36790" r="31250" b="41729"/>
          <a:stretch/>
        </p:blipFill>
        <p:spPr>
          <a:xfrm>
            <a:off x="1104900" y="4648200"/>
            <a:ext cx="7327900" cy="2209800"/>
          </a:xfrm>
          <a:prstGeom prst="rect">
            <a:avLst/>
          </a:prstGeom>
        </p:spPr>
      </p:pic>
    </p:spTree>
    <p:extLst>
      <p:ext uri="{BB962C8B-B14F-4D97-AF65-F5344CB8AC3E}">
        <p14:creationId xmlns:p14="http://schemas.microsoft.com/office/powerpoint/2010/main" val="3888550786"/>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477837" y="1321417"/>
            <a:ext cx="9123363" cy="3877646"/>
          </a:xfrm>
        </p:spPr>
        <p:txBody>
          <a:bodyPr/>
          <a:lstStyle/>
          <a:p>
            <a:pPr algn="just"/>
            <a:r>
              <a:rPr lang="tr-TR" dirty="0" err="1"/>
              <a:t>EBYS’ler</a:t>
            </a:r>
            <a:r>
              <a:rPr lang="tr-TR" dirty="0"/>
              <a:t> arasında ortak </a:t>
            </a:r>
            <a:r>
              <a:rPr lang="tr-TR" dirty="0" err="1"/>
              <a:t>üstveri</a:t>
            </a:r>
            <a:r>
              <a:rPr lang="tr-TR" dirty="0"/>
              <a:t> ibarelerinin oluşması amacıyla sadece “ACELE” </a:t>
            </a:r>
            <a:r>
              <a:rPr lang="tr-TR" dirty="0" smtClean="0"/>
              <a:t>ibaresinin kullanılması </a:t>
            </a:r>
            <a:r>
              <a:rPr lang="tr-TR" dirty="0"/>
              <a:t>uygun olacaktır. Bu sebeple ÇOK ACELE, İVEDİ, ÇOK İVEDİ, ACİL vb. </a:t>
            </a:r>
            <a:r>
              <a:rPr lang="tr-TR" dirty="0" smtClean="0"/>
              <a:t>ibarelerin kullanılmaması </a:t>
            </a:r>
            <a:r>
              <a:rPr lang="tr-TR" dirty="0"/>
              <a:t>gerekmektedir</a:t>
            </a:r>
            <a:r>
              <a:rPr lang="tr-TR" dirty="0" smtClean="0"/>
              <a:t>.</a:t>
            </a:r>
          </a:p>
          <a:p>
            <a:pPr algn="just"/>
            <a:r>
              <a:rPr lang="tr-TR" dirty="0"/>
              <a:t>Olur belgelerinde “ACELE” veya “GÜNLÜDÜR” ibaresinin kullanılmaması gerekmektedir. Olur belgelerinde söz konusu ibarelerin kullanılması durumunda oluru alınacak makama </a:t>
            </a:r>
            <a:r>
              <a:rPr lang="tr-TR" dirty="0" smtClean="0"/>
              <a:t>talimat verilmekteymiş </a:t>
            </a:r>
            <a:r>
              <a:rPr lang="tr-TR" dirty="0"/>
              <a:t>gibi bir anlam </a:t>
            </a:r>
            <a:r>
              <a:rPr lang="tr-TR" dirty="0" smtClean="0"/>
              <a:t>oluşmaktadır.</a:t>
            </a:r>
          </a:p>
          <a:p>
            <a:pPr algn="just"/>
            <a:r>
              <a:rPr lang="tr-TR" dirty="0"/>
              <a:t>“ACELE” ibaresi taşıyan belgelerin içinde veya </a:t>
            </a:r>
            <a:r>
              <a:rPr lang="tr-TR" dirty="0" err="1"/>
              <a:t>üstveri</a:t>
            </a:r>
            <a:r>
              <a:rPr lang="tr-TR" dirty="0"/>
              <a:t> alanında süre belirtilmemelidir.</a:t>
            </a:r>
          </a:p>
          <a:p>
            <a:pPr algn="just"/>
            <a:r>
              <a:rPr lang="tr-TR" dirty="0"/>
              <a:t> Bu ibareyi taşıyan belgeler mümkün olan en kısa sürede işleme alınmalı ve gereği yapılmalıdır. </a:t>
            </a:r>
          </a:p>
          <a:p>
            <a:pPr algn="just"/>
            <a:r>
              <a:rPr lang="tr-TR" dirty="0"/>
              <a:t>Bu kapsamda, belgenin gönderim işlemlerinin hızla gerçekleştirilmesi (KEP, fiziksel ortamda elden veya APS ile gönderim vb.), muhatap idarenin belge kayıt ve havale işlemlerinin de yine hızla gerçekleştirilmesi gerekmektedir</a:t>
            </a:r>
          </a:p>
        </p:txBody>
      </p:sp>
      <p:pic>
        <p:nvPicPr>
          <p:cNvPr id="4" name="Resim 3"/>
          <p:cNvPicPr>
            <a:picLocks noChangeAspect="1"/>
          </p:cNvPicPr>
          <p:nvPr/>
        </p:nvPicPr>
        <p:blipFill rotWithShape="1">
          <a:blip r:embed="rId2"/>
          <a:srcRect l="29375" t="37408" r="31688" b="40617"/>
          <a:stretch/>
        </p:blipFill>
        <p:spPr>
          <a:xfrm>
            <a:off x="1739900" y="4838056"/>
            <a:ext cx="6362700" cy="2019943"/>
          </a:xfrm>
          <a:prstGeom prst="rect">
            <a:avLst/>
          </a:prstGeom>
        </p:spPr>
      </p:pic>
    </p:spTree>
    <p:extLst>
      <p:ext uri="{BB962C8B-B14F-4D97-AF65-F5344CB8AC3E}">
        <p14:creationId xmlns:p14="http://schemas.microsoft.com/office/powerpoint/2010/main" val="310101344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KİŞİYE ÖZEL YAZIŞMALAR</a:t>
            </a:r>
          </a:p>
        </p:txBody>
      </p:sp>
      <p:sp>
        <p:nvSpPr>
          <p:cNvPr id="3" name="İçerik Yer Tutucusu 2"/>
          <p:cNvSpPr>
            <a:spLocks noGrp="1"/>
          </p:cNvSpPr>
          <p:nvPr>
            <p:ph idx="1"/>
          </p:nvPr>
        </p:nvSpPr>
        <p:spPr>
          <a:xfrm>
            <a:off x="681038" y="2299316"/>
            <a:ext cx="8742362" cy="4012583"/>
          </a:xfrm>
        </p:spPr>
        <p:txBody>
          <a:bodyPr>
            <a:normAutofit/>
          </a:bodyPr>
          <a:lstStyle/>
          <a:p>
            <a:pPr algn="just"/>
            <a:r>
              <a:rPr lang="tr-TR" dirty="0"/>
              <a:t>Kişiye Özel, bir gizlilik derecesinden ziyade belgenin ilgilisine teslim edilmesini </a:t>
            </a:r>
            <a:r>
              <a:rPr lang="tr-TR" dirty="0" smtClean="0"/>
              <a:t>ve sonrasında </a:t>
            </a:r>
            <a:r>
              <a:rPr lang="tr-TR" dirty="0"/>
              <a:t>yürütülecek süreci ifade eder. </a:t>
            </a:r>
            <a:endParaRPr lang="tr-TR" dirty="0" smtClean="0"/>
          </a:p>
          <a:p>
            <a:pPr algn="just"/>
            <a:r>
              <a:rPr lang="tr-TR" dirty="0"/>
              <a:t>Kişiye Özel belgeler için işlem süreçleri</a:t>
            </a:r>
            <a:r>
              <a:rPr lang="tr-TR" dirty="0" smtClean="0"/>
              <a:t>:</a:t>
            </a:r>
          </a:p>
          <a:p>
            <a:pPr algn="just">
              <a:buFont typeface="Wingdings" panose="05000000000000000000" pitchFamily="2" charset="2"/>
              <a:buChar char="Ø"/>
            </a:pPr>
            <a:r>
              <a:rPr lang="tr-TR" dirty="0" smtClean="0"/>
              <a:t> </a:t>
            </a:r>
            <a:r>
              <a:rPr lang="tr-TR" dirty="0"/>
              <a:t>“KİŞİYE ÖZEL” ibaresi taşıyan belgelerin zarfı açılmadan zarf üzerinde yer alan bilgiler, yetkili birimce </a:t>
            </a:r>
            <a:r>
              <a:rPr lang="tr-TR" dirty="0" err="1"/>
              <a:t>EBYS’ye</a:t>
            </a:r>
            <a:r>
              <a:rPr lang="tr-TR" dirty="0"/>
              <a:t> veya kurumsal belge kayıt sistemine kaydedilmeli ve ilgilisine teslim edilmelidir</a:t>
            </a:r>
            <a:r>
              <a:rPr lang="tr-TR" dirty="0" smtClean="0"/>
              <a:t>.</a:t>
            </a:r>
          </a:p>
          <a:p>
            <a:pPr algn="just">
              <a:buFont typeface="Wingdings" panose="05000000000000000000" pitchFamily="2" charset="2"/>
              <a:buChar char="Ø"/>
            </a:pPr>
            <a:r>
              <a:rPr lang="tr-TR" dirty="0" smtClean="0"/>
              <a:t> </a:t>
            </a:r>
            <a:r>
              <a:rPr lang="tr-TR" dirty="0"/>
              <a:t>“KİŞİYE ÖZEL” ibaresi taşıyan belge üzerinde yalnızca ilgili kişi tasarruf hakkına sahiptir ve belge, ilgilinin talebi ile </a:t>
            </a:r>
            <a:r>
              <a:rPr lang="tr-TR" dirty="0" err="1"/>
              <a:t>EBYS’ye</a:t>
            </a:r>
            <a:r>
              <a:rPr lang="tr-TR" dirty="0"/>
              <a:t> kaydedilmelidir</a:t>
            </a:r>
            <a:r>
              <a:rPr lang="tr-TR" dirty="0" smtClean="0"/>
              <a:t>.</a:t>
            </a:r>
          </a:p>
          <a:p>
            <a:pPr algn="just">
              <a:buFont typeface="Wingdings" panose="05000000000000000000" pitchFamily="2" charset="2"/>
              <a:buChar char="Ø"/>
            </a:pPr>
            <a:r>
              <a:rPr lang="tr-TR" dirty="0" smtClean="0"/>
              <a:t> </a:t>
            </a:r>
            <a:r>
              <a:rPr lang="tr-TR" dirty="0"/>
              <a:t>“KİŞİYE ÖZEL” ibaresi taşıyan zarfın içindeki belge, ilgilisi talep etmedikçe </a:t>
            </a:r>
            <a:r>
              <a:rPr lang="tr-TR" dirty="0" err="1"/>
              <a:t>EBYS’ye</a:t>
            </a:r>
            <a:r>
              <a:rPr lang="tr-TR" dirty="0"/>
              <a:t> kaydedilmemelidir. </a:t>
            </a:r>
            <a:endParaRPr lang="tr-TR" dirty="0" smtClean="0"/>
          </a:p>
          <a:p>
            <a:pPr algn="just">
              <a:buFont typeface="Wingdings" panose="05000000000000000000" pitchFamily="2" charset="2"/>
              <a:buChar char="Ø"/>
            </a:pPr>
            <a:r>
              <a:rPr lang="tr-TR" dirty="0" smtClean="0"/>
              <a:t>“</a:t>
            </a:r>
            <a:r>
              <a:rPr lang="tr-TR" dirty="0"/>
              <a:t>KİŞİYE ÖZEL” ibaresi taşıyan zarfın üzerinde muhatabın belirtilmemesi veya bulunamaması durumunda zarf, ilgili makama teslim </a:t>
            </a:r>
            <a:r>
              <a:rPr lang="tr-TR" dirty="0" smtClean="0"/>
              <a:t>edilmelidir.</a:t>
            </a:r>
            <a:endParaRPr lang="tr-TR" dirty="0"/>
          </a:p>
        </p:txBody>
      </p:sp>
    </p:spTree>
    <p:extLst>
      <p:ext uri="{BB962C8B-B14F-4D97-AF65-F5344CB8AC3E}">
        <p14:creationId xmlns:p14="http://schemas.microsoft.com/office/powerpoint/2010/main" val="255328073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BELGENİN ÇOĞALTILMASI</a:t>
            </a:r>
          </a:p>
        </p:txBody>
      </p:sp>
      <p:sp>
        <p:nvSpPr>
          <p:cNvPr id="3" name="İçerik Yer Tutucusu 2"/>
          <p:cNvSpPr>
            <a:spLocks noGrp="1"/>
          </p:cNvSpPr>
          <p:nvPr>
            <p:ph idx="1"/>
          </p:nvPr>
        </p:nvSpPr>
        <p:spPr/>
        <p:txBody>
          <a:bodyPr/>
          <a:lstStyle/>
          <a:p>
            <a:r>
              <a:rPr lang="tr-TR" dirty="0"/>
              <a:t>Güvenli elektronik imza ile imzalanan belgenin çoğaltılması, yetkilendirilmiş görevliler tarafından çıktı alınarak gerçekleştirilir. Çoğaltılan güvenli elektronik imzalı belgenin doğrulama işlemi, 23 üncü maddenin ikinci fıkrasında belirtildiği şekilde yapılır.</a:t>
            </a:r>
          </a:p>
          <a:p>
            <a:r>
              <a:rPr lang="tr-TR" dirty="0" smtClean="0"/>
              <a:t> </a:t>
            </a:r>
            <a:r>
              <a:rPr lang="tr-TR" dirty="0"/>
              <a:t>Zorunlu hâllerde veya olağanüstü durumlarda ya da bu Yönetmeliğin yürürlüğe girdiği tarihten önce fiziksel ortamda hazırlanan bir belgeden örnek çıkartılması hâlinde, çoğaltılan belgenin uygun bir yerine “ASLI GİBİDİR” ibaresi konulur ve yetkilendirilmiş görevli tarafından ad, </a:t>
            </a:r>
            <a:r>
              <a:rPr lang="tr-TR" dirty="0" err="1"/>
              <a:t>soyad</a:t>
            </a:r>
            <a:r>
              <a:rPr lang="tr-TR" dirty="0"/>
              <a:t>, unvan ve tarih belirtilmek suretiyle imzalanır. Bu şekilde çoğaltılan belge, asıl belge gibi kabul edilir.</a:t>
            </a:r>
          </a:p>
          <a:p>
            <a:pPr marL="0" indent="0">
              <a:buNone/>
            </a:pPr>
            <a:endParaRPr lang="tr-TR" dirty="0"/>
          </a:p>
          <a:p>
            <a:pPr algn="just"/>
            <a:endParaRPr lang="tr-TR" dirty="0"/>
          </a:p>
        </p:txBody>
      </p:sp>
    </p:spTree>
    <p:extLst>
      <p:ext uri="{BB962C8B-B14F-4D97-AF65-F5344CB8AC3E}">
        <p14:creationId xmlns:p14="http://schemas.microsoft.com/office/powerpoint/2010/main" val="226626284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BELGENİN ELEKTRONİK ORTAMDA GÖNDERİLMESİ VE ALINMASI</a:t>
            </a:r>
          </a:p>
        </p:txBody>
      </p:sp>
      <p:sp>
        <p:nvSpPr>
          <p:cNvPr id="3" name="İçerik Yer Tutucusu 2"/>
          <p:cNvSpPr>
            <a:spLocks noGrp="1"/>
          </p:cNvSpPr>
          <p:nvPr>
            <p:ph idx="1"/>
          </p:nvPr>
        </p:nvSpPr>
        <p:spPr/>
        <p:txBody>
          <a:bodyPr>
            <a:normAutofit lnSpcReduction="10000"/>
          </a:bodyPr>
          <a:lstStyle/>
          <a:p>
            <a:pPr algn="just"/>
            <a:r>
              <a:rPr lang="tr-TR" dirty="0"/>
              <a:t>Belgelerin elektronik ortamda muhatabına gönderilmesinden sonra tekrar fiziksel çıktısının gönderilmemesi gerekmektedir. </a:t>
            </a:r>
            <a:endParaRPr lang="tr-TR" dirty="0" smtClean="0"/>
          </a:p>
          <a:p>
            <a:pPr algn="just"/>
            <a:r>
              <a:rPr lang="tr-TR" dirty="0" smtClean="0"/>
              <a:t>Bu </a:t>
            </a:r>
            <a:r>
              <a:rPr lang="tr-TR" dirty="0"/>
              <a:t>durum mükerrer kayıtlara yol açmakta ve belgeyi gönderen/alan idarede mükerrer işlemlere sebep olmaktadır. </a:t>
            </a:r>
            <a:endParaRPr lang="tr-TR" dirty="0" smtClean="0"/>
          </a:p>
          <a:p>
            <a:pPr algn="just"/>
            <a:r>
              <a:rPr lang="tr-TR" dirty="0" smtClean="0"/>
              <a:t>Fiziksel </a:t>
            </a:r>
            <a:r>
              <a:rPr lang="tr-TR" dirty="0"/>
              <a:t>olarak iletilen belgenin mükerrer olması, muhatap idarede zaman ve iş gücü kaybına neden olmaktadır. </a:t>
            </a:r>
            <a:endParaRPr lang="tr-TR" dirty="0" smtClean="0"/>
          </a:p>
          <a:p>
            <a:pPr algn="just"/>
            <a:r>
              <a:rPr lang="tr-TR" dirty="0" smtClean="0"/>
              <a:t>Gönderen </a:t>
            </a:r>
            <a:r>
              <a:rPr lang="tr-TR" dirty="0"/>
              <a:t>idare, KEP delil sorgulama aracılığıyla belgenin muhatabına ulaşıp ulaşmadığı konusunda bilgi alabilmektedir. </a:t>
            </a:r>
            <a:endParaRPr lang="tr-TR" dirty="0" smtClean="0"/>
          </a:p>
          <a:p>
            <a:pPr algn="just"/>
            <a:r>
              <a:rPr lang="tr-TR" dirty="0" smtClean="0"/>
              <a:t>Hem </a:t>
            </a:r>
            <a:r>
              <a:rPr lang="tr-TR" dirty="0"/>
              <a:t>elektronik ortamda hem de fiziksel ortamda gönderilen bir belgeyi, yetkili makam hem elektronik imzasıyla hem de el yazısı ile atılan imzayla imzalamaktadır. </a:t>
            </a:r>
            <a:endParaRPr lang="tr-TR" dirty="0" smtClean="0"/>
          </a:p>
          <a:p>
            <a:pPr algn="just"/>
            <a:r>
              <a:rPr lang="tr-TR" dirty="0" smtClean="0"/>
              <a:t>Aynı </a:t>
            </a:r>
            <a:r>
              <a:rPr lang="tr-TR" dirty="0"/>
              <a:t>belgenin elektronik ve fiziksel olarak iletilmesi halinde fazladan gönderi masrafı oluşmaktadır.</a:t>
            </a:r>
          </a:p>
        </p:txBody>
      </p:sp>
    </p:spTree>
    <p:extLst>
      <p:ext uri="{BB962C8B-B14F-4D97-AF65-F5344CB8AC3E}">
        <p14:creationId xmlns:p14="http://schemas.microsoft.com/office/powerpoint/2010/main" val="3627233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sim 6"/>
          <p:cNvPicPr>
            <a:picLocks noChangeAspect="1"/>
          </p:cNvPicPr>
          <p:nvPr/>
        </p:nvPicPr>
        <p:blipFill rotWithShape="1">
          <a:blip r:embed="rId2"/>
          <a:srcRect l="29782" t="31834" r="30297" b="32751"/>
          <a:stretch/>
        </p:blipFill>
        <p:spPr>
          <a:xfrm>
            <a:off x="1032705" y="1648055"/>
            <a:ext cx="7990525" cy="3987319"/>
          </a:xfrm>
          <a:prstGeom prst="rect">
            <a:avLst/>
          </a:prstGeom>
        </p:spPr>
      </p:pic>
    </p:spTree>
    <p:extLst>
      <p:ext uri="{BB962C8B-B14F-4D97-AF65-F5344CB8AC3E}">
        <p14:creationId xmlns:p14="http://schemas.microsoft.com/office/powerpoint/2010/main" val="350181725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dirty="0"/>
              <a:t>BELGENİN ELEKTRONİK ORTAMDA GÖNDERİLMESİ VE ALINMASI</a:t>
            </a:r>
          </a:p>
        </p:txBody>
      </p:sp>
      <p:sp>
        <p:nvSpPr>
          <p:cNvPr id="3" name="İçerik Yer Tutucusu 2"/>
          <p:cNvSpPr>
            <a:spLocks noGrp="1"/>
          </p:cNvSpPr>
          <p:nvPr>
            <p:ph idx="1"/>
          </p:nvPr>
        </p:nvSpPr>
        <p:spPr/>
        <p:txBody>
          <a:bodyPr/>
          <a:lstStyle/>
          <a:p>
            <a:endParaRPr lang="tr-TR" dirty="0" smtClean="0"/>
          </a:p>
          <a:p>
            <a:pPr algn="just"/>
            <a:r>
              <a:rPr lang="tr-TR" dirty="0" smtClean="0"/>
              <a:t>İdareye </a:t>
            </a:r>
            <a:r>
              <a:rPr lang="tr-TR" dirty="0"/>
              <a:t>muhatabı olmadığı hâlde güvenli elektronik imza ile imzalanarak elektronik ortamda bir belge gelmesi durumunda aşağıdaki işlemler yapılmalıdır: </a:t>
            </a:r>
            <a:endParaRPr lang="tr-TR" dirty="0" smtClean="0"/>
          </a:p>
          <a:p>
            <a:pPr algn="just"/>
            <a:endParaRPr lang="tr-TR" dirty="0" smtClean="0"/>
          </a:p>
          <a:p>
            <a:pPr algn="just">
              <a:buFont typeface="Wingdings" panose="05000000000000000000" pitchFamily="2" charset="2"/>
              <a:buChar char="Ø"/>
            </a:pPr>
            <a:r>
              <a:rPr lang="tr-TR" dirty="0" smtClean="0"/>
              <a:t>Asıl </a:t>
            </a:r>
            <a:r>
              <a:rPr lang="tr-TR" dirty="0"/>
              <a:t>muhatabın açıkça belli olması durumunda, belge asıl muhataba iletilmeli ve gönderen idareye bilgi </a:t>
            </a:r>
            <a:r>
              <a:rPr lang="tr-TR" dirty="0" smtClean="0"/>
              <a:t>verilmelidir. Bu </a:t>
            </a:r>
            <a:r>
              <a:rPr lang="tr-TR" dirty="0"/>
              <a:t>durumda belgenin bir kopyası elektronik ortamda muhafaza edilmelidir. </a:t>
            </a:r>
            <a:endParaRPr lang="tr-TR" dirty="0" smtClean="0"/>
          </a:p>
          <a:p>
            <a:pPr algn="just">
              <a:buFont typeface="Wingdings" panose="05000000000000000000" pitchFamily="2" charset="2"/>
              <a:buChar char="Ø"/>
            </a:pPr>
            <a:r>
              <a:rPr lang="tr-TR" dirty="0" smtClean="0"/>
              <a:t>Belgenin </a:t>
            </a:r>
            <a:r>
              <a:rPr lang="tr-TR" dirty="0"/>
              <a:t>muhatabının anlaşılamadığı durumlarda belgeye ait tanımlayıcı bilgilerle birlikte belgenin muhatabı olunmadığı bilgisi, resmî yazıyla gönderen idareye iletilmelidir</a:t>
            </a:r>
          </a:p>
        </p:txBody>
      </p:sp>
    </p:spTree>
    <p:extLst>
      <p:ext uri="{BB962C8B-B14F-4D97-AF65-F5344CB8AC3E}">
        <p14:creationId xmlns:p14="http://schemas.microsoft.com/office/powerpoint/2010/main" val="13245486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sp>
        <p:nvSpPr>
          <p:cNvPr id="3" name="İçerik Yer Tutucusu 2"/>
          <p:cNvSpPr>
            <a:spLocks noGrp="1"/>
          </p:cNvSpPr>
          <p:nvPr>
            <p:ph idx="1"/>
          </p:nvPr>
        </p:nvSpPr>
        <p:spPr/>
        <p:txBody>
          <a:bodyPr/>
          <a:lstStyle/>
          <a:p>
            <a:r>
              <a:rPr lang="tr-TR" dirty="0"/>
              <a:t>İdareye muhatabı olmadığı hâlde fiziksel ortamda belge gelmesi durumunda: </a:t>
            </a:r>
            <a:endParaRPr lang="tr-TR" dirty="0" smtClean="0"/>
          </a:p>
          <a:p>
            <a:endParaRPr lang="tr-TR" dirty="0"/>
          </a:p>
          <a:p>
            <a:pPr>
              <a:buFont typeface="Wingdings" panose="05000000000000000000" pitchFamily="2" charset="2"/>
              <a:buChar char="Ø"/>
            </a:pPr>
            <a:r>
              <a:rPr lang="tr-TR" dirty="0" smtClean="0"/>
              <a:t>Asıl </a:t>
            </a:r>
            <a:r>
              <a:rPr lang="tr-TR" dirty="0"/>
              <a:t>muhatabı anlaşılamıyorsa belge gönderene iade edilmelidir. </a:t>
            </a:r>
            <a:endParaRPr lang="tr-TR" dirty="0" smtClean="0"/>
          </a:p>
          <a:p>
            <a:pPr>
              <a:buFont typeface="Wingdings" panose="05000000000000000000" pitchFamily="2" charset="2"/>
              <a:buChar char="Ø"/>
            </a:pPr>
            <a:r>
              <a:rPr lang="tr-TR" dirty="0" smtClean="0"/>
              <a:t>Asıl </a:t>
            </a:r>
            <a:r>
              <a:rPr lang="tr-TR" dirty="0"/>
              <a:t>muhatabın açıkça belli olması durumunda, belgenin bir sureti alınarak aslı muhatabına gönderilmeli ve belgeyi gönderene de bilgi verilmelidir.</a:t>
            </a:r>
          </a:p>
        </p:txBody>
      </p:sp>
    </p:spTree>
    <p:extLst>
      <p:ext uri="{BB962C8B-B14F-4D97-AF65-F5344CB8AC3E}">
        <p14:creationId xmlns:p14="http://schemas.microsoft.com/office/powerpoint/2010/main" val="1745978100"/>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t>Görüş, bilgi ve belge taleplerinde süre</a:t>
            </a:r>
            <a:r>
              <a:rPr lang="tr-TR" dirty="0"/>
              <a:t/>
            </a:r>
            <a:br>
              <a:rPr lang="tr-TR" dirty="0"/>
            </a:br>
            <a:endParaRPr lang="tr-TR" dirty="0"/>
          </a:p>
        </p:txBody>
      </p:sp>
      <p:sp>
        <p:nvSpPr>
          <p:cNvPr id="3" name="İçerik Yer Tutucusu 2"/>
          <p:cNvSpPr>
            <a:spLocks noGrp="1"/>
          </p:cNvSpPr>
          <p:nvPr>
            <p:ph idx="1"/>
          </p:nvPr>
        </p:nvSpPr>
        <p:spPr/>
        <p:txBody>
          <a:bodyPr/>
          <a:lstStyle/>
          <a:p>
            <a:pPr algn="just"/>
            <a:r>
              <a:rPr lang="tr-TR" dirty="0"/>
              <a:t>İdare içi ve idare dışı görüş, bilgi ve belge talep yazıları günlü yazılır. İdareler, ilgili mevzuattaki özel hükümler saklı kalmak kaydıyla süre belirtilmeyen belge taleplerini, talebin kendilerine ulaşmasından itibaren en geç beş iş günü; süre belirtilmeyen bilgi ve görüş taleplerini ise talebin kendilerine ulaşmasından itibaren en geç on beş iş günü içinde yerine getirir. Talebin ulaştığı tarih, </a:t>
            </a:r>
            <a:r>
              <a:rPr lang="tr-TR" i="1" u="sng" dirty="0"/>
              <a:t>elektronik</a:t>
            </a:r>
            <a:r>
              <a:rPr lang="tr-TR" dirty="0"/>
              <a:t> ortamda gelen talepler için ilgili yazının </a:t>
            </a:r>
            <a:r>
              <a:rPr lang="tr-TR" i="1" u="sng" dirty="0" err="1"/>
              <a:t>EBYS’ye</a:t>
            </a:r>
            <a:r>
              <a:rPr lang="tr-TR" i="1" u="sng" dirty="0"/>
              <a:t> giriş kaydının yapıldığı</a:t>
            </a:r>
            <a:r>
              <a:rPr lang="tr-TR" dirty="0"/>
              <a:t> zamanı; </a:t>
            </a:r>
            <a:r>
              <a:rPr lang="tr-TR" i="1" u="sng" dirty="0"/>
              <a:t>fiziksel</a:t>
            </a:r>
            <a:r>
              <a:rPr lang="tr-TR" dirty="0"/>
              <a:t> ortamda gelen talepler için ise </a:t>
            </a:r>
            <a:r>
              <a:rPr lang="tr-TR" i="1" u="sng" dirty="0"/>
              <a:t>ilgili</a:t>
            </a:r>
            <a:r>
              <a:rPr lang="tr-TR" dirty="0"/>
              <a:t> yazının </a:t>
            </a:r>
            <a:r>
              <a:rPr lang="tr-TR" dirty="0" err="1"/>
              <a:t>EBYS’ye</a:t>
            </a:r>
            <a:r>
              <a:rPr lang="tr-TR" dirty="0"/>
              <a:t> </a:t>
            </a:r>
            <a:r>
              <a:rPr lang="tr-TR" i="1" u="sng" dirty="0"/>
              <a:t>veya kurumsal belge kayıt sistemine girdiği</a:t>
            </a:r>
            <a:r>
              <a:rPr lang="tr-TR" dirty="0"/>
              <a:t> zamanı ifade eder.</a:t>
            </a:r>
          </a:p>
          <a:p>
            <a:endParaRPr lang="tr-TR" dirty="0"/>
          </a:p>
        </p:txBody>
      </p:sp>
    </p:spTree>
    <p:extLst>
      <p:ext uri="{BB962C8B-B14F-4D97-AF65-F5344CB8AC3E}">
        <p14:creationId xmlns:p14="http://schemas.microsoft.com/office/powerpoint/2010/main" val="13841902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dirty="0"/>
              <a:t>TEKİT YAZISI</a:t>
            </a:r>
          </a:p>
        </p:txBody>
      </p:sp>
      <p:sp>
        <p:nvSpPr>
          <p:cNvPr id="3" name="İçerik Yer Tutucusu 2"/>
          <p:cNvSpPr>
            <a:spLocks noGrp="1"/>
          </p:cNvSpPr>
          <p:nvPr>
            <p:ph idx="1"/>
          </p:nvPr>
        </p:nvSpPr>
        <p:spPr/>
        <p:txBody>
          <a:bodyPr/>
          <a:lstStyle/>
          <a:p>
            <a:r>
              <a:rPr lang="tr-TR" dirty="0"/>
              <a:t>Belgeye süresi içinde cevap verilmemesi durumunda muhataba tekit yazısı yazılabilmektedir.</a:t>
            </a:r>
          </a:p>
          <a:p>
            <a:r>
              <a:rPr lang="tr-TR" dirty="0"/>
              <a:t>Tekit yazıları amacı itibarıyla hiyerarşi yönünden alt veya aynı düzey idarelere yazılmalıdır.</a:t>
            </a:r>
          </a:p>
          <a:p>
            <a:r>
              <a:rPr lang="tr-TR" dirty="0"/>
              <a:t>Kurumlar hiyerarşi yönünden üst seviyedeki kurumlara tekit yazısı yazmamalıdır.</a:t>
            </a:r>
          </a:p>
          <a:p>
            <a:r>
              <a:rPr lang="tr-TR" dirty="0"/>
              <a:t>Tekit yazısında daha önce gönderilen belge ilgi olarak tutulmalıdır.</a:t>
            </a:r>
          </a:p>
        </p:txBody>
      </p:sp>
    </p:spTree>
    <p:extLst>
      <p:ext uri="{BB962C8B-B14F-4D97-AF65-F5344CB8AC3E}">
        <p14:creationId xmlns:p14="http://schemas.microsoft.com/office/powerpoint/2010/main" val="1280937949"/>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endParaRPr lang="tr-TR"/>
          </a:p>
        </p:txBody>
      </p:sp>
      <p:pic>
        <p:nvPicPr>
          <p:cNvPr id="4" name="İçerik Yer Tutucusu 3"/>
          <p:cNvPicPr>
            <a:picLocks noGrp="1" noChangeAspect="1"/>
          </p:cNvPicPr>
          <p:nvPr>
            <p:ph idx="1"/>
          </p:nvPr>
        </p:nvPicPr>
        <p:blipFill rotWithShape="1">
          <a:blip r:embed="rId2"/>
          <a:srcRect l="31337" t="33037" r="31128" b="21365"/>
          <a:stretch/>
        </p:blipFill>
        <p:spPr>
          <a:xfrm>
            <a:off x="1066575" y="1352982"/>
            <a:ext cx="7772849" cy="5311446"/>
          </a:xfrm>
          <a:prstGeom prst="rect">
            <a:avLst/>
          </a:prstGeom>
        </p:spPr>
      </p:pic>
    </p:spTree>
    <p:extLst>
      <p:ext uri="{BB962C8B-B14F-4D97-AF65-F5344CB8AC3E}">
        <p14:creationId xmlns:p14="http://schemas.microsoft.com/office/powerpoint/2010/main" val="2464096921"/>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a:xfrm>
            <a:off x="681038" y="3381387"/>
            <a:ext cx="8543925" cy="601846"/>
          </a:xfrm>
        </p:spPr>
        <p:txBody>
          <a:bodyPr/>
          <a:lstStyle/>
          <a:p>
            <a:pPr algn="ctr"/>
            <a:r>
              <a:rPr lang="tr-TR" dirty="0" smtClean="0"/>
              <a:t>Teşekkürler…</a:t>
            </a:r>
            <a:endParaRPr lang="tr-TR" dirty="0"/>
          </a:p>
        </p:txBody>
      </p:sp>
    </p:spTree>
    <p:extLst>
      <p:ext uri="{BB962C8B-B14F-4D97-AF65-F5344CB8AC3E}">
        <p14:creationId xmlns:p14="http://schemas.microsoft.com/office/powerpoint/2010/main" val="42910380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a:bodyPr>
          <a:lstStyle/>
          <a:p>
            <a:endParaRPr lang="tr-TR" dirty="0"/>
          </a:p>
        </p:txBody>
      </p:sp>
      <p:pic>
        <p:nvPicPr>
          <p:cNvPr id="7" name="İçerik Yer Tutucusu 3"/>
          <p:cNvPicPr>
            <a:picLocks noGrp="1" noChangeAspect="1"/>
          </p:cNvPicPr>
          <p:nvPr>
            <p:ph idx="1"/>
          </p:nvPr>
        </p:nvPicPr>
        <p:blipFill rotWithShape="1">
          <a:blip r:embed="rId2"/>
          <a:srcRect l="33964" t="50164" r="26624" b="30261"/>
          <a:stretch/>
        </p:blipFill>
        <p:spPr>
          <a:xfrm>
            <a:off x="1349166" y="2540878"/>
            <a:ext cx="7207667" cy="2013680"/>
          </a:xfrm>
          <a:prstGeom prst="rect">
            <a:avLst/>
          </a:prstGeom>
        </p:spPr>
      </p:pic>
    </p:spTree>
    <p:extLst>
      <p:ext uri="{BB962C8B-B14F-4D97-AF65-F5344CB8AC3E}">
        <p14:creationId xmlns:p14="http://schemas.microsoft.com/office/powerpoint/2010/main" val="360497844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eması">
  <a:themeElements>
    <a:clrScheme name="Office Teması">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Özel 2">
      <a:majorFont>
        <a:latin typeface="Garamond"/>
        <a:ea typeface=""/>
        <a:cs typeface=""/>
      </a:majorFont>
      <a:minorFont>
        <a:latin typeface="Garamond"/>
        <a:ea typeface=""/>
        <a:cs typeface=""/>
      </a:minorFont>
    </a:fontScheme>
    <a:fmtScheme name="Office Teması">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369</TotalTime>
  <Words>3327</Words>
  <Application>Microsoft Office PowerPoint</Application>
  <PresentationFormat>A4 Kağıt (210x297 mm)</PresentationFormat>
  <Paragraphs>234</Paragraphs>
  <Slides>85</Slides>
  <Notes>1</Notes>
  <HiddenSlides>0</HiddenSlides>
  <MMClips>0</MMClips>
  <ScaleCrop>false</ScaleCrop>
  <HeadingPairs>
    <vt:vector size="4" baseType="variant">
      <vt:variant>
        <vt:lpstr>Tema</vt:lpstr>
      </vt:variant>
      <vt:variant>
        <vt:i4>1</vt:i4>
      </vt:variant>
      <vt:variant>
        <vt:lpstr>Slayt Başlıkları</vt:lpstr>
      </vt:variant>
      <vt:variant>
        <vt:i4>85</vt:i4>
      </vt:variant>
    </vt:vector>
  </HeadingPairs>
  <TitlesOfParts>
    <vt:vector size="86" baseType="lpstr">
      <vt:lpstr>Office Teması</vt:lpstr>
      <vt:lpstr>      RESMÎ YAZIŞMALARDA UYGULANACAK USUL VE ESASLAR  Şube Müdürü Dilek ODABAŞI </vt:lpstr>
      <vt:lpstr>YAZI TİPİ VE HARF BÜYÜKLÜĞÜ </vt:lpstr>
      <vt:lpstr>YAZI ALANI</vt:lpstr>
      <vt:lpstr>PowerPoint Sunusu</vt:lpstr>
      <vt:lpstr>BAŞLIK</vt:lpstr>
      <vt:lpstr>PowerPoint Sunusu</vt:lpstr>
      <vt:lpstr>SAYI</vt:lpstr>
      <vt:lpstr>PowerPoint Sunusu</vt:lpstr>
      <vt:lpstr>PowerPoint Sunusu</vt:lpstr>
      <vt:lpstr>TARİH</vt:lpstr>
      <vt:lpstr>KONU</vt:lpstr>
      <vt:lpstr>PowerPoint Sunusu</vt:lpstr>
      <vt:lpstr>MUHATAP</vt:lpstr>
      <vt:lpstr>PowerPoint Sunusu</vt:lpstr>
      <vt:lpstr>PowerPoint Sunusu</vt:lpstr>
      <vt:lpstr>Muhatabın Tüzel Kişi Olması Durumu</vt:lpstr>
      <vt:lpstr>Muhatabın Gerçek Kişi Olması Durumu </vt:lpstr>
      <vt:lpstr>Muhatap Yazımında Sık Yapılan Hatalar </vt:lpstr>
      <vt:lpstr>PowerPoint Sunusu</vt:lpstr>
      <vt:lpstr>PowerPoint Sunusu</vt:lpstr>
      <vt:lpstr>İLGİ</vt:lpstr>
      <vt:lpstr>PowerPoint Sunusu</vt:lpstr>
      <vt:lpstr>PowerPoint Sunusu</vt:lpstr>
      <vt:lpstr>İlgi</vt:lpstr>
      <vt:lpstr>PowerPoint Sunusu</vt:lpstr>
      <vt:lpstr>İlgi Tutulan Belge Sayısının Yazımı</vt:lpstr>
      <vt:lpstr>PowerPoint Sunusu</vt:lpstr>
      <vt:lpstr>METİN</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Metin İçinde İlgi Gösterimi</vt:lpstr>
      <vt:lpstr>PowerPoint Sunusu</vt:lpstr>
      <vt:lpstr>Metin İçinde Ek Gösterimi</vt:lpstr>
      <vt:lpstr>Metin İçindeki Yazım Kuralları </vt:lpstr>
      <vt:lpstr>Metin İçinde Mevzuata Atıf Yapılması</vt:lpstr>
      <vt:lpstr>Metin İçinde Dikkat Edilmesi Gereken Anlatım Bozuklukları</vt:lpstr>
      <vt:lpstr>PowerPoint Sunusu</vt:lpstr>
      <vt:lpstr>PowerPoint Sunusu</vt:lpstr>
      <vt:lpstr>PowerPoint Sunusu</vt:lpstr>
      <vt:lpstr>İmza Bölümünde Ünvan Kullanımı</vt:lpstr>
      <vt:lpstr>PowerPoint Sunusu</vt:lpstr>
      <vt:lpstr>PowerPoint Sunusu</vt:lpstr>
      <vt:lpstr>Cumhurbaşkanlığı ile Yapılacak Yazışmalarda İmzacıların Seçimi </vt:lpstr>
      <vt:lpstr>İmza Bölümünde İki veya Daha Fazla Yetkilinin Seçilmesi</vt:lpstr>
      <vt:lpstr>İmza Bölümünde İki veya Daha Fazla Yetkilinin Seçilmesi</vt:lpstr>
      <vt:lpstr>İmza Alanından Sonra Yazı veya Tablo Bulunmaması</vt:lpstr>
      <vt:lpstr>EK</vt:lpstr>
      <vt:lpstr>PowerPoint Sunusu</vt:lpstr>
      <vt:lpstr>PowerPoint Sunusu</vt:lpstr>
      <vt:lpstr>PowerPoint Sunusu</vt:lpstr>
      <vt:lpstr>PowerPoint Sunusu</vt:lpstr>
      <vt:lpstr>DAĞITIM</vt:lpstr>
      <vt:lpstr>DAĞITIM</vt:lpstr>
      <vt:lpstr>PowerPoint Sunusu</vt:lpstr>
      <vt:lpstr>Dağıtım Listesi Sıralaması</vt:lpstr>
      <vt:lpstr>PowerPoint Sunusu</vt:lpstr>
      <vt:lpstr>PowerPoint Sunusu</vt:lpstr>
      <vt:lpstr>PowerPoint Sunusu</vt:lpstr>
      <vt:lpstr>OLUR</vt:lpstr>
      <vt:lpstr>PowerPoint Sunusu</vt:lpstr>
      <vt:lpstr>PowerPoint Sunusu</vt:lpstr>
      <vt:lpstr>PARAF</vt:lpstr>
      <vt:lpstr>DOĞRULAMA BİLGİLERİ</vt:lpstr>
      <vt:lpstr>PowerPoint Sunusu</vt:lpstr>
      <vt:lpstr>21. İLETİŞİM BİLGİLERİ </vt:lpstr>
      <vt:lpstr>PowerPoint Sunusu</vt:lpstr>
      <vt:lpstr>GİZLİLİK DERECELİ BELGELER</vt:lpstr>
      <vt:lpstr>SÜRELİ YAZIŞMALAR</vt:lpstr>
      <vt:lpstr>PowerPoint Sunusu</vt:lpstr>
      <vt:lpstr>KİŞİYE ÖZEL YAZIŞMALAR</vt:lpstr>
      <vt:lpstr>BELGENİN ÇOĞALTILMASI</vt:lpstr>
      <vt:lpstr>BELGENİN ELEKTRONİK ORTAMDA GÖNDERİLMESİ VE ALINMASI</vt:lpstr>
      <vt:lpstr>BELGENİN ELEKTRONİK ORTAMDA GÖNDERİLMESİ VE ALINMASI</vt:lpstr>
      <vt:lpstr>PowerPoint Sunusu</vt:lpstr>
      <vt:lpstr>Görüş, bilgi ve belge taleplerinde süre </vt:lpstr>
      <vt:lpstr>TEKİT YAZISI</vt:lpstr>
      <vt:lpstr>PowerPoint Sunusu</vt:lpstr>
      <vt:lpstr>Teşekkürler…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Gamze AYDIN</dc:creator>
  <cp:lastModifiedBy>Acer</cp:lastModifiedBy>
  <cp:revision>54</cp:revision>
  <dcterms:created xsi:type="dcterms:W3CDTF">2019-10-08T08:16:33Z</dcterms:created>
  <dcterms:modified xsi:type="dcterms:W3CDTF">2026-02-24T12:34:29Z</dcterms:modified>
</cp:coreProperties>
</file>