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 id="2147483784" r:id="rId2"/>
  </p:sldMasterIdLst>
  <p:notesMasterIdLst>
    <p:notesMasterId r:id="rId41"/>
  </p:notesMasterIdLst>
  <p:handoutMasterIdLst>
    <p:handoutMasterId r:id="rId42"/>
  </p:handoutMasterIdLst>
  <p:sldIdLst>
    <p:sldId id="256" r:id="rId3"/>
    <p:sldId id="258" r:id="rId4"/>
    <p:sldId id="380" r:id="rId5"/>
    <p:sldId id="384" r:id="rId6"/>
    <p:sldId id="325" r:id="rId7"/>
    <p:sldId id="323" r:id="rId8"/>
    <p:sldId id="259" r:id="rId9"/>
    <p:sldId id="326" r:id="rId10"/>
    <p:sldId id="327" r:id="rId11"/>
    <p:sldId id="328" r:id="rId12"/>
    <p:sldId id="394" r:id="rId13"/>
    <p:sldId id="385" r:id="rId14"/>
    <p:sldId id="351" r:id="rId15"/>
    <p:sldId id="352" r:id="rId16"/>
    <p:sldId id="354" r:id="rId17"/>
    <p:sldId id="355" r:id="rId18"/>
    <p:sldId id="356" r:id="rId19"/>
    <p:sldId id="395" r:id="rId20"/>
    <p:sldId id="396" r:id="rId21"/>
    <p:sldId id="260" r:id="rId22"/>
    <p:sldId id="386" r:id="rId23"/>
    <p:sldId id="387" r:id="rId24"/>
    <p:sldId id="388" r:id="rId25"/>
    <p:sldId id="389" r:id="rId26"/>
    <p:sldId id="391" r:id="rId27"/>
    <p:sldId id="392" r:id="rId28"/>
    <p:sldId id="362" r:id="rId29"/>
    <p:sldId id="363" r:id="rId30"/>
    <p:sldId id="390" r:id="rId31"/>
    <p:sldId id="261" r:id="rId32"/>
    <p:sldId id="302" r:id="rId33"/>
    <p:sldId id="367" r:id="rId34"/>
    <p:sldId id="368" r:id="rId35"/>
    <p:sldId id="374" r:id="rId36"/>
    <p:sldId id="393" r:id="rId37"/>
    <p:sldId id="375" r:id="rId38"/>
    <p:sldId id="378" r:id="rId39"/>
    <p:sldId id="304" r:id="rId40"/>
  </p:sldIdLst>
  <p:sldSz cx="9144000" cy="6858000" type="screen4x3"/>
  <p:notesSz cx="6834188" cy="9979025"/>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0000"/>
    <a:srgbClr val="CCFFFF"/>
    <a:srgbClr val="3399FF"/>
    <a:srgbClr val="333399"/>
    <a:srgbClr val="FFCCFF"/>
    <a:srgbClr val="000808"/>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494" autoAdjust="0"/>
  </p:normalViewPr>
  <p:slideViewPr>
    <p:cSldViewPr>
      <p:cViewPr>
        <p:scale>
          <a:sx n="118" d="100"/>
          <a:sy n="118" d="100"/>
        </p:scale>
        <p:origin x="-1434" y="-42"/>
      </p:cViewPr>
      <p:guideLst>
        <p:guide orient="horz" pos="2160"/>
        <p:guide pos="2880"/>
      </p:guideLst>
    </p:cSldViewPr>
  </p:slideViewPr>
  <p:outlineViewPr>
    <p:cViewPr>
      <p:scale>
        <a:sx n="33" d="100"/>
        <a:sy n="33" d="100"/>
      </p:scale>
      <p:origin x="0" y="210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tr-TR"/>
          </a:p>
        </p:txBody>
      </p:sp>
      <p:sp>
        <p:nvSpPr>
          <p:cNvPr id="191491" name="Rectangle 3"/>
          <p:cNvSpPr>
            <a:spLocks noGrp="1" noChangeArrowheads="1"/>
          </p:cNvSpPr>
          <p:nvPr>
            <p:ph type="dt" sz="quarter"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tr-TR"/>
          </a:p>
        </p:txBody>
      </p:sp>
      <p:sp>
        <p:nvSpPr>
          <p:cNvPr id="191492" name="Rectangle 4"/>
          <p:cNvSpPr>
            <a:spLocks noGrp="1" noChangeArrowheads="1"/>
          </p:cNvSpPr>
          <p:nvPr>
            <p:ph type="ftr" sz="quarter" idx="2"/>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tr-TR"/>
          </a:p>
        </p:txBody>
      </p:sp>
      <p:sp>
        <p:nvSpPr>
          <p:cNvPr id="191493" name="Rectangle 5"/>
          <p:cNvSpPr>
            <a:spLocks noGrp="1" noChangeArrowheads="1"/>
          </p:cNvSpPr>
          <p:nvPr>
            <p:ph type="sldNum" sz="quarter" idx="3"/>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73D23BC-2A92-4A37-9076-7E022CE101E6}" type="slidenum">
              <a:rPr lang="tr-TR"/>
              <a:pPr/>
              <a:t>‹#›</a:t>
            </a:fld>
            <a:endParaRPr lang="tr-TR"/>
          </a:p>
        </p:txBody>
      </p:sp>
    </p:spTree>
    <p:extLst>
      <p:ext uri="{BB962C8B-B14F-4D97-AF65-F5344CB8AC3E}">
        <p14:creationId xmlns:p14="http://schemas.microsoft.com/office/powerpoint/2010/main" val="1360304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tr-TR"/>
          </a:p>
        </p:txBody>
      </p:sp>
      <p:sp>
        <p:nvSpPr>
          <p:cNvPr id="48131" name="Rectangle 3"/>
          <p:cNvSpPr>
            <a:spLocks noGrp="1" noChangeArrowheads="1"/>
          </p:cNvSpPr>
          <p:nvPr>
            <p:ph type="dt"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tr-TR"/>
          </a:p>
        </p:txBody>
      </p:sp>
      <p:sp>
        <p:nvSpPr>
          <p:cNvPr id="48132" name="Rectangle 4"/>
          <p:cNvSpPr>
            <a:spLocks noGrp="1" noRot="1" noChangeAspect="1" noChangeArrowheads="1" noTextEdit="1"/>
          </p:cNvSpPr>
          <p:nvPr>
            <p:ph type="sldImg" idx="2"/>
          </p:nvPr>
        </p:nvSpPr>
        <p:spPr bwMode="auto">
          <a:xfrm>
            <a:off x="922338" y="747713"/>
            <a:ext cx="4991100" cy="3743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84213" y="4740275"/>
            <a:ext cx="546735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8134" name="Rectangle 6"/>
          <p:cNvSpPr>
            <a:spLocks noGrp="1" noChangeArrowheads="1"/>
          </p:cNvSpPr>
          <p:nvPr>
            <p:ph type="ftr" sz="quarter" idx="4"/>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tr-TR"/>
          </a:p>
        </p:txBody>
      </p:sp>
      <p:sp>
        <p:nvSpPr>
          <p:cNvPr id="48135" name="Rectangle 7"/>
          <p:cNvSpPr>
            <a:spLocks noGrp="1" noChangeArrowheads="1"/>
          </p:cNvSpPr>
          <p:nvPr>
            <p:ph type="sldNum" sz="quarter" idx="5"/>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FD9C5E-3E14-40E6-BFF0-87692C8C0248}" type="slidenum">
              <a:rPr lang="tr-TR"/>
              <a:pPr/>
              <a:t>‹#›</a:t>
            </a:fld>
            <a:endParaRPr lang="tr-TR"/>
          </a:p>
        </p:txBody>
      </p:sp>
    </p:spTree>
    <p:extLst>
      <p:ext uri="{BB962C8B-B14F-4D97-AF65-F5344CB8AC3E}">
        <p14:creationId xmlns:p14="http://schemas.microsoft.com/office/powerpoint/2010/main" val="24698510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Merkezi Yönetim Bütçe Kanunu 5018 ‘in 15. maddesinde tanımlanmıştır.</a:t>
            </a:r>
            <a:endParaRPr lang="tr-TR" dirty="0"/>
          </a:p>
        </p:txBody>
      </p:sp>
      <p:sp>
        <p:nvSpPr>
          <p:cNvPr id="4" name="Altbilgi Yer Tutucusu 3"/>
          <p:cNvSpPr>
            <a:spLocks noGrp="1"/>
          </p:cNvSpPr>
          <p:nvPr>
            <p:ph type="ftr" sz="quarter" idx="10"/>
          </p:nvPr>
        </p:nvSpPr>
        <p:spPr/>
        <p:txBody>
          <a:bodyPr/>
          <a:lstStyle/>
          <a:p>
            <a:pPr>
              <a:defRPr/>
            </a:pPr>
            <a:endParaRPr lang="tr-TR" dirty="0">
              <a:solidFill>
                <a:prstClr val="black"/>
              </a:solidFill>
            </a:endParaRPr>
          </a:p>
        </p:txBody>
      </p:sp>
      <p:sp>
        <p:nvSpPr>
          <p:cNvPr id="5" name="Slayt Numarası Yer Tutucusu 4"/>
          <p:cNvSpPr>
            <a:spLocks noGrp="1"/>
          </p:cNvSpPr>
          <p:nvPr>
            <p:ph type="sldNum" sz="quarter" idx="11"/>
          </p:nvPr>
        </p:nvSpPr>
        <p:spPr/>
        <p:txBody>
          <a:bodyPr/>
          <a:lstStyle/>
          <a:p>
            <a:pPr>
              <a:defRPr/>
            </a:pPr>
            <a:fld id="{51B8373A-4B36-4BB5-B715-561E48BBE86D}" type="slidenum">
              <a:rPr lang="tr-TR" smtClean="0">
                <a:solidFill>
                  <a:prstClr val="black"/>
                </a:solidFill>
              </a:rPr>
              <a:pPr>
                <a:defRPr/>
              </a:pPr>
              <a:t>3</a:t>
            </a:fld>
            <a:endParaRPr lang="tr-TR" dirty="0">
              <a:solidFill>
                <a:prstClr val="black"/>
              </a:solidFill>
            </a:endParaRPr>
          </a:p>
        </p:txBody>
      </p:sp>
      <p:sp>
        <p:nvSpPr>
          <p:cNvPr id="6" name="Üstbilgi Yer Tutucusu 5"/>
          <p:cNvSpPr>
            <a:spLocks noGrp="1"/>
          </p:cNvSpPr>
          <p:nvPr>
            <p:ph type="hdr" sz="quarter" idx="12"/>
          </p:nvPr>
        </p:nvSpPr>
        <p:spPr/>
        <p:txBody>
          <a:bodyPr/>
          <a:lstStyle/>
          <a:p>
            <a:pPr>
              <a:defRPr/>
            </a:pPr>
            <a:endParaRPr lang="tr-TR" dirty="0">
              <a:solidFill>
                <a:prstClr val="black"/>
              </a:solidFill>
            </a:endParaRPr>
          </a:p>
        </p:txBody>
      </p:sp>
    </p:spTree>
    <p:extLst>
      <p:ext uri="{BB962C8B-B14F-4D97-AF65-F5344CB8AC3E}">
        <p14:creationId xmlns:p14="http://schemas.microsoft.com/office/powerpoint/2010/main" val="3384810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9F4C89-88C2-44E4-8D5A-652D765A0745}" type="slidenum">
              <a:rPr lang="tr-TR"/>
              <a:pPr/>
              <a:t>38</a:t>
            </a:fld>
            <a:endParaRPr lang="tr-TR"/>
          </a:p>
        </p:txBody>
      </p:sp>
      <p:sp>
        <p:nvSpPr>
          <p:cNvPr id="56322" name="Rectangle 2"/>
          <p:cNvSpPr>
            <a:spLocks noGrp="1" noRot="1" noChangeAspect="1" noChangeArrowheads="1" noTextEdit="1"/>
          </p:cNvSpPr>
          <p:nvPr>
            <p:ph type="sldImg"/>
          </p:nvPr>
        </p:nvSpPr>
        <p:spPr>
          <a:xfrm>
            <a:off x="923925" y="749300"/>
            <a:ext cx="4987925" cy="3740150"/>
          </a:xfrm>
          <a:ln/>
        </p:spPr>
      </p:sp>
      <p:sp>
        <p:nvSpPr>
          <p:cNvPr id="56323" name="Rectangle 3"/>
          <p:cNvSpPr>
            <a:spLocks noGrp="1" noChangeArrowheads="1"/>
          </p:cNvSpPr>
          <p:nvPr>
            <p:ph type="body" idx="1"/>
          </p:nvPr>
        </p:nvSpPr>
        <p:spPr>
          <a:xfrm>
            <a:off x="684213" y="4740275"/>
            <a:ext cx="5465762" cy="4489450"/>
          </a:xfrm>
        </p:spPr>
        <p:txBody>
          <a:bodyPr/>
          <a:lstStyle/>
          <a:p>
            <a:endParaRPr lang="tr-TR"/>
          </a:p>
        </p:txBody>
      </p:sp>
    </p:spTree>
    <p:extLst>
      <p:ext uri="{BB962C8B-B14F-4D97-AF65-F5344CB8AC3E}">
        <p14:creationId xmlns:p14="http://schemas.microsoft.com/office/powerpoint/2010/main" val="996068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64E7BCD-1306-4CB0-861C-39A5F2E100A3}" type="datetime1">
              <a:rPr lang="tr-TR" smtClean="0"/>
              <a:pPr/>
              <a:t>08.07.2024</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772FF841-F590-4AB3-8AAA-6F5200D13F7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876D188-116F-43A1-804F-653F3AEEF606}" type="datetime1">
              <a:rPr lang="tr-TR" smtClean="0"/>
              <a:pPr/>
              <a:t>08.07.2024</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0C727761-2300-42C1-8516-84CCAC3905B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CD3793-E95B-418C-81AB-1D0E9C90B9BA}" type="datetime1">
              <a:rPr lang="tr-TR" smtClean="0"/>
              <a:pPr/>
              <a:t>08.07.2024</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519AB158-2C77-469C-88CE-5DB555D295AB}"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E64E7BCD-1306-4CB0-861C-39A5F2E100A3}" type="datetime1">
              <a:rPr lang="tr-TR" smtClean="0"/>
              <a:pPr/>
              <a:t>08.07.2024</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72FF841-F590-4AB3-8AAA-6F5200D13F7E}"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60B6D9F-D2A8-429F-9753-D5A827BAB870}" type="datetime1">
              <a:rPr lang="tr-TR" smtClean="0"/>
              <a:pPr/>
              <a:t>08.07.2024</a:t>
            </a:fld>
            <a:endParaRPr lang="tr-TR"/>
          </a:p>
        </p:txBody>
      </p:sp>
      <p:sp>
        <p:nvSpPr>
          <p:cNvPr id="5" name="4 Altbilgi Yer Tutucusu"/>
          <p:cNvSpPr>
            <a:spLocks noGrp="1"/>
          </p:cNvSpPr>
          <p:nvPr>
            <p:ph type="ftr" sz="quarter" idx="11"/>
          </p:nvPr>
        </p:nvSpPr>
        <p:spPr/>
        <p:txBody>
          <a:bodyPr/>
          <a:lstStyle>
            <a:extLst/>
          </a:lstStyle>
          <a:p>
            <a:r>
              <a:rPr lang="tr-TR" smtClean="0"/>
              <a:t>Mustafa AYDIN</a:t>
            </a:r>
            <a:endParaRPr lang="tr-TR"/>
          </a:p>
        </p:txBody>
      </p:sp>
      <p:sp>
        <p:nvSpPr>
          <p:cNvPr id="6" name="5 Slayt Numarası Yer Tutucusu"/>
          <p:cNvSpPr>
            <a:spLocks noGrp="1"/>
          </p:cNvSpPr>
          <p:nvPr>
            <p:ph type="sldNum" sz="quarter" idx="12"/>
          </p:nvPr>
        </p:nvSpPr>
        <p:spPr/>
        <p:txBody>
          <a:bodyPr/>
          <a:lstStyle>
            <a:extLst/>
          </a:lstStyle>
          <a:p>
            <a:fld id="{FC2661D6-BE3A-4BDC-BA05-4F2AF58F8EBB}"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8E52A455-7696-4F89-8E9F-160D79D6DB32}" type="datetime1">
              <a:rPr lang="tr-TR" smtClean="0"/>
              <a:pPr/>
              <a:t>08.07.2024</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4043813-EC31-413A-832A-08B5023B925F}"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02F3335-0875-4C75-83E7-B0FDFBB0867D}" type="datetime1">
              <a:rPr lang="tr-TR" smtClean="0"/>
              <a:pPr/>
              <a:t>08.07.2024</a:t>
            </a:fld>
            <a:endParaRPr lang="tr-TR"/>
          </a:p>
        </p:txBody>
      </p:sp>
      <p:sp>
        <p:nvSpPr>
          <p:cNvPr id="6" name="5 Altbilgi Yer Tutucusu"/>
          <p:cNvSpPr>
            <a:spLocks noGrp="1"/>
          </p:cNvSpPr>
          <p:nvPr>
            <p:ph type="ftr" sz="quarter" idx="11"/>
          </p:nvPr>
        </p:nvSpPr>
        <p:spPr/>
        <p:txBody>
          <a:bodyPr/>
          <a:lstStyle>
            <a:extLst/>
          </a:lstStyle>
          <a:p>
            <a:r>
              <a:rPr lang="tr-TR" smtClean="0"/>
              <a:t>Mustafa AYDIN</a:t>
            </a:r>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717B2445-EB43-43B8-AEC8-0A4362A7BB3A}"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13AB7DD-7706-4260-8439-5095EE59AEAC}" type="datetime1">
              <a:rPr lang="tr-TR" smtClean="0"/>
              <a:pPr/>
              <a:t>08.07.2024</a:t>
            </a:fld>
            <a:endParaRPr lang="tr-TR"/>
          </a:p>
        </p:txBody>
      </p:sp>
      <p:sp>
        <p:nvSpPr>
          <p:cNvPr id="8" name="7 Altbilgi Yer Tutucusu"/>
          <p:cNvSpPr>
            <a:spLocks noGrp="1"/>
          </p:cNvSpPr>
          <p:nvPr>
            <p:ph type="ftr" sz="quarter" idx="11"/>
          </p:nvPr>
        </p:nvSpPr>
        <p:spPr/>
        <p:txBody>
          <a:bodyPr/>
          <a:lstStyle>
            <a:extLst/>
          </a:lstStyle>
          <a:p>
            <a:r>
              <a:rPr lang="tr-TR" smtClean="0"/>
              <a:t>Mustafa AYDIN</a:t>
            </a:r>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E768CB44-F091-4CA1-B89F-3A19A576A208}"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10E11E5F-3B4D-4934-B1BC-E3DD807394C9}" type="datetime1">
              <a:rPr lang="tr-TR" smtClean="0"/>
              <a:pPr/>
              <a:t>08.07.2024</a:t>
            </a:fld>
            <a:endParaRPr lang="tr-TR"/>
          </a:p>
        </p:txBody>
      </p:sp>
      <p:sp>
        <p:nvSpPr>
          <p:cNvPr id="4" name="3 Altbilgi Yer Tutucusu"/>
          <p:cNvSpPr>
            <a:spLocks noGrp="1"/>
          </p:cNvSpPr>
          <p:nvPr>
            <p:ph type="ftr" sz="quarter" idx="11"/>
          </p:nvPr>
        </p:nvSpPr>
        <p:spPr/>
        <p:txBody>
          <a:bodyPr/>
          <a:lstStyle>
            <a:extLst/>
          </a:lstStyle>
          <a:p>
            <a:r>
              <a:rPr lang="tr-TR" smtClean="0"/>
              <a:t>Mustafa AYDIN</a:t>
            </a:r>
            <a:endParaRPr lang="tr-TR"/>
          </a:p>
        </p:txBody>
      </p:sp>
      <p:sp>
        <p:nvSpPr>
          <p:cNvPr id="5" name="4 Slayt Numarası Yer Tutucusu"/>
          <p:cNvSpPr>
            <a:spLocks noGrp="1"/>
          </p:cNvSpPr>
          <p:nvPr>
            <p:ph type="sldNum" sz="quarter" idx="12"/>
          </p:nvPr>
        </p:nvSpPr>
        <p:spPr/>
        <p:txBody>
          <a:bodyPr/>
          <a:lstStyle>
            <a:extLst/>
          </a:lstStyle>
          <a:p>
            <a:fld id="{AFF10F03-E99A-48E2-B675-090012F5F38E}"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9004B38F-BB6D-425E-8FB8-F56EC183578F}" type="datetime1">
              <a:rPr lang="tr-TR" smtClean="0"/>
              <a:pPr/>
              <a:t>08.07.2024</a:t>
            </a:fld>
            <a:endParaRPr lang="tr-TR"/>
          </a:p>
        </p:txBody>
      </p:sp>
      <p:sp>
        <p:nvSpPr>
          <p:cNvPr id="3" name="2 Altbilgi Yer Tutucusu"/>
          <p:cNvSpPr>
            <a:spLocks noGrp="1"/>
          </p:cNvSpPr>
          <p:nvPr>
            <p:ph type="ftr" sz="quarter" idx="11"/>
          </p:nvPr>
        </p:nvSpPr>
        <p:spPr/>
        <p:txBody>
          <a:bodyPr/>
          <a:lstStyle>
            <a:extLst/>
          </a:lstStyle>
          <a:p>
            <a:r>
              <a:rPr lang="tr-TR" smtClean="0"/>
              <a:t>Mustafa AYDIN</a:t>
            </a:r>
            <a:endParaRPr lang="tr-TR"/>
          </a:p>
        </p:txBody>
      </p:sp>
      <p:sp>
        <p:nvSpPr>
          <p:cNvPr id="4" name="3 Slayt Numarası Yer Tutucusu"/>
          <p:cNvSpPr>
            <a:spLocks noGrp="1"/>
          </p:cNvSpPr>
          <p:nvPr>
            <p:ph type="sldNum" sz="quarter" idx="12"/>
          </p:nvPr>
        </p:nvSpPr>
        <p:spPr/>
        <p:txBody>
          <a:bodyPr/>
          <a:lstStyle>
            <a:extLst/>
          </a:lstStyle>
          <a:p>
            <a:fld id="{B64EB266-F06A-4F7F-96DE-00C3ADC35083}"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CC93CF83-CD33-48A1-AB41-8B491A88861A}" type="datetime1">
              <a:rPr lang="tr-TR" smtClean="0"/>
              <a:pPr/>
              <a:t>08.07.2024</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ADE03FE-9FF8-40E2-9526-C971306D2C0D}"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60B6D9F-D2A8-429F-9753-D5A827BAB870}" type="datetime1">
              <a:rPr lang="tr-TR" smtClean="0"/>
              <a:pPr/>
              <a:t>08.07.2024</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FC2661D6-BE3A-4BDC-BA05-4F2AF58F8EBB}"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6A585F4A-379E-464C-90A0-AA7B3186034C}" type="datetime1">
              <a:rPr lang="tr-TR" smtClean="0"/>
              <a:pPr/>
              <a:t>08.07.2024</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0ED4D28-12EB-4B7C-A598-C24CE86734F2}"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876D188-116F-43A1-804F-653F3AEEF606}" type="datetime1">
              <a:rPr lang="tr-TR" smtClean="0"/>
              <a:pPr/>
              <a:t>08.07.2024</a:t>
            </a:fld>
            <a:endParaRPr lang="tr-TR"/>
          </a:p>
        </p:txBody>
      </p:sp>
      <p:sp>
        <p:nvSpPr>
          <p:cNvPr id="5" name="4 Altbilgi Yer Tutucusu"/>
          <p:cNvSpPr>
            <a:spLocks noGrp="1"/>
          </p:cNvSpPr>
          <p:nvPr>
            <p:ph type="ftr" sz="quarter" idx="11"/>
          </p:nvPr>
        </p:nvSpPr>
        <p:spPr/>
        <p:txBody>
          <a:bodyPr/>
          <a:lstStyle>
            <a:extLst/>
          </a:lstStyle>
          <a:p>
            <a:r>
              <a:rPr lang="tr-TR" smtClean="0"/>
              <a:t>Mustafa AYDIN</a:t>
            </a:r>
            <a:endParaRPr lang="tr-TR"/>
          </a:p>
        </p:txBody>
      </p:sp>
      <p:sp>
        <p:nvSpPr>
          <p:cNvPr id="6" name="5 Slayt Numarası Yer Tutucusu"/>
          <p:cNvSpPr>
            <a:spLocks noGrp="1"/>
          </p:cNvSpPr>
          <p:nvPr>
            <p:ph type="sldNum" sz="quarter" idx="12"/>
          </p:nvPr>
        </p:nvSpPr>
        <p:spPr/>
        <p:txBody>
          <a:bodyPr/>
          <a:lstStyle>
            <a:extLst/>
          </a:lstStyle>
          <a:p>
            <a:fld id="{0C727761-2300-42C1-8516-84CCAC3905B5}"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8CD3793-E95B-418C-81AB-1D0E9C90B9BA}" type="datetime1">
              <a:rPr lang="tr-TR" smtClean="0"/>
              <a:pPr/>
              <a:t>08.07.2024</a:t>
            </a:fld>
            <a:endParaRPr lang="tr-TR"/>
          </a:p>
        </p:txBody>
      </p:sp>
      <p:sp>
        <p:nvSpPr>
          <p:cNvPr id="5" name="4 Altbilgi Yer Tutucusu"/>
          <p:cNvSpPr>
            <a:spLocks noGrp="1"/>
          </p:cNvSpPr>
          <p:nvPr>
            <p:ph type="ftr" sz="quarter" idx="11"/>
          </p:nvPr>
        </p:nvSpPr>
        <p:spPr/>
        <p:txBody>
          <a:bodyPr/>
          <a:lstStyle>
            <a:extLst/>
          </a:lstStyle>
          <a:p>
            <a:r>
              <a:rPr lang="tr-TR" smtClean="0"/>
              <a:t>Mustafa AYDIN</a:t>
            </a:r>
            <a:endParaRPr lang="tr-TR"/>
          </a:p>
        </p:txBody>
      </p:sp>
      <p:sp>
        <p:nvSpPr>
          <p:cNvPr id="6" name="5 Slayt Numarası Yer Tutucusu"/>
          <p:cNvSpPr>
            <a:spLocks noGrp="1"/>
          </p:cNvSpPr>
          <p:nvPr>
            <p:ph type="sldNum" sz="quarter" idx="12"/>
          </p:nvPr>
        </p:nvSpPr>
        <p:spPr/>
        <p:txBody>
          <a:bodyPr/>
          <a:lstStyle>
            <a:extLst/>
          </a:lstStyle>
          <a:p>
            <a:fld id="{519AB158-2C77-469C-88CE-5DB555D295A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52A455-7696-4F89-8E9F-160D79D6DB32}" type="datetime1">
              <a:rPr lang="tr-TR" smtClean="0"/>
              <a:pPr/>
              <a:t>08.07.2024</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44043813-EC31-413A-832A-08B5023B925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02F3335-0875-4C75-83E7-B0FDFBB0867D}" type="datetime1">
              <a:rPr lang="tr-TR" smtClean="0"/>
              <a:pPr/>
              <a:t>08.07.2024</a:t>
            </a:fld>
            <a:endParaRPr lang="tr-TR"/>
          </a:p>
        </p:txBody>
      </p:sp>
      <p:sp>
        <p:nvSpPr>
          <p:cNvPr id="6" name="Footer Placeholder 5"/>
          <p:cNvSpPr>
            <a:spLocks noGrp="1"/>
          </p:cNvSpPr>
          <p:nvPr>
            <p:ph type="ftr" sz="quarter" idx="11"/>
          </p:nvPr>
        </p:nvSpPr>
        <p:spPr/>
        <p:txBody>
          <a:bodyPr/>
          <a:lstStyle/>
          <a:p>
            <a:r>
              <a:rPr lang="tr-TR" smtClean="0"/>
              <a:t>Mustafa AYDIN</a:t>
            </a:r>
            <a:endParaRPr lang="tr-TR"/>
          </a:p>
        </p:txBody>
      </p:sp>
      <p:sp>
        <p:nvSpPr>
          <p:cNvPr id="7" name="Slide Number Placeholder 6"/>
          <p:cNvSpPr>
            <a:spLocks noGrp="1"/>
          </p:cNvSpPr>
          <p:nvPr>
            <p:ph type="sldNum" sz="quarter" idx="12"/>
          </p:nvPr>
        </p:nvSpPr>
        <p:spPr/>
        <p:txBody>
          <a:bodyPr/>
          <a:lstStyle/>
          <a:p>
            <a:fld id="{717B2445-EB43-43B8-AEC8-0A4362A7BB3A}"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13AB7DD-7706-4260-8439-5095EE59AEAC}" type="datetime1">
              <a:rPr lang="tr-TR" smtClean="0"/>
              <a:pPr/>
              <a:t>08.07.2024</a:t>
            </a:fld>
            <a:endParaRPr lang="tr-TR"/>
          </a:p>
        </p:txBody>
      </p:sp>
      <p:sp>
        <p:nvSpPr>
          <p:cNvPr id="8" name="Footer Placeholder 7"/>
          <p:cNvSpPr>
            <a:spLocks noGrp="1"/>
          </p:cNvSpPr>
          <p:nvPr>
            <p:ph type="ftr" sz="quarter" idx="11"/>
          </p:nvPr>
        </p:nvSpPr>
        <p:spPr/>
        <p:txBody>
          <a:bodyPr/>
          <a:lstStyle/>
          <a:p>
            <a:r>
              <a:rPr lang="tr-TR" smtClean="0"/>
              <a:t>Mustafa AYDIN</a:t>
            </a:r>
            <a:endParaRPr lang="tr-TR"/>
          </a:p>
        </p:txBody>
      </p:sp>
      <p:sp>
        <p:nvSpPr>
          <p:cNvPr id="9" name="Slide Number Placeholder 8"/>
          <p:cNvSpPr>
            <a:spLocks noGrp="1"/>
          </p:cNvSpPr>
          <p:nvPr>
            <p:ph type="sldNum" sz="quarter" idx="12"/>
          </p:nvPr>
        </p:nvSpPr>
        <p:spPr/>
        <p:txBody>
          <a:bodyPr/>
          <a:lstStyle/>
          <a:p>
            <a:fld id="{E768CB44-F091-4CA1-B89F-3A19A576A20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0E11E5F-3B4D-4934-B1BC-E3DD807394C9}" type="datetime1">
              <a:rPr lang="tr-TR" smtClean="0"/>
              <a:pPr/>
              <a:t>08.07.2024</a:t>
            </a:fld>
            <a:endParaRPr lang="tr-TR"/>
          </a:p>
        </p:txBody>
      </p:sp>
      <p:sp>
        <p:nvSpPr>
          <p:cNvPr id="4" name="Footer Placeholder 3"/>
          <p:cNvSpPr>
            <a:spLocks noGrp="1"/>
          </p:cNvSpPr>
          <p:nvPr>
            <p:ph type="ftr" sz="quarter" idx="11"/>
          </p:nvPr>
        </p:nvSpPr>
        <p:spPr/>
        <p:txBody>
          <a:bodyPr/>
          <a:lstStyle/>
          <a:p>
            <a:r>
              <a:rPr lang="tr-TR" smtClean="0"/>
              <a:t>Mustafa AYDIN</a:t>
            </a:r>
            <a:endParaRPr lang="tr-TR"/>
          </a:p>
        </p:txBody>
      </p:sp>
      <p:sp>
        <p:nvSpPr>
          <p:cNvPr id="5" name="Slide Number Placeholder 4"/>
          <p:cNvSpPr>
            <a:spLocks noGrp="1"/>
          </p:cNvSpPr>
          <p:nvPr>
            <p:ph type="sldNum" sz="quarter" idx="12"/>
          </p:nvPr>
        </p:nvSpPr>
        <p:spPr/>
        <p:txBody>
          <a:bodyPr/>
          <a:lstStyle/>
          <a:p>
            <a:fld id="{AFF10F03-E99A-48E2-B675-090012F5F38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004B38F-BB6D-425E-8FB8-F56EC183578F}" type="datetime1">
              <a:rPr lang="tr-TR" smtClean="0"/>
              <a:pPr/>
              <a:t>08.07.2024</a:t>
            </a:fld>
            <a:endParaRPr lang="tr-TR"/>
          </a:p>
        </p:txBody>
      </p:sp>
      <p:sp>
        <p:nvSpPr>
          <p:cNvPr id="3" name="Footer Placeholder 2"/>
          <p:cNvSpPr>
            <a:spLocks noGrp="1"/>
          </p:cNvSpPr>
          <p:nvPr>
            <p:ph type="ftr" sz="quarter" idx="11"/>
          </p:nvPr>
        </p:nvSpPr>
        <p:spPr/>
        <p:txBody>
          <a:bodyPr/>
          <a:lstStyle/>
          <a:p>
            <a:r>
              <a:rPr lang="tr-TR" smtClean="0"/>
              <a:t>Mustafa AYDIN</a:t>
            </a:r>
            <a:endParaRPr lang="tr-TR"/>
          </a:p>
        </p:txBody>
      </p:sp>
      <p:sp>
        <p:nvSpPr>
          <p:cNvPr id="4" name="Slide Number Placeholder 3"/>
          <p:cNvSpPr>
            <a:spLocks noGrp="1"/>
          </p:cNvSpPr>
          <p:nvPr>
            <p:ph type="sldNum" sz="quarter" idx="12"/>
          </p:nvPr>
        </p:nvSpPr>
        <p:spPr/>
        <p:txBody>
          <a:bodyPr/>
          <a:lstStyle/>
          <a:p>
            <a:fld id="{B64EB266-F06A-4F7F-96DE-00C3ADC3508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C93CF83-CD33-48A1-AB41-8B491A88861A}" type="datetime1">
              <a:rPr lang="tr-TR" smtClean="0"/>
              <a:pPr/>
              <a:t>08.07.2024</a:t>
            </a:fld>
            <a:endParaRPr lang="tr-TR"/>
          </a:p>
        </p:txBody>
      </p:sp>
      <p:sp>
        <p:nvSpPr>
          <p:cNvPr id="6" name="Footer Placeholder 5"/>
          <p:cNvSpPr>
            <a:spLocks noGrp="1"/>
          </p:cNvSpPr>
          <p:nvPr>
            <p:ph type="ftr" sz="quarter" idx="11"/>
          </p:nvPr>
        </p:nvSpPr>
        <p:spPr/>
        <p:txBody>
          <a:bodyPr/>
          <a:lstStyle/>
          <a:p>
            <a:r>
              <a:rPr lang="tr-TR" smtClean="0"/>
              <a:t>Mustafa AYDIN</a:t>
            </a:r>
            <a:endParaRPr lang="tr-TR"/>
          </a:p>
        </p:txBody>
      </p:sp>
      <p:sp>
        <p:nvSpPr>
          <p:cNvPr id="7" name="Slide Number Placeholder 6"/>
          <p:cNvSpPr>
            <a:spLocks noGrp="1"/>
          </p:cNvSpPr>
          <p:nvPr>
            <p:ph type="sldNum" sz="quarter" idx="12"/>
          </p:nvPr>
        </p:nvSpPr>
        <p:spPr/>
        <p:txBody>
          <a:bodyPr/>
          <a:lstStyle/>
          <a:p>
            <a:fld id="{DADE03FE-9FF8-40E2-9526-C971306D2C0D}"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585F4A-379E-464C-90A0-AA7B3186034C}" type="datetime1">
              <a:rPr lang="tr-TR" smtClean="0"/>
              <a:pPr/>
              <a:t>08.07.2024</a:t>
            </a:fld>
            <a:endParaRPr lang="tr-TR"/>
          </a:p>
        </p:txBody>
      </p:sp>
      <p:sp>
        <p:nvSpPr>
          <p:cNvPr id="6" name="Footer Placeholder 5"/>
          <p:cNvSpPr>
            <a:spLocks noGrp="1"/>
          </p:cNvSpPr>
          <p:nvPr>
            <p:ph type="ftr" sz="quarter" idx="11"/>
          </p:nvPr>
        </p:nvSpPr>
        <p:spPr/>
        <p:txBody>
          <a:bodyPr/>
          <a:lstStyle/>
          <a:p>
            <a:r>
              <a:rPr lang="tr-TR" smtClean="0"/>
              <a:t>Mustafa AYDIN</a:t>
            </a:r>
            <a:endParaRPr lang="tr-TR"/>
          </a:p>
        </p:txBody>
      </p:sp>
      <p:sp>
        <p:nvSpPr>
          <p:cNvPr id="7" name="Slide Number Placeholder 6"/>
          <p:cNvSpPr>
            <a:spLocks noGrp="1"/>
          </p:cNvSpPr>
          <p:nvPr>
            <p:ph type="sldNum" sz="quarter" idx="12"/>
          </p:nvPr>
        </p:nvSpPr>
        <p:spPr/>
        <p:txBody>
          <a:bodyPr/>
          <a:lstStyle/>
          <a:p>
            <a:fld id="{A0ED4D28-12EB-4B7C-A598-C24CE86734F2}"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F9D2314-B756-47AA-8D0D-2227BA5F0B47}" type="datetime1">
              <a:rPr lang="tr-TR" smtClean="0"/>
              <a:pPr/>
              <a:t>08.07.2024</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tr-TR" smtClean="0"/>
              <a:t>Mustafa AYDIN</a:t>
            </a:r>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39E4126-C686-4882-B8A0-C618B760A7A3}"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tr-TR" smtClean="0"/>
              <a:t>Mustafa AYDIN</a:t>
            </a:r>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F9D2314-B756-47AA-8D0D-2227BA5F0B47}" type="datetime1">
              <a:rPr lang="tr-TR" smtClean="0"/>
              <a:pPr/>
              <a:t>08.07.2024</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39E4126-C686-4882-B8A0-C618B760A7A3}"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Microsoft_Excel_97-2003__al__ma_Sayfas_1.xls"/></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779912" y="1268760"/>
            <a:ext cx="4824536" cy="3240360"/>
          </a:xfrm>
        </p:spPr>
        <p:txBody>
          <a:bodyPr>
            <a:normAutofit fontScale="90000"/>
          </a:bodyPr>
          <a:lstStyle/>
          <a:p>
            <a:r>
              <a:rPr lang="tr-TR" sz="3600" b="1" dirty="0" smtClean="0">
                <a:solidFill>
                  <a:srgbClr val="000066"/>
                </a:solidFill>
              </a:rPr>
              <a:t>YOZGAT BOZOK </a:t>
            </a:r>
            <a:r>
              <a:rPr lang="tr-TR" sz="3600" b="1" dirty="0">
                <a:solidFill>
                  <a:srgbClr val="000066"/>
                </a:solidFill>
              </a:rPr>
              <a:t>ÜNİVERSİTESİ </a:t>
            </a:r>
            <a:r>
              <a:rPr lang="tr-TR" sz="3600" b="1" dirty="0" smtClean="0">
                <a:solidFill>
                  <a:srgbClr val="000066"/>
                </a:solidFill>
              </a:rPr>
              <a:t/>
            </a:r>
            <a:br>
              <a:rPr lang="tr-TR" sz="3600" b="1" dirty="0" smtClean="0">
                <a:solidFill>
                  <a:srgbClr val="000066"/>
                </a:solidFill>
              </a:rPr>
            </a:br>
            <a:r>
              <a:rPr lang="tr-TR" sz="3600" b="1" dirty="0" smtClean="0">
                <a:solidFill>
                  <a:srgbClr val="000066"/>
                </a:solidFill>
              </a:rPr>
              <a:t>STRATEJİ </a:t>
            </a:r>
            <a:r>
              <a:rPr lang="tr-TR" sz="3600" b="1" dirty="0">
                <a:solidFill>
                  <a:srgbClr val="000066"/>
                </a:solidFill>
              </a:rPr>
              <a:t>GELİŞTİRME DAİRE BAŞKANLIĞI </a:t>
            </a:r>
            <a:br>
              <a:rPr lang="tr-TR" sz="3600" b="1" dirty="0">
                <a:solidFill>
                  <a:srgbClr val="000066"/>
                </a:solidFill>
              </a:rPr>
            </a:br>
            <a:r>
              <a:rPr lang="tr-TR" sz="3600" b="1" dirty="0">
                <a:solidFill>
                  <a:srgbClr val="000066"/>
                </a:solidFill>
              </a:rPr>
              <a:t>BÜTÇE UYGULAMA EĞİTİMİ</a:t>
            </a:r>
          </a:p>
        </p:txBody>
      </p:sp>
      <p:sp>
        <p:nvSpPr>
          <p:cNvPr id="2051" name="Rectangle 3"/>
          <p:cNvSpPr>
            <a:spLocks noGrp="1" noChangeArrowheads="1"/>
          </p:cNvSpPr>
          <p:nvPr>
            <p:ph type="subTitle" idx="1"/>
          </p:nvPr>
        </p:nvSpPr>
        <p:spPr>
          <a:xfrm>
            <a:off x="152400" y="4077072"/>
            <a:ext cx="8452048" cy="1439863"/>
          </a:xfrm>
        </p:spPr>
        <p:txBody>
          <a:bodyPr>
            <a:normAutofit/>
          </a:bodyPr>
          <a:lstStyle/>
          <a:p>
            <a:endParaRPr lang="tr-TR" sz="3200" b="1" dirty="0">
              <a:solidFill>
                <a:srgbClr val="000066"/>
              </a:solidFill>
              <a:latin typeface="+mj-lt"/>
              <a:ea typeface="+mj-ea"/>
              <a:cs typeface="+mj-cs"/>
            </a:endParaRPr>
          </a:p>
          <a:p>
            <a:endParaRPr lang="tr-TR" dirty="0" smtClean="0">
              <a:solidFill>
                <a:srgbClr val="333399"/>
              </a:solidFill>
              <a:effectLst>
                <a:outerShdw blurRad="38100" dist="38100" dir="2700000" algn="tl">
                  <a:srgbClr val="000000"/>
                </a:outerShdw>
              </a:effectLst>
            </a:endParaRPr>
          </a:p>
          <a:p>
            <a:r>
              <a:rPr lang="tr-TR" dirty="0" smtClean="0">
                <a:solidFill>
                  <a:srgbClr val="333399"/>
                </a:solidFill>
                <a:effectLst>
                  <a:outerShdw blurRad="38100" dist="38100" dir="2700000" algn="tl">
                    <a:srgbClr val="000000"/>
                  </a:outerShdw>
                </a:effectLst>
              </a:rPr>
              <a:t>BÜTÇE </a:t>
            </a:r>
            <a:r>
              <a:rPr lang="tr-TR" dirty="0">
                <a:solidFill>
                  <a:srgbClr val="333399"/>
                </a:solidFill>
                <a:effectLst>
                  <a:outerShdw blurRad="38100" dist="38100" dir="2700000" algn="tl">
                    <a:srgbClr val="000000"/>
                  </a:outerShdw>
                </a:effectLst>
              </a:rPr>
              <a:t>VE PERFORMANS	</a:t>
            </a:r>
            <a:r>
              <a:rPr lang="tr-TR" dirty="0" smtClean="0">
                <a:solidFill>
                  <a:srgbClr val="333399"/>
                </a:solidFill>
                <a:effectLst>
                  <a:outerShdw blurRad="38100" dist="38100" dir="2700000" algn="tl">
                    <a:srgbClr val="000000"/>
                  </a:outerShdw>
                </a:effectLst>
              </a:rPr>
              <a:t> ŞUBESİ</a:t>
            </a:r>
          </a:p>
        </p:txBody>
      </p:sp>
      <p:sp>
        <p:nvSpPr>
          <p:cNvPr id="105474" name="AutoShape 2" descr="selçuk üniversitesi logo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105476" name="AutoShape 4" descr="selçuk üniversitesi logo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pic>
        <p:nvPicPr>
          <p:cNvPr id="6" name="Resim 5" descr="Resmi bÃ¼yÃ¼tmek iÃ§in tÄ±klayÄ±nÄ±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26316"/>
            <a:ext cx="3331096"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1" y="1627938"/>
            <a:ext cx="9144032" cy="3942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spcBef>
                <a:spcPct val="20000"/>
              </a:spcBef>
              <a:buClr>
                <a:schemeClr val="tx2"/>
              </a:buClr>
              <a:buFont typeface="Wingdings" pitchFamily="2" charset="2"/>
              <a:buChar char="q"/>
            </a:pPr>
            <a:r>
              <a:rPr lang="tr-TR" sz="2300" b="1" dirty="0">
                <a:solidFill>
                  <a:schemeClr val="tx2"/>
                </a:solidFill>
                <a:latin typeface="Lucida Sans Unicode" pitchFamily="34" charset="0"/>
              </a:rPr>
              <a:t> </a:t>
            </a:r>
            <a:r>
              <a:rPr lang="tr-TR" sz="2300" b="1" dirty="0" smtClean="0"/>
              <a:t>Program sınıflandırma,</a:t>
            </a:r>
            <a:r>
              <a:rPr lang="tr-TR" sz="2300" dirty="0" smtClean="0"/>
              <a:t> </a:t>
            </a:r>
            <a:r>
              <a:rPr lang="tr-TR" sz="2400" dirty="0"/>
              <a:t>bütçe ve harcamaların, hükümet faaliyetlerinin tamamını kapsayacak şekilde oluşturulan program yapısına göre </a:t>
            </a:r>
            <a:r>
              <a:rPr lang="tr-TR" sz="2400" dirty="0" smtClean="0"/>
              <a:t>sınıflandırılmasıdır.</a:t>
            </a:r>
          </a:p>
          <a:p>
            <a:pPr eaLnBrk="1" hangingPunct="1">
              <a:lnSpc>
                <a:spcPct val="120000"/>
              </a:lnSpc>
              <a:spcBef>
                <a:spcPct val="20000"/>
              </a:spcBef>
              <a:buClr>
                <a:schemeClr val="tx2"/>
              </a:buClr>
            </a:pPr>
            <a:r>
              <a:rPr lang="tr-TR" sz="2400" dirty="0" smtClean="0"/>
              <a:t>Program </a:t>
            </a:r>
            <a:r>
              <a:rPr lang="tr-TR" sz="2400" dirty="0"/>
              <a:t>sınıflandırması, bütçe kaynaklarının yönetimi açısından “Program - Alt Program </a:t>
            </a:r>
            <a:r>
              <a:rPr lang="tr-TR" sz="2400" dirty="0" smtClean="0"/>
              <a:t>– Faaliyet - Alt Faaliyet” </a:t>
            </a:r>
            <a:r>
              <a:rPr lang="tr-TR" sz="2400" dirty="0"/>
              <a:t>şeklinde </a:t>
            </a:r>
            <a:r>
              <a:rPr lang="tr-TR" sz="2400" dirty="0" smtClean="0"/>
              <a:t>dört </a:t>
            </a:r>
            <a:r>
              <a:rPr lang="tr-TR" sz="2400" dirty="0"/>
              <a:t>düzeyden oluşmaktadır</a:t>
            </a:r>
            <a:r>
              <a:rPr lang="tr-TR" sz="2400" dirty="0" smtClean="0"/>
              <a:t>.</a:t>
            </a:r>
          </a:p>
          <a:p>
            <a:pPr eaLnBrk="1" hangingPunct="1">
              <a:lnSpc>
                <a:spcPct val="120000"/>
              </a:lnSpc>
              <a:spcBef>
                <a:spcPct val="20000"/>
              </a:spcBef>
              <a:buClr>
                <a:schemeClr val="tx2"/>
              </a:buClr>
            </a:pPr>
            <a:r>
              <a:rPr lang="tr-TR" sz="2400" dirty="0" smtClean="0">
                <a:solidFill>
                  <a:srgbClr val="C00000"/>
                </a:solidFill>
              </a:rPr>
              <a:t>Örnek;</a:t>
            </a:r>
            <a:endParaRPr lang="tr-TR" sz="2300" dirty="0">
              <a:solidFill>
                <a:srgbClr val="C00000"/>
              </a:solidFill>
            </a:endParaRPr>
          </a:p>
          <a:p>
            <a:pPr eaLnBrk="1" hangingPunct="1">
              <a:lnSpc>
                <a:spcPct val="120000"/>
              </a:lnSpc>
              <a:spcBef>
                <a:spcPct val="20000"/>
              </a:spcBef>
              <a:buClr>
                <a:schemeClr val="tx2"/>
              </a:buClr>
            </a:pPr>
            <a:r>
              <a:rPr lang="tr-TR" sz="1500" dirty="0" smtClean="0"/>
              <a:t>Yükseköğretim (62) – Ön Lisans Eğitimi, Lisans Eğitimi ve Lisansüstü Eğitim (239) – Yükseköğretim Kurumları Birinci Öğretim (756) </a:t>
            </a:r>
            <a:r>
              <a:rPr lang="tr-TR" sz="1500" dirty="0"/>
              <a:t>- Yükseköğretim Kurumları Birinci Öğretim </a:t>
            </a:r>
            <a:r>
              <a:rPr lang="tr-TR" sz="1500" dirty="0" smtClean="0"/>
              <a:t>(4300)</a:t>
            </a:r>
            <a:endParaRPr lang="tr-TR" sz="1500" dirty="0"/>
          </a:p>
        </p:txBody>
      </p:sp>
      <p:sp>
        <p:nvSpPr>
          <p:cNvPr id="95236" name="Text Box 4"/>
          <p:cNvSpPr txBox="1">
            <a:spLocks noChangeArrowheads="1"/>
          </p:cNvSpPr>
          <p:nvPr/>
        </p:nvSpPr>
        <p:spPr bwMode="auto">
          <a:xfrm>
            <a:off x="1231924" y="428604"/>
            <a:ext cx="67691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sz="3200" b="1" dirty="0" smtClean="0"/>
              <a:t>Gider Kodlaması</a:t>
            </a:r>
            <a:endParaRPr lang="tr-TR" sz="3200"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484784"/>
            <a:ext cx="8208912" cy="5096780"/>
          </a:xfrm>
          <a:prstGeom prst="rect">
            <a:avLst/>
          </a:prstGeom>
        </p:spPr>
        <p:txBody>
          <a:bodyPr wrap="square">
            <a:spAutoFit/>
          </a:bodyPr>
          <a:lstStyle/>
          <a:p>
            <a:pPr algn="just" eaLnBrk="1" hangingPunct="1">
              <a:lnSpc>
                <a:spcPct val="120000"/>
              </a:lnSpc>
              <a:spcBef>
                <a:spcPct val="20000"/>
              </a:spcBef>
              <a:buClr>
                <a:schemeClr val="tx2"/>
              </a:buClr>
              <a:buFont typeface="Wingdings" pitchFamily="2" charset="2"/>
              <a:buChar char="q"/>
            </a:pPr>
            <a:r>
              <a:rPr lang="tr-TR" b="1" dirty="0"/>
              <a:t>Kurumsal sınıflandırma</a:t>
            </a:r>
            <a:r>
              <a:rPr lang="tr-TR" dirty="0"/>
              <a:t>, yönetim yetkisi temel ölçüt olarak kabul edilmiştir. Kamu kurumlarının mevcut kurumsal kod 4 düzeyli olan yapısı 2 düzeye çekilmiştir</a:t>
            </a:r>
            <a:r>
              <a:rPr lang="tr-TR" dirty="0" smtClean="0"/>
              <a:t>.</a:t>
            </a:r>
            <a:r>
              <a:rPr lang="tr-TR" dirty="0"/>
              <a:t> Bu düzenlemeye göre kurumsal sınıflandırmanın ilk düzeyi 5018 sayılı Kanuna ekli cetvellerde yer alan idareleri, ikinci düzeyi ise bu idarelerin hizmet birimlerini göstermektedir</a:t>
            </a:r>
            <a:r>
              <a:rPr lang="tr-TR" dirty="0" smtClean="0"/>
              <a:t> </a:t>
            </a:r>
            <a:r>
              <a:rPr lang="tr-TR" dirty="0"/>
              <a:t>Üniversitemizin Eski Kurumsal Kodu</a:t>
            </a:r>
            <a:r>
              <a:rPr lang="tr-TR" dirty="0">
                <a:solidFill>
                  <a:srgbClr val="C00000"/>
                </a:solidFill>
              </a:rPr>
              <a:t>(38.66.00.01) </a:t>
            </a:r>
            <a:r>
              <a:rPr lang="tr-TR" dirty="0"/>
              <a:t>Yeni Kurumsal Kodu </a:t>
            </a:r>
            <a:r>
              <a:rPr lang="tr-TR" dirty="0">
                <a:solidFill>
                  <a:srgbClr val="C00000"/>
                </a:solidFill>
              </a:rPr>
              <a:t>(</a:t>
            </a:r>
            <a:r>
              <a:rPr lang="tr-TR" dirty="0" smtClean="0">
                <a:solidFill>
                  <a:srgbClr val="C00000"/>
                </a:solidFill>
              </a:rPr>
              <a:t>466.--)</a:t>
            </a:r>
            <a:endParaRPr lang="tr-TR" dirty="0">
              <a:solidFill>
                <a:srgbClr val="C00000"/>
              </a:solidFill>
            </a:endParaRPr>
          </a:p>
          <a:p>
            <a:pPr eaLnBrk="1" hangingPunct="1">
              <a:lnSpc>
                <a:spcPct val="120000"/>
              </a:lnSpc>
              <a:spcBef>
                <a:spcPct val="20000"/>
              </a:spcBef>
              <a:buClr>
                <a:schemeClr val="tx2"/>
              </a:buClr>
            </a:pPr>
            <a:endParaRPr lang="tr-TR" sz="1200" dirty="0"/>
          </a:p>
          <a:p>
            <a:pPr eaLnBrk="1" hangingPunct="1">
              <a:lnSpc>
                <a:spcPct val="120000"/>
              </a:lnSpc>
              <a:spcBef>
                <a:spcPct val="20000"/>
              </a:spcBef>
              <a:buClr>
                <a:schemeClr val="tx2"/>
              </a:buClr>
              <a:buFont typeface="Wingdings" pitchFamily="2" charset="2"/>
              <a:buChar char="q"/>
            </a:pPr>
            <a:r>
              <a:rPr lang="tr-TR" dirty="0"/>
              <a:t> </a:t>
            </a:r>
            <a:r>
              <a:rPr lang="tr-TR" b="1" dirty="0"/>
              <a:t>Finansman tipi sınıflandırma</a:t>
            </a:r>
            <a:r>
              <a:rPr lang="tr-TR" dirty="0"/>
              <a:t> harcamanın hangi kaynakla finanse edildiğini gösterir. </a:t>
            </a:r>
            <a:r>
              <a:rPr lang="tr-TR" dirty="0" smtClean="0"/>
              <a:t>Üniversitemiz Özel </a:t>
            </a:r>
            <a:r>
              <a:rPr lang="tr-TR" dirty="0"/>
              <a:t>Bütçeli İdareler </a:t>
            </a:r>
            <a:r>
              <a:rPr lang="tr-TR" dirty="0">
                <a:solidFill>
                  <a:srgbClr val="C00000"/>
                </a:solidFill>
              </a:rPr>
              <a:t>(02) </a:t>
            </a:r>
            <a:r>
              <a:rPr lang="tr-TR" dirty="0" smtClean="0">
                <a:solidFill>
                  <a:srgbClr val="C00000"/>
                </a:solidFill>
              </a:rPr>
              <a:t> </a:t>
            </a:r>
            <a:r>
              <a:rPr lang="tr-TR" dirty="0" smtClean="0"/>
              <a:t>ve</a:t>
            </a:r>
            <a:r>
              <a:rPr lang="tr-TR" dirty="0" smtClean="0">
                <a:solidFill>
                  <a:srgbClr val="C00000"/>
                </a:solidFill>
              </a:rPr>
              <a:t> </a:t>
            </a:r>
            <a:r>
              <a:rPr lang="tr-TR" dirty="0" smtClean="0"/>
              <a:t>Yükseköğretim </a:t>
            </a:r>
            <a:r>
              <a:rPr lang="tr-TR" dirty="0"/>
              <a:t>Öz Gelirleri</a:t>
            </a:r>
            <a:r>
              <a:rPr lang="tr-TR" dirty="0">
                <a:solidFill>
                  <a:srgbClr val="C00000"/>
                </a:solidFill>
              </a:rPr>
              <a:t> (13</a:t>
            </a:r>
            <a:r>
              <a:rPr lang="tr-TR" dirty="0" smtClean="0">
                <a:solidFill>
                  <a:srgbClr val="C00000"/>
                </a:solidFill>
              </a:rPr>
              <a:t>) </a:t>
            </a:r>
            <a:r>
              <a:rPr lang="tr-TR" dirty="0" smtClean="0"/>
              <a:t>ile finanse edilmektedir. </a:t>
            </a:r>
          </a:p>
          <a:p>
            <a:pPr eaLnBrk="1" hangingPunct="1">
              <a:lnSpc>
                <a:spcPct val="120000"/>
              </a:lnSpc>
              <a:spcBef>
                <a:spcPct val="20000"/>
              </a:spcBef>
              <a:buClr>
                <a:schemeClr val="tx2"/>
              </a:buClr>
            </a:pPr>
            <a:r>
              <a:rPr lang="tr-TR" dirty="0" smtClean="0"/>
              <a:t>Yükseköğretim  Öz Gelirleri ikinci öğretim, yaz okulu, tezsiz yüksek lisans, taşınmaz mal gelirleri ile yürütülecek hizmetler vb. gelirlerden oluşmaktadır.</a:t>
            </a:r>
            <a:endParaRPr lang="tr-TR" dirty="0"/>
          </a:p>
          <a:p>
            <a:pPr eaLnBrk="1" hangingPunct="1">
              <a:lnSpc>
                <a:spcPct val="120000"/>
              </a:lnSpc>
              <a:spcBef>
                <a:spcPct val="20000"/>
              </a:spcBef>
              <a:buClr>
                <a:schemeClr val="tx2"/>
              </a:buClr>
              <a:buFont typeface="Wingdings" pitchFamily="2" charset="2"/>
              <a:buChar char="q"/>
            </a:pPr>
            <a:endParaRPr lang="tr-TR" sz="1200" dirty="0"/>
          </a:p>
          <a:p>
            <a:pPr eaLnBrk="1" hangingPunct="1">
              <a:lnSpc>
                <a:spcPct val="120000"/>
              </a:lnSpc>
              <a:spcBef>
                <a:spcPct val="20000"/>
              </a:spcBef>
              <a:buClr>
                <a:schemeClr val="tx2"/>
              </a:buClr>
              <a:buFont typeface="Wingdings" pitchFamily="2" charset="2"/>
              <a:buChar char="q"/>
            </a:pPr>
            <a:r>
              <a:rPr lang="tr-TR" dirty="0"/>
              <a:t> </a:t>
            </a:r>
            <a:r>
              <a:rPr lang="tr-TR" b="1" dirty="0"/>
              <a:t>Ekonomik sınıflandırma</a:t>
            </a:r>
            <a:r>
              <a:rPr lang="tr-TR" dirty="0"/>
              <a:t> devlet faaliyetlerinin, milli ekonomi üzerindeki etkilerine göre gruplanmasıyla oluşturulmuştur. </a:t>
            </a:r>
            <a:r>
              <a:rPr lang="tr-TR" dirty="0">
                <a:solidFill>
                  <a:srgbClr val="C00000"/>
                </a:solidFill>
              </a:rPr>
              <a:t>(</a:t>
            </a:r>
            <a:r>
              <a:rPr lang="tr-TR" dirty="0" smtClean="0">
                <a:solidFill>
                  <a:srgbClr val="C00000"/>
                </a:solidFill>
              </a:rPr>
              <a:t>03.02.10.01 Kırtasiye Alımları)</a:t>
            </a:r>
            <a:endParaRPr lang="tr-TR" dirty="0">
              <a:solidFill>
                <a:srgbClr val="C00000"/>
              </a:solidFill>
            </a:endParaRPr>
          </a:p>
        </p:txBody>
      </p:sp>
    </p:spTree>
    <p:extLst>
      <p:ext uri="{BB962C8B-B14F-4D97-AF65-F5344CB8AC3E}">
        <p14:creationId xmlns:p14="http://schemas.microsoft.com/office/powerpoint/2010/main" val="251051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ikdörtgen 1"/>
          <p:cNvSpPr>
            <a:spLocks noChangeArrowheads="1"/>
          </p:cNvSpPr>
          <p:nvPr/>
        </p:nvSpPr>
        <p:spPr bwMode="auto">
          <a:xfrm>
            <a:off x="323528" y="1124744"/>
            <a:ext cx="8820472" cy="1353191"/>
          </a:xfrm>
          <a:prstGeom prst="rect">
            <a:avLst/>
          </a:prstGeom>
          <a:noFill/>
          <a:ln w="9525">
            <a:noFill/>
            <a:miter lim="800000"/>
            <a:headEnd/>
            <a:tailEnd/>
          </a:ln>
        </p:spPr>
        <p:txBody>
          <a:bodyPr wrap="square">
            <a:spAutoFit/>
          </a:bodyPr>
          <a:lstStyle/>
          <a:p>
            <a:pPr>
              <a:lnSpc>
                <a:spcPct val="115000"/>
              </a:lnSpc>
              <a:spcAft>
                <a:spcPts val="1000"/>
              </a:spcAft>
              <a:tabLst>
                <a:tab pos="4410075" algn="l"/>
              </a:tabLst>
            </a:pPr>
            <a:endParaRPr lang="tr-TR" altLang="tr-TR" sz="3200" b="1" dirty="0" smtClean="0">
              <a:solidFill>
                <a:srgbClr val="FF3399"/>
              </a:solidFill>
              <a:latin typeface="Comic Sans MS" pitchFamily="66" charset="0"/>
              <a:ea typeface="Calibri" pitchFamily="34" charset="0"/>
              <a:cs typeface="Times New Roman" pitchFamily="18" charset="0"/>
            </a:endParaRPr>
          </a:p>
          <a:p>
            <a:pPr>
              <a:lnSpc>
                <a:spcPct val="115000"/>
              </a:lnSpc>
              <a:spcAft>
                <a:spcPts val="1000"/>
              </a:spcAft>
              <a:tabLst>
                <a:tab pos="4410075" algn="l"/>
              </a:tabLst>
            </a:pPr>
            <a:r>
              <a:rPr lang="tr-TR" altLang="tr-TR" sz="3200" b="1" dirty="0" smtClean="0">
                <a:solidFill>
                  <a:srgbClr val="FF3399"/>
                </a:solidFill>
                <a:latin typeface="Comic Sans MS" pitchFamily="66" charset="0"/>
                <a:ea typeface="Calibri" pitchFamily="34" charset="0"/>
                <a:cs typeface="Times New Roman" pitchFamily="18" charset="0"/>
              </a:rPr>
              <a:t>BÜTÇE </a:t>
            </a:r>
            <a:r>
              <a:rPr lang="tr-TR" altLang="tr-TR" sz="3200" b="1" dirty="0">
                <a:solidFill>
                  <a:srgbClr val="FF3399"/>
                </a:solidFill>
                <a:latin typeface="Comic Sans MS" pitchFamily="66" charset="0"/>
                <a:ea typeface="Calibri" pitchFamily="34" charset="0"/>
                <a:cs typeface="Times New Roman" pitchFamily="18" charset="0"/>
              </a:rPr>
              <a:t>KODLARININ GENEL GÖRÜNÜMÜ</a:t>
            </a:r>
            <a:endParaRPr lang="tr-TR" altLang="tr-TR" sz="3200" dirty="0">
              <a:solidFill>
                <a:srgbClr val="FF3399"/>
              </a:solidFill>
              <a:latin typeface="Comic Sans MS" pitchFamily="66" charset="0"/>
              <a:ea typeface="Calibri" pitchFamily="34" charset="0"/>
              <a:cs typeface="Times New Roman" pitchFamily="18" charset="0"/>
            </a:endParaRPr>
          </a:p>
        </p:txBody>
      </p:sp>
      <p:graphicFrame>
        <p:nvGraphicFramePr>
          <p:cNvPr id="5" name="Group 167"/>
          <p:cNvGraphicFramePr>
            <a:graphicFrameLocks noGrp="1"/>
          </p:cNvGraphicFramePr>
          <p:nvPr>
            <p:extLst>
              <p:ext uri="{D42A27DB-BD31-4B8C-83A1-F6EECF244321}">
                <p14:modId xmlns:p14="http://schemas.microsoft.com/office/powerpoint/2010/main" val="2371576158"/>
              </p:ext>
            </p:extLst>
          </p:nvPr>
        </p:nvGraphicFramePr>
        <p:xfrm>
          <a:off x="1115616" y="2708920"/>
          <a:ext cx="5787398" cy="1492251"/>
        </p:xfrm>
        <a:graphic>
          <a:graphicData uri="http://schemas.openxmlformats.org/drawingml/2006/table">
            <a:tbl>
              <a:tblPr/>
              <a:tblGrid>
                <a:gridCol w="537240"/>
                <a:gridCol w="542065"/>
                <a:gridCol w="540457"/>
                <a:gridCol w="540457"/>
                <a:gridCol w="614449"/>
                <a:gridCol w="432688"/>
                <a:gridCol w="686831"/>
                <a:gridCol w="508288"/>
                <a:gridCol w="381216"/>
                <a:gridCol w="466467"/>
                <a:gridCol w="537240"/>
              </a:tblGrid>
              <a:tr h="547688">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Tur" charset="-94"/>
                        </a:rPr>
                        <a:t>PROGRAM</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99FF"/>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tx1"/>
                          </a:solidFill>
                          <a:effectLst/>
                          <a:latin typeface="Times New Roman Tur" charset="-94"/>
                        </a:rPr>
                        <a:t>KURUMSAL</a:t>
                      </a:r>
                      <a:endParaRPr kumimoji="0" lang="en-US" sz="11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c hMerge="1">
                  <a:txBody>
                    <a:bodyPr/>
                    <a:lstStyle/>
                    <a:p>
                      <a:endParaRPr lang="tr-TR"/>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FİN.</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EKONOMİK </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41433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IV</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IV</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r>
              <a:tr h="5302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Tur" charset="-94"/>
                        </a:rPr>
                        <a:t>62</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Tur" charset="-94"/>
                        </a:rPr>
                        <a:t>239</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756</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4300</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466</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13</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2</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03</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Tur" charset="-94"/>
                        </a:rPr>
                        <a:t>0</a:t>
                      </a:r>
                      <a:r>
                        <a:rPr kumimoji="0" lang="en-US" sz="1200" b="1" i="0" u="none" strike="noStrike" cap="none" normalizeH="0" baseline="0" dirty="0" smtClean="0">
                          <a:ln>
                            <a:noFill/>
                          </a:ln>
                          <a:solidFill>
                            <a:schemeClr val="tx1"/>
                          </a:solidFill>
                          <a:effectLst/>
                          <a:latin typeface="Times New Roman Tur" charset="-94"/>
                        </a:rPr>
                        <a:t>2</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1</a:t>
                      </a:r>
                      <a:r>
                        <a:rPr kumimoji="0" lang="tr-TR" sz="1200" b="1" i="0" u="none" strike="noStrike" cap="none" normalizeH="0" baseline="0" dirty="0" smtClean="0">
                          <a:ln>
                            <a:noFill/>
                          </a:ln>
                          <a:solidFill>
                            <a:schemeClr val="tx1"/>
                          </a:solidFill>
                          <a:effectLst/>
                          <a:latin typeface="Times New Roman Tur" charset="-94"/>
                        </a:rPr>
                        <a:t>0</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01</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ctrTitle"/>
          </p:nvPr>
        </p:nvSpPr>
        <p:spPr>
          <a:xfrm>
            <a:off x="827088" y="2492375"/>
            <a:ext cx="7772400" cy="1470025"/>
          </a:xfrm>
        </p:spPr>
        <p:txBody>
          <a:bodyPr>
            <a:noAutofit/>
          </a:bodyPr>
          <a:lstStyle/>
          <a:p>
            <a:r>
              <a:rPr lang="tr-TR" sz="6000" b="1" dirty="0">
                <a:solidFill>
                  <a:srgbClr val="3333CC"/>
                </a:solidFill>
                <a:latin typeface="Cambria" pitchFamily="18" charset="0"/>
              </a:rPr>
              <a:t>EKONOMİK SINIFLANDIRMA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ctrTitle"/>
          </p:nvPr>
        </p:nvSpPr>
        <p:spPr>
          <a:xfrm>
            <a:off x="714348" y="357166"/>
            <a:ext cx="7772400" cy="503237"/>
          </a:xfrm>
        </p:spPr>
        <p:txBody>
          <a:bodyPr>
            <a:noAutofit/>
          </a:bodyPr>
          <a:lstStyle/>
          <a:p>
            <a:r>
              <a:rPr lang="tr-TR" sz="3200" b="1" dirty="0">
                <a:solidFill>
                  <a:schemeClr val="bg1"/>
                </a:solidFill>
                <a:latin typeface="Cambria" pitchFamily="18" charset="0"/>
              </a:rPr>
              <a:t>EKONOMİK KODLAR</a:t>
            </a:r>
          </a:p>
        </p:txBody>
      </p:sp>
      <p:sp>
        <p:nvSpPr>
          <p:cNvPr id="181251" name="Rectangle 3"/>
          <p:cNvSpPr>
            <a:spLocks noGrp="1" noChangeArrowheads="1"/>
          </p:cNvSpPr>
          <p:nvPr>
            <p:ph type="subTitle" idx="1"/>
          </p:nvPr>
        </p:nvSpPr>
        <p:spPr>
          <a:xfrm>
            <a:off x="214282" y="928670"/>
            <a:ext cx="8715436" cy="4000528"/>
          </a:xfrm>
        </p:spPr>
        <p:txBody>
          <a:bodyPr>
            <a:noAutofit/>
          </a:bodyPr>
          <a:lstStyle/>
          <a:p>
            <a:pPr algn="l">
              <a:lnSpc>
                <a:spcPct val="80000"/>
              </a:lnSpc>
            </a:pPr>
            <a:r>
              <a:rPr lang="tr-TR" sz="2400" b="1" dirty="0">
                <a:solidFill>
                  <a:srgbClr val="3333CC"/>
                </a:solidFill>
                <a:effectLst>
                  <a:outerShdw blurRad="38100" dist="38100" dir="2700000" algn="tl">
                    <a:srgbClr val="000000"/>
                  </a:outerShdw>
                </a:effectLst>
                <a:latin typeface="Cambria" pitchFamily="18" charset="0"/>
              </a:rPr>
              <a:t>01- PERSONEL GİDERLERİ</a:t>
            </a:r>
          </a:p>
          <a:p>
            <a:pPr algn="l">
              <a:lnSpc>
                <a:spcPct val="80000"/>
              </a:lnSpc>
            </a:pPr>
            <a:r>
              <a:rPr lang="tr-TR" sz="2400" dirty="0" smtClean="0">
                <a:solidFill>
                  <a:schemeClr val="tx2">
                    <a:lumMod val="75000"/>
                  </a:schemeClr>
                </a:solidFill>
                <a:latin typeface="Cambria" pitchFamily="18" charset="0"/>
              </a:rPr>
              <a:t>Bu </a:t>
            </a:r>
            <a:r>
              <a:rPr lang="tr-TR" sz="2400" dirty="0">
                <a:solidFill>
                  <a:schemeClr val="tx2">
                    <a:lumMod val="75000"/>
                  </a:schemeClr>
                </a:solidFill>
                <a:latin typeface="Cambria" pitchFamily="18" charset="0"/>
              </a:rPr>
              <a:t>bölüm, kamu personeli ile kamu personeli olmasa bile bunlar gibi çalıştırılan kişilere bordroya dayalı olarak nakden yapılan ödemeleri kapsar.</a:t>
            </a:r>
          </a:p>
          <a:p>
            <a:pPr algn="l">
              <a:lnSpc>
                <a:spcPct val="80000"/>
              </a:lnSpc>
            </a:pPr>
            <a:endParaRPr lang="tr-TR" sz="2400" dirty="0">
              <a:solidFill>
                <a:schemeClr val="tx2">
                  <a:lumMod val="75000"/>
                </a:schemeClr>
              </a:solidFill>
              <a:latin typeface="Cambria" pitchFamily="18" charset="0"/>
            </a:endParaRPr>
          </a:p>
          <a:p>
            <a:pPr algn="l">
              <a:lnSpc>
                <a:spcPct val="80000"/>
              </a:lnSpc>
            </a:pPr>
            <a:r>
              <a:rPr lang="tr-TR" sz="2400" b="1" dirty="0">
                <a:solidFill>
                  <a:srgbClr val="3333CC"/>
                </a:solidFill>
                <a:effectLst>
                  <a:outerShdw blurRad="38100" dist="38100" dir="2700000" algn="tl">
                    <a:srgbClr val="000000"/>
                  </a:outerShdw>
                </a:effectLst>
                <a:latin typeface="Cambria" pitchFamily="18" charset="0"/>
              </a:rPr>
              <a:t>02- SOSYAL GÜVENLİK KURUMLARINA DEVLET PRİMİ GİDERLERİ</a:t>
            </a:r>
            <a:r>
              <a:rPr lang="tr-TR" sz="2400" b="1" dirty="0">
                <a:latin typeface="Cambria" pitchFamily="18" charset="0"/>
              </a:rPr>
              <a:t> </a:t>
            </a:r>
          </a:p>
          <a:p>
            <a:pPr algn="l">
              <a:lnSpc>
                <a:spcPct val="80000"/>
              </a:lnSpc>
            </a:pPr>
            <a:r>
              <a:rPr lang="tr-TR" sz="2400" dirty="0" smtClean="0">
                <a:solidFill>
                  <a:schemeClr val="tx2">
                    <a:lumMod val="75000"/>
                  </a:schemeClr>
                </a:solidFill>
                <a:latin typeface="Cambria" pitchFamily="18" charset="0"/>
              </a:rPr>
              <a:t>Sağlık </a:t>
            </a:r>
            <a:r>
              <a:rPr lang="tr-TR" sz="2400" dirty="0">
                <a:solidFill>
                  <a:schemeClr val="tx2">
                    <a:lumMod val="75000"/>
                  </a:schemeClr>
                </a:solidFill>
                <a:latin typeface="Cambria" pitchFamily="18" charset="0"/>
              </a:rPr>
              <a:t>sigortası primleri, usta öğreticiler için ödenecek primleri, aday çırak, çırak ve öğrenciler için ödenecek primleri gibi giderleri kapsar.</a:t>
            </a:r>
          </a:p>
          <a:p>
            <a:pPr>
              <a:lnSpc>
                <a:spcPct val="80000"/>
              </a:lnSpc>
            </a:pPr>
            <a:r>
              <a:rPr lang="tr-TR" sz="2400" dirty="0">
                <a:latin typeface="Cambria" pitchFamily="18" charset="0"/>
              </a:rPr>
              <a:t> </a:t>
            </a:r>
          </a:p>
        </p:txBody>
      </p:sp>
      <p:sp>
        <p:nvSpPr>
          <p:cNvPr id="181252" name="Text Box 4"/>
          <p:cNvSpPr txBox="1">
            <a:spLocks noChangeArrowheads="1"/>
          </p:cNvSpPr>
          <p:nvPr/>
        </p:nvSpPr>
        <p:spPr bwMode="auto">
          <a:xfrm>
            <a:off x="214282" y="4467533"/>
            <a:ext cx="87154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tr-TR" sz="2400" b="1" dirty="0">
                <a:solidFill>
                  <a:srgbClr val="3333CC"/>
                </a:solidFill>
                <a:effectLst>
                  <a:outerShdw blurRad="38100" dist="38100" dir="2700000" algn="tl">
                    <a:srgbClr val="000000"/>
                  </a:outerShdw>
                </a:effectLst>
                <a:latin typeface="Cambria" pitchFamily="18" charset="0"/>
              </a:rPr>
              <a:t>03- MAL VE HİZMET ALIM GİDERLERİ</a:t>
            </a:r>
          </a:p>
        </p:txBody>
      </p:sp>
      <p:sp>
        <p:nvSpPr>
          <p:cNvPr id="181253" name="Rectangle 5"/>
          <p:cNvSpPr>
            <a:spLocks noChangeArrowheads="1"/>
          </p:cNvSpPr>
          <p:nvPr/>
        </p:nvSpPr>
        <p:spPr bwMode="auto">
          <a:xfrm>
            <a:off x="214282" y="4929198"/>
            <a:ext cx="8715436" cy="185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spcBef>
                <a:spcPct val="20000"/>
              </a:spcBef>
              <a:buClr>
                <a:schemeClr val="hlink"/>
              </a:buClr>
              <a:buSzPct val="65000"/>
              <a:buFont typeface="Wingdings" pitchFamily="2" charset="2"/>
              <a:buNone/>
            </a:pPr>
            <a:r>
              <a:rPr lang="tr-TR" sz="2400" dirty="0" smtClean="0">
                <a:effectLst>
                  <a:outerShdw blurRad="38100" dist="38100" dir="2700000" algn="tl">
                    <a:srgbClr val="FFFFFF"/>
                  </a:outerShdw>
                </a:effectLst>
                <a:latin typeface="Cambria" pitchFamily="18" charset="0"/>
              </a:rPr>
              <a:t>Bu </a:t>
            </a:r>
            <a:r>
              <a:rPr lang="tr-TR" sz="2400" dirty="0">
                <a:effectLst>
                  <a:outerShdw blurRad="38100" dist="38100" dir="2700000" algn="tl">
                    <a:srgbClr val="FFFFFF"/>
                  </a:outerShdw>
                </a:effectLst>
                <a:latin typeface="Cambria" pitchFamily="18" charset="0"/>
              </a:rPr>
              <a:t>bölüm, büro malzemesi alımları, kira, yakıt, elektrik ödemeleri ile parasal limitlere bakılmaksızın rutin bakım-onarım ödemelerini, telefon vb. haberleşme giderlerini, yolluk giderlerini, taşıma giderlerini, düşük değerli veya bir yıldan az kullanım ömrü olan ekipmanlar için yapılan ödemeler gibi giderleri kapsar.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ctrTitle"/>
          </p:nvPr>
        </p:nvSpPr>
        <p:spPr>
          <a:xfrm>
            <a:off x="714348" y="282557"/>
            <a:ext cx="7772400" cy="503237"/>
          </a:xfrm>
        </p:spPr>
        <p:txBody>
          <a:bodyPr>
            <a:normAutofit fontScale="90000"/>
          </a:bodyPr>
          <a:lstStyle/>
          <a:p>
            <a:r>
              <a:rPr lang="tr-TR" sz="4000" b="1" dirty="0">
                <a:solidFill>
                  <a:schemeClr val="bg1"/>
                </a:solidFill>
              </a:rPr>
              <a:t>EKONOMİK KODLAR</a:t>
            </a:r>
          </a:p>
        </p:txBody>
      </p:sp>
      <p:sp>
        <p:nvSpPr>
          <p:cNvPr id="183299" name="Rectangle 3"/>
          <p:cNvSpPr>
            <a:spLocks noGrp="1" noChangeArrowheads="1"/>
          </p:cNvSpPr>
          <p:nvPr>
            <p:ph type="subTitle" idx="1"/>
          </p:nvPr>
        </p:nvSpPr>
        <p:spPr>
          <a:xfrm>
            <a:off x="468313" y="981075"/>
            <a:ext cx="8135937" cy="5256213"/>
          </a:xfrm>
        </p:spPr>
        <p:txBody>
          <a:bodyPr>
            <a:noAutofit/>
          </a:bodyPr>
          <a:lstStyle/>
          <a:p>
            <a:pPr>
              <a:lnSpc>
                <a:spcPct val="80000"/>
              </a:lnSpc>
            </a:pPr>
            <a:r>
              <a:rPr lang="tr-TR" b="1" dirty="0">
                <a:solidFill>
                  <a:srgbClr val="3333CC"/>
                </a:solidFill>
                <a:effectLst>
                  <a:outerShdw blurRad="38100" dist="38100" dir="2700000" algn="tl">
                    <a:srgbClr val="000000"/>
                  </a:outerShdw>
                </a:effectLst>
              </a:rPr>
              <a:t>06.1     MAMUL MAL ALIMLARI</a:t>
            </a:r>
          </a:p>
          <a:p>
            <a:pPr algn="l">
              <a:lnSpc>
                <a:spcPct val="80000"/>
              </a:lnSpc>
            </a:pPr>
            <a:endParaRPr lang="tr-TR" dirty="0">
              <a:solidFill>
                <a:srgbClr val="3333CC"/>
              </a:solidFill>
              <a:effectLst>
                <a:outerShdw blurRad="38100" dist="38100" dir="2700000" algn="tl">
                  <a:srgbClr val="000000"/>
                </a:outerShdw>
              </a:effectLst>
            </a:endParaRPr>
          </a:p>
          <a:p>
            <a:pPr algn="just">
              <a:lnSpc>
                <a:spcPct val="80000"/>
              </a:lnSpc>
            </a:pPr>
            <a:r>
              <a:rPr lang="tr-TR" dirty="0">
                <a:solidFill>
                  <a:schemeClr val="tx2">
                    <a:lumMod val="75000"/>
                  </a:schemeClr>
                </a:solidFill>
              </a:rPr>
              <a:t>Üretim süreçlerinde kullanılmak suretiyle kısmen veya tamamen değişime uğrayarak yarı mamul veya mamul mal haline gelecek olanlar dışında kalan, tüketime yönelik mal ve malzeme alımları kapsamında yer almayan, kullanıma hazır mallardan bedeli her yıl bütçe kanunlarıyla belirlenecek limitin üstünde kalan diğer bir ifadeyle cari nitelikli olmayanları kapsayacaktır. </a:t>
            </a:r>
            <a:endParaRPr lang="tr-TR" dirty="0"/>
          </a:p>
          <a:p>
            <a:pPr>
              <a:lnSpc>
                <a:spcPct val="80000"/>
              </a:lnSpc>
            </a:pPr>
            <a:r>
              <a:rPr lang="tr-TR" b="1" dirty="0">
                <a:solidFill>
                  <a:srgbClr val="3333CC"/>
                </a:solidFill>
                <a:effectLst>
                  <a:outerShdw blurRad="38100" dist="38100" dir="2700000" algn="tl">
                    <a:srgbClr val="000000"/>
                  </a:outerShdw>
                </a:effectLst>
              </a:rPr>
              <a:t>06.3     GAYRİ MADDİ HAK ALIMLARI</a:t>
            </a:r>
          </a:p>
          <a:p>
            <a:pPr>
              <a:lnSpc>
                <a:spcPct val="80000"/>
              </a:lnSpc>
            </a:pPr>
            <a:endParaRPr lang="tr-TR" dirty="0">
              <a:solidFill>
                <a:srgbClr val="3333CC"/>
              </a:solidFill>
              <a:effectLst>
                <a:outerShdw blurRad="38100" dist="38100" dir="2700000" algn="tl">
                  <a:srgbClr val="000000"/>
                </a:outerShdw>
              </a:effectLst>
            </a:endParaRPr>
          </a:p>
          <a:p>
            <a:pPr algn="l">
              <a:lnSpc>
                <a:spcPct val="80000"/>
              </a:lnSpc>
            </a:pPr>
            <a:r>
              <a:rPr lang="tr-TR" dirty="0">
                <a:solidFill>
                  <a:schemeClr val="tx2">
                    <a:lumMod val="75000"/>
                  </a:schemeClr>
                </a:solidFill>
              </a:rPr>
              <a:t>İnsan zeka ve düşüncesinin oluşturduğu ürünler ve eserler üzerinde hukuk düzeninin sahibine tanıdığı mutlak haklardır</a:t>
            </a:r>
            <a:r>
              <a:rPr lang="tr-TR"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a:xfrm>
            <a:off x="857224" y="282557"/>
            <a:ext cx="7772400" cy="503237"/>
          </a:xfrm>
        </p:spPr>
        <p:txBody>
          <a:bodyPr>
            <a:normAutofit fontScale="90000"/>
          </a:bodyPr>
          <a:lstStyle/>
          <a:p>
            <a:r>
              <a:rPr lang="tr-TR" sz="4000" b="1" dirty="0">
                <a:solidFill>
                  <a:schemeClr val="bg1"/>
                </a:solidFill>
              </a:rPr>
              <a:t>EKONOMİK KODLAR</a:t>
            </a:r>
          </a:p>
        </p:txBody>
      </p:sp>
      <p:sp>
        <p:nvSpPr>
          <p:cNvPr id="184323" name="Rectangle 3"/>
          <p:cNvSpPr>
            <a:spLocks noGrp="1" noChangeArrowheads="1"/>
          </p:cNvSpPr>
          <p:nvPr>
            <p:ph type="subTitle" idx="1"/>
          </p:nvPr>
        </p:nvSpPr>
        <p:spPr>
          <a:xfrm>
            <a:off x="214282" y="857232"/>
            <a:ext cx="8715436" cy="5929354"/>
          </a:xfrm>
        </p:spPr>
        <p:txBody>
          <a:bodyPr>
            <a:noAutofit/>
          </a:bodyPr>
          <a:lstStyle/>
          <a:p>
            <a:pPr>
              <a:lnSpc>
                <a:spcPct val="80000"/>
              </a:lnSpc>
            </a:pPr>
            <a:r>
              <a:rPr lang="tr-TR" b="1" dirty="0">
                <a:solidFill>
                  <a:srgbClr val="3333CC"/>
                </a:solidFill>
                <a:effectLst>
                  <a:outerShdw blurRad="38100" dist="38100" dir="2700000" algn="tl">
                    <a:srgbClr val="000000"/>
                  </a:outerShdw>
                </a:effectLst>
              </a:rPr>
              <a:t>06.5    GAYRİMENKUL SERMAYE ÜRETİM GİDERLERİ</a:t>
            </a:r>
          </a:p>
          <a:p>
            <a:pPr algn="l">
              <a:lnSpc>
                <a:spcPct val="80000"/>
              </a:lnSpc>
            </a:pPr>
            <a:r>
              <a:rPr lang="tr-TR" dirty="0" smtClean="0">
                <a:solidFill>
                  <a:schemeClr val="tx2">
                    <a:lumMod val="75000"/>
                  </a:schemeClr>
                </a:solidFill>
              </a:rPr>
              <a:t>Gayrimenkulün </a:t>
            </a:r>
            <a:r>
              <a:rPr lang="tr-TR" dirty="0">
                <a:solidFill>
                  <a:schemeClr val="tx2">
                    <a:lumMod val="75000"/>
                  </a:schemeClr>
                </a:solidFill>
              </a:rPr>
              <a:t>kurum tarafından üretilmesi durumunda örneğin kurumun ihtiyacı olan bir hizmet binasının, gerekli malzemeler piyasadan temin edilerek ve kurum personelinin teknik bilgisinden ve işgücünden, kurumun iş makinelerinin kapasitesinden faydalanmak suretiyle </a:t>
            </a:r>
            <a:r>
              <a:rPr lang="tr-TR" dirty="0" smtClean="0">
                <a:solidFill>
                  <a:schemeClr val="tx2">
                    <a:lumMod val="75000"/>
                  </a:schemeClr>
                </a:solidFill>
              </a:rPr>
              <a:t>inşaat </a:t>
            </a:r>
            <a:r>
              <a:rPr lang="tr-TR" dirty="0">
                <a:solidFill>
                  <a:schemeClr val="tx2">
                    <a:lumMod val="75000"/>
                  </a:schemeClr>
                </a:solidFill>
              </a:rPr>
              <a:t>edilmesi durumunda üretim sürecinde kullanılan hammaddeler, ara mallar, bu malların taşıma giderleri, üretim sürecinde kullanılan enerji bedelleri   ve mamul malların alım giderleri ile projelerin fizibilitesi ve kontrollüğü için müşavir firma ve kişilere yapılan ödemeler ile gayrimenkul üretiminin üçüncü şahıslara ihale suretiyle yapılan işler için müteahhide yapılacak ödemeler bu bölümde sınıflandırılacaktır</a:t>
            </a:r>
            <a:r>
              <a:rPr lang="tr-TR" dirty="0" smtClean="0">
                <a:solidFill>
                  <a:schemeClr val="tx2">
                    <a:lumMod val="75000"/>
                  </a:schemeClr>
                </a:solidFill>
              </a:rPr>
              <a:t>.</a:t>
            </a:r>
          </a:p>
          <a:p>
            <a:pPr algn="l">
              <a:lnSpc>
                <a:spcPct val="80000"/>
              </a:lnSpc>
            </a:pPr>
            <a:r>
              <a:rPr lang="tr-TR" dirty="0" smtClean="0">
                <a:solidFill>
                  <a:schemeClr val="tx2">
                    <a:lumMod val="75000"/>
                  </a:schemeClr>
                </a:solidFill>
              </a:rPr>
              <a:t> </a:t>
            </a:r>
            <a:endParaRPr lang="tr-TR" dirty="0">
              <a:solidFill>
                <a:schemeClr val="tx2">
                  <a:lumMod val="75000"/>
                </a:schemeClr>
              </a:solidFill>
            </a:endParaRPr>
          </a:p>
          <a:p>
            <a:pPr>
              <a:lnSpc>
                <a:spcPct val="80000"/>
              </a:lnSpc>
            </a:pPr>
            <a:r>
              <a:rPr lang="tr-TR" b="1" dirty="0">
                <a:solidFill>
                  <a:srgbClr val="3333CC"/>
                </a:solidFill>
                <a:effectLst>
                  <a:outerShdw blurRad="38100" dist="38100" dir="2700000" algn="tl">
                    <a:srgbClr val="000000"/>
                  </a:outerShdw>
                </a:effectLst>
              </a:rPr>
              <a:t>06.7    GAYRİMENKUL BÜYÜK ONARIM GİDERLERİ</a:t>
            </a:r>
          </a:p>
          <a:p>
            <a:pPr algn="l">
              <a:lnSpc>
                <a:spcPct val="80000"/>
              </a:lnSpc>
            </a:pPr>
            <a:r>
              <a:rPr lang="tr-TR" dirty="0" smtClean="0">
                <a:solidFill>
                  <a:schemeClr val="tx2">
                    <a:lumMod val="75000"/>
                  </a:schemeClr>
                </a:solidFill>
              </a:rPr>
              <a:t>Gayrimenkullerin </a:t>
            </a:r>
            <a:r>
              <a:rPr lang="tr-TR" dirty="0">
                <a:solidFill>
                  <a:schemeClr val="tx2">
                    <a:lumMod val="75000"/>
                  </a:schemeClr>
                </a:solidFill>
              </a:rPr>
              <a:t>sermaye bölümüne dahil olacak nitelikteki bakım-onarımının kurumun bizzat kendisi tarafından, gerekli malzemeler piyasadan temin edilerek ve kurum personelinin teknik bilgisinden ve işgücünden vb. kapasiteden faydalanmak suretiyle (örneğin hizmet binasının çatısının bakım-onarımının) yapılması durumunda; üretim sürecinde kullanılan hammaddeler, ara mallar, bu malların taşıma giderleri, kullanılan enerji bedelleri ve mamul malların alım giderleri ile projelerin fizibilitesi ve kontrollüğü için müşavir firma ve kişilere yapılan ödemeler ile gayrimenkullerin bakım-onarımının (gayrimenkulün mütemmimi olan asansörlerin büyük bakım-onarımları dahil) üçüncü şahıslara ihale edilerek yaptırılması halinde müteahhide yapılacak ödemeler bu bölümde sınıflandırılacaktır.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6" name="Object 2"/>
          <p:cNvGraphicFramePr>
            <a:graphicFrameLocks noChangeAspect="1"/>
          </p:cNvGraphicFramePr>
          <p:nvPr>
            <p:extLst>
              <p:ext uri="{D42A27DB-BD31-4B8C-83A1-F6EECF244321}">
                <p14:modId xmlns:p14="http://schemas.microsoft.com/office/powerpoint/2010/main" val="2230533141"/>
              </p:ext>
            </p:extLst>
          </p:nvPr>
        </p:nvGraphicFramePr>
        <p:xfrm>
          <a:off x="0" y="428625"/>
          <a:ext cx="9144000" cy="6500813"/>
        </p:xfrm>
        <a:graphic>
          <a:graphicData uri="http://schemas.openxmlformats.org/presentationml/2006/ole">
            <mc:AlternateContent xmlns:mc="http://schemas.openxmlformats.org/markup-compatibility/2006">
              <mc:Choice xmlns:v="urn:schemas-microsoft-com:vml" Requires="v">
                <p:oleObj spid="_x0000_s185440" name="Çalışma Sayfası" r:id="rId4" imgW="4429253" imgH="6172200" progId="Excel.Sheet.8">
                  <p:embed/>
                </p:oleObj>
              </mc:Choice>
              <mc:Fallback>
                <p:oleObj name="Çalışma Sayfası" r:id="rId4" imgW="4429253" imgH="6172200" progId="Excel.Sheet.8">
                  <p:embed/>
                  <p:pic>
                    <p:nvPicPr>
                      <p:cNvPr id="0" name="Picture 18"/>
                      <p:cNvPicPr>
                        <a:picLocks noChangeAspect="1" noChangeArrowheads="1"/>
                      </p:cNvPicPr>
                      <p:nvPr/>
                    </p:nvPicPr>
                    <p:blipFill>
                      <a:blip r:embed="rId5"/>
                      <a:srcRect/>
                      <a:stretch>
                        <a:fillRect/>
                      </a:stretch>
                    </p:blipFill>
                    <p:spPr bwMode="auto">
                      <a:xfrm>
                        <a:off x="0" y="428625"/>
                        <a:ext cx="9144000" cy="650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5347" name="Text Box 3"/>
          <p:cNvSpPr txBox="1">
            <a:spLocks noChangeArrowheads="1"/>
          </p:cNvSpPr>
          <p:nvPr/>
        </p:nvSpPr>
        <p:spPr bwMode="auto">
          <a:xfrm>
            <a:off x="0" y="0"/>
            <a:ext cx="9144000" cy="457200"/>
          </a:xfrm>
          <a:prstGeom prst="rect">
            <a:avLst/>
          </a:prstGeom>
          <a:solidFill>
            <a:srgbClr val="8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tr-TR" sz="2400" b="1" dirty="0">
                <a:solidFill>
                  <a:srgbClr val="FFFF00"/>
                </a:solidFill>
                <a:effectLst>
                  <a:outerShdw blurRad="38100" dist="38100" dir="2700000" algn="tl">
                    <a:srgbClr val="000000"/>
                  </a:outerShdw>
                </a:effectLst>
              </a:rPr>
              <a:t>BÜTÇE</a:t>
            </a:r>
            <a:r>
              <a:rPr lang="tr-TR" sz="2400" dirty="0">
                <a:solidFill>
                  <a:srgbClr val="FFFF00"/>
                </a:solidFill>
              </a:rPr>
              <a:t> </a:t>
            </a:r>
            <a:r>
              <a:rPr lang="tr-TR" sz="2400" b="1" dirty="0">
                <a:solidFill>
                  <a:srgbClr val="FFFF00"/>
                </a:solidFill>
              </a:rPr>
              <a:t>EKONOMİK SINIFLANDIRMA KODLARI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9752" y="277982"/>
            <a:ext cx="4104456" cy="5092566"/>
          </a:xfrm>
        </p:spPr>
      </p:pic>
      <p:sp>
        <p:nvSpPr>
          <p:cNvPr id="3" name="Unvan 2"/>
          <p:cNvSpPr>
            <a:spLocks noGrp="1"/>
          </p:cNvSpPr>
          <p:nvPr>
            <p:ph type="title"/>
          </p:nvPr>
        </p:nvSpPr>
        <p:spPr>
          <a:xfrm>
            <a:off x="899592" y="5370548"/>
            <a:ext cx="7488832" cy="1008112"/>
          </a:xfrm>
        </p:spPr>
        <p:txBody>
          <a:bodyPr>
            <a:normAutofit/>
          </a:bodyPr>
          <a:lstStyle/>
          <a:p>
            <a:pPr algn="l"/>
            <a:r>
              <a:rPr lang="tr-TR" sz="2000" dirty="0" smtClean="0">
                <a:solidFill>
                  <a:schemeClr val="tx1"/>
                </a:solidFill>
                <a:latin typeface="Arial Black" panose="020B0A04020102020204" pitchFamily="34" charset="0"/>
              </a:rPr>
              <a:t>www.sbb.gov.tr/2024-2026-donemi-butce-cagrisi-ve-eki-butce-hazirlama-rehberi/</a:t>
            </a:r>
            <a:endParaRPr lang="tr-TR"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2219789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6314" y="2636912"/>
            <a:ext cx="8280493" cy="2952328"/>
          </a:xfrm>
        </p:spPr>
      </p:pic>
      <p:sp>
        <p:nvSpPr>
          <p:cNvPr id="3" name="Unvan 2"/>
          <p:cNvSpPr>
            <a:spLocks noGrp="1"/>
          </p:cNvSpPr>
          <p:nvPr>
            <p:ph type="title"/>
          </p:nvPr>
        </p:nvSpPr>
        <p:spPr/>
        <p:txBody>
          <a:bodyPr>
            <a:normAutofit fontScale="90000"/>
          </a:bodyPr>
          <a:lstStyle/>
          <a:p>
            <a:r>
              <a:rPr lang="tr-TR" dirty="0" smtClean="0"/>
              <a:t>2024-2026 Bütçe Hazırlama Rehberi ÖRNEK</a:t>
            </a:r>
            <a:endParaRPr lang="tr-TR" dirty="0"/>
          </a:p>
        </p:txBody>
      </p:sp>
    </p:spTree>
    <p:extLst>
      <p:ext uri="{BB962C8B-B14F-4D97-AF65-F5344CB8AC3E}">
        <p14:creationId xmlns:p14="http://schemas.microsoft.com/office/powerpoint/2010/main" val="160671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15616" y="764704"/>
            <a:ext cx="6408738" cy="504055"/>
          </a:xfrm>
        </p:spPr>
        <p:txBody>
          <a:bodyPr>
            <a:normAutofit fontScale="90000"/>
          </a:bodyPr>
          <a:lstStyle/>
          <a:p>
            <a:r>
              <a:rPr lang="tr-TR" sz="4000" b="1" dirty="0">
                <a:solidFill>
                  <a:srgbClr val="3333CC"/>
                </a:solidFill>
                <a:latin typeface="Lucida Sans Unicode" pitchFamily="34" charset="0"/>
              </a:rPr>
              <a:t>SUNUM PLANI</a:t>
            </a:r>
          </a:p>
        </p:txBody>
      </p:sp>
      <p:sp>
        <p:nvSpPr>
          <p:cNvPr id="4099" name="Rectangle 3"/>
          <p:cNvSpPr>
            <a:spLocks noGrp="1" noChangeArrowheads="1"/>
          </p:cNvSpPr>
          <p:nvPr>
            <p:ph type="subTitle" idx="1"/>
          </p:nvPr>
        </p:nvSpPr>
        <p:spPr>
          <a:xfrm>
            <a:off x="2051720" y="1916832"/>
            <a:ext cx="4608512" cy="4392488"/>
          </a:xfrm>
        </p:spPr>
        <p:txBody>
          <a:bodyPr>
            <a:normAutofit/>
          </a:bodyPr>
          <a:lstStyle/>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effectLst/>
                <a:latin typeface="Lucida Sans Unicode" pitchFamily="34" charset="0"/>
              </a:rPr>
              <a:t>Bütçe ve Özel Bütçe</a:t>
            </a: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effectLst/>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latin typeface="Lucida Sans Unicode" pitchFamily="34" charset="0"/>
              </a:rPr>
              <a:t>Bütçe Mevzuatı</a:t>
            </a: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effectLst/>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latin typeface="Lucida Sans Unicode" pitchFamily="34" charset="0"/>
              </a:rPr>
              <a:t>Analitik Bütçe Sınıflandırılması</a:t>
            </a:r>
            <a:endParaRPr lang="tr-TR" sz="1800" b="1" dirty="0">
              <a:solidFill>
                <a:schemeClr val="bg2">
                  <a:lumMod val="25000"/>
                </a:schemeClr>
              </a:solidFill>
              <a:effectLst/>
              <a:latin typeface="Lucida Sans Unicode" pitchFamily="34" charset="0"/>
            </a:endParaRP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effectLst/>
                <a:latin typeface="Lucida Sans Unicode" pitchFamily="34" charset="0"/>
              </a:rPr>
              <a:t>Bütçe Uygulama Süreci</a:t>
            </a: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latin typeface="Lucida Sans Unicode" pitchFamily="34" charset="0"/>
              </a:rPr>
              <a:t>Bütçe  Uygulamalarında Karşımıza Çıkan Hatalar</a:t>
            </a:r>
            <a:endParaRPr lang="tr-TR" sz="1800" b="1" dirty="0">
              <a:solidFill>
                <a:schemeClr val="bg2">
                  <a:lumMod val="25000"/>
                </a:schemeClr>
              </a:solidFill>
              <a:latin typeface="Lucida Sans Unicode" pitchFamily="34" charset="0"/>
            </a:endParaRP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effectLst/>
              <a:latin typeface="Lucida Sans Unicode" pitchFamily="34" charset="0"/>
            </a:endParaRPr>
          </a:p>
          <a:p>
            <a:pPr algn="l">
              <a:lnSpc>
                <a:spcPct val="80000"/>
              </a:lnSpc>
              <a:buClr>
                <a:schemeClr val="tx2"/>
              </a:buClr>
            </a:pPr>
            <a:endParaRPr lang="tr-TR" sz="1800" b="1" dirty="0">
              <a:solidFill>
                <a:schemeClr val="bg2">
                  <a:lumMod val="25000"/>
                </a:schemeClr>
              </a:solidFill>
              <a:effectLst/>
              <a:latin typeface="Lucida Sans Unicode"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642910" y="2420938"/>
            <a:ext cx="7858180" cy="1512887"/>
          </a:xfrm>
        </p:spPr>
        <p:txBody>
          <a:bodyPr>
            <a:noAutofit/>
          </a:bodyPr>
          <a:lstStyle/>
          <a:p>
            <a:r>
              <a:rPr lang="tr-TR" sz="5400" b="1" dirty="0">
                <a:solidFill>
                  <a:srgbClr val="3333CC"/>
                </a:solidFill>
                <a:effectLst>
                  <a:outerShdw blurRad="38100" dist="38100" dir="2700000" algn="tl">
                    <a:srgbClr val="000000"/>
                  </a:outerShdw>
                </a:effectLst>
                <a:latin typeface="Lucida Sans Unicode" pitchFamily="34" charset="0"/>
              </a:rPr>
              <a:t>Bütçe Uygulama Süreci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62000" y="533400"/>
            <a:ext cx="7696200" cy="609600"/>
          </a:xfrm>
        </p:spPr>
        <p:txBody>
          <a:bodyPr/>
          <a:lstStyle/>
          <a:p>
            <a:r>
              <a:rPr lang="tr-TR" sz="2800" b="1" smtClean="0">
                <a:solidFill>
                  <a:srgbClr val="990000"/>
                </a:solidFill>
                <a:latin typeface="Comic Sans MS" pitchFamily="66" charset="0"/>
              </a:rPr>
              <a:t>Ödeneklerin Kullanılmasının Esasları</a:t>
            </a:r>
          </a:p>
        </p:txBody>
      </p:sp>
      <p:sp>
        <p:nvSpPr>
          <p:cNvPr id="45059" name="Rectangle 3"/>
          <p:cNvSpPr>
            <a:spLocks noGrp="1" noChangeArrowheads="1"/>
          </p:cNvSpPr>
          <p:nvPr>
            <p:ph idx="1"/>
          </p:nvPr>
        </p:nvSpPr>
        <p:spPr>
          <a:xfrm>
            <a:off x="762000" y="1676400"/>
            <a:ext cx="7696200" cy="4267200"/>
          </a:xfrm>
        </p:spPr>
        <p:txBody>
          <a:bodyPr>
            <a:normAutofit lnSpcReduction="10000"/>
          </a:bodyPr>
          <a:lstStyle/>
          <a:p>
            <a:pPr>
              <a:lnSpc>
                <a:spcPct val="90000"/>
              </a:lnSpc>
            </a:pPr>
            <a:r>
              <a:rPr lang="tr-TR" sz="3000" dirty="0" smtClean="0">
                <a:solidFill>
                  <a:schemeClr val="tx1"/>
                </a:solidFill>
                <a:latin typeface="Comic Sans MS" pitchFamily="66" charset="0"/>
              </a:rPr>
              <a:t>Özel bütçeli idareler ve sosyal güvenlik kurumları ayrıntılı finansman programlarını hazırlar ve harcamalarını bu programa uygun olarak yaparlar.         </a:t>
            </a:r>
          </a:p>
          <a:p>
            <a:pPr>
              <a:lnSpc>
                <a:spcPct val="90000"/>
              </a:lnSpc>
            </a:pPr>
            <a:r>
              <a:rPr lang="tr-TR" sz="3000" dirty="0" smtClean="0">
                <a:solidFill>
                  <a:schemeClr val="tx1"/>
                </a:solidFill>
                <a:latin typeface="Comic Sans MS" pitchFamily="66" charset="0"/>
              </a:rPr>
              <a:t>Ayrıntılı harcama ve finansman programlarının hazırlanmasına, vize edilmesine, uygulanmasına ve uygulamanın izlenmesine dair </a:t>
            </a:r>
            <a:r>
              <a:rPr lang="tr-TR" sz="3000" dirty="0" err="1" smtClean="0">
                <a:solidFill>
                  <a:schemeClr val="tx1"/>
                </a:solidFill>
                <a:latin typeface="Comic Sans MS" pitchFamily="66" charset="0"/>
              </a:rPr>
              <a:t>usûl</a:t>
            </a:r>
            <a:r>
              <a:rPr lang="tr-TR" sz="3000" dirty="0" smtClean="0">
                <a:solidFill>
                  <a:schemeClr val="tx1"/>
                </a:solidFill>
                <a:latin typeface="Comic Sans MS" pitchFamily="66" charset="0"/>
              </a:rPr>
              <a:t> ve esaslar Cumhurbaşkanlığı Strateji  ve Bütçe Başkanlığı tarafından belirlenir.</a:t>
            </a:r>
          </a:p>
          <a:p>
            <a:pPr>
              <a:lnSpc>
                <a:spcPct val="90000"/>
              </a:lnSpc>
            </a:pPr>
            <a:endParaRPr lang="tr-TR" sz="3000" dirty="0" smtClean="0">
              <a:solidFill>
                <a:schemeClr val="accent1"/>
              </a:solidFill>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İçerik Yer Tutucusu"/>
          <p:cNvSpPr>
            <a:spLocks noGrp="1"/>
          </p:cNvSpPr>
          <p:nvPr>
            <p:ph idx="1"/>
          </p:nvPr>
        </p:nvSpPr>
        <p:spPr>
          <a:xfrm>
            <a:off x="872067" y="2675467"/>
            <a:ext cx="7408333" cy="2625741"/>
          </a:xfrm>
        </p:spPr>
        <p:txBody>
          <a:bodyPr/>
          <a:lstStyle/>
          <a:p>
            <a:r>
              <a:rPr lang="tr-TR" dirty="0" smtClean="0">
                <a:latin typeface="Comic Sans MS" pitchFamily="66" charset="0"/>
              </a:rPr>
              <a:t>Harcama yetkilileri ödenek gönderme belgesiyle belirlenir. Ödenek Gönderme belgesi ile ödenek gönderilen birimler harcama birimi kendisine ödenek gönderilen birimin en üst yöneticisi ise harcama yetkilisidir. </a:t>
            </a:r>
          </a:p>
        </p:txBody>
      </p:sp>
      <p:sp>
        <p:nvSpPr>
          <p:cNvPr id="46083" name="Rectangle 3"/>
          <p:cNvSpPr>
            <a:spLocks noGrp="1" noChangeArrowheads="1"/>
          </p:cNvSpPr>
          <p:nvPr>
            <p:ph type="title"/>
          </p:nvPr>
        </p:nvSpPr>
        <p:spPr>
          <a:xfrm>
            <a:off x="762000" y="609600"/>
            <a:ext cx="7696200" cy="609600"/>
          </a:xfrm>
        </p:spPr>
        <p:txBody>
          <a:bodyPr>
            <a:normAutofit fontScale="90000"/>
          </a:bodyPr>
          <a:lstStyle/>
          <a:p>
            <a:r>
              <a:rPr lang="tr-TR" sz="2800" b="1" dirty="0" smtClean="0">
                <a:solidFill>
                  <a:srgbClr val="990000"/>
                </a:solidFill>
                <a:latin typeface="Comic Sans MS" pitchFamily="66" charset="0"/>
              </a:rPr>
              <a:t>Ödeneklerin Kullanılmasının Esasları(Devam)</a:t>
            </a:r>
            <a:br>
              <a:rPr lang="tr-TR" sz="2800" b="1" dirty="0" smtClean="0">
                <a:solidFill>
                  <a:srgbClr val="990000"/>
                </a:solidFill>
                <a:latin typeface="Comic Sans MS" pitchFamily="66" charset="0"/>
              </a:rPr>
            </a:br>
            <a:r>
              <a:rPr lang="tr-TR" sz="2800" b="1" dirty="0" smtClean="0">
                <a:solidFill>
                  <a:srgbClr val="990000"/>
                </a:solidFill>
                <a:latin typeface="Comic Sans MS" pitchFamily="66" charset="0"/>
              </a:rPr>
              <a:t>(5018/31)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323528" y="1268760"/>
            <a:ext cx="7696200" cy="4191000"/>
          </a:xfrm>
        </p:spPr>
        <p:txBody>
          <a:bodyPr>
            <a:normAutofit/>
          </a:bodyPr>
          <a:lstStyle/>
          <a:p>
            <a:pPr>
              <a:lnSpc>
                <a:spcPct val="90000"/>
              </a:lnSpc>
            </a:pPr>
            <a:r>
              <a:rPr lang="tr-TR" sz="2400" dirty="0" smtClean="0">
                <a:latin typeface="Comic Sans MS" pitchFamily="66" charset="0"/>
              </a:rPr>
              <a:t>Kamu idareleri, bütçelerinde yer alan </a:t>
            </a:r>
            <a:r>
              <a:rPr lang="tr-TR" sz="2400" dirty="0" smtClean="0">
                <a:solidFill>
                  <a:srgbClr val="0000FF"/>
                </a:solidFill>
                <a:latin typeface="Comic Sans MS" pitchFamily="66" charset="0"/>
              </a:rPr>
              <a:t>ödeneklerin üzerinde harcama yapamaz. </a:t>
            </a:r>
            <a:r>
              <a:rPr lang="tr-TR" sz="2400" dirty="0" smtClean="0">
                <a:latin typeface="Comic Sans MS" pitchFamily="66" charset="0"/>
              </a:rPr>
              <a:t>Bütçeyle verilen ödenekler, tahsis edildikleri amaçlar doğrultusunda </a:t>
            </a:r>
            <a:r>
              <a:rPr lang="tr-TR" sz="2400" dirty="0" smtClean="0">
                <a:solidFill>
                  <a:srgbClr val="00B0F0"/>
                </a:solidFill>
                <a:latin typeface="Comic Sans MS" pitchFamily="66" charset="0"/>
              </a:rPr>
              <a:t>yılı içinde yaptırılan iş, satın alınan mal ve hizmetler ile diğer giderlerin </a:t>
            </a:r>
            <a:r>
              <a:rPr lang="tr-TR" sz="2400" dirty="0" smtClean="0">
                <a:latin typeface="Comic Sans MS" pitchFamily="66" charset="0"/>
              </a:rPr>
              <a:t>karşılanmasında kullanılır. </a:t>
            </a:r>
          </a:p>
          <a:p>
            <a:pPr>
              <a:lnSpc>
                <a:spcPct val="90000"/>
              </a:lnSpc>
            </a:pPr>
            <a:r>
              <a:rPr lang="tr-TR" sz="2400" dirty="0" smtClean="0">
                <a:latin typeface="Comic Sans MS" pitchFamily="66" charset="0"/>
              </a:rPr>
              <a:t>Ancak, ait olduğu malî yılda ödenemeyen ve emanet hesabına alınamayan zamanaşımına uğramamış </a:t>
            </a:r>
            <a:r>
              <a:rPr lang="tr-TR" sz="2400" dirty="0" smtClean="0">
                <a:solidFill>
                  <a:srgbClr val="00B0F0"/>
                </a:solidFill>
                <a:latin typeface="Comic Sans MS" pitchFamily="66" charset="0"/>
              </a:rPr>
              <a:t>geçen yıllar borçları ile ilama bağlı borçlar,</a:t>
            </a:r>
            <a:r>
              <a:rPr lang="tr-TR" sz="2400" dirty="0" smtClean="0">
                <a:latin typeface="Comic Sans MS" pitchFamily="66" charset="0"/>
              </a:rPr>
              <a:t> ilgili kamu idaresinin cari yıl bütçesinden ödenir. </a:t>
            </a:r>
          </a:p>
          <a:p>
            <a:pPr marL="0" indent="0">
              <a:lnSpc>
                <a:spcPct val="90000"/>
              </a:lnSpc>
              <a:buNone/>
            </a:pPr>
            <a:r>
              <a:rPr lang="tr-TR" sz="2400" dirty="0" smtClean="0">
                <a:latin typeface="Comic Sans MS" pitchFamily="66" charset="0"/>
              </a:rPr>
              <a:t>           </a:t>
            </a:r>
          </a:p>
        </p:txBody>
      </p:sp>
      <p:sp>
        <p:nvSpPr>
          <p:cNvPr id="47107" name="Rectangle 3"/>
          <p:cNvSpPr>
            <a:spLocks noGrp="1" noChangeArrowheads="1"/>
          </p:cNvSpPr>
          <p:nvPr>
            <p:ph type="title"/>
          </p:nvPr>
        </p:nvSpPr>
        <p:spPr>
          <a:xfrm>
            <a:off x="762000" y="533400"/>
            <a:ext cx="7696200" cy="685800"/>
          </a:xfrm>
        </p:spPr>
        <p:txBody>
          <a:bodyPr/>
          <a:lstStyle/>
          <a:p>
            <a:r>
              <a:rPr lang="tr-TR" sz="2800" b="1" smtClean="0">
                <a:solidFill>
                  <a:srgbClr val="990000"/>
                </a:solidFill>
                <a:latin typeface="Comic Sans MS" pitchFamily="66" charset="0"/>
              </a:rPr>
              <a:t>Ödeneklerin Kullanılmasının Esasları(Devam)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İçerik Yer Tutucusu"/>
          <p:cNvSpPr>
            <a:spLocks noGrp="1"/>
          </p:cNvSpPr>
          <p:nvPr>
            <p:ph idx="1"/>
          </p:nvPr>
        </p:nvSpPr>
        <p:spPr/>
        <p:txBody>
          <a:bodyPr/>
          <a:lstStyle/>
          <a:p>
            <a:r>
              <a:rPr lang="tr-TR" dirty="0" smtClean="0">
                <a:latin typeface="Comic Sans MS" pitchFamily="66" charset="0"/>
              </a:rPr>
              <a:t>Harcama birimleri ödenek dağılımı ile planlanan ödenekler kadar değil, kendilerine Ödenek Gönderme Belgesi ile gönderilen ödenekler kadar harcama yapma yetkisine sahiptirler.</a:t>
            </a:r>
          </a:p>
        </p:txBody>
      </p:sp>
      <p:sp>
        <p:nvSpPr>
          <p:cNvPr id="49155" name="Rectangle 3"/>
          <p:cNvSpPr>
            <a:spLocks noGrp="1" noChangeArrowheads="1"/>
          </p:cNvSpPr>
          <p:nvPr>
            <p:ph type="title"/>
          </p:nvPr>
        </p:nvSpPr>
        <p:spPr/>
        <p:txBody>
          <a:bodyPr/>
          <a:lstStyle/>
          <a:p>
            <a:r>
              <a:rPr lang="tr-TR" sz="2800" b="1" smtClean="0">
                <a:solidFill>
                  <a:srgbClr val="990000"/>
                </a:solidFill>
                <a:latin typeface="Comic Sans MS" pitchFamily="66" charset="0"/>
              </a:rPr>
              <a:t>Ödeneklerin Kullanılmasının Esasları(Devam)</a:t>
            </a:r>
            <a:br>
              <a:rPr lang="tr-TR" sz="2800" b="1" smtClean="0">
                <a:solidFill>
                  <a:srgbClr val="990000"/>
                </a:solidFill>
                <a:latin typeface="Comic Sans MS" pitchFamily="66" charset="0"/>
              </a:rPr>
            </a:br>
            <a:r>
              <a:rPr lang="tr-TR" sz="2800" b="1" smtClean="0">
                <a:solidFill>
                  <a:srgbClr val="990000"/>
                </a:solidFill>
                <a:latin typeface="Comic Sans MS" pitchFamily="66" charset="0"/>
              </a:rPr>
              <a:t>(Bütçe Uygulama Tebliği)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İçerik Yer Tutucusu"/>
          <p:cNvSpPr>
            <a:spLocks noGrp="1"/>
          </p:cNvSpPr>
          <p:nvPr>
            <p:ph idx="1"/>
          </p:nvPr>
        </p:nvSpPr>
        <p:spPr>
          <a:xfrm>
            <a:off x="762000" y="1752600"/>
            <a:ext cx="7696200" cy="4191000"/>
          </a:xfrm>
        </p:spPr>
        <p:txBody>
          <a:bodyPr/>
          <a:lstStyle/>
          <a:p>
            <a:r>
              <a:rPr lang="tr-TR" sz="2400" smtClean="0">
                <a:latin typeface="Comic Sans MS" pitchFamily="66" charset="0"/>
              </a:rPr>
              <a:t>           Kamu zararı oluşturmamakla birlikte bütçelere, ayrıntılı harcama programlarına, serbest bırakma oranlarına aykırı olarak veya ödenek gönderme belgelerindeki ödenek miktarını aşan harcama talimatı veren </a:t>
            </a:r>
            <a:r>
              <a:rPr lang="tr-TR" sz="2400" smtClean="0">
                <a:solidFill>
                  <a:srgbClr val="0000FF"/>
                </a:solidFill>
                <a:latin typeface="Comic Sans MS" pitchFamily="66" charset="0"/>
              </a:rPr>
              <a:t>harcama yetkililerine, her türlü aylık, ödenek, zam ve tazminat dahil yapılan bir aylık net ödemeler toplamının iki katı tutarına kadar para cezası verilir</a:t>
            </a:r>
            <a:r>
              <a:rPr lang="tr-TR" sz="2400" smtClean="0">
                <a:latin typeface="Comic Sans MS" pitchFamily="66" charset="0"/>
              </a:rPr>
              <a:t>. </a:t>
            </a:r>
          </a:p>
          <a:p>
            <a:endParaRPr lang="tr-TR" sz="2400" smtClean="0">
              <a:latin typeface="Comic Sans MS" pitchFamily="66" charset="0"/>
            </a:endParaRPr>
          </a:p>
        </p:txBody>
      </p:sp>
      <p:sp>
        <p:nvSpPr>
          <p:cNvPr id="51203" name="Rectangle 2"/>
          <p:cNvSpPr>
            <a:spLocks noGrp="1" noChangeArrowheads="1"/>
          </p:cNvSpPr>
          <p:nvPr>
            <p:ph type="title"/>
          </p:nvPr>
        </p:nvSpPr>
        <p:spPr>
          <a:xfrm>
            <a:off x="762000" y="533400"/>
            <a:ext cx="7696200" cy="838200"/>
          </a:xfrm>
        </p:spPr>
        <p:txBody>
          <a:bodyPr>
            <a:normAutofit fontScale="90000"/>
          </a:bodyPr>
          <a:lstStyle/>
          <a:p>
            <a:r>
              <a:rPr lang="tr-TR" sz="2800" b="1" smtClean="0">
                <a:solidFill>
                  <a:srgbClr val="990000"/>
                </a:solidFill>
                <a:latin typeface="Comic Sans MS" pitchFamily="66" charset="0"/>
              </a:rPr>
              <a:t>Ödeneklerin Kullanılmasının Esasları(Devam)</a:t>
            </a:r>
            <a:br>
              <a:rPr lang="tr-TR" sz="2800" b="1" smtClean="0">
                <a:solidFill>
                  <a:srgbClr val="990000"/>
                </a:solidFill>
                <a:latin typeface="Comic Sans MS" pitchFamily="66" charset="0"/>
              </a:rPr>
            </a:br>
            <a:r>
              <a:rPr lang="tr-TR" sz="2800" b="1" smtClean="0">
                <a:solidFill>
                  <a:srgbClr val="990000"/>
                </a:solidFill>
                <a:latin typeface="Comic Sans MS" pitchFamily="66" charset="0"/>
              </a:rPr>
              <a:t>(5018/70) Ödenek Üstü Harcama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İçerik Yer Tutucusu"/>
          <p:cNvSpPr>
            <a:spLocks noGrp="1"/>
          </p:cNvSpPr>
          <p:nvPr>
            <p:ph idx="1"/>
          </p:nvPr>
        </p:nvSpPr>
        <p:spPr>
          <a:xfrm>
            <a:off x="762000" y="1752600"/>
            <a:ext cx="7696200" cy="4419600"/>
          </a:xfrm>
        </p:spPr>
        <p:txBody>
          <a:bodyPr/>
          <a:lstStyle/>
          <a:p>
            <a:r>
              <a:rPr lang="tr-TR" sz="2800" dirty="0" smtClean="0">
                <a:latin typeface="Comic Sans MS" pitchFamily="66" charset="0"/>
              </a:rPr>
              <a:t>Elektrik, doğalgaz, su, telefon, bilgiye abonelik ve internet erişimi gibi mal ve hizmet alım giderlerinin, serbest ödenek yetersizliği nedeniyle zamanında ödenmemesi suretiyle ek mali yük oluşturularak kamu zararına neden olunmaması bakımından, tertipler itibariyle serbest ödenekler öncelikle bu giderlere ilişkin faturaların ödenmesinde kullanılacaktır.</a:t>
            </a:r>
          </a:p>
        </p:txBody>
      </p:sp>
      <p:sp>
        <p:nvSpPr>
          <p:cNvPr id="52227" name="Rectangle 3"/>
          <p:cNvSpPr>
            <a:spLocks noGrp="1" noChangeArrowheads="1"/>
          </p:cNvSpPr>
          <p:nvPr>
            <p:ph type="title"/>
          </p:nvPr>
        </p:nvSpPr>
        <p:spPr>
          <a:xfrm>
            <a:off x="762000" y="533400"/>
            <a:ext cx="7696200" cy="685800"/>
          </a:xfrm>
        </p:spPr>
        <p:txBody>
          <a:bodyPr/>
          <a:lstStyle/>
          <a:p>
            <a:r>
              <a:rPr lang="tr-TR" sz="2800" b="1" smtClean="0">
                <a:solidFill>
                  <a:srgbClr val="990000"/>
                </a:solidFill>
                <a:latin typeface="Comic Sans MS" pitchFamily="66" charset="0"/>
              </a:rPr>
              <a:t>Ödeneklerin Kullanılmasının Esasları(Devam)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Text Box 3"/>
          <p:cNvSpPr txBox="1">
            <a:spLocks noChangeArrowheads="1"/>
          </p:cNvSpPr>
          <p:nvPr/>
        </p:nvSpPr>
        <p:spPr bwMode="auto">
          <a:xfrm>
            <a:off x="214282" y="2420938"/>
            <a:ext cx="4140231" cy="431800"/>
          </a:xfrm>
          <a:prstGeom prst="rect">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tr-TR" sz="2800" dirty="0" smtClean="0"/>
              <a:t>Cari Giderler </a:t>
            </a:r>
            <a:endParaRPr lang="tr-TR" sz="2800" dirty="0">
              <a:latin typeface="Arial" charset="0"/>
            </a:endParaRPr>
          </a:p>
        </p:txBody>
      </p:sp>
      <p:sp>
        <p:nvSpPr>
          <p:cNvPr id="57348" name="Text Box 4"/>
          <p:cNvSpPr txBox="1">
            <a:spLocks noChangeArrowheads="1"/>
          </p:cNvSpPr>
          <p:nvPr/>
        </p:nvSpPr>
        <p:spPr bwMode="auto">
          <a:xfrm>
            <a:off x="4600549" y="2420938"/>
            <a:ext cx="4329169" cy="431800"/>
          </a:xfrm>
          <a:prstGeom prst="rect">
            <a:avLst/>
          </a:prstGeom>
          <a:solidFill>
            <a:srgbClr val="92D05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tr-TR" sz="2800" dirty="0" smtClean="0">
                <a:latin typeface="Arial" charset="0"/>
              </a:rPr>
              <a:t>Sermaye Giderleri </a:t>
            </a:r>
            <a:endParaRPr lang="tr-TR" sz="2800" dirty="0">
              <a:latin typeface="Arial" charset="0"/>
            </a:endParaRPr>
          </a:p>
        </p:txBody>
      </p:sp>
      <p:sp>
        <p:nvSpPr>
          <p:cNvPr id="57349" name="AutoShape 5"/>
          <p:cNvSpPr>
            <a:spLocks noChangeArrowheads="1"/>
          </p:cNvSpPr>
          <p:nvPr/>
        </p:nvSpPr>
        <p:spPr bwMode="auto">
          <a:xfrm>
            <a:off x="1928794" y="3141663"/>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0" name="Text Box 6"/>
          <p:cNvSpPr txBox="1">
            <a:spLocks noChangeArrowheads="1"/>
          </p:cNvSpPr>
          <p:nvPr/>
        </p:nvSpPr>
        <p:spPr bwMode="auto">
          <a:xfrm>
            <a:off x="214282" y="3857628"/>
            <a:ext cx="414340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tr-TR" sz="2000" dirty="0"/>
              <a:t>Personel giderleri, sosyal güvenlik kurumlarına devlet primi giderleri, bütçe hazırlama rehberi ve merkezi yönetim bütçe kanunları ile belirlenen asgari değerleri aşmayan ve normal ömrü bir yıl ya da bir yıldan az olan mal ve hizmet alım giderleri ile faiz giderleri cari giderlerdir</a:t>
            </a:r>
            <a:r>
              <a:rPr lang="tr-TR" sz="2000" dirty="0" smtClean="0"/>
              <a:t>.</a:t>
            </a:r>
            <a:endParaRPr lang="tr-TR" sz="2000" b="0" dirty="0">
              <a:latin typeface="Arial" charset="0"/>
            </a:endParaRPr>
          </a:p>
        </p:txBody>
      </p:sp>
      <p:sp>
        <p:nvSpPr>
          <p:cNvPr id="57351" name="Text Box 7"/>
          <p:cNvSpPr txBox="1">
            <a:spLocks noChangeArrowheads="1"/>
          </p:cNvSpPr>
          <p:nvPr/>
        </p:nvSpPr>
        <p:spPr bwMode="auto">
          <a:xfrm>
            <a:off x="4643438" y="3857628"/>
            <a:ext cx="4286279"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tr-TR" sz="2000" dirty="0"/>
              <a:t>Sermaye giderleri, normal ömrü bir yıldan fazla olan mal ve hizmet alımları ile sabit sermaye edinimleri ve gayri maddi aktiflerin edinimi için yapılan, bütçe hazırlama rehberi ve merkezi yönetim bütçe kanunları ile belirlenen asgari değerleri aşan ödemelerdir</a:t>
            </a:r>
            <a:r>
              <a:rPr lang="tr-TR" dirty="0"/>
              <a:t>.</a:t>
            </a:r>
            <a:endParaRPr lang="tr-TR" b="0" dirty="0">
              <a:latin typeface="Arial" charset="0"/>
            </a:endParaRPr>
          </a:p>
        </p:txBody>
      </p:sp>
      <p:sp>
        <p:nvSpPr>
          <p:cNvPr id="57352" name="AutoShape 8"/>
          <p:cNvSpPr>
            <a:spLocks noChangeArrowheads="1"/>
          </p:cNvSpPr>
          <p:nvPr/>
        </p:nvSpPr>
        <p:spPr bwMode="auto">
          <a:xfrm>
            <a:off x="6572264" y="3143248"/>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3" name="Rectangle 9"/>
          <p:cNvSpPr>
            <a:spLocks noGrp="1" noChangeArrowheads="1"/>
          </p:cNvSpPr>
          <p:nvPr>
            <p:ph type="title"/>
          </p:nvPr>
        </p:nvSpPr>
        <p:spPr>
          <a:xfrm>
            <a:off x="685800" y="333375"/>
            <a:ext cx="7667625" cy="503238"/>
          </a:xfrm>
          <a:noFill/>
          <a:ln/>
        </p:spPr>
        <p:txBody>
          <a:bodyPr>
            <a:noAutofit/>
          </a:bodyPr>
          <a:lstStyle/>
          <a:p>
            <a:r>
              <a:rPr lang="tr-TR" sz="3600" b="1" dirty="0" smtClean="0">
                <a:solidFill>
                  <a:schemeClr val="bg1"/>
                </a:solidFill>
              </a:rPr>
              <a:t>HARCAMALAR</a:t>
            </a:r>
            <a:endParaRPr lang="tr-TR" sz="3600" b="1" dirty="0">
              <a:solidFill>
                <a:schemeClr val="bg1"/>
              </a:solidFill>
            </a:endParaRPr>
          </a:p>
        </p:txBody>
      </p:sp>
      <p:sp>
        <p:nvSpPr>
          <p:cNvPr id="57354" name="AutoShape 10"/>
          <p:cNvSpPr>
            <a:spLocks noChangeArrowheads="1"/>
          </p:cNvSpPr>
          <p:nvPr/>
        </p:nvSpPr>
        <p:spPr bwMode="auto">
          <a:xfrm>
            <a:off x="2555875" y="1773238"/>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5" name="AutoShape 11"/>
          <p:cNvSpPr>
            <a:spLocks noChangeArrowheads="1"/>
          </p:cNvSpPr>
          <p:nvPr/>
        </p:nvSpPr>
        <p:spPr bwMode="auto">
          <a:xfrm>
            <a:off x="5867400" y="1773238"/>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7" name="Text Box 13"/>
          <p:cNvSpPr txBox="1">
            <a:spLocks noChangeArrowheads="1"/>
          </p:cNvSpPr>
          <p:nvPr/>
        </p:nvSpPr>
        <p:spPr bwMode="auto">
          <a:xfrm>
            <a:off x="2268538" y="1268412"/>
            <a:ext cx="4752975" cy="588951"/>
          </a:xfrm>
          <a:prstGeom prst="rect">
            <a:avLst/>
          </a:prstGeom>
          <a:solidFill>
            <a:srgbClr val="FFC000"/>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lgn="ctr">
              <a:spcBef>
                <a:spcPct val="50000"/>
              </a:spcBef>
            </a:pPr>
            <a:r>
              <a:rPr lang="tr-TR" sz="3200" b="1" dirty="0" smtClean="0"/>
              <a:t>GİDERLER</a:t>
            </a:r>
            <a:endParaRPr lang="tr-TR" sz="3200" b="1" dirty="0"/>
          </a:p>
        </p:txBody>
      </p:sp>
    </p:spTree>
    <p:extLst>
      <p:ext uri="{BB962C8B-B14F-4D97-AF65-F5344CB8AC3E}">
        <p14:creationId xmlns:p14="http://schemas.microsoft.com/office/powerpoint/2010/main" val="349200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14282" y="1268760"/>
            <a:ext cx="8858281" cy="5328592"/>
          </a:xfrm>
        </p:spPr>
        <p:txBody>
          <a:bodyPr>
            <a:noAutofit/>
          </a:bodyPr>
          <a:lstStyle/>
          <a:p>
            <a:pPr marL="0" indent="0">
              <a:buNone/>
            </a:pPr>
            <a:r>
              <a:rPr lang="tr-TR" sz="2600" b="1" dirty="0" smtClean="0">
                <a:solidFill>
                  <a:srgbClr val="3333CC"/>
                </a:solidFill>
                <a:latin typeface="+mj-lt"/>
              </a:rPr>
              <a:t>2024 YILI MERKEZİ YÖNETİM BÜTÇE KANUNE E-CETVELİ (MADDE 25)</a:t>
            </a:r>
            <a:endParaRPr lang="tr-TR" sz="2600" dirty="0" smtClean="0">
              <a:latin typeface="+mj-lt"/>
            </a:endParaRPr>
          </a:p>
          <a:p>
            <a:pPr marL="0" indent="0">
              <a:buNone/>
            </a:pPr>
            <a:r>
              <a:rPr lang="tr-TR" sz="2200" dirty="0" smtClean="0">
                <a:latin typeface="+mj-lt"/>
              </a:rPr>
              <a:t>Ekonomik </a:t>
            </a:r>
            <a:r>
              <a:rPr lang="tr-TR" sz="2200" dirty="0">
                <a:latin typeface="+mj-lt"/>
              </a:rPr>
              <a:t>sınıflandırmada, </a:t>
            </a:r>
            <a:r>
              <a:rPr lang="tr-TR" sz="2200" dirty="0" smtClean="0">
                <a:solidFill>
                  <a:srgbClr val="FF0000"/>
                </a:solidFill>
                <a:latin typeface="+mj-lt"/>
              </a:rPr>
              <a:t>ihtiyacın nereden ve hangi usulle alındığına bakılmaksızın </a:t>
            </a:r>
            <a:r>
              <a:rPr lang="tr-TR" sz="2200" dirty="0">
                <a:solidFill>
                  <a:srgbClr val="FF0000"/>
                </a:solidFill>
                <a:latin typeface="+mj-lt"/>
              </a:rPr>
              <a:t>vergiler dahil olmak üzere</a:t>
            </a:r>
            <a:r>
              <a:rPr lang="tr-TR" sz="2200" dirty="0" smtClean="0">
                <a:solidFill>
                  <a:srgbClr val="FF0000"/>
                </a:solidFill>
                <a:latin typeface="+mj-lt"/>
              </a:rPr>
              <a:t>;</a:t>
            </a:r>
          </a:p>
          <a:p>
            <a:r>
              <a:rPr lang="tr-TR" sz="2200" dirty="0" smtClean="0">
                <a:latin typeface="+mj-lt"/>
              </a:rPr>
              <a:t>- </a:t>
            </a:r>
            <a:r>
              <a:rPr lang="tr-TR" sz="2200" dirty="0">
                <a:latin typeface="+mj-lt"/>
              </a:rPr>
              <a:t>Menkul mal alımlarında </a:t>
            </a:r>
            <a:r>
              <a:rPr lang="tr-TR" sz="2200" dirty="0" smtClean="0">
                <a:latin typeface="+mj-lt"/>
              </a:rPr>
              <a:t>95 </a:t>
            </a:r>
            <a:r>
              <a:rPr lang="tr-TR" sz="2200" dirty="0">
                <a:latin typeface="+mj-lt"/>
              </a:rPr>
              <a:t>bin Türk </a:t>
            </a:r>
            <a:r>
              <a:rPr lang="tr-TR" sz="2200" dirty="0" smtClean="0">
                <a:latin typeface="+mj-lt"/>
              </a:rPr>
              <a:t>Lirasını,</a:t>
            </a:r>
            <a:endParaRPr lang="tr-TR" sz="2200" dirty="0">
              <a:latin typeface="+mj-lt"/>
            </a:endParaRPr>
          </a:p>
          <a:p>
            <a:r>
              <a:rPr lang="tr-TR" sz="2200" dirty="0">
                <a:latin typeface="+mj-lt"/>
              </a:rPr>
              <a:t>- </a:t>
            </a:r>
            <a:r>
              <a:rPr lang="tr-TR" sz="2200" dirty="0" err="1" smtClean="0">
                <a:latin typeface="+mj-lt"/>
              </a:rPr>
              <a:t>Gayrimaddi</a:t>
            </a:r>
            <a:r>
              <a:rPr lang="tr-TR" sz="2200" dirty="0" smtClean="0">
                <a:latin typeface="+mj-lt"/>
              </a:rPr>
              <a:t> </a:t>
            </a:r>
            <a:r>
              <a:rPr lang="tr-TR" sz="2200" dirty="0">
                <a:latin typeface="+mj-lt"/>
              </a:rPr>
              <a:t>hak alımında </a:t>
            </a:r>
            <a:r>
              <a:rPr lang="tr-TR" sz="2200" dirty="0" smtClean="0">
                <a:latin typeface="+mj-lt"/>
              </a:rPr>
              <a:t>75 bin </a:t>
            </a:r>
            <a:r>
              <a:rPr lang="tr-TR" sz="2200" dirty="0">
                <a:latin typeface="+mj-lt"/>
              </a:rPr>
              <a:t>Türk </a:t>
            </a:r>
            <a:r>
              <a:rPr lang="tr-TR" sz="2200" dirty="0" smtClean="0">
                <a:latin typeface="+mj-lt"/>
              </a:rPr>
              <a:t>Lirasını,</a:t>
            </a:r>
            <a:endParaRPr lang="tr-TR" sz="2200" dirty="0">
              <a:latin typeface="+mj-lt"/>
            </a:endParaRPr>
          </a:p>
          <a:p>
            <a:r>
              <a:rPr lang="tr-TR" sz="2200" dirty="0">
                <a:latin typeface="+mj-lt"/>
              </a:rPr>
              <a:t>- Menkul malların bakım ve onarımlarında </a:t>
            </a:r>
            <a:r>
              <a:rPr lang="tr-TR" sz="2200" dirty="0" smtClean="0">
                <a:latin typeface="+mj-lt"/>
              </a:rPr>
              <a:t>95 </a:t>
            </a:r>
            <a:r>
              <a:rPr lang="tr-TR" sz="2200" dirty="0">
                <a:latin typeface="+mj-lt"/>
              </a:rPr>
              <a:t>bin Türk </a:t>
            </a:r>
            <a:r>
              <a:rPr lang="tr-TR" sz="2200" dirty="0" smtClean="0">
                <a:latin typeface="+mj-lt"/>
              </a:rPr>
              <a:t>Lirasını,</a:t>
            </a:r>
            <a:endParaRPr lang="tr-TR" sz="2200" dirty="0">
              <a:latin typeface="+mj-lt"/>
            </a:endParaRPr>
          </a:p>
          <a:p>
            <a:r>
              <a:rPr lang="tr-TR" sz="2200" dirty="0">
                <a:latin typeface="+mj-lt"/>
              </a:rPr>
              <a:t>- Gayrimenkullerin bakım ve onarımlarında </a:t>
            </a:r>
            <a:r>
              <a:rPr lang="tr-TR" sz="2200" dirty="0" smtClean="0">
                <a:latin typeface="+mj-lt"/>
              </a:rPr>
              <a:t>207 </a:t>
            </a:r>
            <a:r>
              <a:rPr lang="tr-TR" sz="2200" dirty="0">
                <a:latin typeface="+mj-lt"/>
              </a:rPr>
              <a:t>bin Türk </a:t>
            </a:r>
            <a:r>
              <a:rPr lang="tr-TR" sz="2200" dirty="0" smtClean="0">
                <a:latin typeface="+mj-lt"/>
              </a:rPr>
              <a:t>Lirasını, </a:t>
            </a:r>
            <a:endParaRPr lang="tr-TR" sz="2200" dirty="0">
              <a:latin typeface="+mj-lt"/>
            </a:endParaRPr>
          </a:p>
          <a:p>
            <a:pPr algn="just" eaLnBrk="0" hangingPunct="0">
              <a:buNone/>
              <a:tabLst>
                <a:tab pos="457200" algn="l"/>
              </a:tabLst>
            </a:pPr>
            <a:r>
              <a:rPr lang="tr-TR" sz="2200" dirty="0" smtClean="0">
                <a:latin typeface="+mj-lt"/>
                <a:cs typeface="Times New Roman" pitchFamily="18" charset="0"/>
              </a:rPr>
              <a:t>   </a:t>
            </a:r>
            <a:r>
              <a:rPr lang="tr-TR" dirty="0" smtClean="0">
                <a:solidFill>
                  <a:srgbClr val="FF0000"/>
                </a:solidFill>
                <a:latin typeface="+mj-lt"/>
                <a:cs typeface="Times New Roman" pitchFamily="18" charset="0"/>
              </a:rPr>
              <a:t>aşan tutarlar “(03) Mal ve Hizmet Alım Giderleri” tertiplerinden ödenemez. </a:t>
            </a:r>
            <a:endParaRPr lang="tr-TR" dirty="0">
              <a:solidFill>
                <a:srgbClr val="FF0000"/>
              </a:solidFill>
              <a:latin typeface="+mj-lt"/>
            </a:endParaRPr>
          </a:p>
        </p:txBody>
      </p:sp>
      <p:sp>
        <p:nvSpPr>
          <p:cNvPr id="3" name="Başlık 2"/>
          <p:cNvSpPr>
            <a:spLocks noGrp="1"/>
          </p:cNvSpPr>
          <p:nvPr>
            <p:ph type="title"/>
          </p:nvPr>
        </p:nvSpPr>
        <p:spPr/>
        <p:txBody>
          <a:bodyPr/>
          <a:lstStyle/>
          <a:p>
            <a:r>
              <a:rPr lang="tr-TR" b="1" dirty="0" smtClean="0"/>
              <a:t>CARİ HARCAMALAR</a:t>
            </a:r>
            <a:endParaRPr lang="tr-TR" b="1" dirty="0"/>
          </a:p>
        </p:txBody>
      </p:sp>
    </p:spTree>
    <p:extLst>
      <p:ext uri="{BB962C8B-B14F-4D97-AF65-F5344CB8AC3E}">
        <p14:creationId xmlns:p14="http://schemas.microsoft.com/office/powerpoint/2010/main" val="3050746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title"/>
          </p:nvPr>
        </p:nvSpPr>
        <p:spPr>
          <a:xfrm>
            <a:off x="762000" y="533400"/>
            <a:ext cx="7696200" cy="609600"/>
          </a:xfrm>
        </p:spPr>
        <p:txBody>
          <a:bodyPr/>
          <a:lstStyle/>
          <a:p>
            <a:r>
              <a:rPr lang="tr-TR" sz="2800" b="1" smtClean="0">
                <a:solidFill>
                  <a:srgbClr val="990000"/>
                </a:solidFill>
                <a:latin typeface="Comic Sans MS" pitchFamily="66" charset="0"/>
              </a:rPr>
              <a:t>Ödeneklerin Kullanılmasının Esasları(Devam)</a:t>
            </a:r>
          </a:p>
        </p:txBody>
      </p:sp>
      <p:sp>
        <p:nvSpPr>
          <p:cNvPr id="50179" name="5 İçerik Yer Tutucusu"/>
          <p:cNvSpPr>
            <a:spLocks noGrp="1"/>
          </p:cNvSpPr>
          <p:nvPr>
            <p:ph idx="1"/>
          </p:nvPr>
        </p:nvSpPr>
        <p:spPr>
          <a:xfrm>
            <a:off x="762000" y="1752600"/>
            <a:ext cx="7696200" cy="4191000"/>
          </a:xfrm>
        </p:spPr>
        <p:txBody>
          <a:bodyPr>
            <a:normAutofit/>
          </a:bodyPr>
          <a:lstStyle/>
          <a:p>
            <a:pPr>
              <a:buFont typeface="Wingdings" pitchFamily="2" charset="2"/>
              <a:buNone/>
            </a:pPr>
            <a:r>
              <a:rPr lang="tr-TR" sz="2400" smtClean="0">
                <a:solidFill>
                  <a:srgbClr val="0000FF"/>
                </a:solidFill>
                <a:latin typeface="Comic Sans MS" pitchFamily="66" charset="0"/>
              </a:rPr>
              <a:t>- </a:t>
            </a:r>
            <a:r>
              <a:rPr lang="tr-TR" sz="2400" dirty="0" smtClean="0">
                <a:latin typeface="Comic Sans MS" pitchFamily="66" charset="0"/>
              </a:rPr>
              <a:t>	Harcama birimleri, ihtiyaçları doğrultusunda talep edilen ödeneklerden karşılanması uygun görülenlerin Ödenek Gönderme Belgesi ile gönderilen ödenekleri kullanabileceklerdir.</a:t>
            </a:r>
          </a:p>
          <a:p>
            <a:pPr>
              <a:buFont typeface="Wingdings" pitchFamily="2" charset="2"/>
              <a:buNone/>
            </a:pPr>
            <a:r>
              <a:rPr lang="tr-TR" sz="2400" dirty="0" smtClean="0">
                <a:solidFill>
                  <a:srgbClr val="0000FF"/>
                </a:solidFill>
                <a:latin typeface="Comic Sans MS" pitchFamily="66" charset="0"/>
              </a:rPr>
              <a:t>-</a:t>
            </a:r>
            <a:r>
              <a:rPr lang="tr-TR" sz="2400" dirty="0" smtClean="0">
                <a:latin typeface="Comic Sans MS" pitchFamily="66" charset="0"/>
              </a:rPr>
              <a:t>	</a:t>
            </a:r>
            <a:r>
              <a:rPr lang="tr-TR" sz="2400" dirty="0" smtClean="0">
                <a:solidFill>
                  <a:srgbClr val="0000FF"/>
                </a:solidFill>
                <a:latin typeface="Comic Sans MS" pitchFamily="66" charset="0"/>
              </a:rPr>
              <a:t>Harcama yetkilileri</a:t>
            </a:r>
            <a:r>
              <a:rPr lang="tr-TR" sz="2400" dirty="0" smtClean="0">
                <a:latin typeface="Comic Sans MS" pitchFamily="66" charset="0"/>
              </a:rPr>
              <a:t>, Ödenek Gönderme Belgesi ile gönderilen ödeneklerin üzerinde ödeme emri düzenleyemeyecek ve bu </a:t>
            </a:r>
            <a:r>
              <a:rPr lang="tr-TR" sz="2400" dirty="0" smtClean="0">
                <a:solidFill>
                  <a:srgbClr val="0000FF"/>
                </a:solidFill>
                <a:latin typeface="Comic Sans MS" pitchFamily="66" charset="0"/>
              </a:rPr>
              <a:t>ödenekleri aşan bir harcama yapamayacaklardır.</a:t>
            </a:r>
          </a:p>
          <a:p>
            <a:pPr>
              <a:buFontTx/>
              <a:buChar char="-"/>
            </a:pPr>
            <a:endParaRPr lang="tr-TR" sz="2400" dirty="0" smtClean="0">
              <a:latin typeface="Comic Sans MS" pitchFamily="66" charset="0"/>
            </a:endParaRPr>
          </a:p>
          <a:p>
            <a:pPr>
              <a:buFont typeface="Wingdings" pitchFamily="2" charset="2"/>
              <a:buNone/>
            </a:pPr>
            <a:r>
              <a:rPr lang="tr-TR" sz="2400" dirty="0" smtClean="0">
                <a:latin typeface="Comic Sans MS" pitchFamily="66" charset="0"/>
              </a:rPr>
              <a:t> </a:t>
            </a:r>
          </a:p>
          <a:p>
            <a:endParaRPr lang="tr-TR" sz="2400" dirty="0" smtClean="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a:xfrm>
            <a:off x="1485014" y="228699"/>
            <a:ext cx="3604335" cy="1216025"/>
          </a:xfrm>
        </p:spPr>
        <p:txBody>
          <a:bodyPr anchor="ctr"/>
          <a:lstStyle/>
          <a:p>
            <a:r>
              <a:rPr lang="tr-TR" altLang="tr-TR" sz="3200" b="1" dirty="0" smtClean="0">
                <a:solidFill>
                  <a:schemeClr val="accent2"/>
                </a:solidFill>
                <a:latin typeface="Arial" pitchFamily="34" charset="0"/>
              </a:rPr>
              <a:t>Bütçe Nedir?</a:t>
            </a:r>
            <a:endParaRPr lang="tr-TR" sz="3200" dirty="0">
              <a:solidFill>
                <a:schemeClr val="accent2"/>
              </a:solidFill>
            </a:endParaRPr>
          </a:p>
        </p:txBody>
      </p:sp>
      <p:sp>
        <p:nvSpPr>
          <p:cNvPr id="8" name="İçerik Yer Tutucusu 7"/>
          <p:cNvSpPr>
            <a:spLocks noGrp="1"/>
          </p:cNvSpPr>
          <p:nvPr>
            <p:ph idx="1"/>
          </p:nvPr>
        </p:nvSpPr>
        <p:spPr/>
        <p:txBody>
          <a:bodyPr>
            <a:normAutofit fontScale="92500" lnSpcReduction="10000"/>
          </a:bodyPr>
          <a:lstStyle/>
          <a:p>
            <a:pPr lvl="0" algn="just">
              <a:lnSpc>
                <a:spcPct val="90000"/>
              </a:lnSpc>
              <a:spcBef>
                <a:spcPts val="600"/>
              </a:spcBef>
              <a:buClr>
                <a:srgbClr val="CC0000"/>
              </a:buClr>
              <a:buFont typeface="Wingdings" pitchFamily="2" charset="2"/>
              <a:buChar char="v"/>
              <a:defRPr/>
            </a:pPr>
            <a:r>
              <a:rPr lang="tr-TR" sz="2400" dirty="0">
                <a:latin typeface="Arial" panose="020B0604020202020204" pitchFamily="34" charset="0"/>
                <a:cs typeface="Arial" panose="020B0604020202020204" pitchFamily="34" charset="0"/>
              </a:rPr>
              <a:t>Bütçe: </a:t>
            </a:r>
            <a:endParaRPr lang="tr-TR" sz="2400" dirty="0" smtClean="0">
              <a:latin typeface="Arial" panose="020B0604020202020204" pitchFamily="34" charset="0"/>
              <a:cs typeface="Arial" panose="020B0604020202020204" pitchFamily="34" charset="0"/>
            </a:endParaRPr>
          </a:p>
          <a:p>
            <a:pPr lvl="0" algn="just">
              <a:lnSpc>
                <a:spcPct val="90000"/>
              </a:lnSpc>
              <a:spcBef>
                <a:spcPts val="600"/>
              </a:spcBef>
              <a:buClr>
                <a:srgbClr val="CC0000"/>
              </a:buClr>
              <a:buFont typeface="Wingdings" pitchFamily="2" charset="2"/>
              <a:buChar char="v"/>
              <a:defRPr/>
            </a:pPr>
            <a:r>
              <a:rPr lang="tr-TR" sz="2400" dirty="0" smtClean="0">
                <a:latin typeface="Arial" panose="020B0604020202020204" pitchFamily="34" charset="0"/>
                <a:cs typeface="Arial" panose="020B0604020202020204" pitchFamily="34" charset="0"/>
              </a:rPr>
              <a:t>Belirli </a:t>
            </a:r>
            <a:r>
              <a:rPr lang="tr-TR" sz="2400" dirty="0">
                <a:latin typeface="Arial" panose="020B0604020202020204" pitchFamily="34" charset="0"/>
                <a:cs typeface="Arial" panose="020B0604020202020204" pitchFamily="34" charset="0"/>
              </a:rPr>
              <a:t>bir dönemdeki gelir ve gider tahminleri ile bunların uygulanmasına ilişkin hususları gösteren ve usulüne uygun olarak yürürlüğe konulan </a:t>
            </a:r>
            <a:r>
              <a:rPr lang="tr-TR" sz="2400" dirty="0" smtClean="0">
                <a:latin typeface="Arial" panose="020B0604020202020204" pitchFamily="34" charset="0"/>
                <a:cs typeface="Arial" panose="020B0604020202020204" pitchFamily="34" charset="0"/>
              </a:rPr>
              <a:t>belgedir.</a:t>
            </a:r>
            <a:r>
              <a:rPr lang="tr-TR" sz="2400" dirty="0">
                <a:latin typeface="Arial" panose="020B0604020202020204" pitchFamily="34" charset="0"/>
                <a:cs typeface="Arial" panose="020B0604020202020204" pitchFamily="34" charset="0"/>
              </a:rPr>
              <a:t>   </a:t>
            </a:r>
          </a:p>
          <a:p>
            <a:pPr lvl="0" algn="just">
              <a:lnSpc>
                <a:spcPct val="90000"/>
              </a:lnSpc>
              <a:spcBef>
                <a:spcPts val="600"/>
              </a:spcBef>
              <a:buClr>
                <a:srgbClr val="CC0000"/>
              </a:buClr>
              <a:buFont typeface="Wingdings" pitchFamily="2" charset="2"/>
              <a:buChar char="v"/>
              <a:defRPr/>
            </a:pPr>
            <a:endParaRPr lang="tr-TR" altLang="tr-TR" sz="2400" dirty="0">
              <a:solidFill>
                <a:srgbClr val="000000"/>
              </a:solidFill>
              <a:latin typeface="Arial" pitchFamily="34" charset="0"/>
              <a:cs typeface="Arial" panose="020B0604020202020204" pitchFamily="34" charset="0"/>
            </a:endParaRPr>
          </a:p>
          <a:p>
            <a:pPr lvl="0" algn="just">
              <a:lnSpc>
                <a:spcPct val="90000"/>
              </a:lnSpc>
              <a:spcBef>
                <a:spcPts val="600"/>
              </a:spcBef>
              <a:buClr>
                <a:srgbClr val="CC0000"/>
              </a:buClr>
              <a:buFont typeface="Wingdings" pitchFamily="2" charset="2"/>
              <a:buChar char="v"/>
              <a:defRPr/>
            </a:pPr>
            <a:r>
              <a:rPr lang="tr-TR" altLang="tr-TR" sz="2400" dirty="0">
                <a:solidFill>
                  <a:srgbClr val="000000"/>
                </a:solidFill>
                <a:latin typeface="Arial" pitchFamily="34" charset="0"/>
                <a:cs typeface="Arial" panose="020B0604020202020204" pitchFamily="34" charset="0"/>
              </a:rPr>
              <a:t>Merkezî </a:t>
            </a:r>
            <a:r>
              <a:rPr lang="tr-TR" altLang="tr-TR" sz="2400" dirty="0" smtClean="0">
                <a:solidFill>
                  <a:srgbClr val="000000"/>
                </a:solidFill>
                <a:latin typeface="Arial" pitchFamily="34" charset="0"/>
                <a:cs typeface="Arial" panose="020B0604020202020204" pitchFamily="34" charset="0"/>
              </a:rPr>
              <a:t>Yönetim Bütçe Kanunu</a:t>
            </a:r>
            <a:r>
              <a:rPr lang="tr-TR" altLang="tr-TR" sz="2400" dirty="0">
                <a:solidFill>
                  <a:srgbClr val="000000"/>
                </a:solidFill>
                <a:latin typeface="Arial" pitchFamily="34" charset="0"/>
                <a:cs typeface="Arial" panose="020B0604020202020204" pitchFamily="34" charset="0"/>
              </a:rPr>
              <a:t>: merkezî yönetim kapsamındaki kamu idarelerinin</a:t>
            </a:r>
            <a:r>
              <a:rPr lang="tr-TR" altLang="tr-TR" sz="2400" dirty="0">
                <a:solidFill>
                  <a:srgbClr val="000000"/>
                </a:solidFill>
                <a:latin typeface="Arial" pitchFamily="34" charset="0"/>
              </a:rPr>
              <a:t>;</a:t>
            </a:r>
          </a:p>
          <a:p>
            <a:pPr lvl="1" algn="just">
              <a:lnSpc>
                <a:spcPct val="90000"/>
              </a:lnSpc>
              <a:spcBef>
                <a:spcPts val="600"/>
              </a:spcBef>
              <a:buClr>
                <a:srgbClr val="CC0000"/>
              </a:buClr>
              <a:buSzPct val="91000"/>
              <a:buFont typeface="Wingdings" pitchFamily="2" charset="2"/>
              <a:buChar char="ü"/>
              <a:defRPr/>
            </a:pPr>
            <a:r>
              <a:rPr lang="tr-TR" altLang="tr-TR" dirty="0">
                <a:solidFill>
                  <a:srgbClr val="000000"/>
                </a:solidFill>
                <a:latin typeface="Arial" pitchFamily="34" charset="0"/>
              </a:rPr>
              <a:t>G</a:t>
            </a:r>
            <a:r>
              <a:rPr lang="tr-TR" altLang="tr-TR" sz="2200" dirty="0" smtClean="0">
                <a:solidFill>
                  <a:srgbClr val="000000"/>
                </a:solidFill>
                <a:latin typeface="Arial" pitchFamily="34" charset="0"/>
              </a:rPr>
              <a:t>elir </a:t>
            </a:r>
            <a:r>
              <a:rPr lang="tr-TR" altLang="tr-TR" sz="2200" dirty="0">
                <a:solidFill>
                  <a:srgbClr val="000000"/>
                </a:solidFill>
                <a:latin typeface="Arial" pitchFamily="34" charset="0"/>
              </a:rPr>
              <a:t>ve gider tahminlerini gösteren, </a:t>
            </a:r>
          </a:p>
          <a:p>
            <a:pPr lvl="1" algn="just">
              <a:lnSpc>
                <a:spcPct val="90000"/>
              </a:lnSpc>
              <a:spcBef>
                <a:spcPts val="600"/>
              </a:spcBef>
              <a:buClr>
                <a:srgbClr val="CC0000"/>
              </a:buClr>
              <a:buSzPct val="91000"/>
              <a:buFont typeface="Wingdings" pitchFamily="2" charset="2"/>
              <a:buChar char="ü"/>
              <a:defRPr/>
            </a:pPr>
            <a:r>
              <a:rPr lang="tr-TR" altLang="tr-TR" dirty="0">
                <a:solidFill>
                  <a:srgbClr val="000000"/>
                </a:solidFill>
                <a:latin typeface="Arial" pitchFamily="34" charset="0"/>
              </a:rPr>
              <a:t>B</a:t>
            </a:r>
            <a:r>
              <a:rPr lang="tr-TR" altLang="tr-TR" sz="2200" dirty="0" smtClean="0">
                <a:solidFill>
                  <a:srgbClr val="000000"/>
                </a:solidFill>
                <a:latin typeface="Arial" pitchFamily="34" charset="0"/>
              </a:rPr>
              <a:t>unların </a:t>
            </a:r>
            <a:r>
              <a:rPr lang="tr-TR" altLang="tr-TR" sz="2200" dirty="0">
                <a:solidFill>
                  <a:srgbClr val="000000"/>
                </a:solidFill>
                <a:latin typeface="Arial" pitchFamily="34" charset="0"/>
              </a:rPr>
              <a:t>uygulanmasına ve yürütülmesine </a:t>
            </a:r>
            <a:r>
              <a:rPr lang="tr-TR" altLang="tr-TR" sz="2200" b="1" dirty="0">
                <a:solidFill>
                  <a:srgbClr val="000000"/>
                </a:solidFill>
                <a:latin typeface="Arial" pitchFamily="34" charset="0"/>
              </a:rPr>
              <a:t>yetki ve izin veren kanundur</a:t>
            </a:r>
            <a:r>
              <a:rPr lang="tr-TR" altLang="tr-TR" sz="2200" b="1" dirty="0" smtClean="0">
                <a:solidFill>
                  <a:srgbClr val="000000"/>
                </a:solidFill>
                <a:latin typeface="Arial" pitchFamily="34" charset="0"/>
              </a:rPr>
              <a:t>.</a:t>
            </a:r>
            <a:endParaRPr lang="tr-TR" altLang="tr-TR" sz="2200" b="1" dirty="0">
              <a:solidFill>
                <a:srgbClr val="000000"/>
              </a:solidFill>
              <a:latin typeface="Arial" pitchFamily="34" charset="0"/>
            </a:endParaRPr>
          </a:p>
          <a:p>
            <a:pPr marL="0" lvl="0" indent="0" algn="just">
              <a:lnSpc>
                <a:spcPct val="90000"/>
              </a:lnSpc>
              <a:spcBef>
                <a:spcPts val="600"/>
              </a:spcBef>
              <a:buClr>
                <a:srgbClr val="CC0000"/>
              </a:buClr>
              <a:buNone/>
              <a:defRPr/>
            </a:pPr>
            <a:r>
              <a:rPr lang="tr-TR" altLang="tr-TR" sz="2600" dirty="0">
                <a:solidFill>
                  <a:srgbClr val="000000"/>
                </a:solidFill>
                <a:latin typeface="Arial" pitchFamily="34" charset="0"/>
              </a:rPr>
              <a:t>     </a:t>
            </a:r>
          </a:p>
        </p:txBody>
      </p:sp>
    </p:spTree>
    <p:extLst>
      <p:ext uri="{BB962C8B-B14F-4D97-AF65-F5344CB8AC3E}">
        <p14:creationId xmlns:p14="http://schemas.microsoft.com/office/powerpoint/2010/main" val="17398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68313" y="188913"/>
            <a:ext cx="7772400" cy="1470025"/>
          </a:xfrm>
        </p:spPr>
        <p:txBody>
          <a:bodyPr/>
          <a:lstStyle/>
          <a:p>
            <a:r>
              <a:rPr lang="tr-TR" b="1" dirty="0">
                <a:solidFill>
                  <a:srgbClr val="3333CC"/>
                </a:solidFill>
                <a:latin typeface="Lucida Sans Unicode" pitchFamily="34" charset="0"/>
              </a:rPr>
              <a:t>Bütçe Uygulama Süreci</a:t>
            </a:r>
          </a:p>
        </p:txBody>
      </p:sp>
      <p:sp>
        <p:nvSpPr>
          <p:cNvPr id="7171" name="Rectangle 3"/>
          <p:cNvSpPr>
            <a:spLocks noGrp="1" noChangeArrowheads="1"/>
          </p:cNvSpPr>
          <p:nvPr>
            <p:ph type="subTitle" idx="1"/>
          </p:nvPr>
        </p:nvSpPr>
        <p:spPr>
          <a:xfrm>
            <a:off x="684213" y="1989138"/>
            <a:ext cx="8135937" cy="4535487"/>
          </a:xfrm>
        </p:spPr>
        <p:txBody>
          <a:bodyPr/>
          <a:lstStyle/>
          <a:p>
            <a:pPr algn="l">
              <a:buClr>
                <a:schemeClr val="tx2"/>
              </a:buClr>
            </a:pPr>
            <a:r>
              <a:rPr lang="tr-TR" sz="2800" dirty="0">
                <a:solidFill>
                  <a:schemeClr val="tx2">
                    <a:lumMod val="75000"/>
                  </a:schemeClr>
                </a:solidFill>
                <a:latin typeface="Lucida Sans Unicode" pitchFamily="34" charset="0"/>
              </a:rPr>
              <a:t>Bütçe uygulama süreci, yılı Bütçe Kanununun 1 Ocak itibarıyla yürürlüğe girmesiyle başlamaktadır. </a:t>
            </a:r>
          </a:p>
          <a:p>
            <a:pPr>
              <a:buClr>
                <a:schemeClr val="tx2"/>
              </a:buClr>
            </a:pPr>
            <a:endParaRPr lang="tr-TR" sz="2800" dirty="0">
              <a:solidFill>
                <a:schemeClr val="tx2">
                  <a:lumMod val="75000"/>
                </a:schemeClr>
              </a:solidFill>
              <a:latin typeface="Lucida Sans Unicode" pitchFamily="34" charset="0"/>
            </a:endParaRPr>
          </a:p>
          <a:p>
            <a:pPr algn="l">
              <a:buClr>
                <a:schemeClr val="tx2"/>
              </a:buClr>
            </a:pPr>
            <a:r>
              <a:rPr lang="tr-TR" sz="2800" dirty="0">
                <a:solidFill>
                  <a:schemeClr val="tx2">
                    <a:lumMod val="75000"/>
                  </a:schemeClr>
                </a:solidFill>
                <a:latin typeface="Lucida Sans Unicode" pitchFamily="34" charset="0"/>
              </a:rPr>
              <a:t>Süreç, </a:t>
            </a:r>
            <a:r>
              <a:rPr lang="tr-TR" sz="2800" dirty="0" smtClean="0">
                <a:solidFill>
                  <a:schemeClr val="tx2">
                    <a:lumMod val="75000"/>
                  </a:schemeClr>
                </a:solidFill>
                <a:latin typeface="Lucida Sans Unicode" pitchFamily="34" charset="0"/>
              </a:rPr>
              <a:t>Cumhurbaşkanlığı Strateji ve Bütçe Başkanlığı </a:t>
            </a:r>
            <a:r>
              <a:rPr lang="tr-TR" sz="2800" dirty="0">
                <a:solidFill>
                  <a:schemeClr val="tx2">
                    <a:lumMod val="75000"/>
                  </a:schemeClr>
                </a:solidFill>
                <a:latin typeface="Lucida Sans Unicode" pitchFamily="34" charset="0"/>
              </a:rPr>
              <a:t>tarafından çıkarılan bütçe uygulama  tebliğleri ve genelgeleri ile yönlendirilmektedir.</a:t>
            </a:r>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tr-TR">
                <a:solidFill>
                  <a:srgbClr val="3333CC"/>
                </a:solidFill>
                <a:latin typeface="Lucida Sans Unicode" pitchFamily="34" charset="0"/>
              </a:rPr>
              <a:t>UYGULAMA SÜRECİ</a:t>
            </a:r>
          </a:p>
        </p:txBody>
      </p:sp>
      <p:sp>
        <p:nvSpPr>
          <p:cNvPr id="51203" name="Text Box 3"/>
          <p:cNvSpPr txBox="1">
            <a:spLocks noChangeArrowheads="1"/>
          </p:cNvSpPr>
          <p:nvPr/>
        </p:nvSpPr>
        <p:spPr bwMode="auto">
          <a:xfrm>
            <a:off x="2124075" y="4221163"/>
            <a:ext cx="34559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tr-TR"/>
          </a:p>
        </p:txBody>
      </p:sp>
      <p:sp>
        <p:nvSpPr>
          <p:cNvPr id="51204" name="Text Box 4"/>
          <p:cNvSpPr txBox="1">
            <a:spLocks noChangeArrowheads="1"/>
          </p:cNvSpPr>
          <p:nvPr/>
        </p:nvSpPr>
        <p:spPr bwMode="auto">
          <a:xfrm>
            <a:off x="1619250" y="4076700"/>
            <a:ext cx="3455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tr-TR"/>
          </a:p>
        </p:txBody>
      </p:sp>
      <p:sp>
        <p:nvSpPr>
          <p:cNvPr id="51206" name="Text Box 6"/>
          <p:cNvSpPr txBox="1">
            <a:spLocks noChangeArrowheads="1"/>
          </p:cNvSpPr>
          <p:nvPr/>
        </p:nvSpPr>
        <p:spPr bwMode="auto">
          <a:xfrm>
            <a:off x="2627313" y="1916113"/>
            <a:ext cx="59055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tr-TR" sz="2400" dirty="0" smtClean="0">
                <a:latin typeface="Lucida Sans Unicode" pitchFamily="34" charset="0"/>
              </a:rPr>
              <a:t>Cumhurbaşkanlığı Strateji ve Bütçe Başkanlığınca </a:t>
            </a:r>
            <a:r>
              <a:rPr lang="tr-TR" sz="2400" dirty="0">
                <a:latin typeface="Lucida Sans Unicode" pitchFamily="34" charset="0"/>
              </a:rPr>
              <a:t>tertip düzeyinde vize edilen </a:t>
            </a:r>
            <a:r>
              <a:rPr lang="tr-TR" sz="2400" b="1" dirty="0">
                <a:latin typeface="Lucida Sans Unicode" pitchFamily="34" charset="0"/>
              </a:rPr>
              <a:t>AFP</a:t>
            </a:r>
            <a:r>
              <a:rPr lang="tr-TR" sz="2400" dirty="0">
                <a:latin typeface="Lucida Sans Unicode" pitchFamily="34" charset="0"/>
              </a:rPr>
              <a:t>’ ye göre </a:t>
            </a:r>
            <a:r>
              <a:rPr lang="tr-TR" sz="2400" b="1" dirty="0">
                <a:latin typeface="Lucida Sans Unicode" pitchFamily="34" charset="0"/>
              </a:rPr>
              <a:t>AFP Birim Detay</a:t>
            </a:r>
            <a:r>
              <a:rPr lang="tr-TR" sz="2400" dirty="0">
                <a:latin typeface="Lucida Sans Unicode" pitchFamily="34" charset="0"/>
              </a:rPr>
              <a:t>’ın hazırlanması</a:t>
            </a:r>
          </a:p>
        </p:txBody>
      </p:sp>
      <p:sp>
        <p:nvSpPr>
          <p:cNvPr id="51208" name="Text Box 8"/>
          <p:cNvSpPr txBox="1">
            <a:spLocks noChangeArrowheads="1"/>
          </p:cNvSpPr>
          <p:nvPr/>
        </p:nvSpPr>
        <p:spPr bwMode="auto">
          <a:xfrm>
            <a:off x="3419474" y="3303362"/>
            <a:ext cx="54006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tr-TR" sz="2400" dirty="0" smtClean="0">
                <a:latin typeface="Lucida Sans Unicode" pitchFamily="34" charset="0"/>
              </a:rPr>
              <a:t>Ödeneklerin </a:t>
            </a:r>
            <a:r>
              <a:rPr lang="tr-TR" sz="2400" dirty="0">
                <a:latin typeface="Lucida Sans Unicode" pitchFamily="34" charset="0"/>
              </a:rPr>
              <a:t>yapılan dağılım çerçevesinde ödenek gönderme belgesi ile </a:t>
            </a:r>
            <a:r>
              <a:rPr lang="tr-TR" sz="2400" dirty="0" smtClean="0">
                <a:latin typeface="Lucida Sans Unicode" pitchFamily="34" charset="0"/>
              </a:rPr>
              <a:t>(talep edilen ödeneğin uygun görülmesi halinde) </a:t>
            </a:r>
            <a:r>
              <a:rPr lang="tr-TR" sz="2400" dirty="0">
                <a:latin typeface="Lucida Sans Unicode" pitchFamily="34" charset="0"/>
              </a:rPr>
              <a:t>birimlere gönderilmesi</a:t>
            </a:r>
          </a:p>
        </p:txBody>
      </p:sp>
      <p:sp>
        <p:nvSpPr>
          <p:cNvPr id="51210" name="Text Box 10"/>
          <p:cNvSpPr txBox="1">
            <a:spLocks noChangeArrowheads="1"/>
          </p:cNvSpPr>
          <p:nvPr/>
        </p:nvSpPr>
        <p:spPr bwMode="auto">
          <a:xfrm>
            <a:off x="4211638" y="5229225"/>
            <a:ext cx="3816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tr-TR" sz="2400" dirty="0">
                <a:latin typeface="Lucida Sans Unicode" pitchFamily="34" charset="0"/>
              </a:rPr>
              <a:t>Harcamaların yapılması</a:t>
            </a:r>
          </a:p>
        </p:txBody>
      </p:sp>
      <p:pic>
        <p:nvPicPr>
          <p:cNvPr id="51211" name="Picture 11" descr="j02808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3644900"/>
            <a:ext cx="1223962" cy="720725"/>
          </a:xfrm>
          <a:prstGeom prst="rect">
            <a:avLst/>
          </a:prstGeom>
          <a:noFill/>
          <a:extLst>
            <a:ext uri="{909E8E84-426E-40DD-AFC4-6F175D3DCCD1}">
              <a14:hiddenFill xmlns:a14="http://schemas.microsoft.com/office/drawing/2010/main">
                <a:solidFill>
                  <a:srgbClr val="FFFFFF"/>
                </a:solidFill>
              </a14:hiddenFill>
            </a:ext>
          </a:extLst>
        </p:spPr>
      </p:pic>
      <p:pic>
        <p:nvPicPr>
          <p:cNvPr id="51212" name="Picture 12" descr="583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2125" y="5297167"/>
            <a:ext cx="936625" cy="611187"/>
          </a:xfrm>
          <a:prstGeom prst="rect">
            <a:avLst/>
          </a:prstGeom>
          <a:noFill/>
          <a:extLst>
            <a:ext uri="{909E8E84-426E-40DD-AFC4-6F175D3DCCD1}">
              <a14:hiddenFill xmlns:a14="http://schemas.microsoft.com/office/drawing/2010/main">
                <a:solidFill>
                  <a:srgbClr val="FFFFFF"/>
                </a:solidFill>
              </a14:hiddenFill>
            </a:ext>
          </a:extLst>
        </p:spPr>
      </p:pic>
      <p:pic>
        <p:nvPicPr>
          <p:cNvPr id="51213" name="Picture 13" descr="j015047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1989138"/>
            <a:ext cx="912813" cy="893762"/>
          </a:xfrm>
          <a:prstGeom prst="rect">
            <a:avLst/>
          </a:prstGeom>
          <a:noFill/>
          <a:extLst>
            <a:ext uri="{909E8E84-426E-40DD-AFC4-6F175D3DCCD1}">
              <a14:hiddenFill xmlns:a14="http://schemas.microsoft.com/office/drawing/2010/main">
                <a:solidFill>
                  <a:srgbClr val="FFFFFF"/>
                </a:solidFill>
              </a14:hiddenFill>
            </a:ext>
          </a:extLst>
        </p:spPr>
      </p:pic>
      <p:sp>
        <p:nvSpPr>
          <p:cNvPr id="51214" name="WordArt 14"/>
          <p:cNvSpPr>
            <a:spLocks noChangeArrowheads="1" noChangeShapeType="1" noTextEdit="1"/>
          </p:cNvSpPr>
          <p:nvPr/>
        </p:nvSpPr>
        <p:spPr bwMode="auto">
          <a:xfrm>
            <a:off x="1042988" y="2060575"/>
            <a:ext cx="304800" cy="647700"/>
          </a:xfrm>
          <a:prstGeom prst="rect">
            <a:avLst/>
          </a:prstGeom>
        </p:spPr>
        <p:txBody>
          <a:bodyPr wrap="none" fromWordArt="1">
            <a:prstTxWarp prst="textPlain">
              <a:avLst>
                <a:gd name="adj" fmla="val 5000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1</a:t>
            </a:r>
          </a:p>
        </p:txBody>
      </p:sp>
      <p:sp>
        <p:nvSpPr>
          <p:cNvPr id="51215" name="WordArt 15"/>
          <p:cNvSpPr>
            <a:spLocks noChangeArrowheads="1" noChangeShapeType="1" noTextEdit="1"/>
          </p:cNvSpPr>
          <p:nvPr/>
        </p:nvSpPr>
        <p:spPr bwMode="auto">
          <a:xfrm>
            <a:off x="1692275" y="3644900"/>
            <a:ext cx="215900" cy="720725"/>
          </a:xfrm>
          <a:prstGeom prst="rect">
            <a:avLst/>
          </a:prstGeom>
        </p:spPr>
        <p:txBody>
          <a:bodyPr wrap="none" fromWordArt="1">
            <a:prstTxWarp prst="textPlain">
              <a:avLst>
                <a:gd name="adj" fmla="val 5000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2</a:t>
            </a:r>
          </a:p>
        </p:txBody>
      </p:sp>
      <p:sp>
        <p:nvSpPr>
          <p:cNvPr id="51218" name="WordArt 18"/>
          <p:cNvSpPr>
            <a:spLocks noChangeArrowheads="1" noChangeShapeType="1" noTextEdit="1"/>
          </p:cNvSpPr>
          <p:nvPr/>
        </p:nvSpPr>
        <p:spPr bwMode="auto">
          <a:xfrm>
            <a:off x="2484438" y="5084763"/>
            <a:ext cx="304800" cy="647700"/>
          </a:xfrm>
          <a:prstGeom prst="rect">
            <a:avLst/>
          </a:prstGeom>
        </p:spPr>
        <p:txBody>
          <a:bodyPr wrap="none" fromWordArt="1">
            <a:prstTxWarp prst="textPlain">
              <a:avLst>
                <a:gd name="adj" fmla="val 50000"/>
              </a:avLst>
            </a:prstTxWarp>
          </a:bodyPr>
          <a:lstStyle/>
          <a:p>
            <a:pPr algn="ctr"/>
            <a:r>
              <a:rPr lang="tr-TR" sz="36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3</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642910" y="357166"/>
            <a:ext cx="7772400" cy="4357718"/>
          </a:xfrm>
        </p:spPr>
        <p:txBody>
          <a:bodyPr>
            <a:noAutofit/>
          </a:bodyPr>
          <a:lstStyle/>
          <a:p>
            <a:pPr algn="ctr"/>
            <a:r>
              <a:rPr lang="tr-TR" sz="6000" b="1" dirty="0" smtClean="0">
                <a:latin typeface="Cambria" pitchFamily="18" charset="0"/>
              </a:rPr>
              <a:t>Bütçe Uygulama ve Harcama Sürecinde Karşılaşılan Hatalar</a:t>
            </a:r>
            <a:endParaRPr lang="tr-TR" sz="6000" b="1" dirty="0">
              <a:latin typeface="Cambria"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
        <p:nvSpPr>
          <p:cNvPr id="6" name="2 Başlık"/>
          <p:cNvSpPr txBox="1">
            <a:spLocks/>
          </p:cNvSpPr>
          <p:nvPr/>
        </p:nvSpPr>
        <p:spPr>
          <a:xfrm>
            <a:off x="357158" y="2285992"/>
            <a:ext cx="8572560" cy="4071966"/>
          </a:xfrm>
          <a:prstGeom prst="rect">
            <a:avLst/>
          </a:prstGeom>
        </p:spPr>
        <p:txBody>
          <a:bodyPr rIns="91440" anchor="b">
            <a:noAutofit/>
            <a:scene3d>
              <a:camera prst="orthographicFront"/>
              <a:lightRig rig="soft" dir="t">
                <a:rot lat="0" lon="0" rev="2400000"/>
              </a:lightRig>
            </a:scene3d>
            <a:sp3d>
              <a:bevelT w="19050" h="12700"/>
            </a:sp3d>
          </a:bodyPr>
          <a:lstStyle/>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algn="ctr" eaLnBrk="1" fontAlgn="auto" hangingPunct="1">
              <a:spcAft>
                <a:spcPts val="0"/>
              </a:spcAft>
            </a:pPr>
            <a:r>
              <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rPr>
              <a:t>Ekonomik Kodların Hatalı Yazılması ve </a:t>
            </a:r>
            <a:r>
              <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rPr>
              <a:t>Diğer Kodlarının Sıklıkla Kullanılması</a:t>
            </a:r>
          </a:p>
          <a:p>
            <a:pPr marL="54864" algn="ctr" eaLnBrk="1" fontAlgn="auto" hangingPunct="1">
              <a:spcAft>
                <a:spcPts val="0"/>
              </a:spcAft>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lang="tr-TR" sz="28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rPr>
              <a:t>Bütçe analitik kodlama sisteminde her harcama kalemine ilişkin kodlar detaylı olarak belirlenmiştir.  </a:t>
            </a: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lang="tr-TR" sz="2800" b="1" i="1" u="sng"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rPr>
              <a:t>Diğer kodlarının </a:t>
            </a:r>
            <a:r>
              <a:rPr lang="tr-TR" sz="28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rPr>
              <a:t>her hangi bir sınıflandırmaya dahil edilemeyen ve yine tebliğde belirtilen durumlarda kullanılması gerekmektedir.</a:t>
            </a:r>
          </a:p>
          <a:p>
            <a:pPr marL="54864" marR="0" lvl="0" indent="0" defTabSz="914400" rtl="0" eaLnBrk="1" fontAlgn="auto" latinLnBrk="0" hangingPunct="1">
              <a:lnSpc>
                <a:spcPct val="100000"/>
              </a:lnSpc>
              <a:spcBef>
                <a:spcPct val="0"/>
              </a:spcBef>
              <a:spcAft>
                <a:spcPts val="0"/>
              </a:spcAft>
              <a:buClrTx/>
              <a:buSzTx/>
              <a:buFontTx/>
              <a:buNone/>
              <a:tabLst/>
              <a:defRPr/>
            </a:pPr>
            <a:endParaRPr kumimoji="0" lang="tr-TR" sz="2800" b="1"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14282" y="1500174"/>
            <a:ext cx="8786874" cy="2703506"/>
          </a:xfrm>
          <a:prstGeom prst="rect">
            <a:avLst/>
          </a:prstGeom>
        </p:spPr>
        <p:txBody>
          <a:bodyPr rIns="91440" anchor="b">
            <a:normAutofit/>
            <a:scene3d>
              <a:camera prst="orthographicFront"/>
              <a:lightRig rig="soft" dir="t">
                <a:rot lat="0" lon="0" rev="2400000"/>
              </a:lightRig>
            </a:scene3d>
            <a:sp3d>
              <a:bevelT w="19050" h="12700"/>
            </a:sp3d>
          </a:bodyPr>
          <a:lstStyle/>
          <a:p>
            <a:pPr marL="54864" marR="0" lvl="0" indent="0" algn="r"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ÖRNEK : Kırtasiye malzemesi alımı ödemesinde</a:t>
            </a: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03.02.10.01 Kırtasiye malzemesi alımı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kodu yerine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03.02.40.01 Yiyecek Alımı kodu yazıldığında</a:t>
            </a:r>
            <a:endParaRPr kumimoji="0" lang="tr-TR" sz="2800" b="0"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5" name="Rectangle 3"/>
          <p:cNvSpPr txBox="1">
            <a:spLocks noChangeArrowheads="1"/>
          </p:cNvSpPr>
          <p:nvPr/>
        </p:nvSpPr>
        <p:spPr>
          <a:xfrm>
            <a:off x="214282" y="4572008"/>
            <a:ext cx="8229600" cy="1857388"/>
          </a:xfrm>
          <a:prstGeom prst="rect">
            <a:avLst/>
          </a:prstGeom>
        </p:spPr>
        <p:txBody>
          <a:bodyPr>
            <a:normAutofit/>
          </a:bodyPr>
          <a:lstStyle/>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r>
              <a:rPr kumimoji="0" lang="tr-TR" sz="2800" b="0" i="0" u="none" strike="noStrike" kern="1200" cap="none" spc="0" normalizeH="0" baseline="0" noProof="0" dirty="0" smtClean="0">
                <a:ln>
                  <a:noFill/>
                </a:ln>
                <a:solidFill>
                  <a:schemeClr val="tx1"/>
                </a:solidFill>
                <a:effectLst/>
                <a:uLnTx/>
                <a:uFillTx/>
                <a:latin typeface="+mn-lt"/>
                <a:ea typeface="+mn-ea"/>
                <a:cs typeface="+mn-cs"/>
              </a:rPr>
              <a:t>Kırtasiye yerine yiyecek alımı bütçesi kullanılmış olur ve daha sonra yapılacak raporlama çalışmalarında yanlış bilgi verir.</a:t>
            </a:r>
            <a:endParaRPr kumimoji="0" lang="tr-T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14282" y="1500174"/>
            <a:ext cx="8786874" cy="2360874"/>
          </a:xfrm>
          <a:prstGeom prst="rect">
            <a:avLst/>
          </a:prstGeom>
        </p:spPr>
        <p:txBody>
          <a:bodyPr rIns="91440" anchor="b">
            <a:normAutofit fontScale="92500" lnSpcReduction="10000"/>
            <a:scene3d>
              <a:camera prst="orthographicFront"/>
              <a:lightRig rig="soft" dir="t">
                <a:rot lat="0" lon="0" rev="2400000"/>
              </a:lightRig>
            </a:scene3d>
            <a:sp3d>
              <a:bevelT w="19050" h="12700"/>
            </a:sp3d>
          </a:bodyPr>
          <a:lstStyle/>
          <a:p>
            <a:pPr marL="54864" marR="0" lvl="0" indent="0"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Personel Giderleri </a:t>
            </a: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rgbClr val="FF0000"/>
                </a:solidFill>
                <a:effectLst>
                  <a:outerShdw blurRad="38100" dist="25500" dir="5400000" algn="tl" rotWithShape="0">
                    <a:srgbClr val="000000">
                      <a:satMod val="180000"/>
                      <a:alpha val="75000"/>
                    </a:srgbClr>
                  </a:outerShdw>
                </a:effectLst>
                <a:uLnTx/>
                <a:uFillTx/>
                <a:latin typeface="+mj-lt"/>
                <a:ea typeface="+mj-ea"/>
                <a:cs typeface="+mj-cs"/>
              </a:rPr>
              <a:t>Personel</a:t>
            </a: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giderleri</a:t>
            </a:r>
            <a:r>
              <a:rPr kumimoji="0" lang="tr-TR" sz="2800" b="0" i="0" u="none" strike="noStrike" kern="1200" cap="none" spc="0" normalizeH="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ekonomik kodu ile </a:t>
            </a:r>
            <a:r>
              <a:rPr kumimoji="0" lang="tr-TR" sz="2800" b="0" i="0" u="none" strike="noStrike" kern="1200" cap="none" spc="0" normalizeH="0" noProof="0" dirty="0" smtClean="0">
                <a:ln>
                  <a:noFill/>
                </a:ln>
                <a:solidFill>
                  <a:srgbClr val="FF0000"/>
                </a:solidFill>
                <a:effectLst>
                  <a:outerShdw blurRad="38100" dist="25500" dir="5400000" algn="tl" rotWithShape="0">
                    <a:srgbClr val="000000">
                      <a:satMod val="180000"/>
                      <a:alpha val="75000"/>
                    </a:srgbClr>
                  </a:outerShdw>
                </a:effectLst>
                <a:uLnTx/>
                <a:uFillTx/>
                <a:latin typeface="+mj-lt"/>
                <a:ea typeface="+mj-ea"/>
                <a:cs typeface="+mj-cs"/>
              </a:rPr>
              <a:t>Sosyal</a:t>
            </a:r>
            <a:r>
              <a:rPr kumimoji="0" lang="tr-TR" sz="2800" b="0" i="0" u="none" strike="noStrike" kern="1200" cap="none" spc="0" normalizeH="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güvenlik giderleri ekonomik </a:t>
            </a:r>
            <a:r>
              <a:rPr lang="tr-TR" sz="2800"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rPr>
              <a:t>kodları </a:t>
            </a:r>
            <a:r>
              <a:rPr kumimoji="0" lang="tr-TR" sz="2800" b="0" i="0" u="none" strike="noStrike" kern="1200" cap="none" spc="0" normalizeH="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tutarlı olmalıdır.</a:t>
            </a: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tr-TR" sz="2800" b="0"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5" name="Rectangle 3"/>
          <p:cNvSpPr txBox="1">
            <a:spLocks noChangeArrowheads="1"/>
          </p:cNvSpPr>
          <p:nvPr/>
        </p:nvSpPr>
        <p:spPr>
          <a:xfrm>
            <a:off x="251520" y="4293096"/>
            <a:ext cx="8229600" cy="1857388"/>
          </a:xfrm>
          <a:prstGeom prst="rect">
            <a:avLst/>
          </a:prstGeom>
        </p:spPr>
        <p:txBody>
          <a:bodyPr>
            <a:normAutofit/>
          </a:bodyPr>
          <a:lstStyle/>
          <a:p>
            <a:pPr marL="292100" lvl="0" indent="-292100" eaLnBrk="1" fontAlgn="auto" hangingPunct="1">
              <a:spcBef>
                <a:spcPts val="0"/>
              </a:spcBef>
              <a:spcAft>
                <a:spcPts val="0"/>
              </a:spcAft>
              <a:buClr>
                <a:schemeClr val="accent1"/>
              </a:buClr>
              <a:buSzPct val="70000"/>
              <a:buFont typeface="Wingdings 2"/>
              <a:buChar char=""/>
              <a:defRPr/>
            </a:pPr>
            <a:r>
              <a:rPr lang="tr-TR" sz="2800" dirty="0" smtClean="0">
                <a:solidFill>
                  <a:srgbClr val="FF0000"/>
                </a:solidFill>
                <a:latin typeface="+mn-lt"/>
              </a:rPr>
              <a:t>01.01.</a:t>
            </a:r>
            <a:r>
              <a:rPr lang="tr-TR" sz="2800" dirty="0" smtClean="0">
                <a:latin typeface="+mn-lt"/>
              </a:rPr>
              <a:t>10.01                  </a:t>
            </a:r>
            <a:r>
              <a:rPr lang="tr-TR" sz="2800" dirty="0" smtClean="0">
                <a:solidFill>
                  <a:srgbClr val="FF0000"/>
                </a:solidFill>
                <a:latin typeface="+mn-lt"/>
              </a:rPr>
              <a:t>02.01.</a:t>
            </a:r>
            <a:r>
              <a:rPr lang="tr-TR" sz="2800" dirty="0" smtClean="0">
                <a:latin typeface="+mn-lt"/>
              </a:rPr>
              <a:t>60.01 </a:t>
            </a:r>
          </a:p>
          <a:p>
            <a:pPr marL="292100" lvl="0" indent="-292100" eaLnBrk="1" fontAlgn="auto" hangingPunct="1">
              <a:spcBef>
                <a:spcPts val="0"/>
              </a:spcBef>
              <a:spcAft>
                <a:spcPts val="0"/>
              </a:spcAft>
              <a:buClr>
                <a:schemeClr val="accent1"/>
              </a:buClr>
              <a:buSzPct val="70000"/>
              <a:buFont typeface="Wingdings 2"/>
              <a:buChar char=""/>
              <a:defRPr/>
            </a:pPr>
            <a:r>
              <a:rPr lang="tr-TR" sz="2800" dirty="0" smtClean="0">
                <a:solidFill>
                  <a:srgbClr val="FF0000"/>
                </a:solidFill>
                <a:latin typeface="+mn-lt"/>
              </a:rPr>
              <a:t>01.03.</a:t>
            </a:r>
            <a:r>
              <a:rPr lang="tr-TR" sz="2800" dirty="0" smtClean="0">
                <a:latin typeface="+mn-lt"/>
              </a:rPr>
              <a:t>10.01                  </a:t>
            </a:r>
            <a:r>
              <a:rPr lang="tr-TR" sz="2800" dirty="0" smtClean="0">
                <a:solidFill>
                  <a:srgbClr val="FF0000"/>
                </a:solidFill>
                <a:latin typeface="+mn-lt"/>
              </a:rPr>
              <a:t>02.03.</a:t>
            </a:r>
            <a:r>
              <a:rPr lang="tr-TR" sz="2800" dirty="0" smtClean="0">
                <a:latin typeface="+mn-lt"/>
              </a:rPr>
              <a:t>40.01</a:t>
            </a:r>
          </a:p>
          <a:p>
            <a:pPr marL="292100" lvl="0" indent="-292100" eaLnBrk="1" fontAlgn="auto" hangingPunct="1">
              <a:spcBef>
                <a:spcPts val="0"/>
              </a:spcBef>
              <a:spcAft>
                <a:spcPts val="0"/>
              </a:spcAft>
              <a:buClr>
                <a:schemeClr val="accent1"/>
              </a:buClr>
              <a:buSzPct val="70000"/>
              <a:buFont typeface="Wingdings 2"/>
              <a:buChar char=""/>
              <a:defRPr/>
            </a:pPr>
            <a:r>
              <a:rPr lang="tr-TR" sz="2800" dirty="0" smtClean="0">
                <a:solidFill>
                  <a:srgbClr val="FF0000"/>
                </a:solidFill>
                <a:latin typeface="+mn-lt"/>
              </a:rPr>
              <a:t>01.04.</a:t>
            </a:r>
            <a:r>
              <a:rPr lang="tr-TR" sz="2800" dirty="0" smtClean="0">
                <a:latin typeface="+mn-lt"/>
              </a:rPr>
              <a:t>10.04                  </a:t>
            </a:r>
            <a:r>
              <a:rPr lang="tr-TR" sz="2800" dirty="0" smtClean="0">
                <a:solidFill>
                  <a:srgbClr val="FF0000"/>
                </a:solidFill>
                <a:latin typeface="+mn-lt"/>
              </a:rPr>
              <a:t>02.04.</a:t>
            </a:r>
            <a:r>
              <a:rPr lang="tr-TR" sz="2800" dirty="0" smtClean="0">
                <a:latin typeface="+mn-lt"/>
              </a:rPr>
              <a:t>60.01</a:t>
            </a:r>
            <a:endParaRPr kumimoji="0" lang="tr-T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
        <p:nvSpPr>
          <p:cNvPr id="7" name="6 Sağ Ok"/>
          <p:cNvSpPr/>
          <p:nvPr/>
        </p:nvSpPr>
        <p:spPr>
          <a:xfrm>
            <a:off x="2771800" y="4509120"/>
            <a:ext cx="864096" cy="14401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accent5">
                  <a:lumMod val="75000"/>
                </a:schemeClr>
              </a:solidFill>
            </a:endParaRPr>
          </a:p>
        </p:txBody>
      </p:sp>
      <p:sp>
        <p:nvSpPr>
          <p:cNvPr id="9" name="8 Sağ Ok"/>
          <p:cNvSpPr/>
          <p:nvPr/>
        </p:nvSpPr>
        <p:spPr>
          <a:xfrm>
            <a:off x="2774437" y="4941168"/>
            <a:ext cx="864096" cy="14401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accent5">
                  <a:lumMod val="75000"/>
                </a:schemeClr>
              </a:solidFill>
            </a:endParaRPr>
          </a:p>
        </p:txBody>
      </p:sp>
      <p:sp>
        <p:nvSpPr>
          <p:cNvPr id="10" name="9 Sağ Ok"/>
          <p:cNvSpPr/>
          <p:nvPr/>
        </p:nvSpPr>
        <p:spPr>
          <a:xfrm>
            <a:off x="2774437" y="5364697"/>
            <a:ext cx="864096" cy="14401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1714488"/>
            <a:ext cx="8715436" cy="3194721"/>
          </a:xfrm>
          <a:prstGeom prst="rect">
            <a:avLst/>
          </a:prstGeom>
        </p:spPr>
        <p:txBody>
          <a:bodyPr wrap="square">
            <a:spAutoFit/>
          </a:bodyPr>
          <a:lstStyle/>
          <a:p>
            <a:pPr>
              <a:lnSpc>
                <a:spcPct val="90000"/>
              </a:lnSpc>
            </a:pPr>
            <a:r>
              <a:rPr lang="tr-TR" sz="2800" b="1" dirty="0" smtClean="0">
                <a:solidFill>
                  <a:srgbClr val="FF0000"/>
                </a:solidFill>
                <a:latin typeface="Cambria" pitchFamily="18" charset="0"/>
              </a:rPr>
              <a:t>Ekonomik kodların hatalı yazılması sebebi ile </a:t>
            </a:r>
          </a:p>
          <a:p>
            <a:pPr>
              <a:lnSpc>
                <a:spcPct val="90000"/>
              </a:lnSpc>
            </a:pPr>
            <a:endParaRPr lang="tr-TR" sz="2800" dirty="0" smtClean="0">
              <a:latin typeface="Cambria" pitchFamily="18" charset="0"/>
            </a:endParaRPr>
          </a:p>
          <a:p>
            <a:pPr>
              <a:lnSpc>
                <a:spcPct val="90000"/>
              </a:lnSpc>
            </a:pPr>
            <a:r>
              <a:rPr lang="tr-TR" sz="2800" dirty="0" smtClean="0">
                <a:latin typeface="Cambria" pitchFamily="18" charset="0"/>
              </a:rPr>
              <a:t>Performans Programı , Faaliyet Raporu, brifingler, bütçe hazırlık çalışmaları vb istatistiki bilgi ve analiz gerektiren çalışmalarda kullanılan veriler hatalı olacağından; </a:t>
            </a:r>
            <a:r>
              <a:rPr lang="tr-TR" sz="2800" b="1" dirty="0" smtClean="0">
                <a:solidFill>
                  <a:srgbClr val="FFC000"/>
                </a:solidFill>
                <a:latin typeface="Cambria" pitchFamily="18" charset="0"/>
              </a:rPr>
              <a:t>kamuoyu ile paylaşılan mali istatistikler ve bütçe hazırlık verileri güvenilir olmayacaktır.(5018 KMYKK Md.13/l)</a:t>
            </a:r>
            <a:endParaRPr lang="tr-TR" sz="2800" b="1" dirty="0">
              <a:solidFill>
                <a:srgbClr val="FFC000"/>
              </a:solidFill>
              <a:latin typeface="Cambria" pitchFamily="18" charset="0"/>
            </a:endParaRPr>
          </a:p>
        </p:txBody>
      </p:sp>
      <p:sp>
        <p:nvSpPr>
          <p:cNvPr id="5"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Görev Alanına Girmeyen Konuda Alım Yapılması</a:t>
            </a:r>
            <a:endParaRPr lang="tr-TR" dirty="0"/>
          </a:p>
        </p:txBody>
      </p:sp>
      <p:sp>
        <p:nvSpPr>
          <p:cNvPr id="3" name="2 İçerik Yer Tutucusu"/>
          <p:cNvSpPr>
            <a:spLocks noGrp="1"/>
          </p:cNvSpPr>
          <p:nvPr>
            <p:ph idx="1"/>
          </p:nvPr>
        </p:nvSpPr>
        <p:spPr/>
        <p:txBody>
          <a:bodyPr>
            <a:normAutofit lnSpcReduction="10000"/>
          </a:bodyPr>
          <a:lstStyle/>
          <a:p>
            <a:r>
              <a:rPr lang="tr-TR" dirty="0" smtClean="0"/>
              <a:t>Doğrudan temin ve yolluk gideri vb. harcamalarınız için (büyük ihaleler hariç) destek harcama birimlerinden(İMİD, Yapı İşleri ve Teknik </a:t>
            </a:r>
            <a:r>
              <a:rPr lang="tr-TR" dirty="0" err="1" smtClean="0"/>
              <a:t>Dai.Başk</a:t>
            </a:r>
            <a:r>
              <a:rPr lang="tr-TR" dirty="0" smtClean="0"/>
              <a:t>. SKS vb.) harcama talep edilmemeli, Strateji Geliştirme Daire Başkanlığından ödenek talep edilmelidir.</a:t>
            </a:r>
          </a:p>
          <a:p>
            <a:pPr>
              <a:buNone/>
            </a:pPr>
            <a:endParaRPr lang="tr-TR" dirty="0" smtClean="0"/>
          </a:p>
          <a:p>
            <a:r>
              <a:rPr lang="tr-TR" dirty="0" smtClean="0"/>
              <a:t>Ödeneklerin etkili, ekonomik ve verimli kullanılması ilkesi benimsenmelidir.</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ChangeArrowheads="1"/>
          </p:cNvSpPr>
          <p:nvPr/>
        </p:nvSpPr>
        <p:spPr bwMode="auto">
          <a:xfrm>
            <a:off x="1259632" y="3501008"/>
            <a:ext cx="5473229" cy="1224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tr-TR" sz="2000" b="1" dirty="0">
              <a:solidFill>
                <a:srgbClr val="3333CC"/>
              </a:solidFill>
              <a:latin typeface="Lucida Sans Unicode" pitchFamily="34" charset="0"/>
            </a:endParaRPr>
          </a:p>
        </p:txBody>
      </p:sp>
      <p:sp>
        <p:nvSpPr>
          <p:cNvPr id="204803" name="Rectangle 3"/>
          <p:cNvSpPr>
            <a:spLocks noChangeArrowheads="1"/>
          </p:cNvSpPr>
          <p:nvPr/>
        </p:nvSpPr>
        <p:spPr bwMode="black">
          <a:xfrm>
            <a:off x="4067175" y="1196975"/>
            <a:ext cx="43465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r>
              <a:rPr lang="tr-TR" sz="6000" dirty="0" smtClean="0">
                <a:effectLst>
                  <a:outerShdw blurRad="38100" dist="38100" dir="2700000" algn="tl">
                    <a:srgbClr val="FFFFFF"/>
                  </a:outerShdw>
                </a:effectLst>
                <a:latin typeface="Tahoma" pitchFamily="34" charset="0"/>
              </a:rPr>
              <a:t>   </a:t>
            </a:r>
            <a:endParaRPr lang="en-US" sz="6000" dirty="0">
              <a:effectLst>
                <a:outerShdw blurRad="38100" dist="38100" dir="2700000" algn="tl">
                  <a:srgbClr val="FFFFFF"/>
                </a:outerShdw>
              </a:effectLst>
              <a:latin typeface="Tahoma" pitchFamily="34" charset="0"/>
            </a:endParaRPr>
          </a:p>
        </p:txBody>
      </p:sp>
      <p:sp>
        <p:nvSpPr>
          <p:cNvPr id="6" name="5 Dikdörtgen"/>
          <p:cNvSpPr/>
          <p:nvPr/>
        </p:nvSpPr>
        <p:spPr>
          <a:xfrm>
            <a:off x="1259632" y="4407495"/>
            <a:ext cx="6444208" cy="707886"/>
          </a:xfrm>
          <a:prstGeom prst="rect">
            <a:avLst/>
          </a:prstGeom>
        </p:spPr>
        <p:txBody>
          <a:bodyPr wrap="square">
            <a:spAutoFit/>
          </a:bodyPr>
          <a:lstStyle/>
          <a:p>
            <a:pPr algn="ctr" eaLnBrk="1" hangingPunct="1"/>
            <a:r>
              <a:rPr lang="tr-TR" sz="2000" b="1" dirty="0" smtClean="0">
                <a:solidFill>
                  <a:srgbClr val="3333CC"/>
                </a:solidFill>
                <a:latin typeface="Lucida Sans Unicode" pitchFamily="34" charset="0"/>
              </a:rPr>
              <a:t>YOZGAT BOZOK ÜNİVERSİTESİ</a:t>
            </a:r>
          </a:p>
          <a:p>
            <a:pPr algn="ctr" eaLnBrk="1" hangingPunct="1"/>
            <a:r>
              <a:rPr lang="tr-TR" sz="2000" b="1" dirty="0" smtClean="0">
                <a:solidFill>
                  <a:srgbClr val="3333CC"/>
                </a:solidFill>
                <a:latin typeface="Lucida Sans Unicode" pitchFamily="34" charset="0"/>
              </a:rPr>
              <a:t>STRATEJİ GELİŞTİRME DAİRESİ BAŞKANLIĞI</a:t>
            </a:r>
            <a:endParaRPr lang="tr-TR" sz="2000" b="1" dirty="0">
              <a:solidFill>
                <a:srgbClr val="3333CC"/>
              </a:solidFill>
              <a:latin typeface="Lucida Sans Unicode" pitchFamily="34" charset="0"/>
            </a:endParaRPr>
          </a:p>
        </p:txBody>
      </p:sp>
      <p:pic>
        <p:nvPicPr>
          <p:cNvPr id="7" name="Resim 6" descr="Resmi bÃ¼yÃ¼tmek iÃ§in tÄ±klayÄ±nÄ±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0266" y="1394827"/>
            <a:ext cx="4176464"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648099"/>
            <a:ext cx="7668344" cy="520629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214282" y="2125669"/>
            <a:ext cx="8715436" cy="4589479"/>
          </a:xfrm>
        </p:spPr>
        <p:txBody>
          <a:bodyPr>
            <a:noAutofit/>
          </a:bodyPr>
          <a:lstStyle/>
          <a:p>
            <a:pPr algn="just">
              <a:lnSpc>
                <a:spcPct val="80000"/>
              </a:lnSpc>
              <a:buFont typeface="Wingdings" pitchFamily="2" charset="2"/>
              <a:buNone/>
            </a:pPr>
            <a:r>
              <a:rPr lang="tr-TR" sz="2800" b="1" dirty="0"/>
              <a:t>		</a:t>
            </a:r>
            <a:endParaRPr lang="tr-TR" sz="2800" b="1" dirty="0" smtClean="0"/>
          </a:p>
          <a:p>
            <a:pPr marL="0" indent="0" algn="just">
              <a:lnSpc>
                <a:spcPct val="80000"/>
              </a:lnSpc>
              <a:buFont typeface="Wingdings" pitchFamily="2" charset="2"/>
              <a:buNone/>
            </a:pPr>
            <a:r>
              <a:rPr lang="tr-TR" sz="2800" dirty="0" smtClean="0">
                <a:latin typeface="Arial" charset="0"/>
              </a:rPr>
              <a:t>Yükseköğretim </a:t>
            </a:r>
            <a:r>
              <a:rPr lang="tr-TR" sz="2800" dirty="0">
                <a:latin typeface="Arial" charset="0"/>
              </a:rPr>
              <a:t>Kurumları, 5018 sayılı Kanuna ekli II sayılı cetvelde yer alan özel bütçeli idareler arasında yer almaktadır.</a:t>
            </a:r>
          </a:p>
          <a:p>
            <a:pPr algn="just">
              <a:lnSpc>
                <a:spcPct val="80000"/>
              </a:lnSpc>
              <a:buFont typeface="Wingdings" pitchFamily="2" charset="2"/>
              <a:buNone/>
            </a:pPr>
            <a:endParaRPr lang="tr-TR" sz="2800" dirty="0" smtClean="0">
              <a:latin typeface="Arial" charset="0"/>
            </a:endParaRPr>
          </a:p>
          <a:p>
            <a:pPr marL="0" indent="0" algn="just">
              <a:lnSpc>
                <a:spcPct val="80000"/>
              </a:lnSpc>
              <a:buFont typeface="Wingdings" pitchFamily="2" charset="2"/>
              <a:buNone/>
            </a:pPr>
            <a:r>
              <a:rPr lang="tr-TR" sz="2800" b="1" dirty="0" smtClean="0">
                <a:latin typeface="Arial" charset="0"/>
              </a:rPr>
              <a:t>Özel </a:t>
            </a:r>
            <a:r>
              <a:rPr lang="tr-TR" sz="2800" b="1" dirty="0">
                <a:latin typeface="Arial" charset="0"/>
              </a:rPr>
              <a:t>B</a:t>
            </a:r>
            <a:r>
              <a:rPr lang="tr-TR" sz="2800" b="1" dirty="0" smtClean="0">
                <a:latin typeface="Arial" charset="0"/>
              </a:rPr>
              <a:t>ütçe</a:t>
            </a:r>
            <a:r>
              <a:rPr lang="tr-TR" sz="2800" b="1" dirty="0">
                <a:latin typeface="Arial" charset="0"/>
              </a:rPr>
              <a:t>;</a:t>
            </a:r>
            <a:r>
              <a:rPr lang="tr-TR" sz="2800" dirty="0">
                <a:latin typeface="Arial" charset="0"/>
              </a:rPr>
              <a:t> </a:t>
            </a:r>
            <a:r>
              <a:rPr lang="tr-TR" sz="2800" dirty="0" smtClean="0">
                <a:latin typeface="Arial" charset="0"/>
              </a:rPr>
              <a:t>Bir </a:t>
            </a:r>
            <a:r>
              <a:rPr lang="tr-TR" sz="2800" dirty="0">
                <a:latin typeface="Arial" charset="0"/>
              </a:rPr>
              <a:t>B</a:t>
            </a:r>
            <a:r>
              <a:rPr lang="tr-TR" sz="2800" dirty="0" smtClean="0">
                <a:latin typeface="Arial" charset="0"/>
              </a:rPr>
              <a:t>akanlığa </a:t>
            </a:r>
            <a:r>
              <a:rPr lang="tr-TR" sz="2800" dirty="0">
                <a:latin typeface="Arial" charset="0"/>
              </a:rPr>
              <a:t>bağlı veya ilgili olarak belirli bir kamu hizmetini yürütmek üzere kurulan, gelir tahsis edilen, bu gelirlerden harcama yapma yetkisi verilen, kuruluş ve çalışma esasları özel kanunla düzenlenen her bir kamu idaresinin bütçesidir. </a:t>
            </a:r>
            <a:r>
              <a:rPr lang="tr-TR" sz="2800" dirty="0">
                <a:effectLst/>
                <a:latin typeface="Arial" charset="0"/>
              </a:rPr>
              <a:t>Kendi gelir kaynakları vardır. Nakit idarelerini kendileri yürütür.</a:t>
            </a:r>
          </a:p>
          <a:p>
            <a:pPr algn="just">
              <a:lnSpc>
                <a:spcPct val="80000"/>
              </a:lnSpc>
              <a:buFont typeface="Wingdings" pitchFamily="2" charset="2"/>
              <a:buNone/>
            </a:pPr>
            <a:endParaRPr lang="tr-TR" sz="2800" dirty="0">
              <a:effectLst/>
              <a:latin typeface="Arial" charset="0"/>
            </a:endParaRPr>
          </a:p>
          <a:p>
            <a:pPr algn="just">
              <a:lnSpc>
                <a:spcPct val="80000"/>
              </a:lnSpc>
              <a:buFont typeface="Wingdings" pitchFamily="2" charset="2"/>
              <a:buNone/>
            </a:pPr>
            <a:r>
              <a:rPr lang="tr-TR" sz="2800" dirty="0">
                <a:solidFill>
                  <a:schemeClr val="tx2"/>
                </a:solidFill>
                <a:effectLst>
                  <a:outerShdw blurRad="38100" dist="38100" dir="2700000" algn="tl">
                    <a:srgbClr val="000000"/>
                  </a:outerShdw>
                </a:effectLst>
                <a:latin typeface="Arial" charset="0"/>
              </a:rPr>
              <a:t>		</a:t>
            </a:r>
            <a:endParaRPr lang="tr-TR" sz="2800" dirty="0">
              <a:latin typeface="Arial" charset="0"/>
            </a:endParaRPr>
          </a:p>
        </p:txBody>
      </p:sp>
      <p:sp>
        <p:nvSpPr>
          <p:cNvPr id="88066" name="Rectangle 2"/>
          <p:cNvSpPr>
            <a:spLocks noGrp="1" noChangeArrowheads="1"/>
          </p:cNvSpPr>
          <p:nvPr>
            <p:ph type="title"/>
          </p:nvPr>
        </p:nvSpPr>
        <p:spPr>
          <a:xfrm>
            <a:off x="898525" y="619125"/>
            <a:ext cx="7392988" cy="563563"/>
          </a:xfrm>
        </p:spPr>
        <p:txBody>
          <a:bodyPr>
            <a:normAutofit fontScale="90000"/>
          </a:bodyPr>
          <a:lstStyle/>
          <a:p>
            <a:r>
              <a:rPr lang="tr-TR" sz="4000" b="1" dirty="0">
                <a:solidFill>
                  <a:srgbClr val="3333CC"/>
                </a:solidFill>
                <a:latin typeface="Lucida Sans Unicode" pitchFamily="34" charset="0"/>
              </a:rPr>
              <a:t>ÖZEL BÜTÇE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subTitle" idx="1"/>
          </p:nvPr>
        </p:nvSpPr>
        <p:spPr>
          <a:xfrm>
            <a:off x="1142976" y="2643182"/>
            <a:ext cx="7072362" cy="1357322"/>
          </a:xfrm>
        </p:spPr>
        <p:txBody>
          <a:bodyPr>
            <a:noAutofit/>
          </a:bodyPr>
          <a:lstStyle/>
          <a:p>
            <a:r>
              <a:rPr lang="tr-TR" sz="6000" b="1" dirty="0">
                <a:solidFill>
                  <a:srgbClr val="3333CC"/>
                </a:solidFill>
                <a:effectLst>
                  <a:outerShdw blurRad="38100" dist="38100" dir="2700000" algn="tl">
                    <a:srgbClr val="000000"/>
                  </a:outerShdw>
                </a:effectLst>
                <a:latin typeface="Lucida Sans Unicode" pitchFamily="34" charset="0"/>
              </a:rPr>
              <a:t>Bütçe Mevzuatı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11188" y="285728"/>
            <a:ext cx="7772400" cy="785818"/>
          </a:xfrm>
        </p:spPr>
        <p:txBody>
          <a:bodyPr/>
          <a:lstStyle/>
          <a:p>
            <a:r>
              <a:rPr lang="tr-TR" b="1" dirty="0">
                <a:solidFill>
                  <a:schemeClr val="tx2">
                    <a:lumMod val="50000"/>
                  </a:schemeClr>
                </a:solidFill>
                <a:latin typeface="Cambria" pitchFamily="18" charset="0"/>
              </a:rPr>
              <a:t>Bütçe Mevzuatı</a:t>
            </a:r>
          </a:p>
        </p:txBody>
      </p:sp>
      <p:sp>
        <p:nvSpPr>
          <p:cNvPr id="5123" name="Rectangle 3"/>
          <p:cNvSpPr>
            <a:spLocks noGrp="1" noChangeArrowheads="1"/>
          </p:cNvSpPr>
          <p:nvPr>
            <p:ph type="subTitle" idx="1"/>
          </p:nvPr>
        </p:nvSpPr>
        <p:spPr>
          <a:xfrm>
            <a:off x="428596" y="1214422"/>
            <a:ext cx="8184394" cy="936625"/>
          </a:xfrm>
        </p:spPr>
        <p:txBody>
          <a:bodyPr>
            <a:normAutofit/>
          </a:bodyPr>
          <a:lstStyle/>
          <a:p>
            <a:pPr>
              <a:lnSpc>
                <a:spcPct val="90000"/>
              </a:lnSpc>
              <a:spcBef>
                <a:spcPct val="50000"/>
              </a:spcBef>
            </a:pPr>
            <a:r>
              <a:rPr lang="tr-TR" sz="2800" b="1" dirty="0" smtClean="0">
                <a:solidFill>
                  <a:schemeClr val="bg1"/>
                </a:solidFill>
                <a:latin typeface="Cambria" pitchFamily="18" charset="0"/>
              </a:rPr>
              <a:t>Yükseköğretim </a:t>
            </a:r>
            <a:r>
              <a:rPr lang="tr-TR" sz="2800" b="1" dirty="0">
                <a:solidFill>
                  <a:schemeClr val="bg1"/>
                </a:solidFill>
                <a:latin typeface="Cambria" pitchFamily="18" charset="0"/>
              </a:rPr>
              <a:t>Kurumlarının bütçe hazırlık ve uygulama sürecine ilişkin tabi olduğu mevzuat,</a:t>
            </a:r>
          </a:p>
          <a:p>
            <a:pPr>
              <a:lnSpc>
                <a:spcPct val="90000"/>
              </a:lnSpc>
            </a:pPr>
            <a:endParaRPr lang="tr-TR" sz="2800" dirty="0">
              <a:solidFill>
                <a:schemeClr val="bg1"/>
              </a:solidFill>
              <a:latin typeface="Cambria" pitchFamily="18" charset="0"/>
            </a:endParaRPr>
          </a:p>
        </p:txBody>
      </p:sp>
      <p:sp>
        <p:nvSpPr>
          <p:cNvPr id="5126" name="Text Box 6"/>
          <p:cNvSpPr txBox="1">
            <a:spLocks noChangeArrowheads="1"/>
          </p:cNvSpPr>
          <p:nvPr/>
        </p:nvSpPr>
        <p:spPr bwMode="auto">
          <a:xfrm>
            <a:off x="900113" y="3573463"/>
            <a:ext cx="7416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tr-TR" b="1" dirty="0">
              <a:latin typeface="Cambria" pitchFamily="18" charset="0"/>
            </a:endParaRPr>
          </a:p>
        </p:txBody>
      </p:sp>
      <p:sp>
        <p:nvSpPr>
          <p:cNvPr id="5127" name="Rectangle 7"/>
          <p:cNvSpPr>
            <a:spLocks noChangeArrowheads="1"/>
          </p:cNvSpPr>
          <p:nvPr/>
        </p:nvSpPr>
        <p:spPr bwMode="auto">
          <a:xfrm>
            <a:off x="214282" y="2214554"/>
            <a:ext cx="8715436"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50000"/>
              </a:lnSpc>
              <a:buClr>
                <a:schemeClr val="tx2"/>
              </a:buClr>
              <a:buFont typeface="Wingdings" pitchFamily="2" charset="2"/>
              <a:buChar char="ü"/>
            </a:pPr>
            <a:r>
              <a:rPr lang="tr-TR" sz="2800" dirty="0">
                <a:solidFill>
                  <a:schemeClr val="tx2"/>
                </a:solidFill>
                <a:latin typeface="Cambria" pitchFamily="18" charset="0"/>
              </a:rPr>
              <a:t> </a:t>
            </a:r>
            <a:r>
              <a:rPr lang="tr-TR" sz="2800" dirty="0">
                <a:latin typeface="Cambria" pitchFamily="18" charset="0"/>
              </a:rPr>
              <a:t>5018 sayılı Kamu Mali Yönetimi ve Kontrol Kanunu</a:t>
            </a:r>
          </a:p>
          <a:p>
            <a:pPr eaLnBrk="1" hangingPunct="1">
              <a:lnSpc>
                <a:spcPct val="150000"/>
              </a:lnSpc>
              <a:buClr>
                <a:schemeClr val="tx2"/>
              </a:buClr>
              <a:buFont typeface="Wingdings" pitchFamily="2" charset="2"/>
              <a:buChar char="ü"/>
            </a:pPr>
            <a:r>
              <a:rPr lang="tr-TR" sz="2800" dirty="0" smtClean="0">
                <a:latin typeface="Cambria" pitchFamily="18" charset="0"/>
              </a:rPr>
              <a:t> 2024 </a:t>
            </a:r>
            <a:r>
              <a:rPr lang="tr-TR" sz="2800" dirty="0">
                <a:latin typeface="Cambria" pitchFamily="18" charset="0"/>
              </a:rPr>
              <a:t>Yılı Bütçe Kanunu </a:t>
            </a:r>
            <a:r>
              <a:rPr lang="tr-TR" sz="2800" dirty="0" smtClean="0">
                <a:latin typeface="Cambria" pitchFamily="18" charset="0"/>
              </a:rPr>
              <a:t>(7489 Sayılı </a:t>
            </a:r>
            <a:r>
              <a:rPr lang="tr-TR" sz="2800" dirty="0">
                <a:latin typeface="Cambria" pitchFamily="18" charset="0"/>
              </a:rPr>
              <a:t>Kanun)</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2547 sayılı Yükseköğretim Kanunu</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3843 sayılı Yükseköğretim Kurumlarında İkili Öğretim Yapılması</a:t>
            </a:r>
            <a:r>
              <a:rPr lang="tr-TR" sz="2800" b="1" dirty="0">
                <a:latin typeface="Cambria" pitchFamily="18" charset="0"/>
              </a:rPr>
              <a:t> </a:t>
            </a:r>
            <a:r>
              <a:rPr lang="tr-TR" sz="2800" dirty="0">
                <a:latin typeface="Cambria" pitchFamily="18" charset="0"/>
              </a:rPr>
              <a:t>Kanunu</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Bütçe Çağrısı ve eki Bütçe Hazırlama Rehberi</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Bütçe Uygulama Tebliğleri ve İlgili Diğer Mevzuat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p:nvPr/>
        </p:nvSpPr>
        <p:spPr>
          <a:xfrm>
            <a:off x="714348" y="2636912"/>
            <a:ext cx="7929618" cy="33843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Font typeface="Wingdings" pitchFamily="2" charset="2"/>
              <a:buNone/>
            </a:pPr>
            <a:r>
              <a:rPr lang="tr-TR" sz="5400" b="1" dirty="0" smtClean="0">
                <a:solidFill>
                  <a:srgbClr val="333399"/>
                </a:solidFill>
                <a:effectLst>
                  <a:outerShdw blurRad="38100" dist="38100" dir="2700000" algn="tl">
                    <a:srgbClr val="000000"/>
                  </a:outerShdw>
                </a:effectLst>
                <a:latin typeface="Cambria" pitchFamily="18" charset="0"/>
              </a:rPr>
              <a:t>ANALİTİK BÜTÇE</a:t>
            </a:r>
            <a:r>
              <a:rPr lang="tr-TR" sz="5400" b="1" dirty="0" smtClean="0">
                <a:solidFill>
                  <a:srgbClr val="3333CC"/>
                </a:solidFill>
                <a:effectLst>
                  <a:outerShdw blurRad="38100" dist="38100" dir="2700000" algn="tl">
                    <a:srgbClr val="000000"/>
                  </a:outerShdw>
                </a:effectLst>
                <a:latin typeface="Cambria" pitchFamily="18" charset="0"/>
              </a:rPr>
              <a:t> </a:t>
            </a:r>
            <a:r>
              <a:rPr lang="tr-TR" sz="5400" b="1" dirty="0" smtClean="0">
                <a:solidFill>
                  <a:srgbClr val="333399"/>
                </a:solidFill>
                <a:effectLst>
                  <a:outerShdw blurRad="38100" dist="38100" dir="2700000" algn="tl">
                    <a:srgbClr val="000000"/>
                  </a:outerShdw>
                </a:effectLst>
                <a:latin typeface="Cambria" pitchFamily="18" charset="0"/>
              </a:rPr>
              <a:t>SINIFLANDIRMASI</a:t>
            </a:r>
            <a:endParaRPr lang="tr-TR" sz="5400" b="1" dirty="0">
              <a:solidFill>
                <a:srgbClr val="333399"/>
              </a:solidFill>
              <a:effectLst>
                <a:outerShdw blurRad="38100" dist="38100" dir="2700000" algn="tl">
                  <a:srgbClr val="000000"/>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214282" y="928670"/>
            <a:ext cx="8677274"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tr-TR" sz="2800" b="1" dirty="0" smtClean="0">
                <a:latin typeface="Lucida Sans Unicode" pitchFamily="34" charset="0"/>
              </a:rPr>
              <a:t>Analitik </a:t>
            </a:r>
            <a:r>
              <a:rPr lang="tr-TR" sz="2800" b="1" dirty="0">
                <a:latin typeface="Lucida Sans Unicode" pitchFamily="34" charset="0"/>
              </a:rPr>
              <a:t>Bütçe Sınıflandırmasında Bütçe Çeşitli Kodlara ayrılmaktadır. </a:t>
            </a:r>
          </a:p>
        </p:txBody>
      </p:sp>
      <p:sp>
        <p:nvSpPr>
          <p:cNvPr id="94211" name="Text Box 3"/>
          <p:cNvSpPr txBox="1">
            <a:spLocks noChangeArrowheads="1"/>
          </p:cNvSpPr>
          <p:nvPr/>
        </p:nvSpPr>
        <p:spPr bwMode="auto">
          <a:xfrm>
            <a:off x="285720" y="2347935"/>
            <a:ext cx="8643998" cy="436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buClr>
                <a:schemeClr val="tx2"/>
              </a:buClr>
              <a:buFont typeface="Wingdings" pitchFamily="2" charset="2"/>
              <a:buNone/>
            </a:pPr>
            <a:r>
              <a:rPr lang="tr-TR" sz="2800" b="1" dirty="0">
                <a:solidFill>
                  <a:srgbClr val="333399"/>
                </a:solidFill>
                <a:latin typeface="Lucida Sans Unicode" pitchFamily="34" charset="0"/>
              </a:rPr>
              <a:t>1)</a:t>
            </a:r>
            <a:r>
              <a:rPr lang="tr-TR" sz="2800" b="1" dirty="0">
                <a:latin typeface="Lucida Sans Unicode" pitchFamily="34" charset="0"/>
              </a:rPr>
              <a:t> </a:t>
            </a:r>
            <a:r>
              <a:rPr lang="tr-TR" sz="2800" b="1" dirty="0">
                <a:solidFill>
                  <a:srgbClr val="333399"/>
                </a:solidFill>
                <a:latin typeface="Lucida Sans Unicode" pitchFamily="34" charset="0"/>
              </a:rPr>
              <a:t>GİDER KODLAMASI</a:t>
            </a:r>
            <a:r>
              <a:rPr lang="tr-TR" sz="2800" dirty="0">
                <a:latin typeface="Lucida Sans Unicode" pitchFamily="34" charset="0"/>
              </a:rPr>
              <a:t> </a:t>
            </a:r>
          </a:p>
          <a:p>
            <a:pPr lvl="2" eaLnBrk="1" hangingPunct="1">
              <a:spcBef>
                <a:spcPct val="50000"/>
              </a:spcBef>
              <a:buFont typeface="Wingdings" pitchFamily="2" charset="2"/>
              <a:buChar char="ü"/>
            </a:pPr>
            <a:r>
              <a:rPr lang="tr-TR" sz="2800" dirty="0" smtClean="0">
                <a:latin typeface="Lucida Sans Unicode" pitchFamily="34" charset="0"/>
              </a:rPr>
              <a:t>PROGRAM KODLAMA</a:t>
            </a:r>
            <a:endParaRPr lang="tr-TR" sz="2800" dirty="0">
              <a:latin typeface="Lucida Sans Unicode" pitchFamily="34" charset="0"/>
            </a:endParaRPr>
          </a:p>
          <a:p>
            <a:pPr lvl="2" eaLnBrk="1" hangingPunct="1">
              <a:spcBef>
                <a:spcPct val="50000"/>
              </a:spcBef>
              <a:buFont typeface="Wingdings" pitchFamily="2" charset="2"/>
              <a:buChar char="ü"/>
            </a:pPr>
            <a:r>
              <a:rPr lang="tr-TR" sz="2800" dirty="0">
                <a:latin typeface="Lucida Sans Unicode" pitchFamily="34" charset="0"/>
              </a:rPr>
              <a:t>KURUMSAL KODLAMA</a:t>
            </a:r>
          </a:p>
          <a:p>
            <a:pPr lvl="2" eaLnBrk="1" hangingPunct="1">
              <a:spcBef>
                <a:spcPct val="50000"/>
              </a:spcBef>
              <a:buFont typeface="Wingdings" pitchFamily="2" charset="2"/>
              <a:buChar char="ü"/>
            </a:pPr>
            <a:r>
              <a:rPr lang="tr-TR" sz="2800" dirty="0">
                <a:latin typeface="Lucida Sans Unicode" pitchFamily="34" charset="0"/>
              </a:rPr>
              <a:t>FİNANSMAN TİPİ KODLAMA</a:t>
            </a:r>
          </a:p>
          <a:p>
            <a:pPr lvl="2" eaLnBrk="1" hangingPunct="1">
              <a:spcBef>
                <a:spcPct val="50000"/>
              </a:spcBef>
              <a:buFont typeface="Wingdings" pitchFamily="2" charset="2"/>
              <a:buChar char="ü"/>
            </a:pPr>
            <a:r>
              <a:rPr lang="tr-TR" sz="2800" dirty="0">
                <a:latin typeface="Lucida Sans Unicode" pitchFamily="34" charset="0"/>
              </a:rPr>
              <a:t>EKONOMİK KODLAMA</a:t>
            </a:r>
          </a:p>
          <a:p>
            <a:pPr eaLnBrk="1" hangingPunct="1">
              <a:spcBef>
                <a:spcPct val="50000"/>
              </a:spcBef>
              <a:buFont typeface="Wingdings" pitchFamily="2" charset="2"/>
              <a:buNone/>
            </a:pPr>
            <a:r>
              <a:rPr lang="tr-TR" sz="2800" b="1" dirty="0">
                <a:solidFill>
                  <a:srgbClr val="333399"/>
                </a:solidFill>
                <a:latin typeface="Lucida Sans Unicode" pitchFamily="34" charset="0"/>
              </a:rPr>
              <a:t>2) GELİRİN KODLAMASI</a:t>
            </a:r>
          </a:p>
          <a:p>
            <a:pPr eaLnBrk="1" hangingPunct="1">
              <a:spcBef>
                <a:spcPct val="50000"/>
              </a:spcBef>
              <a:buFont typeface="Wingdings" pitchFamily="2" charset="2"/>
              <a:buNone/>
            </a:pPr>
            <a:r>
              <a:rPr lang="tr-TR" sz="2800" b="1" dirty="0">
                <a:solidFill>
                  <a:srgbClr val="333399"/>
                </a:solidFill>
                <a:latin typeface="Lucida Sans Unicode" pitchFamily="34" charset="0"/>
              </a:rPr>
              <a:t>3) FİNANSMAN KODLAMASI</a:t>
            </a:r>
            <a:r>
              <a:rPr lang="tr-TR" sz="2800" dirty="0">
                <a:solidFill>
                  <a:schemeClr val="tx2"/>
                </a:solidFill>
                <a:latin typeface="Lucida Sans Unicode" pitchFamily="34" charset="0"/>
              </a:rPr>
              <a:t> </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alga Biçimi">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Dökü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2941</TotalTime>
  <Words>1552</Words>
  <Application>Microsoft Office PowerPoint</Application>
  <PresentationFormat>Ekran Gösterisi (4:3)</PresentationFormat>
  <Paragraphs>196</Paragraphs>
  <Slides>38</Slides>
  <Notes>2</Notes>
  <HiddenSlides>0</HiddenSlides>
  <MMClips>0</MMClips>
  <ScaleCrop>false</ScaleCrop>
  <HeadingPairs>
    <vt:vector size="6" baseType="variant">
      <vt:variant>
        <vt:lpstr>Tema</vt:lpstr>
      </vt:variant>
      <vt:variant>
        <vt:i4>2</vt:i4>
      </vt:variant>
      <vt:variant>
        <vt:lpstr>Katıştırılmış OLE Hizmet Programları</vt:lpstr>
      </vt:variant>
      <vt:variant>
        <vt:i4>1</vt:i4>
      </vt:variant>
      <vt:variant>
        <vt:lpstr>Slayt Başlıkları</vt:lpstr>
      </vt:variant>
      <vt:variant>
        <vt:i4>38</vt:i4>
      </vt:variant>
    </vt:vector>
  </HeadingPairs>
  <TitlesOfParts>
    <vt:vector size="41" baseType="lpstr">
      <vt:lpstr>Dalga Biçimi</vt:lpstr>
      <vt:lpstr>Döküm</vt:lpstr>
      <vt:lpstr>Çalışma Sayfası</vt:lpstr>
      <vt:lpstr>YOZGAT BOZOK ÜNİVERSİTESİ  STRATEJİ GELİŞTİRME DAİRE BAŞKANLIĞI  BÜTÇE UYGULAMA EĞİTİMİ</vt:lpstr>
      <vt:lpstr>SUNUM PLANI</vt:lpstr>
      <vt:lpstr>Bütçe Nedir?</vt:lpstr>
      <vt:lpstr>PowerPoint Sunusu</vt:lpstr>
      <vt:lpstr>ÖZEL BÜTÇE</vt:lpstr>
      <vt:lpstr>PowerPoint Sunusu</vt:lpstr>
      <vt:lpstr>Bütçe Mevzuatı</vt:lpstr>
      <vt:lpstr>PowerPoint Sunusu</vt:lpstr>
      <vt:lpstr>PowerPoint Sunusu</vt:lpstr>
      <vt:lpstr>PowerPoint Sunusu</vt:lpstr>
      <vt:lpstr>PowerPoint Sunusu</vt:lpstr>
      <vt:lpstr>PowerPoint Sunusu</vt:lpstr>
      <vt:lpstr>EKONOMİK SINIFLANDIRMA</vt:lpstr>
      <vt:lpstr>EKONOMİK KODLAR</vt:lpstr>
      <vt:lpstr>EKONOMİK KODLAR</vt:lpstr>
      <vt:lpstr>EKONOMİK KODLAR</vt:lpstr>
      <vt:lpstr>PowerPoint Sunusu</vt:lpstr>
      <vt:lpstr>www.sbb.gov.tr/2024-2026-donemi-butce-cagrisi-ve-eki-butce-hazirlama-rehberi/</vt:lpstr>
      <vt:lpstr>2024-2026 Bütçe Hazırlama Rehberi ÖRNEK</vt:lpstr>
      <vt:lpstr>PowerPoint Sunusu</vt:lpstr>
      <vt:lpstr>Ödeneklerin Kullanılmasının Esasları</vt:lpstr>
      <vt:lpstr>Ödeneklerin Kullanılmasının Esasları(Devam) (5018/31)</vt:lpstr>
      <vt:lpstr>Ödeneklerin Kullanılmasının Esasları(Devam)</vt:lpstr>
      <vt:lpstr>Ödeneklerin Kullanılmasının Esasları(Devam) (Bütçe Uygulama Tebliği)</vt:lpstr>
      <vt:lpstr>Ödeneklerin Kullanılmasının Esasları(Devam) (5018/70) Ödenek Üstü Harcama</vt:lpstr>
      <vt:lpstr>Ödeneklerin Kullanılmasının Esasları(Devam)</vt:lpstr>
      <vt:lpstr>HARCAMALAR</vt:lpstr>
      <vt:lpstr>CARİ HARCAMALAR</vt:lpstr>
      <vt:lpstr>Ödeneklerin Kullanılmasının Esasları(Devam)</vt:lpstr>
      <vt:lpstr>Bütçe Uygulama Süreci</vt:lpstr>
      <vt:lpstr>UYGULAMA SÜRECİ</vt:lpstr>
      <vt:lpstr>Bütçe Uygulama ve Harcama Sürecinde Karşılaşılan Hatalar</vt:lpstr>
      <vt:lpstr>Analitik Bütçe Sınıflandırması Ekonomik Kodlarda Yapılan Hatalar</vt:lpstr>
      <vt:lpstr>Analitik Bütçe Sınıflandırması Ekonomik Kodlarda Yapılan Hatalar</vt:lpstr>
      <vt:lpstr>Analitik Bütçe Sınıflandırması Ekonomik Kodlarda Yapılan Hatalar</vt:lpstr>
      <vt:lpstr>Analitik Bütçe Sınıflandırması Ekonomik Kodlarda Yapılan Hatalar</vt:lpstr>
      <vt:lpstr>Görev Alanına Girmeyen Konuda Alım Yapılması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mustafaaydin</dc:creator>
  <cp:lastModifiedBy>Acer</cp:lastModifiedBy>
  <cp:revision>186</cp:revision>
  <dcterms:created xsi:type="dcterms:W3CDTF">2010-04-08T07:10:05Z</dcterms:created>
  <dcterms:modified xsi:type="dcterms:W3CDTF">2024-07-08T10:06:04Z</dcterms:modified>
</cp:coreProperties>
</file>