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7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5" r:id="rId25"/>
  </p:sldIdLst>
  <p:sldSz cx="18288000" cy="10287000"/>
  <p:notesSz cx="6858000" cy="9144000"/>
  <p:embeddedFontLst>
    <p:embeddedFont>
      <p:font typeface="Gluten" pitchFamily="2" charset="0"/>
      <p:regular r:id="rId26"/>
    </p:embeddedFont>
    <p:embeddedFont>
      <p:font typeface="TRT" pitchFamily="2" charset="0"/>
      <p:regular r:id="rId27"/>
    </p:embeddedFont>
    <p:embeddedFont>
      <p:font typeface="TRT Bold" pitchFamily="2" charset="0"/>
      <p:regular r:id="rId28"/>
      <p:bold r:id="rId29"/>
    </p:embeddedFont>
    <p:embeddedFont>
      <p:font typeface="TRT Medium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35" autoAdjust="0"/>
  </p:normalViewPr>
  <p:slideViewPr>
    <p:cSldViewPr>
      <p:cViewPr varScale="1">
        <p:scale>
          <a:sx n="73" d="100"/>
          <a:sy n="73" d="100"/>
        </p:scale>
        <p:origin x="7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29775" y="4000500"/>
            <a:ext cx="138580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tr-TR" sz="9600" dirty="0">
                <a:solidFill>
                  <a:srgbClr val="00538F"/>
                </a:solidFill>
                <a:latin typeface="TRT Bold"/>
                <a:ea typeface="TRT Bold"/>
                <a:cs typeface="TRT Bold"/>
                <a:sym typeface="TRT Bold"/>
              </a:rPr>
              <a:t>MARKA İLETİŞİMCİ</a:t>
            </a:r>
            <a:endParaRPr lang="en-US" sz="9600" dirty="0">
              <a:solidFill>
                <a:srgbClr val="00538F"/>
              </a:solidFill>
              <a:latin typeface="TRT Bold"/>
              <a:ea typeface="TRT Bold"/>
              <a:cs typeface="TRT Bold"/>
              <a:sym typeface="TR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71800" y="5676899"/>
            <a:ext cx="15163800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tr-TR" sz="9600" dirty="0">
                <a:solidFill>
                  <a:srgbClr val="FFCC00"/>
                </a:solidFill>
                <a:latin typeface="TRT Bold"/>
                <a:ea typeface="TRT Bold"/>
                <a:cs typeface="TRT Bold"/>
                <a:sym typeface="TRT Bold"/>
              </a:rPr>
              <a:t>OLMAK</a:t>
            </a:r>
          </a:p>
          <a:p>
            <a:pPr algn="l">
              <a:lnSpc>
                <a:spcPts val="10560"/>
              </a:lnSpc>
            </a:pPr>
            <a:endParaRPr lang="tr-TR" sz="9600" dirty="0">
              <a:solidFill>
                <a:srgbClr val="FFCC00"/>
              </a:solidFill>
              <a:latin typeface="TRT Bold"/>
              <a:ea typeface="TRT Bold"/>
              <a:cs typeface="TRT Bold"/>
              <a:sym typeface="TRT Bold"/>
            </a:endParaRPr>
          </a:p>
          <a:p>
            <a:pPr algn="l">
              <a:lnSpc>
                <a:spcPts val="10560"/>
              </a:lnSpc>
            </a:pPr>
            <a:r>
              <a:rPr lang="tr-TR" sz="4000" dirty="0">
                <a:solidFill>
                  <a:schemeClr val="tx2"/>
                </a:solidFill>
                <a:latin typeface="TRT Bold"/>
                <a:ea typeface="TRT Bold"/>
                <a:cs typeface="TRT Bold"/>
                <a:sym typeface="TRT Bold"/>
              </a:rPr>
              <a:t>Hatice Bozok Adıyaman</a:t>
            </a:r>
            <a:endParaRPr lang="en-US" sz="4000" dirty="0">
              <a:solidFill>
                <a:schemeClr val="tx2"/>
              </a:solidFill>
              <a:latin typeface="TRT Bold"/>
              <a:ea typeface="TRT Bold"/>
              <a:cs typeface="TRT Bold"/>
              <a:sym typeface="TRT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276136" y="1028700"/>
            <a:ext cx="2983164" cy="1916997"/>
            <a:chOff x="0" y="0"/>
            <a:chExt cx="3977553" cy="2555996"/>
          </a:xfrm>
        </p:grpSpPr>
        <p:sp>
          <p:nvSpPr>
            <p:cNvPr id="12" name="Freeform 12"/>
            <p:cNvSpPr/>
            <p:nvPr/>
          </p:nvSpPr>
          <p:spPr>
            <a:xfrm flipH="1">
              <a:off x="1340146" y="0"/>
              <a:ext cx="1297260" cy="1303779"/>
            </a:xfrm>
            <a:custGeom>
              <a:avLst/>
              <a:gdLst/>
              <a:ahLst/>
              <a:cxnLst/>
              <a:rect l="l" t="t" r="r" b="b"/>
              <a:pathLst>
                <a:path w="1297260" h="1303779">
                  <a:moveTo>
                    <a:pt x="1297260" y="0"/>
                  </a:moveTo>
                  <a:lnTo>
                    <a:pt x="0" y="0"/>
                  </a:lnTo>
                  <a:lnTo>
                    <a:pt x="0" y="1303779"/>
                  </a:lnTo>
                  <a:lnTo>
                    <a:pt x="1297260" y="1303779"/>
                  </a:lnTo>
                  <a:lnTo>
                    <a:pt x="129726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1437129"/>
              <a:ext cx="3977553" cy="1118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70"/>
                </a:lnSpc>
              </a:pPr>
              <a:r>
                <a:rPr lang="en-US" sz="6179" spc="-30">
                  <a:solidFill>
                    <a:srgbClr val="00538F"/>
                  </a:solidFill>
                  <a:latin typeface="Gluten"/>
                  <a:ea typeface="Gluten"/>
                  <a:cs typeface="Gluten"/>
                  <a:sym typeface="Gluten"/>
                </a:rPr>
                <a:t>HANDS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13554" y="2238790"/>
              <a:ext cx="3350444" cy="315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03"/>
                </a:lnSpc>
                <a:spcBef>
                  <a:spcPct val="0"/>
                </a:spcBef>
              </a:pPr>
              <a:r>
                <a:rPr lang="en-US" sz="1359" spc="67">
                  <a:solidFill>
                    <a:srgbClr val="00538F"/>
                  </a:solidFill>
                  <a:latin typeface="TRT"/>
                  <a:ea typeface="TRT"/>
                  <a:cs typeface="TRT"/>
                  <a:sym typeface="TRT"/>
                </a:rPr>
                <a:t>İLETİŞİM DANIŞMANLIĞI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400" b="1" dirty="0"/>
              <a:t>KENDİNİ MARKA GİBİ DÜŞÜN</a:t>
            </a:r>
            <a:endParaRPr lang="tr-TR" sz="4400" dirty="0"/>
          </a:p>
          <a:p>
            <a:pPr lvl="0"/>
            <a:r>
              <a:rPr lang="tr-TR" sz="4400" dirty="0"/>
              <a:t>Önce kendini konumlandır</a:t>
            </a:r>
          </a:p>
          <a:p>
            <a:pPr lvl="0"/>
            <a:r>
              <a:rPr lang="tr-TR" sz="4400" dirty="0"/>
              <a:t>“Ben neyle anılmak istiyorum?” sorusunu sor</a:t>
            </a:r>
          </a:p>
          <a:p>
            <a:pPr lvl="0"/>
            <a:r>
              <a:rPr lang="tr-TR" sz="4400" dirty="0"/>
              <a:t>Sosyal medya hesaplarını bilinçli kullan</a:t>
            </a:r>
          </a:p>
          <a:p>
            <a:r>
              <a:rPr lang="tr-TR" sz="4400" dirty="0"/>
              <a:t>👉 Unutma: </a:t>
            </a:r>
            <a:r>
              <a:rPr lang="tr-TR" sz="4400" b="1" dirty="0"/>
              <a:t>Sen ilk markasın</a:t>
            </a:r>
          </a:p>
          <a:p>
            <a:r>
              <a:rPr lang="tr-TR" sz="4400" b="1" dirty="0"/>
              <a:t>Marka sen odadan çıktığında arkandan senin hakkında konuşulandır.</a:t>
            </a:r>
            <a:endParaRPr lang="tr-TR" sz="4400" dirty="0"/>
          </a:p>
          <a:p>
            <a:pPr lvl="0"/>
            <a:endParaRPr lang="tr-TR" sz="4400" dirty="0"/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 err="1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Oku,izle,araştır,incele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647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400" b="1" dirty="0"/>
              <a:t>DİJİTALİ ÖĞREN (SADECE KULLANMA)</a:t>
            </a:r>
            <a:endParaRPr lang="tr-TR" sz="4400" dirty="0"/>
          </a:p>
          <a:p>
            <a:pPr lvl="0"/>
            <a:r>
              <a:rPr lang="tr-TR" sz="4400" dirty="0"/>
              <a:t>Sosyal medya algoritmalarını anlamaya çalış</a:t>
            </a:r>
          </a:p>
          <a:p>
            <a:pPr lvl="0"/>
            <a:r>
              <a:rPr lang="tr-TR" sz="4400" dirty="0"/>
              <a:t>İçerik neden tutar, neden tutmaz analiz et</a:t>
            </a:r>
          </a:p>
          <a:p>
            <a:pPr lvl="0"/>
            <a:r>
              <a:rPr lang="tr-TR" sz="4400" dirty="0"/>
              <a:t>Trendleri takip et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Eleştirmek için bak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4441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400" b="1" dirty="0"/>
              <a:t>İÇERİK ÜRETMEYE BUGÜN BAŞLA</a:t>
            </a:r>
            <a:endParaRPr lang="tr-TR" sz="4400" dirty="0"/>
          </a:p>
          <a:p>
            <a:pPr lvl="0"/>
            <a:r>
              <a:rPr lang="tr-TR" sz="4400" dirty="0" err="1"/>
              <a:t>Instagram</a:t>
            </a:r>
            <a:r>
              <a:rPr lang="tr-TR" sz="4400" dirty="0"/>
              <a:t>, </a:t>
            </a:r>
            <a:r>
              <a:rPr lang="tr-TR" sz="4400" dirty="0" err="1"/>
              <a:t>TikTok</a:t>
            </a:r>
            <a:r>
              <a:rPr lang="tr-TR" sz="4400" dirty="0"/>
              <a:t>, </a:t>
            </a:r>
            <a:r>
              <a:rPr lang="tr-TR" sz="4400" dirty="0" err="1"/>
              <a:t>LinkedIn</a:t>
            </a:r>
            <a:r>
              <a:rPr lang="tr-TR" sz="4400" dirty="0"/>
              <a:t> fark etmez</a:t>
            </a:r>
          </a:p>
          <a:p>
            <a:pPr lvl="0"/>
            <a:r>
              <a:rPr lang="tr-TR" sz="4400" dirty="0"/>
              <a:t>Yaz, çek, paylaş</a:t>
            </a:r>
          </a:p>
          <a:p>
            <a:pPr lvl="0"/>
            <a:r>
              <a:rPr lang="tr-TR" sz="4400" dirty="0"/>
              <a:t>Hata yapmaktan korkma</a:t>
            </a:r>
          </a:p>
          <a:p>
            <a:r>
              <a:rPr lang="tr-TR" sz="4400" dirty="0"/>
              <a:t>👉 İşverenler şuna bakar:</a:t>
            </a:r>
            <a:br>
              <a:rPr lang="tr-TR" sz="4400" dirty="0"/>
            </a:br>
            <a:r>
              <a:rPr lang="tr-TR" sz="4400" b="1" dirty="0"/>
              <a:t>“Bu kişi üretmiş mi?”</a:t>
            </a:r>
          </a:p>
          <a:p>
            <a:r>
              <a:rPr lang="tr-TR" sz="4400" b="1" dirty="0"/>
              <a:t>Sosyal medya ayak izine dikkat et her biri senin cv</a:t>
            </a:r>
            <a:endParaRPr lang="tr-TR" sz="4400" dirty="0"/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Bugün ne ürettin?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348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400" b="1" dirty="0"/>
              <a:t>ANALİTİK DÜŞÜN</a:t>
            </a:r>
            <a:endParaRPr lang="tr-TR" sz="4400" dirty="0"/>
          </a:p>
          <a:p>
            <a:pPr lvl="0"/>
            <a:r>
              <a:rPr lang="tr-TR" sz="4400" dirty="0"/>
              <a:t>Sadece yaratıcı olmak yetmez</a:t>
            </a:r>
          </a:p>
          <a:p>
            <a:pPr lvl="0"/>
            <a:r>
              <a:rPr lang="tr-TR" sz="4400" dirty="0"/>
              <a:t>Veriyi okuyabilmek çok önemli</a:t>
            </a:r>
          </a:p>
          <a:p>
            <a:pPr lvl="0"/>
            <a:r>
              <a:rPr lang="tr-TR" sz="4400" dirty="0"/>
              <a:t>“Bu kampanya neden başarılı oldu?” sorusunu sor</a:t>
            </a:r>
          </a:p>
          <a:p>
            <a:pPr lvl="0"/>
            <a:r>
              <a:rPr lang="tr-TR" sz="4400" dirty="0"/>
              <a:t>Analitik verileri okumayı sorgulamayı öğren.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Bugün ne ürettin?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447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/>
              <a:t>STAJ VE DENEYİM KOVALA</a:t>
            </a:r>
            <a:endParaRPr lang="tr-TR" sz="4000" dirty="0"/>
          </a:p>
          <a:p>
            <a:pPr lvl="0"/>
            <a:r>
              <a:rPr lang="tr-TR" sz="4000" dirty="0"/>
              <a:t> 1.sınıftan itibaren başla</a:t>
            </a:r>
          </a:p>
          <a:p>
            <a:pPr lvl="0"/>
            <a:r>
              <a:rPr lang="tr-TR" sz="4000" dirty="0"/>
              <a:t>Küçük yerlerde bile olsa deneyim kazan</a:t>
            </a:r>
          </a:p>
          <a:p>
            <a:pPr lvl="0"/>
            <a:r>
              <a:rPr lang="tr-TR" sz="4000" dirty="0"/>
              <a:t>Gönüllü işler bile seni öne geçirir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Bugün ne ürettin?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6370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/>
              <a:t>SÜREKLİ ÖĞREN</a:t>
            </a:r>
            <a:endParaRPr lang="tr-TR" sz="4000" dirty="0"/>
          </a:p>
          <a:p>
            <a:pPr lvl="0"/>
            <a:r>
              <a:rPr lang="tr-TR" sz="4000" dirty="0"/>
              <a:t>Trendler çok hızlı değişiyor</a:t>
            </a:r>
          </a:p>
          <a:p>
            <a:pPr lvl="0"/>
            <a:r>
              <a:rPr lang="tr-TR" sz="4000" dirty="0"/>
              <a:t>Yeni platformları takip et</a:t>
            </a:r>
          </a:p>
          <a:p>
            <a:pPr lvl="0"/>
            <a:r>
              <a:rPr lang="tr-TR" sz="4000" dirty="0"/>
              <a:t>Online eğitimler al (ücretsiz olanlarda var param yok deme)</a:t>
            </a:r>
          </a:p>
          <a:p>
            <a:pPr lvl="0"/>
            <a:r>
              <a:rPr lang="tr-TR" sz="4000" dirty="0"/>
              <a:t>Psikoloji, reklam, pazarlama, halkla ilişkiler, satış alanında yazı, kitap ne bulursan oku</a:t>
            </a:r>
          </a:p>
          <a:p>
            <a:pPr lvl="0"/>
            <a:r>
              <a:rPr lang="tr-TR" sz="4000" dirty="0"/>
              <a:t>İyi markaları incele, takip et, yaptığı işleri incele, eleştir, arkadaşlarınla tartış</a:t>
            </a:r>
          </a:p>
          <a:p>
            <a:pPr lvl="0"/>
            <a:r>
              <a:rPr lang="tr-TR" sz="4000" dirty="0"/>
              <a:t>Alanında ki </a:t>
            </a:r>
            <a:r>
              <a:rPr lang="tr-TR" sz="4000" dirty="0" err="1"/>
              <a:t>you</a:t>
            </a:r>
            <a:r>
              <a:rPr lang="tr-TR" sz="4000" dirty="0"/>
              <a:t> </a:t>
            </a:r>
            <a:r>
              <a:rPr lang="tr-TR" sz="4000" dirty="0" err="1"/>
              <a:t>tube</a:t>
            </a:r>
            <a:r>
              <a:rPr lang="tr-TR" sz="4000" dirty="0"/>
              <a:t> videolar izle, post </a:t>
            </a:r>
            <a:r>
              <a:rPr lang="tr-TR" sz="4000" dirty="0" err="1"/>
              <a:t>castler</a:t>
            </a:r>
            <a:r>
              <a:rPr lang="tr-TR" sz="4000" dirty="0"/>
              <a:t> dinle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Bugün ne ürettin?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4367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/>
              <a:t>SÜREKLİ ÖĞREN</a:t>
            </a:r>
            <a:endParaRPr lang="tr-TR" sz="4000" dirty="0"/>
          </a:p>
          <a:p>
            <a:r>
              <a:rPr lang="tr-TR" sz="4000" b="1" dirty="0"/>
              <a:t>İLETİŞİM BECERİNİ GELİŞTİR</a:t>
            </a:r>
            <a:endParaRPr lang="tr-TR" sz="4000" dirty="0"/>
          </a:p>
          <a:p>
            <a:pPr lvl="0"/>
            <a:r>
              <a:rPr lang="tr-TR" sz="4000" dirty="0"/>
              <a:t>İyi bir marka uzmanı iyi anlatır</a:t>
            </a:r>
          </a:p>
          <a:p>
            <a:pPr lvl="0"/>
            <a:r>
              <a:rPr lang="tr-TR" sz="4000" dirty="0"/>
              <a:t>Sunum yapmayı öğren</a:t>
            </a:r>
          </a:p>
          <a:p>
            <a:pPr lvl="0"/>
            <a:r>
              <a:rPr lang="tr-TR" sz="4000" dirty="0"/>
              <a:t>İnsanları ikna edebilmelisin. </a:t>
            </a:r>
          </a:p>
          <a:p>
            <a:pPr lvl="0"/>
            <a:r>
              <a:rPr lang="tr-TR" sz="4000" dirty="0"/>
              <a:t>Güler yüzlü ol. İletişim bir yetenektir.</a:t>
            </a:r>
          </a:p>
          <a:p>
            <a:pPr lvl="0"/>
            <a:r>
              <a:rPr lang="tr-TR" sz="4000" dirty="0"/>
              <a:t>Yapay zekadan yararlan kimse mesleğini elinden alamaz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4001" y="6896101"/>
            <a:ext cx="43053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3600" dirty="0"/>
              <a:t>Kendini tanıtamayan markayı nasıl tanıtacak</a:t>
            </a:r>
          </a:p>
        </p:txBody>
      </p:sp>
    </p:spTree>
    <p:extLst>
      <p:ext uri="{BB962C8B-B14F-4D97-AF65-F5344CB8AC3E}">
        <p14:creationId xmlns:p14="http://schemas.microsoft.com/office/powerpoint/2010/main" val="373073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/>
              <a:t>MARKALARI ANALİZ ETME ALIŞKANLIĞI KAZAN</a:t>
            </a:r>
            <a:endParaRPr lang="tr-TR" sz="4000" dirty="0"/>
          </a:p>
          <a:p>
            <a:pPr lvl="0"/>
            <a:r>
              <a:rPr lang="tr-TR" sz="4000" dirty="0"/>
              <a:t>Günlük hayatta gördüğün reklamları sorgula</a:t>
            </a:r>
          </a:p>
          <a:p>
            <a:pPr lvl="0"/>
            <a:r>
              <a:rPr lang="tr-TR" sz="4000" dirty="0"/>
              <a:t>“Bu bana ne hissettirdi?” diye düşün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4001" y="6896101"/>
            <a:ext cx="43053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3600" dirty="0"/>
              <a:t>Bu ürünü kullandığımda ne hissediyorum?</a:t>
            </a:r>
          </a:p>
        </p:txBody>
      </p:sp>
    </p:spTree>
    <p:extLst>
      <p:ext uri="{BB962C8B-B14F-4D97-AF65-F5344CB8AC3E}">
        <p14:creationId xmlns:p14="http://schemas.microsoft.com/office/powerpoint/2010/main" val="127078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dirty="0"/>
              <a:t>👉 “İyi bir marka uzmanı olmak için diploma yetmez; üretmek, gözlemlemek ve sürekli gelişmek gerekir.”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4001" y="6896101"/>
            <a:ext cx="43053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3600" dirty="0"/>
              <a:t>Hocalarınla ve arkadaşlarınla aranı tut lazım olmaz deme!</a:t>
            </a:r>
          </a:p>
        </p:txBody>
      </p:sp>
    </p:spTree>
    <p:extLst>
      <p:ext uri="{BB962C8B-B14F-4D97-AF65-F5344CB8AC3E}">
        <p14:creationId xmlns:p14="http://schemas.microsoft.com/office/powerpoint/2010/main" val="296089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dirty="0"/>
              <a:t>“Şimdi size çok net bir şey söylemek istiyorum…</a:t>
            </a:r>
          </a:p>
          <a:p>
            <a:r>
              <a:rPr lang="tr-TR" sz="4000" dirty="0"/>
              <a:t>4 yıl sonra mezun olduğunuzda hepinizin diploması olacak.</a:t>
            </a:r>
            <a:br>
              <a:rPr lang="tr-TR" sz="4000" dirty="0"/>
            </a:br>
            <a:r>
              <a:rPr lang="tr-TR" sz="4000" dirty="0"/>
              <a:t>Ama işverenler şuna bakacak:</a:t>
            </a:r>
            <a:br>
              <a:rPr lang="tr-TR" sz="4000" dirty="0"/>
            </a:br>
            <a:r>
              <a:rPr lang="tr-TR" sz="4000" dirty="0"/>
              <a:t>👉 </a:t>
            </a:r>
            <a:r>
              <a:rPr lang="tr-TR" sz="4000" i="1" dirty="0"/>
              <a:t>‘Bu kişi ne üretmiş?’</a:t>
            </a:r>
            <a:endParaRPr lang="tr-TR" sz="4000" dirty="0"/>
          </a:p>
          <a:p>
            <a:r>
              <a:rPr lang="tr-TR" sz="4000" dirty="0"/>
              <a:t>Bugün aranan marka uzmanı olmak için en önemli şey şu:</a:t>
            </a:r>
            <a:br>
              <a:rPr lang="tr-TR" sz="4000" dirty="0"/>
            </a:br>
            <a:r>
              <a:rPr lang="tr-TR" sz="4000" b="1" dirty="0"/>
              <a:t>Başlamak. Beklememek.</a:t>
            </a:r>
            <a:endParaRPr lang="tr-TR" sz="4000" dirty="0"/>
          </a:p>
          <a:p>
            <a:r>
              <a:rPr lang="tr-TR" sz="4000" dirty="0"/>
              <a:t>Çünkü bu meslek sadece ders dinleyerek öğrenilmez.</a:t>
            </a:r>
            <a:br>
              <a:rPr lang="tr-TR" sz="4000" dirty="0"/>
            </a:br>
            <a:r>
              <a:rPr lang="tr-TR" sz="4000" dirty="0"/>
              <a:t>Deneyerek, hata yaparak, paylaşarak öğrenilir.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4001" y="6896101"/>
            <a:ext cx="43053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3600" dirty="0"/>
              <a:t>Bekleme Başla kimsenin sana uçamayacağını söylemesine izin verme</a:t>
            </a:r>
          </a:p>
        </p:txBody>
      </p:sp>
    </p:spTree>
    <p:extLst>
      <p:ext uri="{BB962C8B-B14F-4D97-AF65-F5344CB8AC3E}">
        <p14:creationId xmlns:p14="http://schemas.microsoft.com/office/powerpoint/2010/main" val="378059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3618952"/>
            <a:ext cx="7962900" cy="3023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7"/>
              </a:lnSpc>
            </a:pPr>
            <a:r>
              <a:rPr lang="tr-TR" sz="4200" dirty="0">
                <a:solidFill>
                  <a:srgbClr val="00538F"/>
                </a:solidFill>
                <a:latin typeface="TRT"/>
                <a:ea typeface="TRT"/>
                <a:cs typeface="TRT"/>
                <a:sym typeface="TRT"/>
              </a:rPr>
              <a:t>DENEYİMİ İLE SATIŞ VE PAZARLAMAYI BÜYÜTEN STRATEJİK AKIL</a:t>
            </a:r>
          </a:p>
          <a:p>
            <a:pPr algn="l">
              <a:lnSpc>
                <a:spcPts val="3947"/>
              </a:lnSpc>
            </a:pPr>
            <a:endParaRPr lang="tr-TR" sz="4200" dirty="0">
              <a:solidFill>
                <a:srgbClr val="00538F"/>
              </a:solidFill>
              <a:latin typeface="TRT"/>
              <a:ea typeface="TRT"/>
              <a:cs typeface="TRT"/>
              <a:sym typeface="TRT"/>
            </a:endParaRPr>
          </a:p>
          <a:p>
            <a:pPr>
              <a:lnSpc>
                <a:spcPts val="3947"/>
              </a:lnSpc>
            </a:pPr>
            <a:r>
              <a:rPr lang="tr-TR" sz="4400" dirty="0"/>
              <a:t>Marka İletişimci: M</a:t>
            </a:r>
            <a:r>
              <a:rPr lang="sv-SE" sz="4400" dirty="0"/>
              <a:t>arka</a:t>
            </a:r>
            <a:r>
              <a:rPr lang="tr-TR" sz="4400" dirty="0" err="1"/>
              <a:t>yı</a:t>
            </a:r>
            <a:r>
              <a:rPr lang="sv-SE" sz="4400" dirty="0"/>
              <a:t> yöneten stratejisttir</a:t>
            </a:r>
            <a:r>
              <a:rPr lang="tr-TR" sz="4400" dirty="0"/>
              <a:t>.</a:t>
            </a:r>
            <a:endParaRPr lang="en-US" sz="4200" dirty="0">
              <a:solidFill>
                <a:srgbClr val="00538F"/>
              </a:solidFill>
              <a:latin typeface="TRT"/>
              <a:ea typeface="TRT"/>
              <a:cs typeface="TRT"/>
              <a:sym typeface="TRT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8700" y="1028700"/>
            <a:ext cx="3039993" cy="790056"/>
            <a:chOff x="0" y="0"/>
            <a:chExt cx="4053324" cy="1053408"/>
          </a:xfrm>
        </p:grpSpPr>
        <p:sp>
          <p:nvSpPr>
            <p:cNvPr id="11" name="Freeform 11"/>
            <p:cNvSpPr/>
            <p:nvPr/>
          </p:nvSpPr>
          <p:spPr>
            <a:xfrm flipH="1">
              <a:off x="0" y="0"/>
              <a:ext cx="1048141" cy="1053408"/>
            </a:xfrm>
            <a:custGeom>
              <a:avLst/>
              <a:gdLst/>
              <a:ahLst/>
              <a:cxnLst/>
              <a:rect l="l" t="t" r="r" b="b"/>
              <a:pathLst>
                <a:path w="1048141" h="1053408">
                  <a:moveTo>
                    <a:pt x="1048141" y="0"/>
                  </a:moveTo>
                  <a:lnTo>
                    <a:pt x="0" y="0"/>
                  </a:lnTo>
                  <a:lnTo>
                    <a:pt x="0" y="1053408"/>
                  </a:lnTo>
                  <a:lnTo>
                    <a:pt x="1048141" y="1053408"/>
                  </a:lnTo>
                  <a:lnTo>
                    <a:pt x="1048141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966598" y="146249"/>
              <a:ext cx="3086726" cy="865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56"/>
                </a:lnSpc>
              </a:pPr>
              <a:r>
                <a:rPr lang="en-US" sz="4795" spc="-23">
                  <a:solidFill>
                    <a:srgbClr val="00538F"/>
                  </a:solidFill>
                  <a:latin typeface="Gluten"/>
                  <a:ea typeface="Gluten"/>
                  <a:cs typeface="Gluten"/>
                  <a:sym typeface="Gluten"/>
                </a:rPr>
                <a:t>HANDS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48141" y="784986"/>
              <a:ext cx="2923640" cy="226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77"/>
                </a:lnSpc>
                <a:spcBef>
                  <a:spcPct val="0"/>
                </a:spcBef>
              </a:pPr>
              <a:r>
                <a:rPr lang="en-US" sz="1055" spc="52">
                  <a:solidFill>
                    <a:srgbClr val="00538F"/>
                  </a:solidFill>
                  <a:latin typeface="TRT"/>
                  <a:ea typeface="TRT"/>
                  <a:cs typeface="TRT"/>
                  <a:sym typeface="TRT"/>
                </a:rPr>
                <a:t>İLETİŞİM DANIŞMANLIĞI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15610205" y="28170"/>
            <a:ext cx="212090" cy="5143500"/>
            <a:chOff x="0" y="0"/>
            <a:chExt cx="55859" cy="13546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26" name="Picture 2" descr="https://media-ist1-1.cdn.whatsapp.net/v/t61.24694-24/664066815_956941763395907_2297299337491583747_n.jpg?ccb=11-4&amp;oh=01_Q5Aa4QFAfKJRHFD4eQTDpMY3YIIGqJR--EvfQjxpXKfJhmjklA&amp;oe=69E3F09C&amp;_nc_sid=5e03e0&amp;_nc_cat=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3467100"/>
            <a:ext cx="580072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9"/>
          <p:cNvSpPr txBox="1"/>
          <p:nvPr/>
        </p:nvSpPr>
        <p:spPr>
          <a:xfrm>
            <a:off x="13769329" y="923925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BENİM MARKAM KİM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dirty="0"/>
              <a:t>“Şunu unutmayın:</a:t>
            </a:r>
          </a:p>
          <a:p>
            <a:r>
              <a:rPr lang="tr-TR" sz="4000" dirty="0"/>
              <a:t>Bu bölüm size bir kapı açar…</a:t>
            </a:r>
            <a:br>
              <a:rPr lang="tr-TR" sz="4000" dirty="0"/>
            </a:br>
            <a:r>
              <a:rPr lang="tr-TR" sz="4000" dirty="0"/>
              <a:t>Ama o kapıdan geçmek sizin çabanıza bağlı.</a:t>
            </a:r>
          </a:p>
          <a:p>
            <a:r>
              <a:rPr lang="tr-TR" sz="4000" dirty="0"/>
              <a:t>👉 Kendinize yatırım yapın</a:t>
            </a:r>
            <a:br>
              <a:rPr lang="tr-TR" sz="4000" dirty="0"/>
            </a:br>
            <a:r>
              <a:rPr lang="tr-TR" sz="4000" dirty="0"/>
              <a:t>👉 Üretin</a:t>
            </a:r>
            <a:br>
              <a:rPr lang="tr-TR" sz="4000" dirty="0"/>
            </a:br>
            <a:r>
              <a:rPr lang="tr-TR" sz="4000" dirty="0"/>
              <a:t>👉 Görünür olun</a:t>
            </a:r>
          </a:p>
          <a:p>
            <a:r>
              <a:rPr lang="tr-TR" sz="4000" dirty="0"/>
              <a:t>Çünkü geleceğin en iyi marka iletişimcileri</a:t>
            </a:r>
            <a:br>
              <a:rPr lang="tr-TR" sz="4000" dirty="0"/>
            </a:br>
            <a:r>
              <a:rPr lang="tr-TR" sz="4000" dirty="0"/>
              <a:t>bugünden başlayanlar olacak.”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4001" y="6896101"/>
            <a:ext cx="43053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3600" dirty="0"/>
              <a:t>Ajanslar, markalar seni aramaya başlayacak</a:t>
            </a:r>
          </a:p>
        </p:txBody>
      </p:sp>
    </p:spTree>
    <p:extLst>
      <p:ext uri="{BB962C8B-B14F-4D97-AF65-F5344CB8AC3E}">
        <p14:creationId xmlns:p14="http://schemas.microsoft.com/office/powerpoint/2010/main" val="277689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br>
              <a:rPr lang="tr-TR" sz="4000" dirty="0"/>
            </a:br>
            <a:r>
              <a:rPr lang="tr-TR" sz="4000" b="1" dirty="0"/>
              <a:t>Tüketiciyi anlamadan marka iletişimi olmaz</a:t>
            </a:r>
            <a:r>
              <a:rPr lang="tr-TR" sz="4000" dirty="0"/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4001" y="6896101"/>
            <a:ext cx="43053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3600" dirty="0"/>
              <a:t>Senin hikayen nedir?</a:t>
            </a:r>
          </a:p>
        </p:txBody>
      </p:sp>
    </p:spTree>
    <p:extLst>
      <p:ext uri="{BB962C8B-B14F-4D97-AF65-F5344CB8AC3E}">
        <p14:creationId xmlns:p14="http://schemas.microsoft.com/office/powerpoint/2010/main" val="3855655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28600" y="952500"/>
            <a:ext cx="11506200" cy="10464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br>
              <a:rPr lang="tr-TR" sz="4000" dirty="0"/>
            </a:br>
            <a:r>
              <a:rPr lang="tr-TR" sz="4000" dirty="0"/>
              <a:t>👉 “Sosyal medyada ne kadar vakit geçiriyorsunuz?</a:t>
            </a:r>
            <a:br>
              <a:rPr lang="tr-TR" sz="4000" dirty="0"/>
            </a:br>
            <a:r>
              <a:rPr lang="tr-TR" sz="4000" dirty="0"/>
              <a:t>Peki bunun ne kadarını üretime ayırıyorsunuz?”</a:t>
            </a:r>
          </a:p>
          <a:p>
            <a:r>
              <a:rPr lang="tr-TR" sz="4000" dirty="0"/>
              <a:t>Şu an kendinizi 3 yıl sonra nerede görüyorsunuz?</a:t>
            </a:r>
          </a:p>
          <a:p>
            <a:pPr lvl="0"/>
            <a:r>
              <a:rPr lang="tr-TR" sz="4000" dirty="0"/>
              <a:t>“Şu an sizi diğer öğrencilerden ayıran ne var?”</a:t>
            </a:r>
          </a:p>
          <a:p>
            <a:pPr lvl="0"/>
            <a:r>
              <a:rPr lang="tr-TR" sz="4000" dirty="0"/>
              <a:t>“Bugün mezun olsanız, ben sizi neden işe almalıyım?”</a:t>
            </a:r>
          </a:p>
          <a:p>
            <a:pPr lvl="0"/>
            <a:r>
              <a:rPr lang="tr-TR" sz="4000" dirty="0"/>
              <a:t>“Sizce 4 yıl sonra iş bulamayan mı olacaksınız, aranan biri mi?”</a:t>
            </a:r>
          </a:p>
          <a:p>
            <a:pPr lvl="0"/>
            <a:r>
              <a:rPr lang="tr-TR" sz="4000" dirty="0"/>
              <a:t>“Aranızda içerik üreten var mı?”</a:t>
            </a:r>
          </a:p>
          <a:p>
            <a:pPr lvl="0"/>
            <a:r>
              <a:rPr lang="tr-TR" sz="4000" dirty="0"/>
              <a:t>“Bugün bir marka hesabı açsanız adı ne olurdu?”</a:t>
            </a:r>
          </a:p>
          <a:p>
            <a:pPr lvl="0"/>
            <a:r>
              <a:rPr lang="tr-TR" sz="4000" dirty="0"/>
              <a:t>“Sizce şu an kendinizi geliştirmek için ne yapıyorsunuz?”</a:t>
            </a:r>
          </a:p>
          <a:p>
            <a:pPr lvl="0"/>
            <a:r>
              <a:rPr lang="tr-TR" sz="4000" dirty="0"/>
              <a:t>“Bir içeriğin </a:t>
            </a:r>
            <a:r>
              <a:rPr lang="tr-TR" sz="4000" dirty="0" err="1"/>
              <a:t>viral</a:t>
            </a:r>
            <a:r>
              <a:rPr lang="tr-TR" sz="4000" dirty="0"/>
              <a:t> olmasının sebebi sizce ne?”</a:t>
            </a:r>
          </a:p>
          <a:p>
            <a:pPr lvl="0"/>
            <a:r>
              <a:rPr lang="tr-TR" sz="4000" dirty="0"/>
              <a:t>“En son hangi reklam dikkatinizi çekti?”</a:t>
            </a:r>
          </a:p>
          <a:p>
            <a:pPr lvl="0"/>
            <a:r>
              <a:rPr lang="tr-TR" sz="4000" dirty="0"/>
              <a:t>“Sizce </a:t>
            </a:r>
            <a:r>
              <a:rPr lang="tr-TR" sz="4000" dirty="0" err="1"/>
              <a:t>influencer’lar</a:t>
            </a:r>
            <a:r>
              <a:rPr lang="tr-TR" sz="4000" dirty="0"/>
              <a:t> markalar için gerekli mi?”</a:t>
            </a:r>
          </a:p>
          <a:p>
            <a:pPr lvl="0"/>
            <a:endParaRPr lang="tr-TR" sz="4000" dirty="0"/>
          </a:p>
          <a:p>
            <a:pPr lvl="0"/>
            <a:endParaRPr lang="tr-TR" sz="4000" dirty="0"/>
          </a:p>
          <a:p>
            <a:endParaRPr lang="tr-TR" sz="4000" dirty="0"/>
          </a:p>
        </p:txBody>
      </p:sp>
      <p:sp>
        <p:nvSpPr>
          <p:cNvPr id="23" name="TextBox 23"/>
          <p:cNvSpPr txBox="1"/>
          <p:nvPr/>
        </p:nvSpPr>
        <p:spPr>
          <a:xfrm>
            <a:off x="12954001" y="6896101"/>
            <a:ext cx="43053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3600" dirty="0"/>
              <a:t>Kafamda deli sorular</a:t>
            </a:r>
          </a:p>
        </p:txBody>
      </p:sp>
    </p:spTree>
    <p:extLst>
      <p:ext uri="{BB962C8B-B14F-4D97-AF65-F5344CB8AC3E}">
        <p14:creationId xmlns:p14="http://schemas.microsoft.com/office/powerpoint/2010/main" val="1934975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br>
              <a:rPr lang="tr-TR" sz="4000" dirty="0"/>
            </a:br>
            <a:r>
              <a:rPr lang="tr-TR" sz="4000" dirty="0"/>
              <a:t>“Bugün buradan çıktıktan sonra</a:t>
            </a:r>
            <a:br>
              <a:rPr lang="tr-TR" sz="4000" dirty="0"/>
            </a:br>
            <a:r>
              <a:rPr lang="tr-TR" sz="4000" dirty="0"/>
              <a:t>iki tip insan olacaksınız:</a:t>
            </a:r>
          </a:p>
          <a:p>
            <a:pPr lvl="0"/>
            <a:r>
              <a:rPr lang="tr-TR" sz="4000" dirty="0"/>
              <a:t>‘Güzel sunumdu’ deyip hayatına devam edenler</a:t>
            </a:r>
          </a:p>
          <a:p>
            <a:pPr lvl="0"/>
            <a:r>
              <a:rPr lang="tr-TR" sz="4000" dirty="0"/>
              <a:t>‘Ben bir yerden başlıyorum’ diyenler</a:t>
            </a:r>
          </a:p>
          <a:p>
            <a:r>
              <a:rPr lang="tr-TR" sz="4000" dirty="0"/>
              <a:t>👉 Sizi farklı yapacak karar bu.”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54001" y="6896101"/>
            <a:ext cx="43053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3600" dirty="0"/>
              <a:t>Hadi yeniden başlıyoruz hem de en baştan</a:t>
            </a:r>
          </a:p>
        </p:txBody>
      </p:sp>
    </p:spTree>
    <p:extLst>
      <p:ext uri="{BB962C8B-B14F-4D97-AF65-F5344CB8AC3E}">
        <p14:creationId xmlns:p14="http://schemas.microsoft.com/office/powerpoint/2010/main" val="416655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5859" cy="1411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94627" y="4019782"/>
            <a:ext cx="9288593" cy="145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>
                <a:solidFill>
                  <a:srgbClr val="00538F"/>
                </a:solidFill>
                <a:latin typeface="TRT Bold"/>
                <a:ea typeface="TRT Bold"/>
                <a:cs typeface="TRT Bold"/>
                <a:sym typeface="TRT Bold"/>
              </a:rPr>
              <a:t>TEŞEKKÜRLER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276136" y="1028700"/>
            <a:ext cx="2983164" cy="1918402"/>
            <a:chOff x="0" y="0"/>
            <a:chExt cx="3977553" cy="2557870"/>
          </a:xfrm>
        </p:grpSpPr>
        <p:sp>
          <p:nvSpPr>
            <p:cNvPr id="7" name="Freeform 7"/>
            <p:cNvSpPr/>
            <p:nvPr/>
          </p:nvSpPr>
          <p:spPr>
            <a:xfrm flipH="1">
              <a:off x="1340146" y="0"/>
              <a:ext cx="1297260" cy="1303779"/>
            </a:xfrm>
            <a:custGeom>
              <a:avLst/>
              <a:gdLst/>
              <a:ahLst/>
              <a:cxnLst/>
              <a:rect l="l" t="t" r="r" b="b"/>
              <a:pathLst>
                <a:path w="1297260" h="1303779">
                  <a:moveTo>
                    <a:pt x="1297260" y="0"/>
                  </a:moveTo>
                  <a:lnTo>
                    <a:pt x="0" y="0"/>
                  </a:lnTo>
                  <a:lnTo>
                    <a:pt x="0" y="1303779"/>
                  </a:lnTo>
                  <a:lnTo>
                    <a:pt x="1297260" y="1303779"/>
                  </a:lnTo>
                  <a:lnTo>
                    <a:pt x="129726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1437129"/>
              <a:ext cx="3977553" cy="1118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70"/>
                </a:lnSpc>
              </a:pPr>
              <a:r>
                <a:rPr lang="en-US" sz="6179" spc="-30">
                  <a:solidFill>
                    <a:srgbClr val="00538F"/>
                  </a:solidFill>
                  <a:latin typeface="Gluten"/>
                  <a:ea typeface="Gluten"/>
                  <a:cs typeface="Gluten"/>
                  <a:sym typeface="Gluten"/>
                </a:rPr>
                <a:t>HANDS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3554" y="2238790"/>
              <a:ext cx="3350444" cy="319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03"/>
                </a:lnSpc>
                <a:spcBef>
                  <a:spcPct val="0"/>
                </a:spcBef>
              </a:pPr>
              <a:r>
                <a:rPr lang="en-US" sz="1359" spc="67">
                  <a:solidFill>
                    <a:srgbClr val="00538F"/>
                  </a:solidFill>
                  <a:latin typeface="TRT"/>
                  <a:ea typeface="TRT"/>
                  <a:cs typeface="TRT"/>
                  <a:sym typeface="TRT"/>
                </a:rPr>
                <a:t>İLETİŞİM DANIŞMANLIĞI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936560" y="8598788"/>
            <a:ext cx="18925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tr-TR" sz="2500" dirty="0">
                <a:solidFill>
                  <a:srgbClr val="00538F"/>
                </a:solidFill>
                <a:latin typeface="TRT"/>
                <a:ea typeface="TRT"/>
                <a:cs typeface="TRT"/>
                <a:sym typeface="TRT"/>
              </a:rPr>
              <a:t>NİSAN</a:t>
            </a:r>
            <a:r>
              <a:rPr lang="en-US" sz="2500" dirty="0">
                <a:solidFill>
                  <a:srgbClr val="00538F"/>
                </a:solidFill>
                <a:latin typeface="TRT"/>
                <a:ea typeface="TRT"/>
                <a:cs typeface="TRT"/>
                <a:sym typeface="TRT"/>
              </a:rPr>
              <a:t> 2026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706372" y="8704140"/>
            <a:ext cx="230188" cy="345498"/>
          </a:xfrm>
          <a:custGeom>
            <a:avLst/>
            <a:gdLst/>
            <a:ahLst/>
            <a:cxnLst/>
            <a:rect l="l" t="t" r="r" b="b"/>
            <a:pathLst>
              <a:path w="230188" h="345498">
                <a:moveTo>
                  <a:pt x="0" y="0"/>
                </a:moveTo>
                <a:lnTo>
                  <a:pt x="230188" y="0"/>
                </a:lnTo>
                <a:lnTo>
                  <a:pt x="230188" y="345497"/>
                </a:lnTo>
                <a:lnTo>
                  <a:pt x="0" y="3454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94627" y="8549258"/>
            <a:ext cx="9288593" cy="4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spc="750">
                <a:solidFill>
                  <a:srgbClr val="101010"/>
                </a:solidFill>
                <a:latin typeface="TRT"/>
                <a:ea typeface="TRT"/>
                <a:cs typeface="TRT"/>
                <a:sym typeface="TRT"/>
              </a:rPr>
              <a:t>WWW.HANDS.TR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24795"/>
            <a:ext cx="139065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400" dirty="0"/>
              <a:t>👉 “Bir markayı neden severiz?” Bir markadan neden soğuruz? Markayı bilmek yeterli mi?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58801" y="923924"/>
            <a:ext cx="40005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Bunun hakkında konuşalım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952500"/>
            <a:ext cx="348997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tr-TR" sz="24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BU SORUM SİZE </a:t>
            </a:r>
            <a:endParaRPr lang="en-US" sz="24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20823" y="0"/>
            <a:ext cx="7067177" cy="5358043"/>
            <a:chOff x="0" y="0"/>
            <a:chExt cx="9422903" cy="714405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061" r="6061"/>
            <a:stretch>
              <a:fillRect/>
            </a:stretch>
          </p:blipFill>
          <p:spPr>
            <a:xfrm>
              <a:off x="0" y="0"/>
              <a:ext cx="9422903" cy="714405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3124795"/>
            <a:ext cx="6448950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tr-TR" sz="4400" b="1" dirty="0"/>
              <a:t>MARKA NEDİR?</a:t>
            </a:r>
            <a:endParaRPr lang="tr-TR" sz="4400" dirty="0"/>
          </a:p>
          <a:p>
            <a:pPr lvl="0"/>
            <a:r>
              <a:rPr lang="tr-TR" sz="4400" dirty="0"/>
              <a:t>Marka = Sadece logo değil</a:t>
            </a:r>
          </a:p>
          <a:p>
            <a:pPr lvl="0"/>
            <a:r>
              <a:rPr lang="tr-TR" sz="4400" dirty="0"/>
              <a:t>Marka = Algı + Duygu + Deneyim</a:t>
            </a:r>
          </a:p>
          <a:p>
            <a:r>
              <a:rPr lang="tr-TR" sz="4400" b="1" dirty="0"/>
              <a:t>Örnek:</a:t>
            </a:r>
            <a:endParaRPr lang="tr-TR" sz="4400" dirty="0"/>
          </a:p>
          <a:p>
            <a:pPr lvl="0"/>
            <a:r>
              <a:rPr lang="tr-TR" sz="4400" dirty="0"/>
              <a:t>Tüm markalar ürün yada hizmet satmaz “deneyim” satar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604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Marka Aşkı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3124795"/>
            <a:ext cx="6448950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tr-TR" sz="4400" b="1" dirty="0"/>
              <a:t>MARKA İLETİŞİMCİ KİMDİR?</a:t>
            </a:r>
            <a:endParaRPr lang="tr-TR" sz="4400" dirty="0"/>
          </a:p>
          <a:p>
            <a:pPr lvl="0"/>
            <a:r>
              <a:rPr lang="tr-TR" sz="4400" dirty="0"/>
              <a:t>Markanın sesi olan kişidir</a:t>
            </a:r>
          </a:p>
          <a:p>
            <a:pPr lvl="0"/>
            <a:r>
              <a:rPr lang="tr-TR" sz="4400" dirty="0"/>
              <a:t>Strateji kurar</a:t>
            </a:r>
          </a:p>
          <a:p>
            <a:pPr lvl="0"/>
            <a:r>
              <a:rPr lang="tr-TR" sz="4400" dirty="0"/>
              <a:t>İçerik üretir</a:t>
            </a:r>
          </a:p>
          <a:p>
            <a:r>
              <a:rPr lang="tr-TR" sz="4400" dirty="0"/>
              <a:t>Hedef kitleyi analiz eder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Okulda öğrendiğin </a:t>
            </a:r>
            <a:r>
              <a:rPr lang="tr-TR" sz="3600" dirty="0" err="1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herşey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09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3124795"/>
            <a:ext cx="6448950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tr-TR" sz="4400" b="1" dirty="0"/>
              <a:t>NASIL MARKA İLETİŞİMCİ OLUNUR?</a:t>
            </a:r>
            <a:endParaRPr lang="tr-TR" sz="4400" dirty="0"/>
          </a:p>
          <a:p>
            <a:pPr lvl="0"/>
            <a:r>
              <a:rPr lang="tr-TR" sz="4400" dirty="0"/>
              <a:t>İletişim eğitimi</a:t>
            </a:r>
          </a:p>
          <a:p>
            <a:pPr lvl="0"/>
            <a:r>
              <a:rPr lang="tr-TR" sz="4400" dirty="0"/>
              <a:t>Sürekli öğrenme</a:t>
            </a:r>
          </a:p>
          <a:p>
            <a:pPr lvl="0"/>
            <a:r>
              <a:rPr lang="tr-TR" sz="4400" dirty="0"/>
              <a:t>Dijital araçlara hakimiyet</a:t>
            </a:r>
          </a:p>
          <a:p>
            <a:r>
              <a:rPr lang="tr-TR" sz="4400" dirty="0"/>
              <a:t>Deneyim kazanma</a:t>
            </a:r>
          </a:p>
          <a:p>
            <a:endParaRPr lang="tr-TR" sz="4400" dirty="0"/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 err="1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Oku,izle,araştır,incele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1245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876300"/>
            <a:ext cx="9182100" cy="9417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400" b="1" dirty="0"/>
              <a:t>OLMAZSA OLMAZLAR</a:t>
            </a:r>
            <a:endParaRPr lang="tr-TR" sz="4400" dirty="0"/>
          </a:p>
          <a:p>
            <a:pPr lvl="0"/>
            <a:r>
              <a:rPr lang="tr-TR" sz="4000" dirty="0"/>
              <a:t>Ehliyetini al</a:t>
            </a:r>
          </a:p>
          <a:p>
            <a:pPr lvl="0"/>
            <a:r>
              <a:rPr lang="tr-TR" sz="4000" dirty="0"/>
              <a:t>İşine yarayacak programları öğren (Ofis programları)(Google </a:t>
            </a:r>
            <a:r>
              <a:rPr lang="tr-TR" sz="4000" dirty="0" err="1"/>
              <a:t>ads</a:t>
            </a:r>
            <a:r>
              <a:rPr lang="tr-TR" sz="4000" dirty="0"/>
              <a:t>, meta, mail, </a:t>
            </a:r>
            <a:r>
              <a:rPr lang="tr-TR" sz="4000" dirty="0" err="1"/>
              <a:t>seo</a:t>
            </a:r>
            <a:r>
              <a:rPr lang="tr-TR" sz="4000" dirty="0"/>
              <a:t>)</a:t>
            </a:r>
          </a:p>
          <a:p>
            <a:pPr lvl="0"/>
            <a:r>
              <a:rPr lang="tr-TR" sz="4000" dirty="0"/>
              <a:t>Klavyeni hızlandır</a:t>
            </a:r>
          </a:p>
          <a:p>
            <a:pPr lvl="0"/>
            <a:r>
              <a:rPr lang="tr-TR" sz="4000" dirty="0"/>
              <a:t>Dil Öğren</a:t>
            </a:r>
          </a:p>
          <a:p>
            <a:pPr lvl="0"/>
            <a:r>
              <a:rPr lang="tr-TR" sz="4000" dirty="0"/>
              <a:t>Diksiyonunu düzelt</a:t>
            </a:r>
          </a:p>
          <a:p>
            <a:pPr lvl="0"/>
            <a:r>
              <a:rPr lang="tr-TR" sz="4000" dirty="0"/>
              <a:t>Kamera karşısında olmaya alış</a:t>
            </a:r>
          </a:p>
          <a:p>
            <a:pPr lvl="0"/>
            <a:r>
              <a:rPr lang="tr-TR" sz="4000" dirty="0"/>
              <a:t>İmkanların dahilinde gez, genel kültürünü artır</a:t>
            </a:r>
          </a:p>
          <a:p>
            <a:pPr lvl="0"/>
            <a:r>
              <a:rPr lang="tr-TR" sz="4000" dirty="0"/>
              <a:t>Okulun her tür sosyal aktivitesinde yer al</a:t>
            </a:r>
          </a:p>
          <a:p>
            <a:pPr lvl="0"/>
            <a:r>
              <a:rPr lang="tr-TR" sz="4000" dirty="0"/>
              <a:t>Gönüllü projelerde çalış</a:t>
            </a:r>
          </a:p>
          <a:p>
            <a:pPr lvl="0"/>
            <a:r>
              <a:rPr lang="tr-TR" sz="4000" dirty="0"/>
              <a:t>Hobi edin, spor yap, müzik </a:t>
            </a:r>
            <a:r>
              <a:rPr lang="tr-TR" sz="4000"/>
              <a:t>aleti öğren</a:t>
            </a:r>
            <a:endParaRPr lang="tr-TR" sz="4000" dirty="0"/>
          </a:p>
          <a:p>
            <a:pPr lvl="0"/>
            <a:endParaRPr lang="tr-TR" sz="4400" dirty="0"/>
          </a:p>
          <a:p>
            <a:endParaRPr lang="tr-TR" sz="4400" dirty="0"/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 err="1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Oku,izle,araştır,incele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6017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3124795"/>
            <a:ext cx="6448950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tr-TR" sz="4400" b="1" dirty="0"/>
              <a:t>GELİŞTİRİLMESİ GEREKEN BECERİLER</a:t>
            </a:r>
          </a:p>
          <a:p>
            <a:pPr lvl="0"/>
            <a:r>
              <a:rPr lang="tr-TR" sz="4400" dirty="0"/>
              <a:t>Yaratıcılık </a:t>
            </a:r>
          </a:p>
          <a:p>
            <a:pPr lvl="0"/>
            <a:r>
              <a:rPr lang="tr-TR" sz="4400" dirty="0"/>
              <a:t>Analitik düşünme </a:t>
            </a:r>
          </a:p>
          <a:p>
            <a:pPr lvl="0"/>
            <a:r>
              <a:rPr lang="tr-TR" sz="4400" dirty="0"/>
              <a:t>İletişim becerisi</a:t>
            </a:r>
          </a:p>
          <a:p>
            <a:pPr lvl="0"/>
            <a:r>
              <a:rPr lang="tr-TR" sz="4400" dirty="0"/>
              <a:t>Trend takibi </a:t>
            </a:r>
          </a:p>
          <a:p>
            <a:pPr lvl="0"/>
            <a:endParaRPr lang="tr-TR" sz="4400" dirty="0"/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 err="1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Oku,izle,araştır,incele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80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726478" cy="121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574847"/>
            <a:ext cx="1856645" cy="68071"/>
            <a:chOff x="0" y="0"/>
            <a:chExt cx="488993" cy="17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8993" cy="17928"/>
            </a:xfrm>
            <a:custGeom>
              <a:avLst/>
              <a:gdLst/>
              <a:ahLst/>
              <a:cxnLst/>
              <a:rect l="l" t="t" r="r" b="b"/>
              <a:pathLst>
                <a:path w="488993" h="17928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88993" cy="75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2324100"/>
            <a:ext cx="107061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4400" b="1" dirty="0"/>
              <a:t>GELİŞTİRİLMESİ GEREKEN BECERİLER</a:t>
            </a:r>
          </a:p>
          <a:p>
            <a:pPr lvl="0"/>
            <a:r>
              <a:rPr lang="tr-TR" sz="4400" dirty="0"/>
              <a:t>Şimdiden içerik üretmeye başlayın</a:t>
            </a:r>
          </a:p>
          <a:p>
            <a:pPr lvl="0"/>
            <a:r>
              <a:rPr lang="tr-TR" sz="4400" dirty="0"/>
              <a:t>Staj kovalayın</a:t>
            </a:r>
          </a:p>
          <a:p>
            <a:pPr lvl="0"/>
            <a:r>
              <a:rPr lang="tr-TR" sz="4400" dirty="0"/>
              <a:t>Sosyal medyayı aktif kullanın (</a:t>
            </a:r>
            <a:r>
              <a:rPr lang="tr-TR" sz="4400" dirty="0" err="1"/>
              <a:t>Linkedin</a:t>
            </a:r>
            <a:r>
              <a:rPr lang="tr-TR" sz="4400" dirty="0"/>
              <a:t> mutlaka)</a:t>
            </a:r>
          </a:p>
          <a:p>
            <a:pPr lvl="0"/>
            <a:r>
              <a:rPr lang="tr-TR" sz="4400" dirty="0"/>
              <a:t>Kendinize marka olun</a:t>
            </a:r>
          </a:p>
          <a:p>
            <a:pPr lvl="0"/>
            <a:r>
              <a:rPr lang="tr-TR" sz="4400" dirty="0"/>
              <a:t>Network yapın</a:t>
            </a:r>
          </a:p>
          <a:p>
            <a:pPr lvl="0"/>
            <a:endParaRPr lang="tr-TR" sz="4400" dirty="0"/>
          </a:p>
        </p:txBody>
      </p:sp>
      <p:sp>
        <p:nvSpPr>
          <p:cNvPr id="23" name="TextBox 23"/>
          <p:cNvSpPr txBox="1"/>
          <p:nvPr/>
        </p:nvSpPr>
        <p:spPr>
          <a:xfrm>
            <a:off x="13769329" y="7522719"/>
            <a:ext cx="3489971" cy="124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tr-TR" sz="3600" dirty="0" err="1">
                <a:solidFill>
                  <a:srgbClr val="101010"/>
                </a:solidFill>
                <a:latin typeface="TRT Medium"/>
                <a:ea typeface="TRT Medium"/>
                <a:cs typeface="TRT Medium"/>
                <a:sym typeface="TRT Medium"/>
              </a:rPr>
              <a:t>Oku,izle,araştır,incele</a:t>
            </a:r>
            <a:endParaRPr lang="en-US" sz="3600" dirty="0">
              <a:solidFill>
                <a:srgbClr val="101010"/>
              </a:solidFill>
              <a:latin typeface="TRT Medium"/>
              <a:ea typeface="TRT Medium"/>
              <a:cs typeface="TRT Medium"/>
              <a:sym typeface="TR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218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859</Words>
  <Application>Microsoft Macintosh PowerPoint</Application>
  <PresentationFormat>Özel</PresentationFormat>
  <Paragraphs>145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1" baseType="lpstr">
      <vt:lpstr>Calibri</vt:lpstr>
      <vt:lpstr>TRT</vt:lpstr>
      <vt:lpstr>TRT Medium</vt:lpstr>
      <vt:lpstr>TRT Bold</vt:lpstr>
      <vt:lpstr>Gluten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Sunum Şablonu</dc:title>
  <dc:creator>hüseyin adıyaman</dc:creator>
  <cp:lastModifiedBy>mehmet yıldırım</cp:lastModifiedBy>
  <cp:revision>13</cp:revision>
  <dcterms:created xsi:type="dcterms:W3CDTF">2006-08-16T00:00:00Z</dcterms:created>
  <dcterms:modified xsi:type="dcterms:W3CDTF">2026-04-10T12:28:16Z</dcterms:modified>
  <dc:identifier>DAG1mo1FfjY</dc:identifier>
</cp:coreProperties>
</file>