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notesMasterIdLst>
    <p:notesMasterId r:id="rId19"/>
  </p:notesMasterIdLst>
  <p:sldIdLst>
    <p:sldId id="256" r:id="rId2"/>
    <p:sldId id="258" r:id="rId3"/>
    <p:sldId id="259" r:id="rId4"/>
    <p:sldId id="260" r:id="rId5"/>
    <p:sldId id="261" r:id="rId6"/>
    <p:sldId id="262" r:id="rId7"/>
    <p:sldId id="270" r:id="rId8"/>
    <p:sldId id="273" r:id="rId9"/>
    <p:sldId id="275" r:id="rId10"/>
    <p:sldId id="274" r:id="rId11"/>
    <p:sldId id="276" r:id="rId12"/>
    <p:sldId id="277" r:id="rId13"/>
    <p:sldId id="278" r:id="rId14"/>
    <p:sldId id="280" r:id="rId15"/>
    <p:sldId id="281" r:id="rId16"/>
    <p:sldId id="282" r:id="rId17"/>
    <p:sldId id="284"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9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283B72-E4E2-416E-A8C2-5D286D91EA9D}" type="datetimeFigureOut">
              <a:rPr lang="tr-TR" smtClean="0"/>
              <a:t>19.06.2026</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9EEEC2-22E8-4116-BC42-DBFB6DA1BC3D}" type="slidenum">
              <a:rPr lang="tr-TR" smtClean="0"/>
              <a:t>‹#›</a:t>
            </a:fld>
            <a:endParaRPr lang="tr-TR"/>
          </a:p>
        </p:txBody>
      </p:sp>
    </p:spTree>
    <p:extLst>
      <p:ext uri="{BB962C8B-B14F-4D97-AF65-F5344CB8AC3E}">
        <p14:creationId xmlns:p14="http://schemas.microsoft.com/office/powerpoint/2010/main" val="2151619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B30715BB-0FCF-45D8-AB96-D77A83B01388}" type="datetimeFigureOut">
              <a:rPr lang="tr-TR" smtClean="0"/>
              <a:t>19.06.2026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3601334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30715BB-0FCF-45D8-AB96-D77A83B01388}" type="datetimeFigureOut">
              <a:rPr lang="tr-TR" smtClean="0"/>
              <a:t>19.06.2026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2305404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30715BB-0FCF-45D8-AB96-D77A83B01388}" type="datetimeFigureOut">
              <a:rPr lang="tr-TR" smtClean="0"/>
              <a:t>19.06.2026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4D3DCF3-ED74-4AC9-881E-FB2044A37DD2}"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740735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B30715BB-0FCF-45D8-AB96-D77A83B01388}" type="datetimeFigureOut">
              <a:rPr lang="tr-TR" smtClean="0"/>
              <a:t>19.06.2026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39763206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B30715BB-0FCF-45D8-AB96-D77A83B01388}" type="datetimeFigureOut">
              <a:rPr lang="tr-TR" smtClean="0"/>
              <a:t>19.06.2026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D3DCF3-ED74-4AC9-881E-FB2044A37DD2}"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506822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B30715BB-0FCF-45D8-AB96-D77A83B01388}" type="datetimeFigureOut">
              <a:rPr lang="tr-TR" smtClean="0"/>
              <a:t>19.06.2026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1452959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30715BB-0FCF-45D8-AB96-D77A83B01388}" type="datetimeFigureOut">
              <a:rPr lang="tr-TR" smtClean="0"/>
              <a:t>19.06.2026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39509260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30715BB-0FCF-45D8-AB96-D77A83B01388}" type="datetimeFigureOut">
              <a:rPr lang="tr-TR" smtClean="0"/>
              <a:t>19.06.2026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2571602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30715BB-0FCF-45D8-AB96-D77A83B01388}" type="datetimeFigureOut">
              <a:rPr lang="tr-TR" smtClean="0"/>
              <a:t>19.06.2026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1224529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30715BB-0FCF-45D8-AB96-D77A83B01388}" type="datetimeFigureOut">
              <a:rPr lang="tr-TR" smtClean="0"/>
              <a:t>19.06.2026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2263420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30715BB-0FCF-45D8-AB96-D77A83B01388}" type="datetimeFigureOut">
              <a:rPr lang="tr-TR" smtClean="0"/>
              <a:t>19.06.2026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4198564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30715BB-0FCF-45D8-AB96-D77A83B01388}" type="datetimeFigureOut">
              <a:rPr lang="tr-TR" smtClean="0"/>
              <a:t>19.06.2026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421303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30715BB-0FCF-45D8-AB96-D77A83B01388}" type="datetimeFigureOut">
              <a:rPr lang="tr-TR" smtClean="0"/>
              <a:t>19.06.2026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1577757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0715BB-0FCF-45D8-AB96-D77A83B01388}" type="datetimeFigureOut">
              <a:rPr lang="tr-TR" smtClean="0"/>
              <a:t>19.06.2026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3750073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B30715BB-0FCF-45D8-AB96-D77A83B01388}" type="datetimeFigureOut">
              <a:rPr lang="tr-TR" smtClean="0"/>
              <a:t>19.06.2026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2289954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B30715BB-0FCF-45D8-AB96-D77A83B01388}" type="datetimeFigureOut">
              <a:rPr lang="tr-TR" smtClean="0"/>
              <a:t>19.06.2026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2373326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30715BB-0FCF-45D8-AB96-D77A83B01388}" type="datetimeFigureOut">
              <a:rPr lang="tr-TR" smtClean="0"/>
              <a:t>19.06.2026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4D3DCF3-ED74-4AC9-881E-FB2044A37DD2}" type="slidenum">
              <a:rPr lang="tr-TR" smtClean="0"/>
              <a:t>‹#›</a:t>
            </a:fld>
            <a:endParaRPr lang="tr-TR"/>
          </a:p>
        </p:txBody>
      </p:sp>
    </p:spTree>
    <p:extLst>
      <p:ext uri="{BB962C8B-B14F-4D97-AF65-F5344CB8AC3E}">
        <p14:creationId xmlns:p14="http://schemas.microsoft.com/office/powerpoint/2010/main" val="166807089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 id="2147483815" r:id="rId12"/>
    <p:sldLayoutId id="2147483816" r:id="rId13"/>
    <p:sldLayoutId id="2147483817" r:id="rId14"/>
    <p:sldLayoutId id="2147483818" r:id="rId15"/>
    <p:sldLayoutId id="214748381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51857" y="1251858"/>
            <a:ext cx="10667999" cy="4021590"/>
          </a:xfrm>
        </p:spPr>
        <p:txBody>
          <a:bodyPr>
            <a:normAutofit fontScale="90000"/>
          </a:bodyPr>
          <a:lstStyle/>
          <a:p>
            <a:pPr algn="ctr"/>
            <a:r>
              <a:rPr lang="tr-TR" b="1" dirty="0"/>
              <a:t/>
            </a:r>
            <a:br>
              <a:rPr lang="tr-TR" b="1" dirty="0"/>
            </a:br>
            <a:r>
              <a:rPr lang="tr-TR" b="1" dirty="0"/>
              <a:t/>
            </a:r>
            <a:br>
              <a:rPr lang="tr-TR" b="1" dirty="0"/>
            </a:br>
            <a:r>
              <a:rPr lang="tr-TR" b="1" dirty="0"/>
              <a:t/>
            </a:r>
            <a:br>
              <a:rPr lang="tr-TR" b="1" dirty="0"/>
            </a:br>
            <a:r>
              <a:rPr lang="tr-TR" b="1" dirty="0"/>
              <a:t/>
            </a:r>
            <a:br>
              <a:rPr lang="tr-TR" b="1" dirty="0"/>
            </a:br>
            <a:r>
              <a:rPr lang="tr-TR" b="1" dirty="0"/>
              <a:t/>
            </a:r>
            <a:br>
              <a:rPr lang="tr-TR" b="1" dirty="0"/>
            </a:br>
            <a:r>
              <a:rPr lang="tr-TR" b="1" dirty="0"/>
              <a:t>Üniversitemiz Ön Lisans ve Lisans Eğitim-Öğretim ve Sınav Yönetmeliğinde Değişiklik Yapılması</a:t>
            </a:r>
            <a:r>
              <a:rPr lang="tr-TR" dirty="0"/>
              <a:t/>
            </a:r>
            <a:br>
              <a:rPr lang="tr-TR" dirty="0"/>
            </a:br>
            <a:endParaRPr lang="tr-TR" dirty="0"/>
          </a:p>
        </p:txBody>
      </p:sp>
    </p:spTree>
    <p:extLst>
      <p:ext uri="{BB962C8B-B14F-4D97-AF65-F5344CB8AC3E}">
        <p14:creationId xmlns:p14="http://schemas.microsoft.com/office/powerpoint/2010/main" val="3371262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492047806"/>
              </p:ext>
            </p:extLst>
          </p:nvPr>
        </p:nvGraphicFramePr>
        <p:xfrm>
          <a:off x="640670" y="1426029"/>
          <a:ext cx="10874830" cy="4811486"/>
        </p:xfrm>
        <a:graphic>
          <a:graphicData uri="http://schemas.openxmlformats.org/drawingml/2006/table">
            <a:tbl>
              <a:tblPr firstRow="1" firstCol="1" bandRow="1">
                <a:tableStyleId>{5C22544A-7EE6-4342-B048-85BDC9FD1C3A}</a:tableStyleId>
              </a:tblPr>
              <a:tblGrid>
                <a:gridCol w="5437415">
                  <a:extLst>
                    <a:ext uri="{9D8B030D-6E8A-4147-A177-3AD203B41FA5}">
                      <a16:colId xmlns:a16="http://schemas.microsoft.com/office/drawing/2014/main" xmlns="" val="20000"/>
                    </a:ext>
                  </a:extLst>
                </a:gridCol>
                <a:gridCol w="5437415">
                  <a:extLst>
                    <a:ext uri="{9D8B030D-6E8A-4147-A177-3AD203B41FA5}">
                      <a16:colId xmlns:a16="http://schemas.microsoft.com/office/drawing/2014/main" xmlns="" val="20001"/>
                    </a:ext>
                  </a:extLst>
                </a:gridCol>
              </a:tblGrid>
              <a:tr h="4811486">
                <a:tc>
                  <a:txBody>
                    <a:bodyPr/>
                    <a:lstStyle/>
                    <a:p>
                      <a:pPr indent="359410" algn="just">
                        <a:spcAft>
                          <a:spcPts val="0"/>
                        </a:spcAft>
                      </a:pPr>
                      <a:endParaRPr lang="tr-TR" sz="1800" b="1" kern="1200" dirty="0">
                        <a:solidFill>
                          <a:schemeClr val="tx1"/>
                        </a:solidFill>
                        <a:effectLst/>
                        <a:latin typeface="+mn-lt"/>
                        <a:ea typeface="+mn-ea"/>
                        <a:cs typeface="+mn-cs"/>
                      </a:endParaRPr>
                    </a:p>
                  </a:txBody>
                  <a:tcPr marL="68580" marR="68580" marT="0" marB="0"/>
                </a:tc>
                <a:tc>
                  <a:txBody>
                    <a:bodyPr/>
                    <a:lstStyle/>
                    <a:p>
                      <a:pPr>
                        <a:lnSpc>
                          <a:spcPct val="107000"/>
                        </a:lnSpc>
                        <a:spcAft>
                          <a:spcPts val="0"/>
                        </a:spcAft>
                      </a:pPr>
                      <a:endParaRPr lang="tr-TR"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xmlns="" val="10000"/>
                  </a:ext>
                </a:extLst>
              </a:tr>
            </a:tbl>
          </a:graphicData>
        </a:graphic>
      </p:graphicFrame>
      <p:sp>
        <p:nvSpPr>
          <p:cNvPr id="3" name="Dikdörtgen 2"/>
          <p:cNvSpPr/>
          <p:nvPr/>
        </p:nvSpPr>
        <p:spPr>
          <a:xfrm>
            <a:off x="3234742" y="446705"/>
            <a:ext cx="4677499" cy="523220"/>
          </a:xfrm>
          <a:prstGeom prst="rect">
            <a:avLst/>
          </a:prstGeom>
        </p:spPr>
        <p:txBody>
          <a:bodyPr wrap="none">
            <a:spAutoFit/>
          </a:bodyPr>
          <a:lstStyle/>
          <a:p>
            <a:pPr indent="359410" algn="just">
              <a:spcAft>
                <a:spcPts val="0"/>
              </a:spcAft>
            </a:pPr>
            <a:r>
              <a:rPr lang="tr-TR" sz="2800" b="1" dirty="0">
                <a:solidFill>
                  <a:srgbClr val="000000"/>
                </a:solidFill>
                <a:latin typeface="Calibri" panose="020F0502020204030204" pitchFamily="34" charset="0"/>
                <a:ea typeface="Times New Roman" panose="02020603050405020304" pitchFamily="18" charset="0"/>
              </a:rPr>
              <a:t>Yaz Okulu Üstten Ders Alma</a:t>
            </a:r>
            <a:endParaRPr lang="tr-TR"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78481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786495271"/>
              </p:ext>
            </p:extLst>
          </p:nvPr>
        </p:nvGraphicFramePr>
        <p:xfrm>
          <a:off x="640670" y="1426029"/>
          <a:ext cx="10874830" cy="4811486"/>
        </p:xfrm>
        <a:graphic>
          <a:graphicData uri="http://schemas.openxmlformats.org/drawingml/2006/table">
            <a:tbl>
              <a:tblPr firstRow="1" firstCol="1" bandRow="1">
                <a:tableStyleId>{5C22544A-7EE6-4342-B048-85BDC9FD1C3A}</a:tableStyleId>
              </a:tblPr>
              <a:tblGrid>
                <a:gridCol w="5437415">
                  <a:extLst>
                    <a:ext uri="{9D8B030D-6E8A-4147-A177-3AD203B41FA5}">
                      <a16:colId xmlns:a16="http://schemas.microsoft.com/office/drawing/2014/main" xmlns="" val="20000"/>
                    </a:ext>
                  </a:extLst>
                </a:gridCol>
                <a:gridCol w="5437415">
                  <a:extLst>
                    <a:ext uri="{9D8B030D-6E8A-4147-A177-3AD203B41FA5}">
                      <a16:colId xmlns:a16="http://schemas.microsoft.com/office/drawing/2014/main" xmlns="" val="20001"/>
                    </a:ext>
                  </a:extLst>
                </a:gridCol>
              </a:tblGrid>
              <a:tr h="4811486">
                <a:tc>
                  <a:txBody>
                    <a:bodyPr/>
                    <a:lstStyle/>
                    <a:p>
                      <a:pPr indent="359410" algn="just">
                        <a:spcAft>
                          <a:spcPts val="0"/>
                        </a:spcAft>
                      </a:pPr>
                      <a:r>
                        <a:rPr lang="tr-TR" sz="1100" dirty="0">
                          <a:effectLst/>
                        </a:rPr>
                        <a:t> </a:t>
                      </a:r>
                      <a:endParaRPr lang="tr-TR" sz="1200" dirty="0">
                        <a:effectLst/>
                      </a:endParaRPr>
                    </a:p>
                    <a:p>
                      <a:pPr indent="359410" algn="just">
                        <a:spcAft>
                          <a:spcPts val="0"/>
                        </a:spcAft>
                      </a:pPr>
                      <a:r>
                        <a:rPr lang="tr-TR" sz="2000" dirty="0">
                          <a:effectLst/>
                        </a:rPr>
                        <a:t>MADDE 19 </a:t>
                      </a:r>
                    </a:p>
                    <a:p>
                      <a:r>
                        <a:rPr lang="tr-TR" sz="1800" b="1" kern="1200" dirty="0">
                          <a:solidFill>
                            <a:schemeClr val="lt1"/>
                          </a:solidFill>
                          <a:effectLst/>
                          <a:latin typeface="+mn-lt"/>
                          <a:ea typeface="+mn-ea"/>
                          <a:cs typeface="+mn-cs"/>
                        </a:rPr>
                        <a:t>(4)	Öğrencilerin başka bir yükseköğretim kurumundan özel öğrenci olarak ders alabilmelerinin koşulları şunlardır:</a:t>
                      </a:r>
                    </a:p>
                    <a:p>
                      <a:r>
                        <a:rPr lang="tr-TR" sz="1800" b="1" kern="1200" dirty="0">
                          <a:solidFill>
                            <a:schemeClr val="lt1"/>
                          </a:solidFill>
                          <a:effectLst/>
                          <a:latin typeface="+mn-lt"/>
                          <a:ea typeface="+mn-ea"/>
                          <a:cs typeface="+mn-cs"/>
                        </a:rPr>
                        <a:t>a)	Öğrencinin, yükseköğretim kurumuna yerleşmesinden sonra eğitimi nedeniyle ikamet edilen ilde tedavisi mümkün olmayan ciddi bir hastalık teşhisi konulduğunun devlet hastanesi veya devlet üniversitesi hastanelerinden son altı ayda alınmış sağlık kurulu raporu ile belgelenmiş olması.</a:t>
                      </a:r>
                    </a:p>
                  </a:txBody>
                  <a:tcPr marL="68580" marR="68580" marT="0" marB="0"/>
                </a:tc>
                <a:tc>
                  <a:txBody>
                    <a:bodyPr/>
                    <a:lstStyle/>
                    <a:p>
                      <a:pPr>
                        <a:lnSpc>
                          <a:spcPct val="107000"/>
                        </a:lnSpc>
                        <a:spcAft>
                          <a:spcPts val="0"/>
                        </a:spcAft>
                      </a:pPr>
                      <a:r>
                        <a:rPr lang="tr-TR" sz="1100" dirty="0">
                          <a:effectLst/>
                        </a:rPr>
                        <a:t> </a:t>
                      </a:r>
                    </a:p>
                    <a:p>
                      <a:pPr indent="359410" algn="just">
                        <a:spcAft>
                          <a:spcPts val="0"/>
                        </a:spcAft>
                      </a:pPr>
                      <a:r>
                        <a:rPr lang="tr-TR" sz="1800" dirty="0">
                          <a:effectLst/>
                        </a:rPr>
                        <a:t>MADDE 19</a:t>
                      </a:r>
                    </a:p>
                    <a:p>
                      <a:r>
                        <a:rPr lang="tr-TR" sz="1800" b="1" kern="1200" dirty="0">
                          <a:solidFill>
                            <a:schemeClr val="lt1"/>
                          </a:solidFill>
                          <a:effectLst/>
                          <a:latin typeface="+mn-lt"/>
                          <a:ea typeface="+mn-ea"/>
                          <a:cs typeface="+mn-cs"/>
                        </a:rPr>
                        <a:t>(4)	Öğrencilerin başka bir yükseköğretim kurumundan özel öğrenci olarak ders alabilmelerinin koşulları şunlardır:</a:t>
                      </a:r>
                    </a:p>
                    <a:p>
                      <a:r>
                        <a:rPr lang="tr-TR" sz="1800" b="1" kern="1200" dirty="0">
                          <a:solidFill>
                            <a:schemeClr val="lt1"/>
                          </a:solidFill>
                          <a:effectLst/>
                          <a:latin typeface="+mn-lt"/>
                          <a:ea typeface="+mn-ea"/>
                          <a:cs typeface="+mn-cs"/>
                        </a:rPr>
                        <a:t>a)	</a:t>
                      </a:r>
                      <a:r>
                        <a:rPr lang="tr-TR" sz="1800" b="1" kern="1200" dirty="0" err="1">
                          <a:solidFill>
                            <a:schemeClr val="lt1"/>
                          </a:solidFill>
                          <a:effectLst/>
                          <a:latin typeface="+mn-lt"/>
                          <a:ea typeface="+mn-ea"/>
                          <a:cs typeface="+mn-cs"/>
                        </a:rPr>
                        <a:t>Müga</a:t>
                      </a:r>
                      <a:endParaRPr lang="tr-TR" sz="1800" b="1" kern="1200" dirty="0">
                        <a:solidFill>
                          <a:schemeClr val="lt1"/>
                        </a:solidFill>
                        <a:effectLst/>
                        <a:latin typeface="+mn-lt"/>
                        <a:ea typeface="+mn-ea"/>
                        <a:cs typeface="+mn-cs"/>
                      </a:endParaRPr>
                    </a:p>
                    <a:p>
                      <a:r>
                        <a:rPr lang="tr-TR" sz="1800" b="1" kern="1200" dirty="0">
                          <a:solidFill>
                            <a:schemeClr val="lt1"/>
                          </a:solidFill>
                          <a:effectLst/>
                          <a:latin typeface="+mn-lt"/>
                          <a:ea typeface="+mn-ea"/>
                          <a:cs typeface="+mn-cs"/>
                        </a:rPr>
                        <a:t>Öğrencinin, yükseköğretim kurumuna yerleşmesinden sonra eğitimi nedeniyle ikamet edilen ilde tedavisi mümkün olmayan ciddi bir hastalık teşhisi konulduğunun devlet hastanesi veya devlet üniversitesi hastanelerinden son altı ayda alınmış sağlık kurulu raporu ile belgelenmiş olması gerekir</a:t>
                      </a:r>
                      <a:r>
                        <a:rPr lang="tr-TR" sz="1800" b="1" kern="1200" dirty="0">
                          <a:solidFill>
                            <a:schemeClr val="tx1"/>
                          </a:solidFill>
                          <a:effectLst/>
                          <a:latin typeface="+mn-lt"/>
                          <a:ea typeface="+mn-ea"/>
                          <a:cs typeface="+mn-cs"/>
                        </a:rPr>
                        <a:t>. Ancak Sağlık Bakanlığı tarafından nadir hastalık olarak tanımlanan hastalık teşhisi olan öğrencilerde yükseköğretim kurumuna yerleşmesinden sonra şartı aranmaz. </a:t>
                      </a:r>
                    </a:p>
                  </a:txBody>
                  <a:tcPr marL="68580" marR="68580" marT="0" marB="0"/>
                </a:tc>
                <a:extLst>
                  <a:ext uri="{0D108BD9-81ED-4DB2-BD59-A6C34878D82A}">
                    <a16:rowId xmlns:a16="http://schemas.microsoft.com/office/drawing/2014/main" xmlns="" val="10000"/>
                  </a:ext>
                </a:extLst>
              </a:tr>
            </a:tbl>
          </a:graphicData>
        </a:graphic>
      </p:graphicFrame>
      <p:sp>
        <p:nvSpPr>
          <p:cNvPr id="3" name="Dikdörtgen 2"/>
          <p:cNvSpPr/>
          <p:nvPr/>
        </p:nvSpPr>
        <p:spPr>
          <a:xfrm>
            <a:off x="1510911" y="0"/>
            <a:ext cx="10342896" cy="1384995"/>
          </a:xfrm>
          <a:prstGeom prst="rect">
            <a:avLst/>
          </a:prstGeom>
        </p:spPr>
        <p:txBody>
          <a:bodyPr wrap="none">
            <a:spAutoFit/>
          </a:bodyPr>
          <a:lstStyle/>
          <a:p>
            <a:r>
              <a:rPr lang="tr-TR" sz="2800" b="1" dirty="0"/>
              <a:t>Yozgat Bozok Üniversitesi örgün öğretim öğrencisinin, </a:t>
            </a:r>
          </a:p>
          <a:p>
            <a:r>
              <a:rPr lang="tr-TR" sz="2800" b="1" dirty="0"/>
              <a:t>başka bir yükseköğretim kurumunun örgün programından </a:t>
            </a:r>
          </a:p>
          <a:p>
            <a:r>
              <a:rPr lang="tr-TR" sz="2800" b="1" dirty="0"/>
              <a:t>özel öğrenci olarak ders alması</a:t>
            </a:r>
            <a:endParaRPr lang="tr-TR" sz="2800" dirty="0"/>
          </a:p>
        </p:txBody>
      </p:sp>
    </p:spTree>
    <p:extLst>
      <p:ext uri="{BB962C8B-B14F-4D97-AF65-F5344CB8AC3E}">
        <p14:creationId xmlns:p14="http://schemas.microsoft.com/office/powerpoint/2010/main" val="39173744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nvGraphicFramePr>
        <p:xfrm>
          <a:off x="640670" y="1426029"/>
          <a:ext cx="10874830" cy="4811486"/>
        </p:xfrm>
        <a:graphic>
          <a:graphicData uri="http://schemas.openxmlformats.org/drawingml/2006/table">
            <a:tbl>
              <a:tblPr firstRow="1" firstCol="1" bandRow="1">
                <a:tableStyleId>{5C22544A-7EE6-4342-B048-85BDC9FD1C3A}</a:tableStyleId>
              </a:tblPr>
              <a:tblGrid>
                <a:gridCol w="5437415">
                  <a:extLst>
                    <a:ext uri="{9D8B030D-6E8A-4147-A177-3AD203B41FA5}">
                      <a16:colId xmlns:a16="http://schemas.microsoft.com/office/drawing/2014/main" xmlns="" val="20000"/>
                    </a:ext>
                  </a:extLst>
                </a:gridCol>
                <a:gridCol w="5437415">
                  <a:extLst>
                    <a:ext uri="{9D8B030D-6E8A-4147-A177-3AD203B41FA5}">
                      <a16:colId xmlns:a16="http://schemas.microsoft.com/office/drawing/2014/main" xmlns="" val="20001"/>
                    </a:ext>
                  </a:extLst>
                </a:gridCol>
              </a:tblGrid>
              <a:tr h="4811486">
                <a:tc>
                  <a:txBody>
                    <a:bodyPr/>
                    <a:lstStyle/>
                    <a:p>
                      <a:pPr indent="359410" algn="just">
                        <a:spcAft>
                          <a:spcPts val="0"/>
                        </a:spcAft>
                      </a:pPr>
                      <a:endParaRPr lang="tr-TR" sz="1800" b="1" kern="1200" dirty="0">
                        <a:solidFill>
                          <a:schemeClr val="tx1"/>
                        </a:solidFill>
                        <a:effectLst/>
                        <a:latin typeface="+mn-lt"/>
                        <a:ea typeface="+mn-ea"/>
                        <a:cs typeface="+mn-cs"/>
                      </a:endParaRPr>
                    </a:p>
                  </a:txBody>
                  <a:tcPr marL="68580" marR="68580" marT="0" marB="0"/>
                </a:tc>
                <a:tc>
                  <a:txBody>
                    <a:bodyPr/>
                    <a:lstStyle/>
                    <a:p>
                      <a:pPr>
                        <a:lnSpc>
                          <a:spcPct val="107000"/>
                        </a:lnSpc>
                        <a:spcAft>
                          <a:spcPts val="0"/>
                        </a:spcAft>
                      </a:pPr>
                      <a:endParaRPr lang="tr-TR"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xmlns="" val="10000"/>
                  </a:ext>
                </a:extLst>
              </a:tr>
            </a:tbl>
          </a:graphicData>
        </a:graphic>
      </p:graphicFrame>
      <p:sp>
        <p:nvSpPr>
          <p:cNvPr id="3" name="Dikdörtgen 2"/>
          <p:cNvSpPr/>
          <p:nvPr/>
        </p:nvSpPr>
        <p:spPr>
          <a:xfrm>
            <a:off x="4895517" y="446705"/>
            <a:ext cx="1355949" cy="523220"/>
          </a:xfrm>
          <a:prstGeom prst="rect">
            <a:avLst/>
          </a:prstGeom>
        </p:spPr>
        <p:txBody>
          <a:bodyPr wrap="none">
            <a:spAutoFit/>
          </a:bodyPr>
          <a:lstStyle/>
          <a:p>
            <a:pPr indent="359410" algn="just">
              <a:spcAft>
                <a:spcPts val="0"/>
              </a:spcAft>
            </a:pPr>
            <a:r>
              <a:rPr lang="tr-TR" sz="2800" b="1" dirty="0">
                <a:solidFill>
                  <a:srgbClr val="000000"/>
                </a:solidFill>
                <a:latin typeface="Calibri" panose="020F0502020204030204" pitchFamily="34" charset="0"/>
                <a:ea typeface="Times New Roman" panose="02020603050405020304" pitchFamily="18" charset="0"/>
              </a:rPr>
              <a:t>AGEP</a:t>
            </a:r>
            <a:endParaRPr lang="tr-TR"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340416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nvGraphicFramePr>
        <p:xfrm>
          <a:off x="640670" y="1426029"/>
          <a:ext cx="10874830" cy="4811486"/>
        </p:xfrm>
        <a:graphic>
          <a:graphicData uri="http://schemas.openxmlformats.org/drawingml/2006/table">
            <a:tbl>
              <a:tblPr firstRow="1" firstCol="1" bandRow="1">
                <a:tableStyleId>{5C22544A-7EE6-4342-B048-85BDC9FD1C3A}</a:tableStyleId>
              </a:tblPr>
              <a:tblGrid>
                <a:gridCol w="5437415">
                  <a:extLst>
                    <a:ext uri="{9D8B030D-6E8A-4147-A177-3AD203B41FA5}">
                      <a16:colId xmlns:a16="http://schemas.microsoft.com/office/drawing/2014/main" xmlns="" val="20000"/>
                    </a:ext>
                  </a:extLst>
                </a:gridCol>
                <a:gridCol w="5437415">
                  <a:extLst>
                    <a:ext uri="{9D8B030D-6E8A-4147-A177-3AD203B41FA5}">
                      <a16:colId xmlns:a16="http://schemas.microsoft.com/office/drawing/2014/main" xmlns="" val="20001"/>
                    </a:ext>
                  </a:extLst>
                </a:gridCol>
              </a:tblGrid>
              <a:tr h="4811486">
                <a:tc>
                  <a:txBody>
                    <a:bodyPr/>
                    <a:lstStyle/>
                    <a:p>
                      <a:pPr indent="359410" algn="just">
                        <a:spcAft>
                          <a:spcPts val="0"/>
                        </a:spcAft>
                      </a:pPr>
                      <a:endParaRPr lang="tr-TR" sz="1800" b="1" kern="1200" dirty="0">
                        <a:solidFill>
                          <a:schemeClr val="tx1"/>
                        </a:solidFill>
                        <a:effectLst/>
                        <a:latin typeface="+mn-lt"/>
                        <a:ea typeface="+mn-ea"/>
                        <a:cs typeface="+mn-cs"/>
                      </a:endParaRPr>
                    </a:p>
                  </a:txBody>
                  <a:tcPr marL="68580" marR="68580" marT="0" marB="0"/>
                </a:tc>
                <a:tc>
                  <a:txBody>
                    <a:bodyPr/>
                    <a:lstStyle/>
                    <a:p>
                      <a:pPr>
                        <a:lnSpc>
                          <a:spcPct val="107000"/>
                        </a:lnSpc>
                        <a:spcAft>
                          <a:spcPts val="0"/>
                        </a:spcAft>
                      </a:pPr>
                      <a:endParaRPr lang="tr-TR"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xmlns="" val="10000"/>
                  </a:ext>
                </a:extLst>
              </a:tr>
            </a:tbl>
          </a:graphicData>
        </a:graphic>
      </p:graphicFrame>
      <p:sp>
        <p:nvSpPr>
          <p:cNvPr id="3" name="Dikdörtgen 2"/>
          <p:cNvSpPr/>
          <p:nvPr/>
        </p:nvSpPr>
        <p:spPr>
          <a:xfrm>
            <a:off x="1280177" y="446705"/>
            <a:ext cx="8586646" cy="523220"/>
          </a:xfrm>
          <a:prstGeom prst="rect">
            <a:avLst/>
          </a:prstGeom>
        </p:spPr>
        <p:txBody>
          <a:bodyPr wrap="none">
            <a:spAutoFit/>
          </a:bodyPr>
          <a:lstStyle/>
          <a:p>
            <a:pPr indent="359410" algn="just">
              <a:spcAft>
                <a:spcPts val="0"/>
              </a:spcAft>
            </a:pPr>
            <a:r>
              <a:rPr lang="tr-TR" sz="2800" b="1" dirty="0">
                <a:solidFill>
                  <a:srgbClr val="000000"/>
                </a:solidFill>
                <a:latin typeface="Calibri" panose="020F0502020204030204" pitchFamily="34" charset="0"/>
                <a:ea typeface="Times New Roman" panose="02020603050405020304" pitchFamily="18" charset="0"/>
              </a:rPr>
              <a:t>Proje Kültürü ve Mikro Yeterliliklerin Kredilendirilmesi</a:t>
            </a:r>
            <a:endParaRPr lang="tr-TR"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38677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nvGraphicFramePr>
        <p:xfrm>
          <a:off x="640670" y="1426029"/>
          <a:ext cx="10874830" cy="4811486"/>
        </p:xfrm>
        <a:graphic>
          <a:graphicData uri="http://schemas.openxmlformats.org/drawingml/2006/table">
            <a:tbl>
              <a:tblPr firstRow="1" firstCol="1" bandRow="1">
                <a:tableStyleId>{5C22544A-7EE6-4342-B048-85BDC9FD1C3A}</a:tableStyleId>
              </a:tblPr>
              <a:tblGrid>
                <a:gridCol w="5437415">
                  <a:extLst>
                    <a:ext uri="{9D8B030D-6E8A-4147-A177-3AD203B41FA5}">
                      <a16:colId xmlns:a16="http://schemas.microsoft.com/office/drawing/2014/main" xmlns="" val="20000"/>
                    </a:ext>
                  </a:extLst>
                </a:gridCol>
                <a:gridCol w="5437415">
                  <a:extLst>
                    <a:ext uri="{9D8B030D-6E8A-4147-A177-3AD203B41FA5}">
                      <a16:colId xmlns:a16="http://schemas.microsoft.com/office/drawing/2014/main" xmlns="" val="20001"/>
                    </a:ext>
                  </a:extLst>
                </a:gridCol>
              </a:tblGrid>
              <a:tr h="4811486">
                <a:tc>
                  <a:txBody>
                    <a:bodyPr/>
                    <a:lstStyle/>
                    <a:p>
                      <a:pPr indent="359410" algn="just">
                        <a:spcAft>
                          <a:spcPts val="0"/>
                        </a:spcAft>
                      </a:pPr>
                      <a:endParaRPr lang="tr-TR" sz="1800" b="1" kern="1200" dirty="0">
                        <a:solidFill>
                          <a:schemeClr val="tx1"/>
                        </a:solidFill>
                        <a:effectLst/>
                        <a:latin typeface="+mn-lt"/>
                        <a:ea typeface="+mn-ea"/>
                        <a:cs typeface="+mn-cs"/>
                      </a:endParaRPr>
                    </a:p>
                  </a:txBody>
                  <a:tcPr marL="68580" marR="68580" marT="0" marB="0"/>
                </a:tc>
                <a:tc>
                  <a:txBody>
                    <a:bodyPr/>
                    <a:lstStyle/>
                    <a:p>
                      <a:pPr>
                        <a:lnSpc>
                          <a:spcPct val="107000"/>
                        </a:lnSpc>
                        <a:spcAft>
                          <a:spcPts val="0"/>
                        </a:spcAft>
                      </a:pPr>
                      <a:endParaRPr lang="tr-TR"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xmlns="" val="10000"/>
                  </a:ext>
                </a:extLst>
              </a:tr>
            </a:tbl>
          </a:graphicData>
        </a:graphic>
      </p:graphicFrame>
      <p:sp>
        <p:nvSpPr>
          <p:cNvPr id="3" name="Dikdörtgen 2"/>
          <p:cNvSpPr/>
          <p:nvPr/>
        </p:nvSpPr>
        <p:spPr>
          <a:xfrm>
            <a:off x="2556335" y="446705"/>
            <a:ext cx="6034344" cy="523220"/>
          </a:xfrm>
          <a:prstGeom prst="rect">
            <a:avLst/>
          </a:prstGeom>
        </p:spPr>
        <p:txBody>
          <a:bodyPr wrap="none">
            <a:spAutoFit/>
          </a:bodyPr>
          <a:lstStyle/>
          <a:p>
            <a:pPr indent="359410" algn="just">
              <a:spcAft>
                <a:spcPts val="0"/>
              </a:spcAft>
            </a:pPr>
            <a:r>
              <a:rPr lang="tr-TR" sz="2800" b="1" dirty="0">
                <a:solidFill>
                  <a:srgbClr val="000000"/>
                </a:solidFill>
                <a:latin typeface="Calibri" panose="020F0502020204030204" pitchFamily="34" charset="0"/>
                <a:ea typeface="Times New Roman" panose="02020603050405020304" pitchFamily="18" charset="0"/>
              </a:rPr>
              <a:t>Ders Başarı Değerlendirme Yönergesi</a:t>
            </a:r>
            <a:endParaRPr lang="tr-TR"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654468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nvGraphicFramePr>
        <p:xfrm>
          <a:off x="640670" y="1426029"/>
          <a:ext cx="10874830" cy="4811486"/>
        </p:xfrm>
        <a:graphic>
          <a:graphicData uri="http://schemas.openxmlformats.org/drawingml/2006/table">
            <a:tbl>
              <a:tblPr firstRow="1" firstCol="1" bandRow="1">
                <a:tableStyleId>{5C22544A-7EE6-4342-B048-85BDC9FD1C3A}</a:tableStyleId>
              </a:tblPr>
              <a:tblGrid>
                <a:gridCol w="5437415">
                  <a:extLst>
                    <a:ext uri="{9D8B030D-6E8A-4147-A177-3AD203B41FA5}">
                      <a16:colId xmlns:a16="http://schemas.microsoft.com/office/drawing/2014/main" xmlns="" val="20000"/>
                    </a:ext>
                  </a:extLst>
                </a:gridCol>
                <a:gridCol w="5437415">
                  <a:extLst>
                    <a:ext uri="{9D8B030D-6E8A-4147-A177-3AD203B41FA5}">
                      <a16:colId xmlns:a16="http://schemas.microsoft.com/office/drawing/2014/main" xmlns="" val="20001"/>
                    </a:ext>
                  </a:extLst>
                </a:gridCol>
              </a:tblGrid>
              <a:tr h="4811486">
                <a:tc>
                  <a:txBody>
                    <a:bodyPr/>
                    <a:lstStyle/>
                    <a:p>
                      <a:pPr indent="359410" algn="just">
                        <a:spcAft>
                          <a:spcPts val="0"/>
                        </a:spcAft>
                      </a:pPr>
                      <a:endParaRPr lang="tr-TR" sz="1800" b="1" kern="1200" dirty="0">
                        <a:solidFill>
                          <a:schemeClr val="tx1"/>
                        </a:solidFill>
                        <a:effectLst/>
                        <a:latin typeface="+mn-lt"/>
                        <a:ea typeface="+mn-ea"/>
                        <a:cs typeface="+mn-cs"/>
                      </a:endParaRPr>
                    </a:p>
                  </a:txBody>
                  <a:tcPr marL="68580" marR="68580" marT="0" marB="0"/>
                </a:tc>
                <a:tc>
                  <a:txBody>
                    <a:bodyPr/>
                    <a:lstStyle/>
                    <a:p>
                      <a:pPr>
                        <a:lnSpc>
                          <a:spcPct val="107000"/>
                        </a:lnSpc>
                        <a:spcAft>
                          <a:spcPts val="0"/>
                        </a:spcAft>
                      </a:pPr>
                      <a:endParaRPr lang="tr-TR"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xmlns="" val="10000"/>
                  </a:ext>
                </a:extLst>
              </a:tr>
            </a:tbl>
          </a:graphicData>
        </a:graphic>
      </p:graphicFrame>
      <p:sp>
        <p:nvSpPr>
          <p:cNvPr id="3" name="Dikdörtgen 2"/>
          <p:cNvSpPr/>
          <p:nvPr/>
        </p:nvSpPr>
        <p:spPr>
          <a:xfrm>
            <a:off x="2927723" y="446705"/>
            <a:ext cx="5291577" cy="523220"/>
          </a:xfrm>
          <a:prstGeom prst="rect">
            <a:avLst/>
          </a:prstGeom>
        </p:spPr>
        <p:txBody>
          <a:bodyPr wrap="none">
            <a:spAutoFit/>
          </a:bodyPr>
          <a:lstStyle/>
          <a:p>
            <a:pPr indent="359410" algn="just">
              <a:spcAft>
                <a:spcPts val="0"/>
              </a:spcAft>
            </a:pPr>
            <a:r>
              <a:rPr lang="tr-TR" sz="2800" b="1" dirty="0">
                <a:solidFill>
                  <a:srgbClr val="000000"/>
                </a:solidFill>
                <a:latin typeface="Calibri" panose="020F0502020204030204" pitchFamily="34" charset="0"/>
                <a:ea typeface="Times New Roman" panose="02020603050405020304" pitchFamily="18" charset="0"/>
              </a:rPr>
              <a:t>SOBİ-EK Başvuru ve Belge Alma </a:t>
            </a:r>
            <a:endParaRPr lang="tr-TR"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395232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nvGraphicFramePr>
        <p:xfrm>
          <a:off x="640670" y="1426029"/>
          <a:ext cx="10874830" cy="4811486"/>
        </p:xfrm>
        <a:graphic>
          <a:graphicData uri="http://schemas.openxmlformats.org/drawingml/2006/table">
            <a:tbl>
              <a:tblPr firstRow="1" firstCol="1" bandRow="1">
                <a:tableStyleId>{5C22544A-7EE6-4342-B048-85BDC9FD1C3A}</a:tableStyleId>
              </a:tblPr>
              <a:tblGrid>
                <a:gridCol w="5437415">
                  <a:extLst>
                    <a:ext uri="{9D8B030D-6E8A-4147-A177-3AD203B41FA5}">
                      <a16:colId xmlns:a16="http://schemas.microsoft.com/office/drawing/2014/main" xmlns="" val="20000"/>
                    </a:ext>
                  </a:extLst>
                </a:gridCol>
                <a:gridCol w="5437415">
                  <a:extLst>
                    <a:ext uri="{9D8B030D-6E8A-4147-A177-3AD203B41FA5}">
                      <a16:colId xmlns:a16="http://schemas.microsoft.com/office/drawing/2014/main" xmlns="" val="20001"/>
                    </a:ext>
                  </a:extLst>
                </a:gridCol>
              </a:tblGrid>
              <a:tr h="4811486">
                <a:tc>
                  <a:txBody>
                    <a:bodyPr/>
                    <a:lstStyle/>
                    <a:p>
                      <a:pPr indent="359410" algn="just">
                        <a:spcAft>
                          <a:spcPts val="0"/>
                        </a:spcAft>
                      </a:pPr>
                      <a:endParaRPr lang="tr-TR" sz="1800" b="1" kern="1200" dirty="0">
                        <a:solidFill>
                          <a:schemeClr val="tx1"/>
                        </a:solidFill>
                        <a:effectLst/>
                        <a:latin typeface="+mn-lt"/>
                        <a:ea typeface="+mn-ea"/>
                        <a:cs typeface="+mn-cs"/>
                      </a:endParaRPr>
                    </a:p>
                  </a:txBody>
                  <a:tcPr marL="68580" marR="68580" marT="0" marB="0"/>
                </a:tc>
                <a:tc>
                  <a:txBody>
                    <a:bodyPr/>
                    <a:lstStyle/>
                    <a:p>
                      <a:pPr>
                        <a:lnSpc>
                          <a:spcPct val="107000"/>
                        </a:lnSpc>
                        <a:spcAft>
                          <a:spcPts val="0"/>
                        </a:spcAft>
                      </a:pPr>
                      <a:endParaRPr lang="tr-TR"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xmlns="" val="10000"/>
                  </a:ext>
                </a:extLst>
              </a:tr>
            </a:tbl>
          </a:graphicData>
        </a:graphic>
      </p:graphicFrame>
      <p:sp>
        <p:nvSpPr>
          <p:cNvPr id="3" name="Dikdörtgen 2"/>
          <p:cNvSpPr/>
          <p:nvPr/>
        </p:nvSpPr>
        <p:spPr>
          <a:xfrm>
            <a:off x="2927723" y="446705"/>
            <a:ext cx="5291577" cy="523220"/>
          </a:xfrm>
          <a:prstGeom prst="rect">
            <a:avLst/>
          </a:prstGeom>
        </p:spPr>
        <p:txBody>
          <a:bodyPr wrap="none">
            <a:spAutoFit/>
          </a:bodyPr>
          <a:lstStyle/>
          <a:p>
            <a:pPr indent="359410" algn="just">
              <a:spcAft>
                <a:spcPts val="0"/>
              </a:spcAft>
            </a:pPr>
            <a:r>
              <a:rPr lang="tr-TR" sz="2800" b="1" dirty="0">
                <a:solidFill>
                  <a:srgbClr val="000000"/>
                </a:solidFill>
                <a:latin typeface="Calibri" panose="020F0502020204030204" pitchFamily="34" charset="0"/>
                <a:ea typeface="Times New Roman" panose="02020603050405020304" pitchFamily="18" charset="0"/>
              </a:rPr>
              <a:t>SOBİ-EK Başvuru ve Belge Alma </a:t>
            </a:r>
            <a:endParaRPr lang="tr-TR"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886147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nvGraphicFramePr>
        <p:xfrm>
          <a:off x="640670" y="1426029"/>
          <a:ext cx="10874830" cy="4811486"/>
        </p:xfrm>
        <a:graphic>
          <a:graphicData uri="http://schemas.openxmlformats.org/drawingml/2006/table">
            <a:tbl>
              <a:tblPr firstRow="1" firstCol="1" bandRow="1">
                <a:tableStyleId>{5C22544A-7EE6-4342-B048-85BDC9FD1C3A}</a:tableStyleId>
              </a:tblPr>
              <a:tblGrid>
                <a:gridCol w="5437415">
                  <a:extLst>
                    <a:ext uri="{9D8B030D-6E8A-4147-A177-3AD203B41FA5}">
                      <a16:colId xmlns:a16="http://schemas.microsoft.com/office/drawing/2014/main" xmlns="" val="20000"/>
                    </a:ext>
                  </a:extLst>
                </a:gridCol>
                <a:gridCol w="5437415">
                  <a:extLst>
                    <a:ext uri="{9D8B030D-6E8A-4147-A177-3AD203B41FA5}">
                      <a16:colId xmlns:a16="http://schemas.microsoft.com/office/drawing/2014/main" xmlns="" val="20001"/>
                    </a:ext>
                  </a:extLst>
                </a:gridCol>
              </a:tblGrid>
              <a:tr h="4811486">
                <a:tc>
                  <a:txBody>
                    <a:bodyPr/>
                    <a:lstStyle/>
                    <a:p>
                      <a:pPr indent="359410" algn="just">
                        <a:spcAft>
                          <a:spcPts val="0"/>
                        </a:spcAft>
                      </a:pPr>
                      <a:endParaRPr lang="tr-TR" sz="1800" b="1" kern="1200" dirty="0">
                        <a:solidFill>
                          <a:schemeClr val="tx1"/>
                        </a:solidFill>
                        <a:effectLst/>
                        <a:latin typeface="+mn-lt"/>
                        <a:ea typeface="+mn-ea"/>
                        <a:cs typeface="+mn-cs"/>
                      </a:endParaRPr>
                    </a:p>
                  </a:txBody>
                  <a:tcPr marL="68580" marR="68580" marT="0" marB="0"/>
                </a:tc>
                <a:tc>
                  <a:txBody>
                    <a:bodyPr/>
                    <a:lstStyle/>
                    <a:p>
                      <a:pPr>
                        <a:lnSpc>
                          <a:spcPct val="107000"/>
                        </a:lnSpc>
                        <a:spcAft>
                          <a:spcPts val="0"/>
                        </a:spcAft>
                      </a:pPr>
                      <a:endParaRPr lang="tr-TR"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xmlns="" val="10000"/>
                  </a:ext>
                </a:extLst>
              </a:tr>
            </a:tbl>
          </a:graphicData>
        </a:graphic>
      </p:graphicFrame>
      <p:sp>
        <p:nvSpPr>
          <p:cNvPr id="3" name="Dikdörtgen 2"/>
          <p:cNvSpPr/>
          <p:nvPr/>
        </p:nvSpPr>
        <p:spPr>
          <a:xfrm>
            <a:off x="3119447" y="446705"/>
            <a:ext cx="4908138" cy="1815882"/>
          </a:xfrm>
          <a:prstGeom prst="rect">
            <a:avLst/>
          </a:prstGeom>
        </p:spPr>
        <p:txBody>
          <a:bodyPr wrap="none">
            <a:spAutoFit/>
          </a:bodyPr>
          <a:lstStyle/>
          <a:p>
            <a:pPr indent="359410" algn="just">
              <a:spcAft>
                <a:spcPts val="0"/>
              </a:spcAft>
            </a:pPr>
            <a:r>
              <a:rPr lang="tr-TR" sz="2800" b="1" dirty="0">
                <a:solidFill>
                  <a:srgbClr val="000000"/>
                </a:solidFill>
                <a:latin typeface="Calibri" panose="020F0502020204030204" pitchFamily="34" charset="0"/>
                <a:ea typeface="Times New Roman" panose="02020603050405020304" pitchFamily="18" charset="0"/>
              </a:rPr>
              <a:t>Teşekkürler</a:t>
            </a:r>
          </a:p>
          <a:p>
            <a:pPr indent="359410" algn="just">
              <a:spcAft>
                <a:spcPts val="0"/>
              </a:spcAft>
            </a:pPr>
            <a:endParaRPr lang="tr-TR" sz="2800" b="1" dirty="0">
              <a:solidFill>
                <a:srgbClr val="000000"/>
              </a:solidFill>
              <a:latin typeface="Calibri" panose="020F0502020204030204" pitchFamily="34" charset="0"/>
              <a:ea typeface="Times New Roman" panose="02020603050405020304" pitchFamily="18" charset="0"/>
            </a:endParaRPr>
          </a:p>
          <a:p>
            <a:pPr indent="359410" algn="just">
              <a:spcAft>
                <a:spcPts val="0"/>
              </a:spcAft>
            </a:pPr>
            <a:r>
              <a:rPr lang="tr-TR" sz="2800" b="1" dirty="0">
                <a:solidFill>
                  <a:srgbClr val="000000"/>
                </a:solidFill>
                <a:latin typeface="Calibri" panose="020F0502020204030204" pitchFamily="34" charset="0"/>
                <a:ea typeface="Times New Roman" panose="02020603050405020304" pitchFamily="18" charset="0"/>
              </a:rPr>
              <a:t>Yozgat </a:t>
            </a:r>
            <a:r>
              <a:rPr lang="tr-TR" sz="2800" b="1" dirty="0" err="1">
                <a:solidFill>
                  <a:srgbClr val="000000"/>
                </a:solidFill>
                <a:latin typeface="Calibri" panose="020F0502020204030204" pitchFamily="34" charset="0"/>
                <a:ea typeface="Times New Roman" panose="02020603050405020304" pitchFamily="18" charset="0"/>
              </a:rPr>
              <a:t>bozok</a:t>
            </a:r>
            <a:r>
              <a:rPr lang="tr-TR" sz="2800" b="1" dirty="0">
                <a:solidFill>
                  <a:srgbClr val="000000"/>
                </a:solidFill>
                <a:latin typeface="Calibri" panose="020F0502020204030204" pitchFamily="34" charset="0"/>
                <a:ea typeface="Times New Roman" panose="02020603050405020304" pitchFamily="18" charset="0"/>
              </a:rPr>
              <a:t> üniversitesi</a:t>
            </a:r>
          </a:p>
          <a:p>
            <a:pPr indent="359410" algn="just">
              <a:spcAft>
                <a:spcPts val="0"/>
              </a:spcAft>
            </a:pPr>
            <a:r>
              <a:rPr lang="tr-TR" sz="2800" b="1" dirty="0">
                <a:solidFill>
                  <a:srgbClr val="000000"/>
                </a:solidFill>
                <a:latin typeface="Calibri" panose="020F0502020204030204" pitchFamily="34" charset="0"/>
                <a:ea typeface="Times New Roman" panose="02020603050405020304" pitchFamily="18" charset="0"/>
              </a:rPr>
              <a:t>Öğrenci işleri daire başkanlığı</a:t>
            </a:r>
            <a:endParaRPr lang="tr-TR"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00168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578430" y="624110"/>
            <a:ext cx="9926182" cy="1280890"/>
          </a:xfrm>
        </p:spPr>
        <p:txBody>
          <a:bodyPr>
            <a:normAutofit/>
          </a:bodyPr>
          <a:lstStyle/>
          <a:p>
            <a:pPr algn="ctr">
              <a:lnSpc>
                <a:spcPct val="107000"/>
              </a:lnSpc>
              <a:spcAft>
                <a:spcPts val="0"/>
              </a:spcAft>
            </a:pPr>
            <a:r>
              <a:rPr lang="tr-TR" sz="2800" dirty="0"/>
              <a:t>Öğrenci Katkı Payı ve Öğrenim Ücreti</a:t>
            </a:r>
          </a:p>
        </p:txBody>
      </p:sp>
      <p:graphicFrame>
        <p:nvGraphicFramePr>
          <p:cNvPr id="3" name="Tablo 2"/>
          <p:cNvGraphicFramePr>
            <a:graphicFrameLocks noGrp="1"/>
          </p:cNvGraphicFramePr>
          <p:nvPr>
            <p:extLst>
              <p:ext uri="{D42A27DB-BD31-4B8C-83A1-F6EECF244321}">
                <p14:modId xmlns:p14="http://schemas.microsoft.com/office/powerpoint/2010/main" val="500803785"/>
              </p:ext>
            </p:extLst>
          </p:nvPr>
        </p:nvGraphicFramePr>
        <p:xfrm>
          <a:off x="359229" y="1230086"/>
          <a:ext cx="11713028" cy="6483257"/>
        </p:xfrm>
        <a:graphic>
          <a:graphicData uri="http://schemas.openxmlformats.org/drawingml/2006/table">
            <a:tbl>
              <a:tblPr firstRow="1" firstCol="1" bandRow="1">
                <a:tableStyleId>{5C22544A-7EE6-4342-B048-85BDC9FD1C3A}</a:tableStyleId>
              </a:tblPr>
              <a:tblGrid>
                <a:gridCol w="5856514">
                  <a:extLst>
                    <a:ext uri="{9D8B030D-6E8A-4147-A177-3AD203B41FA5}">
                      <a16:colId xmlns:a16="http://schemas.microsoft.com/office/drawing/2014/main" xmlns="" val="20000"/>
                    </a:ext>
                  </a:extLst>
                </a:gridCol>
                <a:gridCol w="5856514">
                  <a:extLst>
                    <a:ext uri="{9D8B030D-6E8A-4147-A177-3AD203B41FA5}">
                      <a16:colId xmlns:a16="http://schemas.microsoft.com/office/drawing/2014/main" xmlns="" val="20001"/>
                    </a:ext>
                  </a:extLst>
                </a:gridCol>
              </a:tblGrid>
              <a:tr h="263534">
                <a:tc>
                  <a:txBody>
                    <a:bodyPr/>
                    <a:lstStyle/>
                    <a:p>
                      <a:pPr algn="ctr">
                        <a:lnSpc>
                          <a:spcPts val="1525"/>
                        </a:lnSpc>
                        <a:spcBef>
                          <a:spcPts val="600"/>
                        </a:spcBef>
                        <a:spcAft>
                          <a:spcPts val="600"/>
                        </a:spcAft>
                      </a:pPr>
                      <a:r>
                        <a:rPr lang="tr-TR" sz="1200" dirty="0">
                          <a:effectLst/>
                        </a:rPr>
                        <a:t>MEVCUT METİN</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041" marR="44041" marT="0" marB="0"/>
                </a:tc>
                <a:tc>
                  <a:txBody>
                    <a:bodyPr/>
                    <a:lstStyle/>
                    <a:p>
                      <a:pPr marL="34290" indent="-34290" algn="ctr">
                        <a:lnSpc>
                          <a:spcPts val="1525"/>
                        </a:lnSpc>
                        <a:spcBef>
                          <a:spcPts val="600"/>
                        </a:spcBef>
                        <a:spcAft>
                          <a:spcPts val="600"/>
                        </a:spcAft>
                      </a:pPr>
                      <a:r>
                        <a:rPr lang="tr-TR" sz="1200" dirty="0">
                          <a:effectLst/>
                        </a:rPr>
                        <a:t>YENİ METİN</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041" marR="44041" marT="0" marB="0"/>
                </a:tc>
                <a:extLst>
                  <a:ext uri="{0D108BD9-81ED-4DB2-BD59-A6C34878D82A}">
                    <a16:rowId xmlns:a16="http://schemas.microsoft.com/office/drawing/2014/main" xmlns="" val="10000"/>
                  </a:ext>
                </a:extLst>
              </a:tr>
              <a:tr h="6219723">
                <a:tc>
                  <a:txBody>
                    <a:bodyPr/>
                    <a:lstStyle/>
                    <a:p>
                      <a:pPr>
                        <a:lnSpc>
                          <a:spcPct val="107000"/>
                        </a:lnSpc>
                        <a:spcAft>
                          <a:spcPts val="0"/>
                        </a:spcAft>
                      </a:pPr>
                      <a:r>
                        <a:rPr lang="tr-TR" sz="1200" dirty="0">
                          <a:effectLst/>
                        </a:rPr>
                        <a:t> </a:t>
                      </a:r>
                    </a:p>
                    <a:p>
                      <a:pPr>
                        <a:lnSpc>
                          <a:spcPct val="107000"/>
                        </a:lnSpc>
                        <a:spcAft>
                          <a:spcPts val="0"/>
                        </a:spcAft>
                      </a:pPr>
                      <a:r>
                        <a:rPr lang="tr-TR" sz="1200" dirty="0">
                          <a:effectLst/>
                        </a:rPr>
                        <a:t> </a:t>
                      </a:r>
                    </a:p>
                    <a:p>
                      <a:r>
                        <a:rPr lang="tr-TR" sz="1800" b="1" kern="1200" dirty="0">
                          <a:solidFill>
                            <a:schemeClr val="lt1"/>
                          </a:solidFill>
                          <a:effectLst/>
                          <a:latin typeface="+mn-lt"/>
                          <a:ea typeface="+mn-ea"/>
                          <a:cs typeface="+mn-cs"/>
                        </a:rPr>
                        <a:t>MADDE 7 – </a:t>
                      </a:r>
                    </a:p>
                    <a:p>
                      <a:r>
                        <a:rPr lang="tr-TR" sz="1800" b="1" kern="1200" dirty="0">
                          <a:solidFill>
                            <a:schemeClr val="lt1"/>
                          </a:solidFill>
                          <a:effectLst/>
                          <a:latin typeface="+mn-lt"/>
                          <a:ea typeface="+mn-ea"/>
                          <a:cs typeface="+mn-cs"/>
                        </a:rPr>
                        <a:t>(6) </a:t>
                      </a:r>
                      <a:r>
                        <a:rPr lang="tr-TR" sz="1800" b="1" u="sng" kern="1200" dirty="0">
                          <a:solidFill>
                            <a:schemeClr val="lt1"/>
                          </a:solidFill>
                          <a:effectLst/>
                          <a:latin typeface="+mn-lt"/>
                          <a:ea typeface="+mn-ea"/>
                          <a:cs typeface="+mn-cs"/>
                        </a:rPr>
                        <a:t>Katkı payı/öğrenim ücretini ödediği halde ders almayan veya kaydı silinen öğrenciden alınan öğrenci katkı payı veya öğrenim ücreti iade edilmez.</a:t>
                      </a:r>
                      <a:r>
                        <a:rPr lang="tr-TR" sz="1800" b="1" dirty="0">
                          <a:solidFill>
                            <a:schemeClr val="tx1"/>
                          </a:solidFill>
                          <a:effectLst/>
                        </a:rPr>
                        <a:t> </a:t>
                      </a:r>
                    </a:p>
                  </a:txBody>
                  <a:tcPr marL="44041" marR="44041" marT="0" marB="0"/>
                </a:tc>
                <a:tc>
                  <a:txBody>
                    <a:bodyPr/>
                    <a:lstStyle/>
                    <a:p>
                      <a:pPr>
                        <a:lnSpc>
                          <a:spcPct val="107000"/>
                        </a:lnSpc>
                        <a:spcAft>
                          <a:spcPts val="0"/>
                        </a:spcAft>
                      </a:pPr>
                      <a:r>
                        <a:rPr lang="tr-TR" sz="1200" dirty="0">
                          <a:effectLst/>
                        </a:rPr>
                        <a:t> </a:t>
                      </a:r>
                    </a:p>
                    <a:p>
                      <a:pPr>
                        <a:lnSpc>
                          <a:spcPct val="107000"/>
                        </a:lnSpc>
                        <a:spcAft>
                          <a:spcPts val="0"/>
                        </a:spcAft>
                      </a:pPr>
                      <a:r>
                        <a:rPr lang="tr-TR" sz="1200" dirty="0">
                          <a:effectLst/>
                        </a:rPr>
                        <a:t> </a:t>
                      </a:r>
                      <a:r>
                        <a:rPr lang="tr-TR" sz="1800" b="1" kern="1200" dirty="0">
                          <a:solidFill>
                            <a:srgbClr val="FF0000"/>
                          </a:solidFill>
                          <a:effectLst/>
                          <a:latin typeface="+mn-lt"/>
                          <a:ea typeface="+mn-ea"/>
                          <a:cs typeface="+mn-cs"/>
                        </a:rPr>
                        <a:t>MADDE 7 – </a:t>
                      </a:r>
                    </a:p>
                    <a:p>
                      <a:pPr>
                        <a:lnSpc>
                          <a:spcPct val="107000"/>
                        </a:lnSpc>
                        <a:spcAft>
                          <a:spcPts val="0"/>
                        </a:spcAft>
                      </a:pPr>
                      <a:r>
                        <a:rPr lang="tr-TR" sz="1800" b="1" kern="1200" dirty="0">
                          <a:solidFill>
                            <a:srgbClr val="FF0000"/>
                          </a:solidFill>
                          <a:effectLst/>
                          <a:latin typeface="+mn-lt"/>
                          <a:ea typeface="+mn-ea"/>
                          <a:cs typeface="+mn-cs"/>
                        </a:rPr>
                        <a:t>(6) </a:t>
                      </a:r>
                      <a:r>
                        <a:rPr lang="tr-TR" sz="1800" b="1" kern="1200" dirty="0" err="1">
                          <a:solidFill>
                            <a:srgbClr val="FF0000"/>
                          </a:solidFill>
                          <a:effectLst/>
                          <a:latin typeface="+mn-lt"/>
                          <a:ea typeface="+mn-ea"/>
                          <a:cs typeface="+mn-cs"/>
                        </a:rPr>
                        <a:t>Müga</a:t>
                      </a:r>
                      <a:endParaRPr lang="tr-TR" sz="1800" b="1" kern="1200" dirty="0">
                        <a:solidFill>
                          <a:srgbClr val="FF0000"/>
                        </a:solidFill>
                        <a:effectLst/>
                        <a:latin typeface="+mn-lt"/>
                        <a:ea typeface="+mn-ea"/>
                        <a:cs typeface="+mn-cs"/>
                      </a:endParaRPr>
                    </a:p>
                    <a:p>
                      <a:pPr>
                        <a:lnSpc>
                          <a:spcPct val="107000"/>
                        </a:lnSpc>
                        <a:spcAft>
                          <a:spcPts val="0"/>
                        </a:spcAft>
                      </a:pPr>
                      <a:r>
                        <a:rPr lang="tr-TR" sz="1800" b="1" kern="1200" dirty="0">
                          <a:solidFill>
                            <a:srgbClr val="FF0000"/>
                          </a:solidFill>
                          <a:effectLst/>
                          <a:latin typeface="+mn-lt"/>
                          <a:ea typeface="+mn-ea"/>
                          <a:cs typeface="+mn-cs"/>
                        </a:rPr>
                        <a:t>Katkı payı/öğrenim ücretlerinin tahsil ve iadesi, ilgili eğitim-öğretim yılı için yürürlükte bulunan mevzuat hükümlerine göre yürütülür. Kayıt yaptırıp kendi isteği ile kaydını sildiren öğrencilerin ilgili döneme ait katkı payı/öğrenim ücretleri iade edilmez. Ancak sehven veya mükerrer tahsilat, maddi hesap hatası ile yargı kararı veya yetkili kurul kararı uyarınca iadesi gereken durumlar bu hükmün dışındadır.</a:t>
                      </a:r>
                    </a:p>
                    <a:p>
                      <a:pPr>
                        <a:lnSpc>
                          <a:spcPct val="107000"/>
                        </a:lnSpc>
                        <a:spcAft>
                          <a:spcPts val="0"/>
                        </a:spcAft>
                      </a:pPr>
                      <a:endParaRPr lang="tr-TR" sz="1200" dirty="0">
                        <a:effectLst/>
                      </a:endParaRPr>
                    </a:p>
                    <a:p>
                      <a:pPr>
                        <a:lnSpc>
                          <a:spcPct val="107000"/>
                        </a:lnSpc>
                        <a:spcAft>
                          <a:spcPts val="0"/>
                        </a:spcAft>
                      </a:pPr>
                      <a:r>
                        <a:rPr lang="tr-TR" sz="1800" dirty="0">
                          <a:effectLst/>
                        </a:rPr>
                        <a:t> </a:t>
                      </a:r>
                    </a:p>
                    <a:p>
                      <a:pPr>
                        <a:lnSpc>
                          <a:spcPct val="107000"/>
                        </a:lnSpc>
                        <a:spcAft>
                          <a:spcPts val="0"/>
                        </a:spcAft>
                      </a:pPr>
                      <a:r>
                        <a:rPr lang="tr-TR" sz="1800" dirty="0">
                          <a:effectLst/>
                        </a:rPr>
                        <a:t> </a:t>
                      </a:r>
                    </a:p>
                    <a:p>
                      <a:pPr indent="359410" algn="just">
                        <a:spcAft>
                          <a:spcPts val="0"/>
                        </a:spcAft>
                      </a:pPr>
                      <a:r>
                        <a:rPr lang="tr-TR" sz="1800" dirty="0">
                          <a:effectLst/>
                        </a:rPr>
                        <a:t> </a:t>
                      </a:r>
                      <a:endParaRPr lang="tr-TR" sz="1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041" marR="44041" marT="0" marB="0"/>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5668952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98172" y="424934"/>
            <a:ext cx="9655628" cy="646331"/>
          </a:xfrm>
          <a:prstGeom prst="rect">
            <a:avLst/>
          </a:prstGeom>
        </p:spPr>
        <p:txBody>
          <a:bodyPr wrap="square">
            <a:spAutoFit/>
          </a:bodyPr>
          <a:lstStyle/>
          <a:p>
            <a:pPr indent="359410" algn="ctr">
              <a:spcAft>
                <a:spcPts val="0"/>
              </a:spcAft>
            </a:pPr>
            <a:r>
              <a:rPr lang="tr-TR" sz="3600" b="1" dirty="0">
                <a:solidFill>
                  <a:srgbClr val="000000"/>
                </a:solidFill>
                <a:effectLst/>
                <a:latin typeface="Calibri" panose="020F0502020204030204" pitchFamily="34" charset="0"/>
                <a:ea typeface="Times New Roman" panose="02020603050405020304" pitchFamily="18" charset="0"/>
              </a:rPr>
              <a:t>Kayıt Yenileme</a:t>
            </a:r>
            <a:endParaRPr lang="tr-TR" sz="3600" dirty="0">
              <a:effectLst/>
              <a:latin typeface="Times New Roman" panose="02020603050405020304" pitchFamily="18" charset="0"/>
              <a:ea typeface="Times New Roman" panose="02020603050405020304" pitchFamily="18" charset="0"/>
            </a:endParaRPr>
          </a:p>
        </p:txBody>
      </p:sp>
      <p:graphicFrame>
        <p:nvGraphicFramePr>
          <p:cNvPr id="3" name="Tablo 2"/>
          <p:cNvGraphicFramePr>
            <a:graphicFrameLocks noGrp="1"/>
          </p:cNvGraphicFramePr>
          <p:nvPr>
            <p:extLst>
              <p:ext uri="{D42A27DB-BD31-4B8C-83A1-F6EECF244321}">
                <p14:modId xmlns:p14="http://schemas.microsoft.com/office/powerpoint/2010/main" val="1865525175"/>
              </p:ext>
            </p:extLst>
          </p:nvPr>
        </p:nvGraphicFramePr>
        <p:xfrm>
          <a:off x="642256" y="1338943"/>
          <a:ext cx="10847752" cy="5246914"/>
        </p:xfrm>
        <a:graphic>
          <a:graphicData uri="http://schemas.openxmlformats.org/drawingml/2006/table">
            <a:tbl>
              <a:tblPr firstRow="1" firstCol="1" bandRow="1">
                <a:tableStyleId>{5C22544A-7EE6-4342-B048-85BDC9FD1C3A}</a:tableStyleId>
              </a:tblPr>
              <a:tblGrid>
                <a:gridCol w="5423876">
                  <a:extLst>
                    <a:ext uri="{9D8B030D-6E8A-4147-A177-3AD203B41FA5}">
                      <a16:colId xmlns:a16="http://schemas.microsoft.com/office/drawing/2014/main" xmlns="" val="20000"/>
                    </a:ext>
                  </a:extLst>
                </a:gridCol>
                <a:gridCol w="5423876">
                  <a:extLst>
                    <a:ext uri="{9D8B030D-6E8A-4147-A177-3AD203B41FA5}">
                      <a16:colId xmlns:a16="http://schemas.microsoft.com/office/drawing/2014/main" xmlns="" val="20001"/>
                    </a:ext>
                  </a:extLst>
                </a:gridCol>
              </a:tblGrid>
              <a:tr h="5246914">
                <a:tc>
                  <a:txBody>
                    <a:bodyPr/>
                    <a:lstStyle/>
                    <a:p>
                      <a:pPr indent="359410" algn="just">
                        <a:spcAft>
                          <a:spcPts val="0"/>
                        </a:spcAft>
                      </a:pPr>
                      <a:r>
                        <a:rPr lang="tr-TR" sz="1100" dirty="0">
                          <a:effectLst/>
                        </a:rPr>
                        <a:t> </a:t>
                      </a:r>
                      <a:endParaRPr lang="tr-TR" sz="1200" dirty="0">
                        <a:effectLst/>
                      </a:endParaRPr>
                    </a:p>
                    <a:p>
                      <a:pPr indent="359410" algn="just">
                        <a:spcAft>
                          <a:spcPts val="0"/>
                        </a:spcAft>
                      </a:pPr>
                      <a:r>
                        <a:rPr lang="tr-TR" sz="1100" dirty="0">
                          <a:effectLst/>
                        </a:rPr>
                        <a:t> </a:t>
                      </a:r>
                      <a:r>
                        <a:rPr lang="tr-TR" sz="1200" dirty="0">
                          <a:effectLst/>
                        </a:rPr>
                        <a:t>MADDE 8 –</a:t>
                      </a:r>
                    </a:p>
                    <a:p>
                      <a:pPr indent="359410" algn="just">
                        <a:spcAft>
                          <a:spcPts val="0"/>
                        </a:spcAft>
                      </a:pPr>
                      <a:r>
                        <a:rPr lang="tr-TR" sz="1100" dirty="0">
                          <a:effectLst/>
                        </a:rPr>
                        <a:t> </a:t>
                      </a:r>
                      <a:endParaRPr lang="tr-TR" sz="1400" u="sng" dirty="0">
                        <a:solidFill>
                          <a:schemeClr val="tx1"/>
                        </a:solidFill>
                        <a:effectLst/>
                      </a:endParaRPr>
                    </a:p>
                    <a:p>
                      <a:pPr indent="359410" algn="just">
                        <a:spcAft>
                          <a:spcPts val="0"/>
                        </a:spcAft>
                      </a:pPr>
                      <a:r>
                        <a:rPr lang="tr-TR" sz="1400" b="1" u="sng" kern="1200" dirty="0">
                          <a:solidFill>
                            <a:schemeClr val="tx1"/>
                          </a:solidFill>
                          <a:effectLst/>
                          <a:latin typeface="+mn-lt"/>
                          <a:ea typeface="+mn-ea"/>
                          <a:cs typeface="+mn-cs"/>
                        </a:rPr>
                        <a:t>(5) Katkı payı/öğrenim ücretini yatırmış olsa bile belirlenen süreler içinde ders kaydını yenilemeyen öğrencilerin, o yarıyıl için ders kaydı yapılmamış sayılır. Bu öğrenciler, öğrencilik haklarından yararlanamaz. ve yatırmış oldukları katkı payı/öğrenim ücretleri iade edilmez. </a:t>
                      </a:r>
                    </a:p>
                    <a:p>
                      <a:pPr indent="359410" algn="just">
                        <a:spcAft>
                          <a:spcPts val="0"/>
                        </a:spcAft>
                      </a:pPr>
                      <a:r>
                        <a:rPr lang="tr-TR" sz="1200" dirty="0">
                          <a:effectLst/>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359410" algn="just">
                        <a:spcAft>
                          <a:spcPts val="0"/>
                        </a:spcAft>
                      </a:pPr>
                      <a:r>
                        <a:rPr lang="tr-TR" sz="1100" dirty="0">
                          <a:effectLst/>
                        </a:rPr>
                        <a:t> </a:t>
                      </a:r>
                      <a:endParaRPr lang="tr-TR" sz="1200" dirty="0">
                        <a:effectLst/>
                      </a:endParaRPr>
                    </a:p>
                    <a:p>
                      <a:pPr indent="359410" algn="just">
                        <a:spcAft>
                          <a:spcPts val="0"/>
                        </a:spcAft>
                      </a:pPr>
                      <a:r>
                        <a:rPr lang="tr-TR" sz="1100" dirty="0">
                          <a:effectLst/>
                        </a:rPr>
                        <a:t>MADDE 19 – </a:t>
                      </a:r>
                      <a:endParaRPr lang="tr-TR" sz="1200" dirty="0">
                        <a:effectLst/>
                      </a:endParaRPr>
                    </a:p>
                    <a:p>
                      <a:pPr indent="359410" algn="just">
                        <a:spcAft>
                          <a:spcPts val="0"/>
                        </a:spcAft>
                      </a:pPr>
                      <a:r>
                        <a:rPr lang="tr-TR" sz="1100" dirty="0">
                          <a:effectLst/>
                        </a:rPr>
                        <a:t> </a:t>
                      </a:r>
                      <a:endParaRPr lang="tr-TR" sz="1200" dirty="0">
                        <a:effectLst/>
                      </a:endParaRPr>
                    </a:p>
                    <a:p>
                      <a:pPr indent="359410" algn="just">
                        <a:spcAft>
                          <a:spcPts val="0"/>
                        </a:spcAft>
                      </a:pPr>
                      <a:r>
                        <a:rPr lang="tr-TR" sz="1100" dirty="0">
                          <a:effectLst/>
                        </a:rPr>
                        <a:t>(5) Mülga </a:t>
                      </a:r>
                    </a:p>
                    <a:p>
                      <a:pPr indent="359410" algn="just">
                        <a:spcAft>
                          <a:spcPts val="0"/>
                        </a:spcAft>
                      </a:pPr>
                      <a:r>
                        <a:rPr lang="tr-TR" sz="1800" b="1" kern="1200" dirty="0">
                          <a:solidFill>
                            <a:schemeClr val="lt1"/>
                          </a:solidFill>
                          <a:effectLst/>
                          <a:latin typeface="+mn-lt"/>
                          <a:ea typeface="+mn-ea"/>
                          <a:cs typeface="+mn-cs"/>
                        </a:rPr>
                        <a:t>Katkı payı/öğrenim ücretini yatırmış olmakla birlikte belirlenen süreler içinde ders kaydını yenilemeyen öğrencilerin, o yarıyıl için ders kaydı yapılmamış sayılır. Bu öğrenciler, öğrencilik haklarından yararlanamaz. </a:t>
                      </a:r>
                      <a:endParaRPr lang="tr-TR" sz="1200" dirty="0">
                        <a:effectLst/>
                      </a:endParaRPr>
                    </a:p>
                    <a:p>
                      <a:pPr>
                        <a:lnSpc>
                          <a:spcPct val="107000"/>
                        </a:lnSpc>
                        <a:spcAft>
                          <a:spcPts val="0"/>
                        </a:spcAft>
                      </a:pPr>
                      <a:r>
                        <a:rPr lang="tr-TR" sz="11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3272470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3590930" y="326962"/>
            <a:ext cx="4008661" cy="707886"/>
          </a:xfrm>
          <a:prstGeom prst="rect">
            <a:avLst/>
          </a:prstGeom>
        </p:spPr>
        <p:txBody>
          <a:bodyPr wrap="none">
            <a:spAutoFit/>
          </a:bodyPr>
          <a:lstStyle/>
          <a:p>
            <a:pPr indent="359410" algn="just">
              <a:spcAft>
                <a:spcPts val="0"/>
              </a:spcAft>
            </a:pPr>
            <a:r>
              <a:rPr lang="tr-TR" sz="4000" b="1" dirty="0">
                <a:solidFill>
                  <a:srgbClr val="000000"/>
                </a:solidFill>
                <a:effectLst/>
                <a:latin typeface="Calibri" panose="020F0502020204030204" pitchFamily="34" charset="0"/>
                <a:ea typeface="Times New Roman" panose="02020603050405020304" pitchFamily="18" charset="0"/>
              </a:rPr>
              <a:t>Kayıt Dondurma</a:t>
            </a:r>
            <a:endParaRPr lang="tr-TR" sz="4000" dirty="0">
              <a:effectLst/>
              <a:latin typeface="Times New Roman" panose="02020603050405020304" pitchFamily="18" charset="0"/>
              <a:ea typeface="Times New Roman" panose="02020603050405020304" pitchFamily="18" charset="0"/>
            </a:endParaRPr>
          </a:p>
        </p:txBody>
      </p:sp>
      <p:graphicFrame>
        <p:nvGraphicFramePr>
          <p:cNvPr id="4" name="Tablo 3"/>
          <p:cNvGraphicFramePr>
            <a:graphicFrameLocks noGrp="1"/>
          </p:cNvGraphicFramePr>
          <p:nvPr>
            <p:extLst>
              <p:ext uri="{D42A27DB-BD31-4B8C-83A1-F6EECF244321}">
                <p14:modId xmlns:p14="http://schemas.microsoft.com/office/powerpoint/2010/main" val="3918639408"/>
              </p:ext>
            </p:extLst>
          </p:nvPr>
        </p:nvGraphicFramePr>
        <p:xfrm>
          <a:off x="359226" y="1295400"/>
          <a:ext cx="11625944" cy="4441371"/>
        </p:xfrm>
        <a:graphic>
          <a:graphicData uri="http://schemas.openxmlformats.org/drawingml/2006/table">
            <a:tbl>
              <a:tblPr firstRow="1" firstCol="1" bandRow="1">
                <a:tableStyleId>{5C22544A-7EE6-4342-B048-85BDC9FD1C3A}</a:tableStyleId>
              </a:tblPr>
              <a:tblGrid>
                <a:gridCol w="5812972">
                  <a:extLst>
                    <a:ext uri="{9D8B030D-6E8A-4147-A177-3AD203B41FA5}">
                      <a16:colId xmlns:a16="http://schemas.microsoft.com/office/drawing/2014/main" xmlns="" val="20000"/>
                    </a:ext>
                  </a:extLst>
                </a:gridCol>
                <a:gridCol w="5812972">
                  <a:extLst>
                    <a:ext uri="{9D8B030D-6E8A-4147-A177-3AD203B41FA5}">
                      <a16:colId xmlns:a16="http://schemas.microsoft.com/office/drawing/2014/main" xmlns="" val="20001"/>
                    </a:ext>
                  </a:extLst>
                </a:gridCol>
              </a:tblGrid>
              <a:tr h="4441371">
                <a:tc>
                  <a:txBody>
                    <a:bodyPr/>
                    <a:lstStyle/>
                    <a:p>
                      <a:pPr indent="359410" algn="just">
                        <a:spcAft>
                          <a:spcPts val="0"/>
                        </a:spcAft>
                      </a:pPr>
                      <a:r>
                        <a:rPr lang="tr-TR" sz="1800" dirty="0">
                          <a:effectLst/>
                        </a:rPr>
                        <a:t> </a:t>
                      </a:r>
                    </a:p>
                    <a:p>
                      <a:pPr indent="359410" algn="just">
                        <a:spcAft>
                          <a:spcPts val="0"/>
                        </a:spcAft>
                      </a:pPr>
                      <a:r>
                        <a:rPr lang="tr-TR" sz="1800" dirty="0">
                          <a:effectLst/>
                        </a:rPr>
                        <a:t>MADDE 36 – </a:t>
                      </a:r>
                    </a:p>
                    <a:p>
                      <a:pPr indent="359410" algn="just">
                        <a:spcAft>
                          <a:spcPts val="0"/>
                        </a:spcAft>
                      </a:pPr>
                      <a:r>
                        <a:rPr lang="tr-TR" sz="1800" b="1" kern="1200" dirty="0">
                          <a:solidFill>
                            <a:schemeClr val="lt1"/>
                          </a:solidFill>
                          <a:effectLst/>
                          <a:latin typeface="+mn-lt"/>
                          <a:ea typeface="+mn-ea"/>
                          <a:cs typeface="+mn-cs"/>
                        </a:rPr>
                        <a:t>(1)</a:t>
                      </a:r>
                      <a:r>
                        <a:rPr lang="tr-TR" sz="1800" b="1" kern="1200" baseline="0" dirty="0">
                          <a:solidFill>
                            <a:schemeClr val="lt1"/>
                          </a:solidFill>
                          <a:effectLst/>
                          <a:latin typeface="+mn-lt"/>
                          <a:ea typeface="+mn-ea"/>
                          <a:cs typeface="+mn-cs"/>
                        </a:rPr>
                        <a:t> </a:t>
                      </a:r>
                      <a:r>
                        <a:rPr lang="tr-TR" sz="1800" b="1" kern="1200" dirty="0">
                          <a:solidFill>
                            <a:schemeClr val="lt1"/>
                          </a:solidFill>
                          <a:effectLst/>
                          <a:latin typeface="+mn-lt"/>
                          <a:ea typeface="+mn-ea"/>
                          <a:cs typeface="+mn-cs"/>
                        </a:rPr>
                        <a:t>(Değişik:RG-15/5/2023-32191) 37 </a:t>
                      </a:r>
                      <a:r>
                        <a:rPr lang="tr-TR" sz="1800" b="1" kern="1200" dirty="0" err="1">
                          <a:solidFill>
                            <a:schemeClr val="lt1"/>
                          </a:solidFill>
                          <a:effectLst/>
                          <a:latin typeface="+mn-lt"/>
                          <a:ea typeface="+mn-ea"/>
                          <a:cs typeface="+mn-cs"/>
                        </a:rPr>
                        <a:t>nci</a:t>
                      </a:r>
                      <a:r>
                        <a:rPr lang="tr-TR" sz="1800" b="1" kern="1200" dirty="0">
                          <a:solidFill>
                            <a:schemeClr val="lt1"/>
                          </a:solidFill>
                          <a:effectLst/>
                          <a:latin typeface="+mn-lt"/>
                          <a:ea typeface="+mn-ea"/>
                          <a:cs typeface="+mn-cs"/>
                        </a:rPr>
                        <a:t> maddedeki mazeretler nedeniyle öğrenimlerine devam edemeyecek olan öğrenciler, ilgili akademik birim yönetim kurulu kararı ile </a:t>
                      </a:r>
                      <a:r>
                        <a:rPr lang="tr-TR" sz="1800" b="1" strike="noStrike" kern="1200" dirty="0">
                          <a:solidFill>
                            <a:schemeClr val="lt1"/>
                          </a:solidFill>
                          <a:effectLst/>
                          <a:latin typeface="+mn-lt"/>
                          <a:ea typeface="+mn-ea"/>
                          <a:cs typeface="+mn-cs"/>
                        </a:rPr>
                        <a:t>öğrenim süreleri boyunca ön lisans için azami iki yarıyıla kadar, lisans için ise azami dört yarıyıla kadar </a:t>
                      </a:r>
                      <a:r>
                        <a:rPr lang="tr-TR" sz="1800" b="1" kern="1200" dirty="0">
                          <a:solidFill>
                            <a:schemeClr val="lt1"/>
                          </a:solidFill>
                          <a:effectLst/>
                          <a:latin typeface="+mn-lt"/>
                          <a:ea typeface="+mn-ea"/>
                          <a:cs typeface="+mn-cs"/>
                        </a:rPr>
                        <a:t>kayıt dondurabilir. Ancak </a:t>
                      </a:r>
                      <a:r>
                        <a:rPr lang="tr-TR" sz="1800" b="1" strike="sngStrike" kern="1200" dirty="0">
                          <a:solidFill>
                            <a:schemeClr val="lt1"/>
                          </a:solidFill>
                          <a:effectLst/>
                          <a:latin typeface="+mn-lt"/>
                          <a:ea typeface="+mn-ea"/>
                          <a:cs typeface="+mn-cs"/>
                        </a:rPr>
                        <a:t>sağlık nedenleri ile yapılacak kayıt dondurma istekleri için azami süre sınırlaması yoktur</a:t>
                      </a:r>
                      <a:r>
                        <a:rPr lang="tr-TR" sz="1800" b="1" kern="1200" dirty="0">
                          <a:solidFill>
                            <a:schemeClr val="lt1"/>
                          </a:solidFill>
                          <a:effectLst/>
                          <a:latin typeface="+mn-lt"/>
                          <a:ea typeface="+mn-ea"/>
                          <a:cs typeface="+mn-cs"/>
                        </a:rPr>
                        <a:t>.</a:t>
                      </a:r>
                      <a:endParaRPr lang="tr-TR" sz="1800" dirty="0">
                        <a:effectLst/>
                      </a:endParaRPr>
                    </a:p>
                  </a:txBody>
                  <a:tcPr marL="68580" marR="68580" marT="0" marB="0"/>
                </a:tc>
                <a:tc>
                  <a:txBody>
                    <a:bodyPr/>
                    <a:lstStyle/>
                    <a:p>
                      <a:pPr indent="359410" algn="just">
                        <a:spcAft>
                          <a:spcPts val="0"/>
                        </a:spcAft>
                      </a:pPr>
                      <a:r>
                        <a:rPr lang="tr-TR" sz="1100" dirty="0">
                          <a:effectLst/>
                        </a:rPr>
                        <a:t> </a:t>
                      </a:r>
                      <a:endParaRPr lang="tr-TR" sz="1200" dirty="0">
                        <a:effectLst/>
                      </a:endParaRPr>
                    </a:p>
                    <a:p>
                      <a:pPr indent="359410" algn="just">
                        <a:spcAft>
                          <a:spcPts val="0"/>
                        </a:spcAft>
                      </a:pPr>
                      <a:r>
                        <a:rPr lang="tr-TR" sz="1800" dirty="0">
                          <a:effectLst/>
                        </a:rPr>
                        <a:t>MADDE 36 – </a:t>
                      </a:r>
                    </a:p>
                    <a:p>
                      <a:pPr marL="342900" indent="-342900" algn="just">
                        <a:spcAft>
                          <a:spcPts val="0"/>
                        </a:spcAft>
                        <a:buAutoNum type="arabicParenBoth"/>
                      </a:pPr>
                      <a:r>
                        <a:rPr lang="tr-TR" sz="1800" baseline="0" dirty="0" err="1">
                          <a:effectLst/>
                        </a:rPr>
                        <a:t>Müga</a:t>
                      </a:r>
                      <a:endParaRPr lang="tr-TR" sz="1800" baseline="0" dirty="0">
                        <a:effectLst/>
                      </a:endParaRPr>
                    </a:p>
                    <a:p>
                      <a:pPr marL="0" indent="0" algn="just">
                        <a:spcAft>
                          <a:spcPts val="0"/>
                        </a:spcAft>
                        <a:buNone/>
                      </a:pPr>
                      <a:r>
                        <a:rPr lang="tr-TR" sz="1800" b="1" kern="1200" dirty="0">
                          <a:solidFill>
                            <a:schemeClr val="lt1"/>
                          </a:solidFill>
                          <a:effectLst/>
                          <a:latin typeface="+mn-lt"/>
                          <a:ea typeface="+mn-ea"/>
                          <a:cs typeface="+mn-cs"/>
                        </a:rPr>
                        <a:t>37 </a:t>
                      </a:r>
                      <a:r>
                        <a:rPr lang="tr-TR" sz="1800" b="1" kern="1200" dirty="0" err="1">
                          <a:solidFill>
                            <a:schemeClr val="lt1"/>
                          </a:solidFill>
                          <a:effectLst/>
                          <a:latin typeface="+mn-lt"/>
                          <a:ea typeface="+mn-ea"/>
                          <a:cs typeface="+mn-cs"/>
                        </a:rPr>
                        <a:t>nci</a:t>
                      </a:r>
                      <a:r>
                        <a:rPr lang="tr-TR" sz="1800" b="1" kern="1200" dirty="0">
                          <a:solidFill>
                            <a:schemeClr val="lt1"/>
                          </a:solidFill>
                          <a:effectLst/>
                          <a:latin typeface="+mn-lt"/>
                          <a:ea typeface="+mn-ea"/>
                          <a:cs typeface="+mn-cs"/>
                        </a:rPr>
                        <a:t> maddede belirtilen mazeretler nedeniyle öğrenimlerine devam edemeyecek olan öğrenciler, ilgili akademik birim yönetim kurulu kararı ile bir defada en çok iki yarıyıl, öğrenim süreleri boyunca toplam en çok dört yarıyıl kayıt dondurabilir. Ancak rahatsızlığı ve tedavi sürecinin devam etmesi nedeniyle kayıt dondurma talebinde bulunan öğrenciler ile hükümlü öğrenciler için mazeretleri ilgili akademik birim yönetim kurulu tarafından değerlendirilerek azami öğrenim süresinden sayılmaksızın dört yarıyıldan fazla kayıt dondurma kararı verilebilir.</a:t>
                      </a:r>
                      <a:r>
                        <a:rPr lang="tr-TR" sz="1800" dirty="0">
                          <a:effectLst/>
                        </a:rPr>
                        <a:t> </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3458665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088527" y="446705"/>
            <a:ext cx="2969916" cy="523220"/>
          </a:xfrm>
          <a:prstGeom prst="rect">
            <a:avLst/>
          </a:prstGeom>
        </p:spPr>
        <p:txBody>
          <a:bodyPr wrap="none">
            <a:spAutoFit/>
          </a:bodyPr>
          <a:lstStyle/>
          <a:p>
            <a:pPr indent="359410" algn="just">
              <a:spcAft>
                <a:spcPts val="0"/>
              </a:spcAft>
            </a:pPr>
            <a:r>
              <a:rPr lang="tr-TR" sz="2800" b="1" dirty="0">
                <a:solidFill>
                  <a:srgbClr val="000000"/>
                </a:solidFill>
                <a:latin typeface="Calibri" panose="020F0502020204030204" pitchFamily="34" charset="0"/>
                <a:ea typeface="Times New Roman" panose="02020603050405020304" pitchFamily="18" charset="0"/>
              </a:rPr>
              <a:t>Kayıt Dondurma</a:t>
            </a:r>
            <a:endParaRPr lang="tr-TR" sz="2800" dirty="0">
              <a:latin typeface="Times New Roman" panose="02020603050405020304" pitchFamily="18" charset="0"/>
              <a:ea typeface="Times New Roman" panose="02020603050405020304" pitchFamily="18" charset="0"/>
            </a:endParaRPr>
          </a:p>
        </p:txBody>
      </p:sp>
      <p:graphicFrame>
        <p:nvGraphicFramePr>
          <p:cNvPr id="3" name="Tablo 2"/>
          <p:cNvGraphicFramePr>
            <a:graphicFrameLocks noGrp="1"/>
          </p:cNvGraphicFramePr>
          <p:nvPr>
            <p:extLst>
              <p:ext uri="{D42A27DB-BD31-4B8C-83A1-F6EECF244321}">
                <p14:modId xmlns:p14="http://schemas.microsoft.com/office/powerpoint/2010/main" val="1234184329"/>
              </p:ext>
            </p:extLst>
          </p:nvPr>
        </p:nvGraphicFramePr>
        <p:xfrm>
          <a:off x="533399" y="1208316"/>
          <a:ext cx="11560630" cy="5246914"/>
        </p:xfrm>
        <a:graphic>
          <a:graphicData uri="http://schemas.openxmlformats.org/drawingml/2006/table">
            <a:tbl>
              <a:tblPr firstRow="1" firstCol="1" bandRow="1">
                <a:tableStyleId>{5C22544A-7EE6-4342-B048-85BDC9FD1C3A}</a:tableStyleId>
              </a:tblPr>
              <a:tblGrid>
                <a:gridCol w="5780315">
                  <a:extLst>
                    <a:ext uri="{9D8B030D-6E8A-4147-A177-3AD203B41FA5}">
                      <a16:colId xmlns:a16="http://schemas.microsoft.com/office/drawing/2014/main" xmlns="" val="20000"/>
                    </a:ext>
                  </a:extLst>
                </a:gridCol>
                <a:gridCol w="5780315">
                  <a:extLst>
                    <a:ext uri="{9D8B030D-6E8A-4147-A177-3AD203B41FA5}">
                      <a16:colId xmlns:a16="http://schemas.microsoft.com/office/drawing/2014/main" xmlns="" val="20001"/>
                    </a:ext>
                  </a:extLst>
                </a:gridCol>
              </a:tblGrid>
              <a:tr h="5246914">
                <a:tc>
                  <a:txBody>
                    <a:bodyPr/>
                    <a:lstStyle/>
                    <a:p>
                      <a:pPr indent="359410" algn="just">
                        <a:spcAft>
                          <a:spcPts val="0"/>
                        </a:spcAft>
                      </a:pPr>
                      <a:r>
                        <a:rPr lang="tr-TR" sz="1100" dirty="0">
                          <a:effectLst/>
                        </a:rPr>
                        <a:t> </a:t>
                      </a:r>
                      <a:endParaRPr lang="tr-TR" sz="1200" dirty="0">
                        <a:effectLst/>
                      </a:endParaRPr>
                    </a:p>
                    <a:p>
                      <a:pPr indent="359410" algn="just">
                        <a:spcAft>
                          <a:spcPts val="0"/>
                        </a:spcAft>
                      </a:pPr>
                      <a:r>
                        <a:rPr lang="tr-TR" sz="1400" dirty="0">
                          <a:effectLst/>
                        </a:rPr>
                        <a:t>MADDE 36</a:t>
                      </a:r>
                    </a:p>
                    <a:p>
                      <a:pPr indent="359410" algn="just">
                        <a:spcAft>
                          <a:spcPts val="0"/>
                        </a:spcAft>
                      </a:pPr>
                      <a:r>
                        <a:rPr lang="tr-TR" sz="1100" dirty="0">
                          <a:effectLst/>
                        </a:rPr>
                        <a:t> </a:t>
                      </a:r>
                      <a:endParaRPr lang="tr-TR" sz="1400" dirty="0">
                        <a:effectLst/>
                      </a:endParaRPr>
                    </a:p>
                    <a:p>
                      <a:pPr indent="359410" algn="just">
                        <a:spcAft>
                          <a:spcPts val="0"/>
                        </a:spcAft>
                      </a:pPr>
                      <a:r>
                        <a:rPr lang="tr-TR" sz="1600" b="1" strike="noStrike" kern="1200" dirty="0">
                          <a:solidFill>
                            <a:schemeClr val="tx1"/>
                          </a:solidFill>
                          <a:effectLst/>
                          <a:latin typeface="+mn-lt"/>
                          <a:ea typeface="+mn-ea"/>
                          <a:cs typeface="+mn-cs"/>
                        </a:rPr>
                        <a:t>(2) (Değişik:RG-15/5/2023-32191) Kayıt dondurma başvuruları ilgili akademik yarıyıl/yılın ilk dört haftası içinde yapılır. Bu süreler haricinde yapılan başvurular dikkate alınmaz. Ancak belgelendirmek koşuluyla ani gelişen ağır hastalık ve doğal afet durumlarında başvuru süresi sınırlaması yoktur.</a:t>
                      </a:r>
                    </a:p>
                    <a:p>
                      <a:pPr>
                        <a:lnSpc>
                          <a:spcPct val="107000"/>
                        </a:lnSpc>
                        <a:spcAft>
                          <a:spcPts val="0"/>
                        </a:spcAft>
                      </a:pPr>
                      <a:r>
                        <a:rPr lang="tr-TR" sz="11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indent="359410" algn="just">
                        <a:spcAft>
                          <a:spcPts val="0"/>
                        </a:spcAft>
                      </a:pPr>
                      <a:r>
                        <a:rPr lang="tr-TR" sz="1100" dirty="0">
                          <a:effectLst/>
                        </a:rPr>
                        <a:t> </a:t>
                      </a:r>
                      <a:endParaRPr lang="tr-TR" sz="1200" dirty="0">
                        <a:effectLst/>
                      </a:endParaRPr>
                    </a:p>
                    <a:p>
                      <a:pPr indent="359410" algn="just">
                        <a:spcAft>
                          <a:spcPts val="0"/>
                        </a:spcAft>
                      </a:pPr>
                      <a:r>
                        <a:rPr lang="tr-TR" sz="1400" dirty="0">
                          <a:effectLst/>
                        </a:rPr>
                        <a:t>MADDE 36 </a:t>
                      </a:r>
                    </a:p>
                    <a:p>
                      <a:pPr indent="359410" algn="just">
                        <a:spcAft>
                          <a:spcPts val="0"/>
                        </a:spcAft>
                      </a:pPr>
                      <a:r>
                        <a:rPr lang="tr-TR" sz="1400" dirty="0">
                          <a:effectLst/>
                        </a:rPr>
                        <a:t> </a:t>
                      </a:r>
                    </a:p>
                    <a:p>
                      <a:pPr indent="359410" algn="just">
                        <a:spcAft>
                          <a:spcPts val="0"/>
                        </a:spcAft>
                      </a:pPr>
                      <a:r>
                        <a:rPr lang="tr-TR" sz="1800" b="1" kern="1200" dirty="0">
                          <a:solidFill>
                            <a:schemeClr val="lt1"/>
                          </a:solidFill>
                          <a:effectLst/>
                          <a:latin typeface="+mn-lt"/>
                          <a:ea typeface="+mn-ea"/>
                          <a:cs typeface="+mn-cs"/>
                        </a:rPr>
                        <a:t>(2) </a:t>
                      </a:r>
                      <a:r>
                        <a:rPr lang="tr-TR" sz="1800" b="1" kern="1200" dirty="0" err="1">
                          <a:solidFill>
                            <a:schemeClr val="lt1"/>
                          </a:solidFill>
                          <a:effectLst/>
                          <a:latin typeface="+mn-lt"/>
                          <a:ea typeface="+mn-ea"/>
                          <a:cs typeface="+mn-cs"/>
                        </a:rPr>
                        <a:t>Müga</a:t>
                      </a:r>
                      <a:endParaRPr lang="tr-TR" sz="1800" b="1" kern="1200" dirty="0">
                        <a:solidFill>
                          <a:schemeClr val="lt1"/>
                        </a:solidFill>
                        <a:effectLst/>
                        <a:latin typeface="+mn-lt"/>
                        <a:ea typeface="+mn-ea"/>
                        <a:cs typeface="+mn-cs"/>
                      </a:endParaRPr>
                    </a:p>
                    <a:p>
                      <a:pPr indent="359410" algn="just">
                        <a:spcAft>
                          <a:spcPts val="0"/>
                        </a:spcAft>
                      </a:pPr>
                      <a:r>
                        <a:rPr lang="tr-TR" sz="1800" b="1" kern="1200" dirty="0">
                          <a:solidFill>
                            <a:schemeClr val="lt1"/>
                          </a:solidFill>
                          <a:effectLst/>
                          <a:latin typeface="+mn-lt"/>
                          <a:ea typeface="+mn-ea"/>
                          <a:cs typeface="+mn-cs"/>
                        </a:rPr>
                        <a:t>Kayıt dondurma başvuruları ilgili akademik yarıyıl/yılın ilk dört haftası içinde yapılır. Bu süreler haricinde yapılan başvurular dikkate alınmaz. Ancak, birinci fıkrada belirtilen rahatsızlığı ve tedavi süreci devam eden öğrenciler ile hükümlü öğrenciler bakımından, ayrıca belgelendirmek koşuluyla ani gelişen ağır hastalık ve doğal afet durumlarında başvuru süresi sınırlaması uygulanmaz.</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2023449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37527" y="316077"/>
            <a:ext cx="4854214" cy="523220"/>
          </a:xfrm>
          <a:prstGeom prst="rect">
            <a:avLst/>
          </a:prstGeom>
        </p:spPr>
        <p:txBody>
          <a:bodyPr wrap="none">
            <a:spAutoFit/>
          </a:bodyPr>
          <a:lstStyle/>
          <a:p>
            <a:pPr indent="359410" algn="just">
              <a:spcAft>
                <a:spcPts val="0"/>
              </a:spcAft>
            </a:pPr>
            <a:r>
              <a:rPr lang="tr-TR" sz="2800" b="1" dirty="0">
                <a:solidFill>
                  <a:srgbClr val="000000"/>
                </a:solidFill>
                <a:latin typeface="Calibri" panose="020F0502020204030204" pitchFamily="34" charset="0"/>
                <a:ea typeface="Times New Roman" panose="02020603050405020304" pitchFamily="18" charset="0"/>
              </a:rPr>
              <a:t>Yarıyıl Sonu/Yılsonu Sınavları</a:t>
            </a:r>
            <a:endParaRPr lang="tr-TR" sz="3200" dirty="0">
              <a:effectLst/>
              <a:latin typeface="Times New Roman" panose="02020603050405020304" pitchFamily="18" charset="0"/>
              <a:ea typeface="Times New Roman" panose="02020603050405020304" pitchFamily="18" charset="0"/>
            </a:endParaRPr>
          </a:p>
        </p:txBody>
      </p:sp>
      <p:graphicFrame>
        <p:nvGraphicFramePr>
          <p:cNvPr id="3" name="Tablo 2"/>
          <p:cNvGraphicFramePr>
            <a:graphicFrameLocks noGrp="1"/>
          </p:cNvGraphicFramePr>
          <p:nvPr>
            <p:extLst>
              <p:ext uri="{D42A27DB-BD31-4B8C-83A1-F6EECF244321}">
                <p14:modId xmlns:p14="http://schemas.microsoft.com/office/powerpoint/2010/main" val="609425579"/>
              </p:ext>
            </p:extLst>
          </p:nvPr>
        </p:nvGraphicFramePr>
        <p:xfrm>
          <a:off x="859970" y="1317171"/>
          <a:ext cx="10874830" cy="4811486"/>
        </p:xfrm>
        <a:graphic>
          <a:graphicData uri="http://schemas.openxmlformats.org/drawingml/2006/table">
            <a:tbl>
              <a:tblPr firstRow="1" firstCol="1" bandRow="1">
                <a:tableStyleId>{5C22544A-7EE6-4342-B048-85BDC9FD1C3A}</a:tableStyleId>
              </a:tblPr>
              <a:tblGrid>
                <a:gridCol w="5437415">
                  <a:extLst>
                    <a:ext uri="{9D8B030D-6E8A-4147-A177-3AD203B41FA5}">
                      <a16:colId xmlns:a16="http://schemas.microsoft.com/office/drawing/2014/main" xmlns="" val="20000"/>
                    </a:ext>
                  </a:extLst>
                </a:gridCol>
                <a:gridCol w="5437415">
                  <a:extLst>
                    <a:ext uri="{9D8B030D-6E8A-4147-A177-3AD203B41FA5}">
                      <a16:colId xmlns:a16="http://schemas.microsoft.com/office/drawing/2014/main" xmlns="" val="20001"/>
                    </a:ext>
                  </a:extLst>
                </a:gridCol>
              </a:tblGrid>
              <a:tr h="4811486">
                <a:tc>
                  <a:txBody>
                    <a:bodyPr/>
                    <a:lstStyle/>
                    <a:p>
                      <a:pPr indent="359410" algn="just">
                        <a:spcAft>
                          <a:spcPts val="0"/>
                        </a:spcAft>
                      </a:pPr>
                      <a:r>
                        <a:rPr lang="tr-TR" sz="1100" dirty="0">
                          <a:effectLst/>
                        </a:rPr>
                        <a:t> </a:t>
                      </a:r>
                      <a:endParaRPr lang="tr-TR" sz="1200" dirty="0">
                        <a:effectLst/>
                      </a:endParaRPr>
                    </a:p>
                    <a:p>
                      <a:pPr indent="359410" algn="just">
                        <a:spcAft>
                          <a:spcPts val="0"/>
                        </a:spcAft>
                      </a:pPr>
                      <a:r>
                        <a:rPr lang="tr-TR" sz="2000" dirty="0">
                          <a:effectLst/>
                        </a:rPr>
                        <a:t>MADDE 24 </a:t>
                      </a:r>
                    </a:p>
                    <a:p>
                      <a:pPr indent="359410" algn="just">
                        <a:spcAft>
                          <a:spcPts val="0"/>
                        </a:spcAft>
                      </a:pPr>
                      <a:r>
                        <a:rPr lang="tr-TR" sz="1800" b="1" kern="1200" dirty="0">
                          <a:solidFill>
                            <a:schemeClr val="tx1"/>
                          </a:solidFill>
                          <a:effectLst/>
                          <a:latin typeface="+mn-lt"/>
                          <a:ea typeface="+mn-ea"/>
                          <a:cs typeface="+mn-cs"/>
                        </a:rPr>
                        <a:t>(2) Bir dersin yarıyıl/yıl sonu sınavı o dersin tamamlandığı yarıyıl/yıl sonunda ilgili akademik birimler tarafından, sınavların başlamasından en az 15 gün önce ilan edilen yer ve zamanda yapılır. </a:t>
                      </a:r>
                      <a:r>
                        <a:rPr lang="tr-TR" sz="1800" b="1" strike="sngStrike" kern="1200" dirty="0">
                          <a:solidFill>
                            <a:schemeClr val="tx1"/>
                          </a:solidFill>
                          <a:effectLst/>
                          <a:latin typeface="+mn-lt"/>
                          <a:ea typeface="+mn-ea"/>
                          <a:cs typeface="+mn-cs"/>
                        </a:rPr>
                        <a:t>Yarıyıl/yıl sonu sınavına girebilmek için; teorik derslerin %70’ine, uygulamalı derslerin en az %80’ine devam etmek zorunludur</a:t>
                      </a:r>
                      <a:r>
                        <a:rPr lang="tr-TR" sz="2000" dirty="0">
                          <a:effectLst/>
                        </a:rPr>
                        <a:t> </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0"/>
                        </a:spcAft>
                      </a:pPr>
                      <a:r>
                        <a:rPr lang="tr-TR" sz="1100" dirty="0">
                          <a:effectLst/>
                        </a:rPr>
                        <a:t> </a:t>
                      </a:r>
                    </a:p>
                    <a:p>
                      <a:pPr indent="359410" algn="just">
                        <a:spcAft>
                          <a:spcPts val="0"/>
                        </a:spcAft>
                      </a:pPr>
                      <a:r>
                        <a:rPr lang="tr-TR" sz="1800" dirty="0">
                          <a:effectLst/>
                        </a:rPr>
                        <a:t>MADDE 24 </a:t>
                      </a:r>
                    </a:p>
                    <a:p>
                      <a:pPr indent="359410" algn="just">
                        <a:spcAft>
                          <a:spcPts val="0"/>
                        </a:spcAft>
                      </a:pPr>
                      <a:r>
                        <a:rPr lang="tr-TR" sz="1800" b="1" kern="1200" dirty="0">
                          <a:solidFill>
                            <a:schemeClr val="lt1"/>
                          </a:solidFill>
                          <a:effectLst/>
                          <a:latin typeface="+mn-lt"/>
                          <a:ea typeface="+mn-ea"/>
                          <a:cs typeface="+mn-cs"/>
                        </a:rPr>
                        <a:t>(2) </a:t>
                      </a:r>
                      <a:r>
                        <a:rPr lang="tr-TR" sz="1800" b="1" kern="1200" dirty="0" err="1">
                          <a:solidFill>
                            <a:schemeClr val="lt1"/>
                          </a:solidFill>
                          <a:effectLst/>
                          <a:latin typeface="+mn-lt"/>
                          <a:ea typeface="+mn-ea"/>
                          <a:cs typeface="+mn-cs"/>
                        </a:rPr>
                        <a:t>Müga</a:t>
                      </a:r>
                      <a:endParaRPr lang="tr-TR" sz="1800" b="1" kern="1200" dirty="0">
                        <a:solidFill>
                          <a:schemeClr val="lt1"/>
                        </a:solidFill>
                        <a:effectLst/>
                        <a:latin typeface="+mn-lt"/>
                        <a:ea typeface="+mn-ea"/>
                        <a:cs typeface="+mn-cs"/>
                      </a:endParaRPr>
                    </a:p>
                    <a:p>
                      <a:pPr indent="359410" algn="just">
                        <a:spcAft>
                          <a:spcPts val="0"/>
                        </a:spcAft>
                      </a:pPr>
                      <a:r>
                        <a:rPr lang="tr-TR" sz="1800" b="1" kern="1200" dirty="0">
                          <a:solidFill>
                            <a:schemeClr val="lt1"/>
                          </a:solidFill>
                          <a:effectLst/>
                          <a:latin typeface="+mn-lt"/>
                          <a:ea typeface="+mn-ea"/>
                          <a:cs typeface="+mn-cs"/>
                        </a:rPr>
                        <a:t>Bir dersin yarıyıl/yıl sonu sınavı o dersin tamamlandığı yarıyıl/yıl sonunda ilgili akademik birimler tarafından, sınavların başlamasından en az 15 gün önce ilan edilen yer ve zamanda yapılır. Yarıyıl/yıl sonu sınavına girebilmek için, bu Yönetmeliğin 30 uncu maddesinde belirtilen devam şartlarının ve varsa telafi yükümlülüğünün yerine getirilmiş olması zorunludur</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3691936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650100234"/>
              </p:ext>
            </p:extLst>
          </p:nvPr>
        </p:nvGraphicFramePr>
        <p:xfrm>
          <a:off x="640670" y="1426029"/>
          <a:ext cx="10874830" cy="4811486"/>
        </p:xfrm>
        <a:graphic>
          <a:graphicData uri="http://schemas.openxmlformats.org/drawingml/2006/table">
            <a:tbl>
              <a:tblPr firstRow="1" firstCol="1" bandRow="1">
                <a:tableStyleId>{5C22544A-7EE6-4342-B048-85BDC9FD1C3A}</a:tableStyleId>
              </a:tblPr>
              <a:tblGrid>
                <a:gridCol w="5437415">
                  <a:extLst>
                    <a:ext uri="{9D8B030D-6E8A-4147-A177-3AD203B41FA5}">
                      <a16:colId xmlns:a16="http://schemas.microsoft.com/office/drawing/2014/main" xmlns="" val="20000"/>
                    </a:ext>
                  </a:extLst>
                </a:gridCol>
                <a:gridCol w="5437415">
                  <a:extLst>
                    <a:ext uri="{9D8B030D-6E8A-4147-A177-3AD203B41FA5}">
                      <a16:colId xmlns:a16="http://schemas.microsoft.com/office/drawing/2014/main" xmlns="" val="20001"/>
                    </a:ext>
                  </a:extLst>
                </a:gridCol>
              </a:tblGrid>
              <a:tr h="4811486">
                <a:tc>
                  <a:txBody>
                    <a:bodyPr/>
                    <a:lstStyle/>
                    <a:p>
                      <a:pPr indent="359410" algn="just">
                        <a:spcAft>
                          <a:spcPts val="0"/>
                        </a:spcAft>
                      </a:pPr>
                      <a:r>
                        <a:rPr lang="tr-TR" sz="1100" dirty="0">
                          <a:effectLst/>
                        </a:rPr>
                        <a:t> </a:t>
                      </a:r>
                      <a:endParaRPr lang="tr-TR" sz="1200" dirty="0">
                        <a:effectLst/>
                      </a:endParaRPr>
                    </a:p>
                    <a:p>
                      <a:pPr indent="359410" algn="just">
                        <a:spcAft>
                          <a:spcPts val="0"/>
                        </a:spcAft>
                      </a:pPr>
                      <a:r>
                        <a:rPr lang="tr-TR" sz="2000" dirty="0">
                          <a:effectLst/>
                        </a:rPr>
                        <a:t>MADDE 30 </a:t>
                      </a:r>
                    </a:p>
                    <a:p>
                      <a:pPr indent="359410" algn="just">
                        <a:spcAft>
                          <a:spcPts val="0"/>
                        </a:spcAft>
                      </a:pPr>
                      <a:r>
                        <a:rPr lang="tr-TR" sz="1800" b="1" kern="1200" dirty="0">
                          <a:solidFill>
                            <a:schemeClr val="tx1"/>
                          </a:solidFill>
                          <a:effectLst/>
                          <a:latin typeface="+mn-lt"/>
                          <a:ea typeface="+mn-ea"/>
                          <a:cs typeface="+mn-cs"/>
                        </a:rPr>
                        <a:t>(1) Öğrenciler derslere, uygulamalara, öğretim elemanlarınca uygun görülen çalışmalara ve sınavlara katılmak zorundadır. </a:t>
                      </a:r>
                      <a:r>
                        <a:rPr lang="tr-TR" sz="1800" b="1" strike="sngStrike" kern="1200" dirty="0">
                          <a:solidFill>
                            <a:schemeClr val="tx1"/>
                          </a:solidFill>
                          <a:effectLst/>
                          <a:latin typeface="+mn-lt"/>
                          <a:ea typeface="+mn-ea"/>
                          <a:cs typeface="+mn-cs"/>
                        </a:rPr>
                        <a:t>Devam zorunluluğunun sınırı; teorik derslerde %70, uygulamalı derslerde ise %80’dir. Bu şartları yerine getiremeyen öğrenciler yarıyıl/yıl sonu ve bütünleme sınavlarına giremezler. </a:t>
                      </a:r>
                      <a:r>
                        <a:rPr lang="tr-TR" sz="1800" b="1" kern="1200" dirty="0">
                          <a:solidFill>
                            <a:schemeClr val="tx1"/>
                          </a:solidFill>
                          <a:effectLst/>
                          <a:latin typeface="+mn-lt"/>
                          <a:ea typeface="+mn-ea"/>
                          <a:cs typeface="+mn-cs"/>
                        </a:rPr>
                        <a:t>Öğrencilerin devam durumları, ders sorumlularınca izlenir ve yarıyıl/yıl sonu sınavlarından önce öğrenci bilgi sistemine girilerek ilan edilir.</a:t>
                      </a:r>
                    </a:p>
                  </a:txBody>
                  <a:tcPr marL="68580" marR="68580" marT="0" marB="0"/>
                </a:tc>
                <a:tc>
                  <a:txBody>
                    <a:bodyPr/>
                    <a:lstStyle/>
                    <a:p>
                      <a:pPr>
                        <a:lnSpc>
                          <a:spcPct val="107000"/>
                        </a:lnSpc>
                        <a:spcAft>
                          <a:spcPts val="0"/>
                        </a:spcAft>
                      </a:pPr>
                      <a:r>
                        <a:rPr lang="tr-TR" sz="1100" dirty="0">
                          <a:effectLst/>
                        </a:rPr>
                        <a:t> </a:t>
                      </a:r>
                    </a:p>
                    <a:p>
                      <a:pPr indent="359410" algn="just">
                        <a:spcAft>
                          <a:spcPts val="0"/>
                        </a:spcAft>
                      </a:pPr>
                      <a:r>
                        <a:rPr lang="tr-TR" sz="1600" dirty="0">
                          <a:effectLst/>
                        </a:rPr>
                        <a:t>MADDE 30 </a:t>
                      </a:r>
                    </a:p>
                    <a:p>
                      <a:pPr indent="359410" algn="just">
                        <a:spcAft>
                          <a:spcPts val="0"/>
                        </a:spcAft>
                      </a:pPr>
                      <a:r>
                        <a:rPr lang="tr-TR" sz="1600" b="1" kern="1200" dirty="0">
                          <a:solidFill>
                            <a:schemeClr val="lt1"/>
                          </a:solidFill>
                          <a:effectLst/>
                          <a:latin typeface="+mn-lt"/>
                          <a:ea typeface="+mn-ea"/>
                          <a:cs typeface="+mn-cs"/>
                        </a:rPr>
                        <a:t>(1) </a:t>
                      </a:r>
                      <a:r>
                        <a:rPr lang="tr-TR" sz="1600" b="1" kern="1200" dirty="0" err="1">
                          <a:solidFill>
                            <a:schemeClr val="lt1"/>
                          </a:solidFill>
                          <a:effectLst/>
                          <a:latin typeface="+mn-lt"/>
                          <a:ea typeface="+mn-ea"/>
                          <a:cs typeface="+mn-cs"/>
                        </a:rPr>
                        <a:t>Müga</a:t>
                      </a:r>
                      <a:endParaRPr lang="tr-TR" sz="1600" b="1" kern="1200" dirty="0">
                        <a:solidFill>
                          <a:schemeClr val="lt1"/>
                        </a:solidFill>
                        <a:effectLst/>
                        <a:latin typeface="+mn-lt"/>
                        <a:ea typeface="+mn-ea"/>
                        <a:cs typeface="+mn-cs"/>
                      </a:endParaRPr>
                    </a:p>
                    <a:p>
                      <a:pPr indent="359410" algn="just">
                        <a:spcAft>
                          <a:spcPts val="0"/>
                        </a:spcAft>
                      </a:pPr>
                      <a:r>
                        <a:rPr lang="tr-TR" sz="1600" b="1" kern="1200" dirty="0">
                          <a:solidFill>
                            <a:schemeClr val="lt1"/>
                          </a:solidFill>
                          <a:effectLst/>
                          <a:latin typeface="+mn-lt"/>
                          <a:ea typeface="+mn-ea"/>
                          <a:cs typeface="+mn-cs"/>
                        </a:rPr>
                        <a:t>Öğrenciler derslere, uygulamalara, öğretim elemanlarınca uygun görülen çalışmalara ve sınavlara katılmak zorundadır. Devam zorunluluğunun sınırı; teorik derslerde %60, uygulamalı derslerde  %80; çift </a:t>
                      </a:r>
                      <a:r>
                        <a:rPr lang="tr-TR" sz="1600" b="1" kern="1200" dirty="0" err="1">
                          <a:solidFill>
                            <a:schemeClr val="lt1"/>
                          </a:solidFill>
                          <a:effectLst/>
                          <a:latin typeface="+mn-lt"/>
                          <a:ea typeface="+mn-ea"/>
                          <a:cs typeface="+mn-cs"/>
                        </a:rPr>
                        <a:t>anadal</a:t>
                      </a:r>
                      <a:r>
                        <a:rPr lang="tr-TR" sz="1600" b="1" kern="1200" dirty="0">
                          <a:solidFill>
                            <a:schemeClr val="lt1"/>
                          </a:solidFill>
                          <a:effectLst/>
                          <a:latin typeface="+mn-lt"/>
                          <a:ea typeface="+mn-ea"/>
                          <a:cs typeface="+mn-cs"/>
                        </a:rPr>
                        <a:t> ve </a:t>
                      </a:r>
                      <a:r>
                        <a:rPr lang="tr-TR" sz="1600" b="1" kern="1200" dirty="0" err="1">
                          <a:solidFill>
                            <a:schemeClr val="lt1"/>
                          </a:solidFill>
                          <a:effectLst/>
                          <a:latin typeface="+mn-lt"/>
                          <a:ea typeface="+mn-ea"/>
                          <a:cs typeface="+mn-cs"/>
                        </a:rPr>
                        <a:t>yandal</a:t>
                      </a:r>
                      <a:r>
                        <a:rPr lang="tr-TR" sz="1600" b="1" kern="1200" dirty="0">
                          <a:solidFill>
                            <a:schemeClr val="lt1"/>
                          </a:solidFill>
                          <a:effectLst/>
                          <a:latin typeface="+mn-lt"/>
                          <a:ea typeface="+mn-ea"/>
                          <a:cs typeface="+mn-cs"/>
                        </a:rPr>
                        <a:t> programına kayıtlı öğrenciler için teorik derslerde %50, uygulamalı derslerde %70’tir. Çift </a:t>
                      </a:r>
                      <a:r>
                        <a:rPr lang="tr-TR" sz="1600" b="1" kern="1200" dirty="0" err="1">
                          <a:solidFill>
                            <a:schemeClr val="lt1"/>
                          </a:solidFill>
                          <a:effectLst/>
                          <a:latin typeface="+mn-lt"/>
                          <a:ea typeface="+mn-ea"/>
                          <a:cs typeface="+mn-cs"/>
                        </a:rPr>
                        <a:t>anadal</a:t>
                      </a:r>
                      <a:r>
                        <a:rPr lang="tr-TR" sz="1600" b="1" kern="1200" dirty="0">
                          <a:solidFill>
                            <a:schemeClr val="lt1"/>
                          </a:solidFill>
                          <a:effectLst/>
                          <a:latin typeface="+mn-lt"/>
                          <a:ea typeface="+mn-ea"/>
                          <a:cs typeface="+mn-cs"/>
                        </a:rPr>
                        <a:t> ve </a:t>
                      </a:r>
                      <a:r>
                        <a:rPr lang="tr-TR" sz="1600" b="1" kern="1200" dirty="0" err="1">
                          <a:solidFill>
                            <a:schemeClr val="lt1"/>
                          </a:solidFill>
                          <a:effectLst/>
                          <a:latin typeface="+mn-lt"/>
                          <a:ea typeface="+mn-ea"/>
                          <a:cs typeface="+mn-cs"/>
                        </a:rPr>
                        <a:t>yandal</a:t>
                      </a:r>
                      <a:r>
                        <a:rPr lang="tr-TR" sz="1600" b="1" kern="1200" dirty="0">
                          <a:solidFill>
                            <a:schemeClr val="lt1"/>
                          </a:solidFill>
                          <a:effectLst/>
                          <a:latin typeface="+mn-lt"/>
                          <a:ea typeface="+mn-ea"/>
                          <a:cs typeface="+mn-cs"/>
                        </a:rPr>
                        <a:t> programına kayıtlı öğrenciler, uygulamalı derslerde eksik kalan devamlarının en fazla %10’luk kısmını, ilgili ders sorumlusunun uygun görüşü ve ilgili akademik birim yönetim kurulunun kararıyla telafi edebilir. Bu şartları ve varsa telafi yükümlülüğünü yerine getirmeyen öğrenciler yarıyıl/yıl sonu ve bütünleme sınavlarına giremezler. Öğrencilerin devam durumları, ders sorumlularınca izlenir ve yarıyıl/yıl sonu sınavlarından önce öğrenci bilgi sistemine girilerek ilan edilir.</a:t>
                      </a:r>
                    </a:p>
                  </a:txBody>
                  <a:tcPr marL="68580" marR="68580" marT="0" marB="0"/>
                </a:tc>
                <a:extLst>
                  <a:ext uri="{0D108BD9-81ED-4DB2-BD59-A6C34878D82A}">
                    <a16:rowId xmlns:a16="http://schemas.microsoft.com/office/drawing/2014/main" xmlns="" val="10000"/>
                  </a:ext>
                </a:extLst>
              </a:tr>
            </a:tbl>
          </a:graphicData>
        </a:graphic>
      </p:graphicFrame>
      <p:sp>
        <p:nvSpPr>
          <p:cNvPr id="3" name="Dikdörtgen 2"/>
          <p:cNvSpPr/>
          <p:nvPr/>
        </p:nvSpPr>
        <p:spPr>
          <a:xfrm>
            <a:off x="3229580" y="446705"/>
            <a:ext cx="4687822" cy="523220"/>
          </a:xfrm>
          <a:prstGeom prst="rect">
            <a:avLst/>
          </a:prstGeom>
        </p:spPr>
        <p:txBody>
          <a:bodyPr wrap="none">
            <a:spAutoFit/>
          </a:bodyPr>
          <a:lstStyle/>
          <a:p>
            <a:pPr indent="359410" algn="just">
              <a:spcAft>
                <a:spcPts val="0"/>
              </a:spcAft>
            </a:pPr>
            <a:r>
              <a:rPr lang="tr-TR" sz="2800" b="1" dirty="0">
                <a:solidFill>
                  <a:srgbClr val="000000"/>
                </a:solidFill>
                <a:latin typeface="Calibri" panose="020F0502020204030204" pitchFamily="34" charset="0"/>
                <a:ea typeface="Times New Roman" panose="02020603050405020304" pitchFamily="18" charset="0"/>
              </a:rPr>
              <a:t>Derse Devam ve Yoklamalar</a:t>
            </a:r>
            <a:endParaRPr lang="tr-TR"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03167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347038490"/>
              </p:ext>
            </p:extLst>
          </p:nvPr>
        </p:nvGraphicFramePr>
        <p:xfrm>
          <a:off x="640670" y="1426029"/>
          <a:ext cx="10874830" cy="5135880"/>
        </p:xfrm>
        <a:graphic>
          <a:graphicData uri="http://schemas.openxmlformats.org/drawingml/2006/table">
            <a:tbl>
              <a:tblPr firstRow="1" firstCol="1" bandRow="1">
                <a:tableStyleId>{5C22544A-7EE6-4342-B048-85BDC9FD1C3A}</a:tableStyleId>
              </a:tblPr>
              <a:tblGrid>
                <a:gridCol w="5437415">
                  <a:extLst>
                    <a:ext uri="{9D8B030D-6E8A-4147-A177-3AD203B41FA5}">
                      <a16:colId xmlns:a16="http://schemas.microsoft.com/office/drawing/2014/main" xmlns="" val="20000"/>
                    </a:ext>
                  </a:extLst>
                </a:gridCol>
                <a:gridCol w="5437415">
                  <a:extLst>
                    <a:ext uri="{9D8B030D-6E8A-4147-A177-3AD203B41FA5}">
                      <a16:colId xmlns:a16="http://schemas.microsoft.com/office/drawing/2014/main" xmlns="" val="20001"/>
                    </a:ext>
                  </a:extLst>
                </a:gridCol>
              </a:tblGrid>
              <a:tr h="4811486">
                <a:tc>
                  <a:txBody>
                    <a:bodyPr/>
                    <a:lstStyle/>
                    <a:p>
                      <a:pPr indent="359410" algn="just">
                        <a:spcAft>
                          <a:spcPts val="0"/>
                        </a:spcAft>
                      </a:pPr>
                      <a:r>
                        <a:rPr lang="tr-TR" sz="1100" dirty="0">
                          <a:effectLst/>
                        </a:rPr>
                        <a:t> </a:t>
                      </a:r>
                      <a:endParaRPr lang="tr-TR" sz="1200" dirty="0">
                        <a:effectLst/>
                      </a:endParaRPr>
                    </a:p>
                    <a:p>
                      <a:pPr indent="359410" algn="just">
                        <a:spcAft>
                          <a:spcPts val="0"/>
                        </a:spcAft>
                      </a:pPr>
                      <a:r>
                        <a:rPr lang="tr-TR" sz="1800" dirty="0">
                          <a:effectLst/>
                        </a:rPr>
                        <a:t>MADDE 22 </a:t>
                      </a:r>
                    </a:p>
                    <a:p>
                      <a:pPr indent="359410" algn="just">
                        <a:spcAft>
                          <a:spcPts val="0"/>
                        </a:spcAft>
                      </a:pPr>
                      <a:r>
                        <a:rPr lang="tr-TR" sz="1400" b="1" kern="1200" dirty="0">
                          <a:solidFill>
                            <a:schemeClr val="tx1"/>
                          </a:solidFill>
                          <a:effectLst/>
                          <a:latin typeface="+mn-lt"/>
                          <a:ea typeface="+mn-ea"/>
                          <a:cs typeface="+mn-cs"/>
                        </a:rPr>
                        <a:t>(8) (Değişik:Senato-30.11.2023/2023.031.173) Öğrencilerin, öğrenim gördükleri program çıktıları ile ilişkili önceki öğrenmeleri ve kazanımları tanınarak kredilendirilebilir. Bir diploma programı olmayan kurs, sertifika programı, iş deneyimi, </a:t>
                      </a:r>
                      <a:r>
                        <a:rPr lang="tr-TR" sz="1400" b="1" kern="1200" dirty="0" err="1">
                          <a:solidFill>
                            <a:schemeClr val="tx1"/>
                          </a:solidFill>
                          <a:effectLst/>
                          <a:latin typeface="+mn-lt"/>
                          <a:ea typeface="+mn-ea"/>
                          <a:cs typeface="+mn-cs"/>
                        </a:rPr>
                        <a:t>hizmetiçi</a:t>
                      </a:r>
                      <a:r>
                        <a:rPr lang="tr-TR" sz="1400" b="1" kern="1200" dirty="0">
                          <a:solidFill>
                            <a:schemeClr val="tx1"/>
                          </a:solidFill>
                          <a:effectLst/>
                          <a:latin typeface="+mn-lt"/>
                          <a:ea typeface="+mn-ea"/>
                          <a:cs typeface="+mn-cs"/>
                        </a:rPr>
                        <a:t> eğitim, vb. özel ilgi ile kazanılmış </a:t>
                      </a:r>
                      <a:r>
                        <a:rPr lang="tr-TR" sz="1400" b="1" kern="1200" dirty="0" err="1">
                          <a:solidFill>
                            <a:schemeClr val="tx1"/>
                          </a:solidFill>
                          <a:effectLst/>
                          <a:latin typeface="+mn-lt"/>
                          <a:ea typeface="+mn-ea"/>
                          <a:cs typeface="+mn-cs"/>
                        </a:rPr>
                        <a:t>informal</a:t>
                      </a:r>
                      <a:r>
                        <a:rPr lang="tr-TR" sz="1400" b="1" kern="1200" dirty="0">
                          <a:solidFill>
                            <a:schemeClr val="tx1"/>
                          </a:solidFill>
                          <a:effectLst/>
                          <a:latin typeface="+mn-lt"/>
                          <a:ea typeface="+mn-ea"/>
                          <a:cs typeface="+mn-cs"/>
                        </a:rPr>
                        <a:t> ve </a:t>
                      </a:r>
                      <a:r>
                        <a:rPr lang="tr-TR" sz="1400" b="1" kern="1200" dirty="0" err="1">
                          <a:solidFill>
                            <a:schemeClr val="tx1"/>
                          </a:solidFill>
                          <a:effectLst/>
                          <a:latin typeface="+mn-lt"/>
                          <a:ea typeface="+mn-ea"/>
                          <a:cs typeface="+mn-cs"/>
                        </a:rPr>
                        <a:t>non-formal</a:t>
                      </a:r>
                      <a:r>
                        <a:rPr lang="tr-TR" sz="1400" b="1" kern="1200" dirty="0">
                          <a:solidFill>
                            <a:schemeClr val="tx1"/>
                          </a:solidFill>
                          <a:effectLst/>
                          <a:latin typeface="+mn-lt"/>
                          <a:ea typeface="+mn-ea"/>
                          <a:cs typeface="+mn-cs"/>
                        </a:rPr>
                        <a:t> öğrenmeler için öğrenciler, </a:t>
                      </a:r>
                      <a:r>
                        <a:rPr lang="tr-TR" sz="1400" b="1" strike="sngStrike" kern="1200" dirty="0">
                          <a:solidFill>
                            <a:schemeClr val="bg1"/>
                          </a:solidFill>
                          <a:effectLst/>
                          <a:latin typeface="+mn-lt"/>
                          <a:ea typeface="+mn-ea"/>
                          <a:cs typeface="+mn-cs"/>
                        </a:rPr>
                        <a:t>akademik takvimde ilan edilen ilgili yıl/yarıyıl kayıt haftaları içinde</a:t>
                      </a:r>
                      <a:r>
                        <a:rPr lang="tr-TR" sz="1400" b="1" kern="1200" dirty="0">
                          <a:solidFill>
                            <a:schemeClr val="bg1"/>
                          </a:solidFill>
                          <a:effectLst/>
                          <a:latin typeface="+mn-lt"/>
                          <a:ea typeface="+mn-ea"/>
                          <a:cs typeface="+mn-cs"/>
                        </a:rPr>
                        <a:t> </a:t>
                      </a:r>
                      <a:r>
                        <a:rPr lang="tr-TR" sz="1400" b="1" kern="1200" dirty="0">
                          <a:solidFill>
                            <a:schemeClr val="tx1"/>
                          </a:solidFill>
                          <a:effectLst/>
                          <a:latin typeface="+mn-lt"/>
                          <a:ea typeface="+mn-ea"/>
                          <a:cs typeface="+mn-cs"/>
                        </a:rPr>
                        <a:t>Fakültelerde Dekanlıklara, Yüksekokul ve Meslek Yüksekokullarında Müdürlüklere başvuru yapar. </a:t>
                      </a:r>
                      <a:r>
                        <a:rPr lang="tr-TR" sz="1400" b="1" kern="1200" dirty="0">
                          <a:solidFill>
                            <a:schemeClr val="bg1"/>
                          </a:solidFill>
                          <a:effectLst/>
                          <a:latin typeface="+mn-lt"/>
                          <a:ea typeface="+mn-ea"/>
                          <a:cs typeface="+mn-cs"/>
                        </a:rPr>
                        <a:t>Başvurular </a:t>
                      </a:r>
                      <a:r>
                        <a:rPr lang="tr-TR" sz="1400" b="1" strike="sngStrike" kern="1200" dirty="0">
                          <a:solidFill>
                            <a:schemeClr val="bg1"/>
                          </a:solidFill>
                          <a:effectLst/>
                          <a:latin typeface="+mn-lt"/>
                          <a:ea typeface="+mn-ea"/>
                          <a:cs typeface="+mn-cs"/>
                        </a:rPr>
                        <a:t>Senato tarafından kabul edilen esaslara göre ilgili birim tarafından değerlendirilerek karara bağlanır. Transferi istenen iki dersin Yozgat Bozok Üniversitesinde bir derse eş değer sayılması durumunda, içerik uyumunun yanında alınan derslerin AKTS kredileri toplamı, eş değer dersin AKTS kredisine eşit veya yüksek olması gerekir. Bu durumda eş değer dersin başarı notu, farklı kurumdan aldığı derslere ait notların ağırlıklı ortalaması yuvarlanıp hesaplanarak, bu </a:t>
                      </a:r>
                      <a:r>
                        <a:rPr lang="tr-TR" sz="1400" b="1" strike="sngStrike" kern="1200" dirty="0" err="1">
                          <a:solidFill>
                            <a:schemeClr val="bg1"/>
                          </a:solidFill>
                          <a:effectLst/>
                          <a:latin typeface="+mn-lt"/>
                          <a:ea typeface="+mn-ea"/>
                          <a:cs typeface="+mn-cs"/>
                        </a:rPr>
                        <a:t>Yönerge’nin</a:t>
                      </a:r>
                      <a:r>
                        <a:rPr lang="tr-TR" sz="1400" b="1" strike="sngStrike" kern="1200" dirty="0">
                          <a:solidFill>
                            <a:schemeClr val="bg1"/>
                          </a:solidFill>
                          <a:effectLst/>
                          <a:latin typeface="+mn-lt"/>
                          <a:ea typeface="+mn-ea"/>
                          <a:cs typeface="+mn-cs"/>
                        </a:rPr>
                        <a:t> muafiyet ve intibak işlemleriyle ilgili hükümlere göre Not Durum Belgesine işlenir. Bir derse karşılık gelen iki dersin transferinde; bu dersler öğrencinin Not Durum Belgesinde gösterilir. İkiden fazla ders bir derse eş değer olarak sayılamaz. </a:t>
                      </a:r>
                    </a:p>
                  </a:txBody>
                  <a:tcPr marL="68580" marR="68580" marT="0" marB="0"/>
                </a:tc>
                <a:tc>
                  <a:txBody>
                    <a:bodyPr/>
                    <a:lstStyle/>
                    <a:p>
                      <a:pPr>
                        <a:lnSpc>
                          <a:spcPct val="107000"/>
                        </a:lnSpc>
                        <a:spcAft>
                          <a:spcPts val="0"/>
                        </a:spcAft>
                      </a:pPr>
                      <a:r>
                        <a:rPr lang="tr-TR" sz="1100" dirty="0">
                          <a:effectLst/>
                        </a:rPr>
                        <a:t> </a:t>
                      </a:r>
                    </a:p>
                    <a:p>
                      <a:pPr indent="359410" algn="just">
                        <a:spcAft>
                          <a:spcPts val="0"/>
                        </a:spcAft>
                      </a:pPr>
                      <a:r>
                        <a:rPr lang="tr-TR" sz="1600" dirty="0">
                          <a:effectLst/>
                        </a:rPr>
                        <a:t>MADDE 22</a:t>
                      </a:r>
                    </a:p>
                    <a:p>
                      <a:pPr indent="359410" algn="just">
                        <a:spcAft>
                          <a:spcPts val="0"/>
                        </a:spcAft>
                      </a:pPr>
                      <a:r>
                        <a:rPr lang="tr-TR" sz="1600" b="1" kern="1200" dirty="0">
                          <a:solidFill>
                            <a:schemeClr val="lt1"/>
                          </a:solidFill>
                          <a:effectLst/>
                          <a:latin typeface="+mn-lt"/>
                          <a:ea typeface="+mn-ea"/>
                          <a:cs typeface="+mn-cs"/>
                        </a:rPr>
                        <a:t>(8) </a:t>
                      </a:r>
                      <a:r>
                        <a:rPr lang="tr-TR" sz="1600" b="1" kern="1200" dirty="0" err="1">
                          <a:solidFill>
                            <a:schemeClr val="lt1"/>
                          </a:solidFill>
                          <a:effectLst/>
                          <a:latin typeface="+mn-lt"/>
                          <a:ea typeface="+mn-ea"/>
                          <a:cs typeface="+mn-cs"/>
                        </a:rPr>
                        <a:t>Müga</a:t>
                      </a:r>
                      <a:endParaRPr lang="tr-TR" sz="1600" b="1" kern="1200" dirty="0">
                        <a:solidFill>
                          <a:schemeClr val="lt1"/>
                        </a:solidFill>
                        <a:effectLst/>
                        <a:latin typeface="+mn-lt"/>
                        <a:ea typeface="+mn-ea"/>
                        <a:cs typeface="+mn-cs"/>
                      </a:endParaRPr>
                    </a:p>
                    <a:p>
                      <a:pPr indent="359410" algn="just">
                        <a:spcAft>
                          <a:spcPts val="0"/>
                        </a:spcAft>
                      </a:pPr>
                      <a:r>
                        <a:rPr lang="tr-TR" sz="1600" b="1" kern="1200" dirty="0">
                          <a:solidFill>
                            <a:schemeClr val="lt1"/>
                          </a:solidFill>
                          <a:effectLst/>
                          <a:latin typeface="+mn-lt"/>
                          <a:ea typeface="+mn-ea"/>
                          <a:cs typeface="+mn-cs"/>
                        </a:rPr>
                        <a:t>Öğrencilerin, öğrenim gördükleri program çıktıları ile ilişkili önceki öğrenmeleri ve kazanımları tanınarak kredilendirilebilir. Bir diploma programı olmayan kurs, sertifika programı, iş deneyimi, </a:t>
                      </a:r>
                      <a:r>
                        <a:rPr lang="tr-TR" sz="1600" b="1" kern="1200" dirty="0" err="1">
                          <a:solidFill>
                            <a:schemeClr val="lt1"/>
                          </a:solidFill>
                          <a:effectLst/>
                          <a:latin typeface="+mn-lt"/>
                          <a:ea typeface="+mn-ea"/>
                          <a:cs typeface="+mn-cs"/>
                        </a:rPr>
                        <a:t>hizmetiçi</a:t>
                      </a:r>
                      <a:r>
                        <a:rPr lang="tr-TR" sz="1600" b="1" kern="1200" dirty="0">
                          <a:solidFill>
                            <a:schemeClr val="lt1"/>
                          </a:solidFill>
                          <a:effectLst/>
                          <a:latin typeface="+mn-lt"/>
                          <a:ea typeface="+mn-ea"/>
                          <a:cs typeface="+mn-cs"/>
                        </a:rPr>
                        <a:t> eğitim, vb. özel ilgi ile kazanılmış </a:t>
                      </a:r>
                      <a:r>
                        <a:rPr lang="tr-TR" sz="1600" b="1" kern="1200" dirty="0" err="1">
                          <a:solidFill>
                            <a:schemeClr val="lt1"/>
                          </a:solidFill>
                          <a:effectLst/>
                          <a:latin typeface="+mn-lt"/>
                          <a:ea typeface="+mn-ea"/>
                          <a:cs typeface="+mn-cs"/>
                        </a:rPr>
                        <a:t>informal</a:t>
                      </a:r>
                      <a:r>
                        <a:rPr lang="tr-TR" sz="1600" b="1" kern="1200" dirty="0">
                          <a:solidFill>
                            <a:schemeClr val="lt1"/>
                          </a:solidFill>
                          <a:effectLst/>
                          <a:latin typeface="+mn-lt"/>
                          <a:ea typeface="+mn-ea"/>
                          <a:cs typeface="+mn-cs"/>
                        </a:rPr>
                        <a:t> ve </a:t>
                      </a:r>
                      <a:r>
                        <a:rPr lang="tr-TR" sz="1600" b="1" kern="1200" dirty="0" err="1">
                          <a:solidFill>
                            <a:schemeClr val="lt1"/>
                          </a:solidFill>
                          <a:effectLst/>
                          <a:latin typeface="+mn-lt"/>
                          <a:ea typeface="+mn-ea"/>
                          <a:cs typeface="+mn-cs"/>
                        </a:rPr>
                        <a:t>non-formal</a:t>
                      </a:r>
                      <a:r>
                        <a:rPr lang="tr-TR" sz="1600" b="1" kern="1200" dirty="0">
                          <a:solidFill>
                            <a:schemeClr val="lt1"/>
                          </a:solidFill>
                          <a:effectLst/>
                          <a:latin typeface="+mn-lt"/>
                          <a:ea typeface="+mn-ea"/>
                          <a:cs typeface="+mn-cs"/>
                        </a:rPr>
                        <a:t> öğrenmeler için öğrenciler, </a:t>
                      </a:r>
                      <a:r>
                        <a:rPr lang="tr-TR" sz="1600" b="1" kern="1200" dirty="0">
                          <a:solidFill>
                            <a:schemeClr val="tx1"/>
                          </a:solidFill>
                          <a:effectLst/>
                          <a:latin typeface="+mn-lt"/>
                          <a:ea typeface="+mn-ea"/>
                          <a:cs typeface="+mn-cs"/>
                        </a:rPr>
                        <a:t>kazanımın elde edildiği tarihi takip eden yıl/yarıyılın ilk iki haftası içerisinde</a:t>
                      </a:r>
                      <a:r>
                        <a:rPr lang="tr-TR" sz="1600" b="1" kern="1200" dirty="0">
                          <a:solidFill>
                            <a:schemeClr val="lt1"/>
                          </a:solidFill>
                          <a:effectLst/>
                          <a:latin typeface="+mn-lt"/>
                          <a:ea typeface="+mn-ea"/>
                          <a:cs typeface="+mn-cs"/>
                        </a:rPr>
                        <a:t> Fakültelerde Dekanlıklara, Yüksekokul ve Meslek Yüksekokullarında Müdürlüklere başvuru yapar. </a:t>
                      </a:r>
                      <a:r>
                        <a:rPr lang="tr-TR" sz="1600" b="1" kern="1200" dirty="0">
                          <a:solidFill>
                            <a:schemeClr val="tx1"/>
                          </a:solidFill>
                          <a:effectLst/>
                          <a:latin typeface="+mn-lt"/>
                          <a:ea typeface="+mn-ea"/>
                          <a:cs typeface="+mn-cs"/>
                        </a:rPr>
                        <a:t>Başvurular ilgili birim muafiyet ve intibak komisyonunca incelenir ve Birim Yönetim Kurulu tarafından karara bağlanır. Yerine transfer edilen seçmeli ders/mesleki seçmeli dersin başarı notu (MU) olarak Not Durum Belgesine işlenir ve ortalamaya dahil edilmez. Yükseköğretim Kurulunun diğer kurum ve kuruluşlar ile yaptığı iş birliği protokolleri kapsamında yürütülen derslerin intibakı bu fıkra kapsamında seçmeli ders olarak yapılır. </a:t>
                      </a:r>
                    </a:p>
                  </a:txBody>
                  <a:tcPr marL="68580" marR="68580" marT="0" marB="0"/>
                </a:tc>
                <a:extLst>
                  <a:ext uri="{0D108BD9-81ED-4DB2-BD59-A6C34878D82A}">
                    <a16:rowId xmlns:a16="http://schemas.microsoft.com/office/drawing/2014/main" xmlns="" val="10000"/>
                  </a:ext>
                </a:extLst>
              </a:tr>
            </a:tbl>
          </a:graphicData>
        </a:graphic>
      </p:graphicFrame>
      <p:sp>
        <p:nvSpPr>
          <p:cNvPr id="3" name="Dikdörtgen 2"/>
          <p:cNvSpPr/>
          <p:nvPr/>
        </p:nvSpPr>
        <p:spPr>
          <a:xfrm>
            <a:off x="2144277" y="446705"/>
            <a:ext cx="6858416" cy="523220"/>
          </a:xfrm>
          <a:prstGeom prst="rect">
            <a:avLst/>
          </a:prstGeom>
        </p:spPr>
        <p:txBody>
          <a:bodyPr wrap="none">
            <a:spAutoFit/>
          </a:bodyPr>
          <a:lstStyle/>
          <a:p>
            <a:pPr indent="359410" algn="just">
              <a:spcAft>
                <a:spcPts val="0"/>
              </a:spcAft>
            </a:pPr>
            <a:r>
              <a:rPr lang="tr-TR" sz="2800" b="1" dirty="0">
                <a:solidFill>
                  <a:srgbClr val="000000"/>
                </a:solidFill>
                <a:latin typeface="Calibri" panose="020F0502020204030204" pitchFamily="34" charset="0"/>
                <a:ea typeface="Times New Roman" panose="02020603050405020304" pitchFamily="18" charset="0"/>
              </a:rPr>
              <a:t>Muafiyet, Ders ve Kredi Transferi İşlemleri </a:t>
            </a:r>
            <a:endParaRPr lang="tr-TR"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04288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456532225"/>
              </p:ext>
            </p:extLst>
          </p:nvPr>
        </p:nvGraphicFramePr>
        <p:xfrm>
          <a:off x="640670" y="1216325"/>
          <a:ext cx="10874830" cy="6839104"/>
        </p:xfrm>
        <a:graphic>
          <a:graphicData uri="http://schemas.openxmlformats.org/drawingml/2006/table">
            <a:tbl>
              <a:tblPr firstRow="1" firstCol="1" bandRow="1">
                <a:tableStyleId>{5C22544A-7EE6-4342-B048-85BDC9FD1C3A}</a:tableStyleId>
              </a:tblPr>
              <a:tblGrid>
                <a:gridCol w="5437415">
                  <a:extLst>
                    <a:ext uri="{9D8B030D-6E8A-4147-A177-3AD203B41FA5}">
                      <a16:colId xmlns:a16="http://schemas.microsoft.com/office/drawing/2014/main" xmlns="" val="20000"/>
                    </a:ext>
                  </a:extLst>
                </a:gridCol>
                <a:gridCol w="5437415">
                  <a:extLst>
                    <a:ext uri="{9D8B030D-6E8A-4147-A177-3AD203B41FA5}">
                      <a16:colId xmlns:a16="http://schemas.microsoft.com/office/drawing/2014/main" xmlns="" val="20001"/>
                    </a:ext>
                  </a:extLst>
                </a:gridCol>
              </a:tblGrid>
              <a:tr h="6839104">
                <a:tc>
                  <a:txBody>
                    <a:bodyPr/>
                    <a:lstStyle/>
                    <a:p>
                      <a:pPr indent="359410" algn="just">
                        <a:spcAft>
                          <a:spcPts val="0"/>
                        </a:spcAft>
                      </a:pPr>
                      <a:r>
                        <a:rPr lang="tr-TR" sz="1100" dirty="0">
                          <a:effectLst/>
                        </a:rPr>
                        <a:t> </a:t>
                      </a:r>
                      <a:endParaRPr lang="tr-TR" sz="1200" dirty="0">
                        <a:effectLst/>
                      </a:endParaRPr>
                    </a:p>
                    <a:p>
                      <a:pPr indent="359410" algn="just">
                        <a:spcAft>
                          <a:spcPts val="0"/>
                        </a:spcAft>
                      </a:pPr>
                      <a:r>
                        <a:rPr lang="tr-TR" sz="1400" dirty="0">
                          <a:effectLst/>
                        </a:rPr>
                        <a:t>MADDE 21</a:t>
                      </a:r>
                    </a:p>
                    <a:p>
                      <a:pPr indent="359410" algn="just">
                        <a:spcAft>
                          <a:spcPts val="0"/>
                        </a:spcAft>
                      </a:pPr>
                      <a:r>
                        <a:rPr lang="tr-TR" sz="1400" dirty="0">
                          <a:effectLst/>
                        </a:rPr>
                        <a:t> </a:t>
                      </a:r>
                    </a:p>
                    <a:p>
                      <a:pPr marL="342900" indent="-342900" algn="just">
                        <a:spcAft>
                          <a:spcPts val="0"/>
                        </a:spcAft>
                        <a:buAutoNum type="arabicParenBoth"/>
                      </a:pPr>
                      <a:r>
                        <a:rPr lang="tr-TR" sz="1200" b="1" kern="1200" dirty="0">
                          <a:solidFill>
                            <a:schemeClr val="tx1"/>
                          </a:solidFill>
                          <a:effectLst/>
                          <a:latin typeface="+mn-lt"/>
                          <a:ea typeface="+mn-ea"/>
                          <a:cs typeface="+mn-cs"/>
                        </a:rPr>
                        <a:t>Yozgat Bozok Üniversitesine yeni kayıt olan tüm ön lisans ve lisans öğrencileri muafiyet ve intibak işlemleri için başvuru yapabilirler. Öğrencilerin muafiyet ve intibak işlemleri için, Üniversiteye kayıt oldukları eğitim-öğretim yılının ikinci haftası sonuna kadar ilgili akademik birime başvurmaları gerekmektedir. Eğitim-öğretim başlangıç tarihinden sonra kayıt yaptıran öğrencilerin ise, kayıt tarihinden itibaren en geç iki hafta içinde muafiyet ve intibak işlemleri için başvuru yapmaları gerekmektedir. </a:t>
                      </a:r>
                    </a:p>
                    <a:p>
                      <a:pPr marL="342900" indent="-342900" algn="just">
                        <a:spcAft>
                          <a:spcPts val="0"/>
                        </a:spcAft>
                        <a:buAutoNum type="arabicParenBoth"/>
                      </a:pPr>
                      <a:r>
                        <a:rPr lang="tr-TR" sz="1200" b="1" kern="1200" dirty="0">
                          <a:solidFill>
                            <a:schemeClr val="tx1"/>
                          </a:solidFill>
                          <a:effectLst/>
                          <a:latin typeface="+mn-lt"/>
                          <a:ea typeface="+mn-ea"/>
                          <a:cs typeface="+mn-cs"/>
                        </a:rPr>
                        <a:t> (2) (Değişik:Senato-18.01.2024/2024.002.012) </a:t>
                      </a:r>
                      <a:r>
                        <a:rPr lang="tr-TR" sz="1200" b="1" strike="sngStrike" kern="1200" dirty="0">
                          <a:solidFill>
                            <a:schemeClr val="bg1"/>
                          </a:solidFill>
                          <a:effectLst/>
                          <a:latin typeface="+mn-lt"/>
                          <a:ea typeface="+mn-ea"/>
                          <a:cs typeface="+mn-cs"/>
                        </a:rPr>
                        <a:t>Öğrencinin ilgili dersten başarıyla geçtiği dönem sonu başlangıç sayılarak 5 yıl içinde yaptığı başvurular değerlendirmeye alınır. Başvuru dilekçesinde belirtilen dersler haricindeki dersler için muafiyet işlemi yapılmaz.  Öğrenci, başvuru dilekçesine daha önce öğrenim gördüğü yükseköğretim kurumu tarafından onaylı ders içeriklerini, transkriptini ve not dönüşüm tablosunu eklemesi gerekir. Başvuru dilekçesine eklenen transkript, ders içerikleri, not dönüşüm tabloları, dersin alındığı yıla ait olmalıdır ve başvuru dilekçesinde belirtilen AKTS, transkript ile tutarlı olmalıdır. Eksik belge veya yanlış beyan tespit edilmesi durumunda ilgili derse ait başvuru değerlendirmeye alınmaz. Muafiyet istenen ders farklı bir dilde alınmış ise ilgili kurum ya da noter onaylı Türkçe ders içeriği ve transkriptinin de dilekçeye eklenmesi gerekir</a:t>
                      </a:r>
                      <a:r>
                        <a:rPr lang="tr-TR" sz="1200" b="1" kern="1200" dirty="0">
                          <a:solidFill>
                            <a:schemeClr val="tx1"/>
                          </a:solidFill>
                          <a:effectLst/>
                          <a:latin typeface="+mn-lt"/>
                          <a:ea typeface="+mn-ea"/>
                          <a:cs typeface="+mn-cs"/>
                        </a:rPr>
                        <a:t>. Yükseköğretim Kurulu tarafından denkliği tanınmayan yurt dışındaki üniversitelerden alınan dersler için muafiyet ve intibak işlemleri yapılamaz. </a:t>
                      </a:r>
                    </a:p>
                  </a:txBody>
                  <a:tcPr marL="68580" marR="68580" marT="0" marB="0"/>
                </a:tc>
                <a:tc>
                  <a:txBody>
                    <a:bodyPr/>
                    <a:lstStyle/>
                    <a:p>
                      <a:pPr>
                        <a:lnSpc>
                          <a:spcPct val="107000"/>
                        </a:lnSpc>
                        <a:spcAft>
                          <a:spcPts val="0"/>
                        </a:spcAft>
                      </a:pPr>
                      <a:r>
                        <a:rPr lang="tr-TR" sz="1100" dirty="0">
                          <a:effectLst/>
                        </a:rPr>
                        <a:t> </a:t>
                      </a:r>
                    </a:p>
                    <a:p>
                      <a:pPr indent="359410" algn="just">
                        <a:spcAft>
                          <a:spcPts val="0"/>
                        </a:spcAft>
                      </a:pPr>
                      <a:r>
                        <a:rPr lang="tr-TR" sz="1800" dirty="0">
                          <a:effectLst/>
                        </a:rPr>
                        <a:t>MADDE 21 </a:t>
                      </a:r>
                    </a:p>
                    <a:p>
                      <a:pPr indent="359410" algn="just">
                        <a:spcAft>
                          <a:spcPts val="0"/>
                        </a:spcAft>
                      </a:pPr>
                      <a:r>
                        <a:rPr lang="tr-TR" sz="1200" b="1" kern="1200" dirty="0">
                          <a:solidFill>
                            <a:schemeClr val="lt1"/>
                          </a:solidFill>
                          <a:effectLst/>
                          <a:latin typeface="+mn-lt"/>
                          <a:ea typeface="+mn-ea"/>
                          <a:cs typeface="+mn-cs"/>
                        </a:rPr>
                        <a:t>(1) </a:t>
                      </a:r>
                      <a:r>
                        <a:rPr lang="tr-TR" sz="1200" b="1" kern="1200" dirty="0" err="1">
                          <a:solidFill>
                            <a:schemeClr val="lt1"/>
                          </a:solidFill>
                          <a:effectLst/>
                          <a:latin typeface="+mn-lt"/>
                          <a:ea typeface="+mn-ea"/>
                          <a:cs typeface="+mn-cs"/>
                        </a:rPr>
                        <a:t>Müga</a:t>
                      </a:r>
                      <a:endParaRPr lang="tr-TR" sz="1200" b="1" kern="1200" dirty="0">
                        <a:solidFill>
                          <a:schemeClr val="lt1"/>
                        </a:solidFill>
                        <a:effectLst/>
                        <a:latin typeface="+mn-lt"/>
                        <a:ea typeface="+mn-ea"/>
                        <a:cs typeface="+mn-cs"/>
                      </a:endParaRPr>
                    </a:p>
                    <a:p>
                      <a:pPr indent="359410" algn="just">
                        <a:spcAft>
                          <a:spcPts val="0"/>
                        </a:spcAft>
                      </a:pPr>
                      <a:r>
                        <a:rPr lang="tr-TR" sz="1200" b="1" kern="1200" dirty="0">
                          <a:solidFill>
                            <a:schemeClr val="lt1"/>
                          </a:solidFill>
                          <a:effectLst/>
                          <a:latin typeface="+mn-lt"/>
                          <a:ea typeface="+mn-ea"/>
                          <a:cs typeface="+mn-cs"/>
                        </a:rPr>
                        <a:t>Yozgat Bozok Üniversitesine yeni kayıt olan tüm ön lisans ve lisans öğrencileri muafiyet ve intibak işlemleri için başvuru yapabilirler. Öğrencilerin muafiyet ve intibak işlemleri için, Üniversiteye kayıt oldukları eğitim-öğretim yılının ikinci haftası sonuna kadar ilgili akademik birime başvurmaları gerekmektedir. Eğitim-öğretim başlangıç tarihinden sonra kayıt yaptıran öğrencilerin ise, kayıt tarihinden itibaren en geç iki hafta içinde muafiyet ve intibak işlemleri için başvuru yapmaları gerekmektedir.  </a:t>
                      </a:r>
                      <a:r>
                        <a:rPr lang="tr-TR" sz="1200" b="1" kern="1200" dirty="0">
                          <a:solidFill>
                            <a:schemeClr val="tx1"/>
                          </a:solidFill>
                          <a:effectLst/>
                          <a:latin typeface="+mn-lt"/>
                          <a:ea typeface="+mn-ea"/>
                          <a:cs typeface="+mn-cs"/>
                        </a:rPr>
                        <a:t>İleriki yıl/yarıyıllarda sadece eğitim-öğretim programlarına sonradan konulacak derslere ilişkin muafiyet talepleri yapılabilir. Bunun dışında, muafiyet talebi ya da yapılmış olan intibak işlemlerinin iptaline veya değişikliğine yönelik istemde bulunulmaz.   </a:t>
                      </a:r>
                    </a:p>
                    <a:p>
                      <a:pPr indent="359410" algn="just">
                        <a:spcAft>
                          <a:spcPts val="0"/>
                        </a:spcAft>
                      </a:pPr>
                      <a:r>
                        <a:rPr lang="tr-TR" sz="1200" b="1" kern="1200" dirty="0">
                          <a:solidFill>
                            <a:schemeClr val="lt1"/>
                          </a:solidFill>
                          <a:effectLst/>
                          <a:latin typeface="+mn-lt"/>
                          <a:ea typeface="+mn-ea"/>
                          <a:cs typeface="+mn-cs"/>
                        </a:rPr>
                        <a:t>(2) </a:t>
                      </a:r>
                      <a:r>
                        <a:rPr lang="tr-TR" sz="1200" b="1" kern="1200" dirty="0" err="1">
                          <a:solidFill>
                            <a:schemeClr val="lt1"/>
                          </a:solidFill>
                          <a:effectLst/>
                          <a:latin typeface="+mn-lt"/>
                          <a:ea typeface="+mn-ea"/>
                          <a:cs typeface="+mn-cs"/>
                        </a:rPr>
                        <a:t>Müga</a:t>
                      </a:r>
                      <a:r>
                        <a:rPr lang="tr-TR" sz="1200" b="1" kern="1200" dirty="0">
                          <a:solidFill>
                            <a:schemeClr val="lt1"/>
                          </a:solidFill>
                          <a:effectLst/>
                          <a:latin typeface="+mn-lt"/>
                          <a:ea typeface="+mn-ea"/>
                          <a:cs typeface="+mn-cs"/>
                        </a:rPr>
                        <a:t> </a:t>
                      </a:r>
                      <a:r>
                        <a:rPr lang="tr-TR" sz="1200" b="1" kern="1200" dirty="0">
                          <a:solidFill>
                            <a:schemeClr val="tx1"/>
                          </a:solidFill>
                          <a:effectLst/>
                          <a:latin typeface="+mn-lt"/>
                          <a:ea typeface="+mn-ea"/>
                          <a:cs typeface="+mn-cs"/>
                        </a:rPr>
                        <a:t>Öğrencinin, daha önce almış ve başarmış olduğu ders/dersler karşılığında hangi ders/derslerden muafiyet talep ettiğini açıkça belirtmesi gerekir. Başvuru dilekçesinde belirtilen dersler haricindeki dersler için muafiyet işlemi yapılmaz.  Öğrenci, başvuru dilekçesine daha önce öğrenim gördüğü yükseköğretim kurumu tarafından onaylı ders içeriklerini, transkriptini ve not dönüşüm tablosunu eklemesi gerekir. Başvuru dilekçesine eklenen transkript, ders içerikleri, not dönüşüm tabloları, dersin alındığı yıla ait olmalıdır ve başvuru dilekçesinde belirtilen AKTS, transkript ile tutarlı olmalıdır. Eksik belge veya yanlış beyan tespit edilmesi durumunda ilgili derse ait başvuru değerlendirmeye alınmaz. Muafiyet istenen ders farklı bir dilde alınmış ise ilgili kurum ya da noter onaylı Türkçe ders içeriği ve transkriptinin de dilekçeye eklenmesi gerekir.</a:t>
                      </a:r>
                      <a:r>
                        <a:rPr lang="tr-TR" sz="1200" b="1" kern="1200" dirty="0">
                          <a:solidFill>
                            <a:schemeClr val="lt1"/>
                          </a:solidFill>
                          <a:effectLst/>
                          <a:latin typeface="+mn-lt"/>
                          <a:ea typeface="+mn-ea"/>
                          <a:cs typeface="+mn-cs"/>
                        </a:rPr>
                        <a:t> Yükseköğretim Kurulu tarafından denkliği tanınmayan yurt dışındaki üniversitelerden alınan dersler için muafiyet ve intibak işlemleri yapılamaz.</a:t>
                      </a:r>
                    </a:p>
                  </a:txBody>
                  <a:tcPr marL="68580" marR="68580" marT="0" marB="0"/>
                </a:tc>
                <a:extLst>
                  <a:ext uri="{0D108BD9-81ED-4DB2-BD59-A6C34878D82A}">
                    <a16:rowId xmlns:a16="http://schemas.microsoft.com/office/drawing/2014/main" xmlns="" val="10000"/>
                  </a:ext>
                </a:extLst>
              </a:tr>
            </a:tbl>
          </a:graphicData>
        </a:graphic>
      </p:graphicFrame>
      <p:sp>
        <p:nvSpPr>
          <p:cNvPr id="3" name="Dikdörtgen 2"/>
          <p:cNvSpPr/>
          <p:nvPr/>
        </p:nvSpPr>
        <p:spPr>
          <a:xfrm>
            <a:off x="2144277" y="446705"/>
            <a:ext cx="6858416" cy="523220"/>
          </a:xfrm>
          <a:prstGeom prst="rect">
            <a:avLst/>
          </a:prstGeom>
        </p:spPr>
        <p:txBody>
          <a:bodyPr wrap="none">
            <a:spAutoFit/>
          </a:bodyPr>
          <a:lstStyle/>
          <a:p>
            <a:pPr indent="359410" algn="just">
              <a:spcAft>
                <a:spcPts val="0"/>
              </a:spcAft>
            </a:pPr>
            <a:r>
              <a:rPr lang="tr-TR" sz="2800" b="1" dirty="0">
                <a:solidFill>
                  <a:srgbClr val="000000"/>
                </a:solidFill>
                <a:latin typeface="Calibri" panose="020F0502020204030204" pitchFamily="34" charset="0"/>
                <a:ea typeface="Times New Roman" panose="02020603050405020304" pitchFamily="18" charset="0"/>
              </a:rPr>
              <a:t>Muafiyet, Ders ve Kredi Transferi İşlemleri </a:t>
            </a:r>
            <a:endParaRPr lang="tr-TR"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0029920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403</TotalTime>
  <Words>89</Words>
  <Application>Microsoft Office PowerPoint</Application>
  <PresentationFormat>Geniş ekran</PresentationFormat>
  <Paragraphs>104</Paragraphs>
  <Slides>17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17</vt:i4>
      </vt:variant>
    </vt:vector>
  </HeadingPairs>
  <TitlesOfParts>
    <vt:vector size="23" baseType="lpstr">
      <vt:lpstr>Arial</vt:lpstr>
      <vt:lpstr>Calibri</vt:lpstr>
      <vt:lpstr>Century Gothic</vt:lpstr>
      <vt:lpstr>Times New Roman</vt:lpstr>
      <vt:lpstr>Wingdings 3</vt:lpstr>
      <vt:lpstr>Duman</vt:lpstr>
      <vt:lpstr>     Üniversitemiz Ön Lisans ve Lisans Eğitim-Öğretim ve Sınav Yönetmeliğinde Değişiklik Yapılması </vt:lpstr>
      <vt:lpstr>Öğrenci Katkı Payı ve Öğrenim Ücreti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Üniversitemiz Ön Lisans ve Lisans Eğitim-Öğretim ve Sınav Yönetmeliğinde Değişiklik Yapılması</dc:title>
  <dc:creator>acer</dc:creator>
  <cp:lastModifiedBy>casper</cp:lastModifiedBy>
  <cp:revision>19</cp:revision>
  <dcterms:created xsi:type="dcterms:W3CDTF">2025-11-18T08:26:15Z</dcterms:created>
  <dcterms:modified xsi:type="dcterms:W3CDTF">2026-06-19T07:13:01Z</dcterms:modified>
</cp:coreProperties>
</file>