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Lst>
  <p:sldSz cx="18288000" cy="10287000"/>
  <p:notesSz cx="6858000" cy="9144000"/>
  <p:embeddedFontLst>
    <p:embeddedFont>
      <p:font typeface="Calibri" panose="020F0502020204030204" pitchFamily="34" charset="0"/>
      <p:regular r:id="rId45"/>
      <p:bold r:id="rId46"/>
      <p:italic r:id="rId47"/>
      <p:boldItalic r:id="rId48"/>
    </p:embeddedFont>
    <p:embeddedFont>
      <p:font typeface="Arial Bold" panose="020B0604020202020204" charset="-94"/>
      <p:regular r:id="rId49"/>
    </p:embeddedFont>
    <p:embeddedFont>
      <p:font typeface="Lato Heavy" panose="020B0604020202020204" charset="-94"/>
      <p:regular r:id="rId50"/>
    </p:embeddedFont>
    <p:embeddedFont>
      <p:font typeface="Homemade Apple" panose="020B0604020202020204" charset="0"/>
      <p:regular r:id="rId51"/>
    </p:embeddedFont>
    <p:embeddedFont>
      <p:font typeface="Kollektif" panose="020B0604020202020204" charset="-94"/>
      <p:regular r:id="rId52"/>
    </p:embeddedFont>
    <p:embeddedFont>
      <p:font typeface="Lato Heavy Bold" panose="020B0604020202020204" charset="-94"/>
      <p:regular r:id="rId53"/>
    </p:embeddedFont>
    <p:embeddedFont>
      <p:font typeface="Libre Baskerville Bold"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21" autoAdjust="0"/>
  </p:normalViewPr>
  <p:slideViewPr>
    <p:cSldViewPr>
      <p:cViewPr varScale="1">
        <p:scale>
          <a:sx n="63" d="100"/>
          <a:sy n="63" d="100"/>
        </p:scale>
        <p:origin x="1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10" Type="http://schemas.openxmlformats.org/officeDocument/2006/relationships/image" Target="../media/image18.svg"/><Relationship Id="rId4" Type="http://schemas.openxmlformats.org/officeDocument/2006/relationships/image" Target="../media/image10.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9.png"/><Relationship Id="rId4" Type="http://schemas.openxmlformats.org/officeDocument/2006/relationships/hyperlink" Target="https://bapsis.bozok.edu.t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605277" y="5292032"/>
            <a:ext cx="8794835" cy="1634167"/>
            <a:chOff x="0" y="0"/>
            <a:chExt cx="2316335" cy="430398"/>
          </a:xfrm>
        </p:grpSpPr>
        <p:sp>
          <p:nvSpPr>
            <p:cNvPr id="3" name="Freeform 3"/>
            <p:cNvSpPr/>
            <p:nvPr/>
          </p:nvSpPr>
          <p:spPr>
            <a:xfrm>
              <a:off x="0" y="0"/>
              <a:ext cx="2316335" cy="430398"/>
            </a:xfrm>
            <a:custGeom>
              <a:avLst/>
              <a:gdLst/>
              <a:ahLst/>
              <a:cxnLst/>
              <a:rect l="l" t="t" r="r" b="b"/>
              <a:pathLst>
                <a:path w="2316335" h="430398">
                  <a:moveTo>
                    <a:pt x="44894" y="0"/>
                  </a:moveTo>
                  <a:lnTo>
                    <a:pt x="2271441" y="0"/>
                  </a:lnTo>
                  <a:cubicBezTo>
                    <a:pt x="2296235" y="0"/>
                    <a:pt x="2316335" y="20100"/>
                    <a:pt x="2316335" y="44894"/>
                  </a:cubicBezTo>
                  <a:lnTo>
                    <a:pt x="2316335" y="385504"/>
                  </a:lnTo>
                  <a:cubicBezTo>
                    <a:pt x="2316335" y="397410"/>
                    <a:pt x="2311605" y="408829"/>
                    <a:pt x="2303186" y="417249"/>
                  </a:cubicBezTo>
                  <a:cubicBezTo>
                    <a:pt x="2294767" y="425668"/>
                    <a:pt x="2283348" y="430398"/>
                    <a:pt x="2271441" y="430398"/>
                  </a:cubicBezTo>
                  <a:lnTo>
                    <a:pt x="44894" y="430398"/>
                  </a:lnTo>
                  <a:cubicBezTo>
                    <a:pt x="20100" y="430398"/>
                    <a:pt x="0" y="410298"/>
                    <a:pt x="0" y="385504"/>
                  </a:cubicBezTo>
                  <a:lnTo>
                    <a:pt x="0" y="44894"/>
                  </a:lnTo>
                  <a:cubicBezTo>
                    <a:pt x="0" y="20100"/>
                    <a:pt x="20100" y="0"/>
                    <a:pt x="44894" y="0"/>
                  </a:cubicBez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28575"/>
              <a:ext cx="2316335" cy="45897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863954" y="1389691"/>
            <a:ext cx="14560092" cy="3506686"/>
            <a:chOff x="0" y="0"/>
            <a:chExt cx="3834757" cy="812800"/>
          </a:xfrm>
        </p:grpSpPr>
        <p:sp>
          <p:nvSpPr>
            <p:cNvPr id="6" name="Freeform 6"/>
            <p:cNvSpPr/>
            <p:nvPr/>
          </p:nvSpPr>
          <p:spPr>
            <a:xfrm>
              <a:off x="0" y="0"/>
              <a:ext cx="3834757" cy="812800"/>
            </a:xfrm>
            <a:custGeom>
              <a:avLst/>
              <a:gdLst/>
              <a:ahLst/>
              <a:cxnLst/>
              <a:rect l="l" t="t" r="r" b="b"/>
              <a:pathLst>
                <a:path w="3834757" h="812800">
                  <a:moveTo>
                    <a:pt x="27118" y="0"/>
                  </a:moveTo>
                  <a:lnTo>
                    <a:pt x="3807639" y="0"/>
                  </a:lnTo>
                  <a:cubicBezTo>
                    <a:pt x="3822616" y="0"/>
                    <a:pt x="3834757" y="12141"/>
                    <a:pt x="3834757" y="27118"/>
                  </a:cubicBezTo>
                  <a:lnTo>
                    <a:pt x="3834757" y="785682"/>
                  </a:lnTo>
                  <a:cubicBezTo>
                    <a:pt x="3834757" y="800659"/>
                    <a:pt x="3822616" y="812800"/>
                    <a:pt x="3807639" y="812800"/>
                  </a:cubicBezTo>
                  <a:lnTo>
                    <a:pt x="27118" y="812800"/>
                  </a:lnTo>
                  <a:cubicBezTo>
                    <a:pt x="12141" y="812800"/>
                    <a:pt x="0" y="800659"/>
                    <a:pt x="0" y="785682"/>
                  </a:cubicBezTo>
                  <a:lnTo>
                    <a:pt x="0" y="27118"/>
                  </a:lnTo>
                  <a:cubicBezTo>
                    <a:pt x="0" y="12141"/>
                    <a:pt x="12141" y="0"/>
                    <a:pt x="27118" y="0"/>
                  </a:cubicBezTo>
                  <a:close/>
                </a:path>
              </a:pathLst>
            </a:custGeom>
            <a:gradFill rotWithShape="1">
              <a:gsLst>
                <a:gs pos="0">
                  <a:srgbClr val="CDFFD8">
                    <a:alpha val="100000"/>
                  </a:srgbClr>
                </a:gs>
                <a:gs pos="100000">
                  <a:srgbClr val="94B9FF">
                    <a:alpha val="100000"/>
                  </a:srgbClr>
                </a:gs>
              </a:gsLst>
              <a:lin ang="0"/>
            </a:gradFill>
          </p:spPr>
        </p:sp>
        <p:sp>
          <p:nvSpPr>
            <p:cNvPr id="7" name="TextBox 7"/>
            <p:cNvSpPr txBox="1"/>
            <p:nvPr/>
          </p:nvSpPr>
          <p:spPr>
            <a:xfrm>
              <a:off x="0" y="-28575"/>
              <a:ext cx="3834757" cy="84137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252392" y="1624723"/>
            <a:ext cx="15202134" cy="2880532"/>
          </a:xfrm>
          <a:prstGeom prst="rect">
            <a:avLst/>
          </a:prstGeom>
        </p:spPr>
        <p:txBody>
          <a:bodyPr lIns="0" tIns="0" rIns="0" bIns="0" rtlCol="0" anchor="t">
            <a:spAutoFit/>
          </a:bodyPr>
          <a:lstStyle/>
          <a:p>
            <a:pPr algn="ctr">
              <a:lnSpc>
                <a:spcPts val="12111"/>
              </a:lnSpc>
            </a:pPr>
            <a:r>
              <a:rPr lang="en-US" sz="6600" dirty="0">
                <a:solidFill>
                  <a:srgbClr val="000000"/>
                </a:solidFill>
                <a:latin typeface="Lato Heavy"/>
                <a:ea typeface="Lato Heavy"/>
                <a:cs typeface="Lato Heavy"/>
                <a:sym typeface="Lato Heavy"/>
              </a:rPr>
              <a:t>BİLİMSEL ARAŞTIRMA </a:t>
            </a:r>
            <a:endParaRPr lang="tr-TR" sz="6600" dirty="0" smtClean="0">
              <a:solidFill>
                <a:srgbClr val="000000"/>
              </a:solidFill>
              <a:latin typeface="Lato Heavy"/>
              <a:ea typeface="Lato Heavy"/>
              <a:cs typeface="Lato Heavy"/>
              <a:sym typeface="Lato Heavy"/>
            </a:endParaRPr>
          </a:p>
          <a:p>
            <a:pPr algn="ctr">
              <a:lnSpc>
                <a:spcPts val="12111"/>
              </a:lnSpc>
            </a:pPr>
            <a:r>
              <a:rPr lang="en-US" sz="6600" dirty="0" smtClean="0">
                <a:solidFill>
                  <a:srgbClr val="000000"/>
                </a:solidFill>
                <a:latin typeface="Lato Heavy"/>
                <a:ea typeface="Lato Heavy"/>
                <a:cs typeface="Lato Heavy"/>
                <a:sym typeface="Lato Heavy"/>
              </a:rPr>
              <a:t>PROJELERİ </a:t>
            </a:r>
            <a:r>
              <a:rPr lang="en-US" sz="6600" dirty="0">
                <a:solidFill>
                  <a:srgbClr val="000000"/>
                </a:solidFill>
                <a:latin typeface="Lato Heavy"/>
                <a:ea typeface="Lato Heavy"/>
                <a:cs typeface="Lato Heavy"/>
                <a:sym typeface="Lato Heavy"/>
              </a:rPr>
              <a:t>BİRİMİ</a:t>
            </a:r>
          </a:p>
        </p:txBody>
      </p:sp>
      <p:sp>
        <p:nvSpPr>
          <p:cNvPr id="9" name="TextBox 9"/>
          <p:cNvSpPr txBox="1"/>
          <p:nvPr/>
        </p:nvSpPr>
        <p:spPr>
          <a:xfrm>
            <a:off x="4957734" y="5258825"/>
            <a:ext cx="7791450" cy="2616101"/>
          </a:xfrm>
          <a:prstGeom prst="rect">
            <a:avLst/>
          </a:prstGeom>
        </p:spPr>
        <p:txBody>
          <a:bodyPr lIns="0" tIns="0" rIns="0" bIns="0" rtlCol="0" anchor="t">
            <a:spAutoFit/>
          </a:bodyPr>
          <a:lstStyle/>
          <a:p>
            <a:pPr algn="ctr">
              <a:lnSpc>
                <a:spcPts val="7817"/>
              </a:lnSpc>
            </a:pPr>
            <a:r>
              <a:rPr lang="en-US" sz="8000" dirty="0" err="1">
                <a:solidFill>
                  <a:srgbClr val="000000"/>
                </a:solidFill>
                <a:latin typeface="Lato Heavy"/>
                <a:ea typeface="Lato Heavy"/>
                <a:cs typeface="Lato Heavy"/>
                <a:sym typeface="Lato Heavy"/>
              </a:rPr>
              <a:t>Yeni</a:t>
            </a:r>
            <a:r>
              <a:rPr lang="en-US" sz="8000" dirty="0">
                <a:solidFill>
                  <a:srgbClr val="000000"/>
                </a:solidFill>
                <a:latin typeface="Lato Heavy"/>
                <a:ea typeface="Lato Heavy"/>
                <a:cs typeface="Lato Heavy"/>
                <a:sym typeface="Lato Heavy"/>
              </a:rPr>
              <a:t> </a:t>
            </a:r>
            <a:r>
              <a:rPr lang="en-US" sz="8000" dirty="0" err="1">
                <a:solidFill>
                  <a:srgbClr val="000000"/>
                </a:solidFill>
                <a:latin typeface="Lato Heavy"/>
                <a:ea typeface="Lato Heavy"/>
                <a:cs typeface="Lato Heavy"/>
                <a:sym typeface="Lato Heavy"/>
              </a:rPr>
              <a:t>Proje</a:t>
            </a:r>
            <a:r>
              <a:rPr lang="en-US" sz="8000" dirty="0">
                <a:solidFill>
                  <a:srgbClr val="000000"/>
                </a:solidFill>
                <a:latin typeface="Lato Heavy"/>
                <a:ea typeface="Lato Heavy"/>
                <a:cs typeface="Lato Heavy"/>
                <a:sym typeface="Lato Heavy"/>
              </a:rPr>
              <a:t> </a:t>
            </a:r>
            <a:r>
              <a:rPr lang="en-US" sz="8000" dirty="0" err="1">
                <a:solidFill>
                  <a:srgbClr val="000000"/>
                </a:solidFill>
                <a:latin typeface="Lato Heavy"/>
                <a:ea typeface="Lato Heavy"/>
                <a:cs typeface="Lato Heavy"/>
                <a:sym typeface="Lato Heavy"/>
              </a:rPr>
              <a:t>Türleri</a:t>
            </a:r>
            <a:endParaRPr lang="en-US" sz="8000" dirty="0">
              <a:solidFill>
                <a:srgbClr val="000000"/>
              </a:solidFill>
              <a:latin typeface="Lato Heavy"/>
              <a:ea typeface="Lato Heavy"/>
              <a:cs typeface="Lato Heavy"/>
              <a:sym typeface="Lato Heavy"/>
            </a:endParaRPr>
          </a:p>
          <a:p>
            <a:pPr algn="ctr">
              <a:lnSpc>
                <a:spcPts val="12616"/>
              </a:lnSpc>
            </a:pPr>
            <a:endParaRPr lang="en-US" sz="7817" dirty="0">
              <a:solidFill>
                <a:srgbClr val="000000"/>
              </a:solidFill>
              <a:latin typeface="Lato Heavy"/>
              <a:ea typeface="Lato Heavy"/>
              <a:cs typeface="Lato Heavy"/>
              <a:sym typeface="Lato Heavy"/>
            </a:endParaRPr>
          </a:p>
        </p:txBody>
      </p:sp>
      <p:grpSp>
        <p:nvGrpSpPr>
          <p:cNvPr id="10" name="Group 10"/>
          <p:cNvGrpSpPr/>
          <p:nvPr/>
        </p:nvGrpSpPr>
        <p:grpSpPr>
          <a:xfrm>
            <a:off x="3081977" y="7256921"/>
            <a:ext cx="12104247" cy="4791899"/>
            <a:chOff x="-26397" y="-1210386"/>
            <a:chExt cx="16138996" cy="6389198"/>
          </a:xfrm>
        </p:grpSpPr>
        <p:sp>
          <p:nvSpPr>
            <p:cNvPr id="11" name="TextBox 11"/>
            <p:cNvSpPr txBox="1"/>
            <p:nvPr/>
          </p:nvSpPr>
          <p:spPr>
            <a:xfrm>
              <a:off x="-26397" y="-1210386"/>
              <a:ext cx="16112599" cy="3282950"/>
            </a:xfrm>
            <a:prstGeom prst="rect">
              <a:avLst/>
            </a:prstGeom>
          </p:spPr>
          <p:txBody>
            <a:bodyPr lIns="0" tIns="0" rIns="0" bIns="0" rtlCol="0" anchor="t">
              <a:spAutoFit/>
            </a:bodyPr>
            <a:lstStyle/>
            <a:p>
              <a:pPr algn="ctr">
                <a:lnSpc>
                  <a:spcPts val="9554"/>
                </a:lnSpc>
              </a:pPr>
              <a:r>
                <a:rPr lang="en-US" sz="6085" b="1" i="1" spc="121" dirty="0">
                  <a:solidFill>
                    <a:srgbClr val="000000"/>
                  </a:solidFill>
                  <a:latin typeface="Homemade Apple"/>
                  <a:ea typeface="Homemade Apple"/>
                  <a:cs typeface="Homemade Apple"/>
                  <a:sym typeface="Homemade Apple"/>
                </a:rPr>
                <a:t>Prof. Dr. </a:t>
              </a:r>
              <a:r>
                <a:rPr lang="en-US" sz="6085" b="1" i="1" spc="121" dirty="0" err="1">
                  <a:solidFill>
                    <a:srgbClr val="000000"/>
                  </a:solidFill>
                  <a:latin typeface="Homemade Apple"/>
                  <a:ea typeface="Homemade Apple"/>
                  <a:cs typeface="Homemade Apple"/>
                  <a:sym typeface="Homemade Apple"/>
                </a:rPr>
                <a:t>Evren</a:t>
              </a:r>
              <a:r>
                <a:rPr lang="en-US" sz="6085" b="1" i="1" spc="121" dirty="0">
                  <a:solidFill>
                    <a:srgbClr val="000000"/>
                  </a:solidFill>
                  <a:latin typeface="Homemade Apple"/>
                  <a:ea typeface="Homemade Apple"/>
                  <a:cs typeface="Homemade Apple"/>
                  <a:sym typeface="Homemade Apple"/>
                </a:rPr>
                <a:t> </a:t>
              </a:r>
              <a:r>
                <a:rPr lang="tr-TR" sz="6085" b="1" i="1" spc="121" dirty="0" smtClean="0">
                  <a:solidFill>
                    <a:srgbClr val="000000"/>
                  </a:solidFill>
                  <a:latin typeface="Homemade Apple"/>
                  <a:ea typeface="Homemade Apple"/>
                  <a:cs typeface="Homemade Apple"/>
                  <a:sym typeface="Homemade Apple"/>
                </a:rPr>
                <a:t>YAŞAR</a:t>
              </a:r>
              <a:endParaRPr lang="en-US" sz="6085" b="1" i="1" spc="121" dirty="0">
                <a:solidFill>
                  <a:srgbClr val="000000"/>
                </a:solidFill>
                <a:latin typeface="Homemade Apple"/>
                <a:ea typeface="Homemade Apple"/>
                <a:cs typeface="Homemade Apple"/>
                <a:sym typeface="Homemade Apple"/>
              </a:endParaRPr>
            </a:p>
            <a:p>
              <a:pPr algn="ctr">
                <a:lnSpc>
                  <a:spcPts val="9554"/>
                </a:lnSpc>
              </a:pPr>
              <a:r>
                <a:rPr lang="tr-TR" sz="6085" spc="121" dirty="0" smtClean="0">
                  <a:solidFill>
                    <a:srgbClr val="000000"/>
                  </a:solidFill>
                  <a:latin typeface="Homemade Apple"/>
                  <a:ea typeface="Homemade Apple"/>
                  <a:cs typeface="Homemade Apple"/>
                  <a:sym typeface="Homemade Apple"/>
                </a:rPr>
                <a:t>REKTÖR</a:t>
              </a:r>
              <a:endParaRPr lang="en-US" sz="6085" spc="121" dirty="0">
                <a:solidFill>
                  <a:srgbClr val="000000"/>
                </a:solidFill>
                <a:latin typeface="Homemade Apple"/>
                <a:ea typeface="Homemade Apple"/>
                <a:cs typeface="Homemade Apple"/>
                <a:sym typeface="Homemade Apple"/>
              </a:endParaRPr>
            </a:p>
          </p:txBody>
        </p:sp>
        <p:sp>
          <p:nvSpPr>
            <p:cNvPr id="12" name="TextBox 12"/>
            <p:cNvSpPr txBox="1"/>
            <p:nvPr/>
          </p:nvSpPr>
          <p:spPr>
            <a:xfrm>
              <a:off x="0" y="4403837"/>
              <a:ext cx="16112599" cy="774975"/>
            </a:xfrm>
            <a:prstGeom prst="rect">
              <a:avLst/>
            </a:prstGeom>
          </p:spPr>
          <p:txBody>
            <a:bodyPr lIns="0" tIns="0" rIns="0" bIns="0" rtlCol="0" anchor="t">
              <a:spAutoFit/>
            </a:bodyPr>
            <a:lstStyle/>
            <a:p>
              <a:pPr algn="ctr">
                <a:lnSpc>
                  <a:spcPts val="4803"/>
                </a:lnSpc>
              </a:pPr>
              <a:r>
                <a:rPr lang="en-US" sz="3430" spc="123">
                  <a:solidFill>
                    <a:srgbClr val="000000"/>
                  </a:solidFill>
                  <a:latin typeface="Kollektif"/>
                  <a:ea typeface="Kollektif"/>
                  <a:cs typeface="Kollektif"/>
                  <a:sym typeface="Kollektif"/>
                </a:rPr>
                <a:t>Have a great day!</a:t>
              </a:r>
            </a:p>
          </p:txBody>
        </p:sp>
      </p:grpSp>
      <p:sp>
        <p:nvSpPr>
          <p:cNvPr id="13" name="TextBox 13"/>
          <p:cNvSpPr txBox="1"/>
          <p:nvPr/>
        </p:nvSpPr>
        <p:spPr>
          <a:xfrm>
            <a:off x="1863954" y="9758560"/>
            <a:ext cx="8609819" cy="388343"/>
          </a:xfrm>
          <a:prstGeom prst="rect">
            <a:avLst/>
          </a:prstGeom>
        </p:spPr>
        <p:txBody>
          <a:bodyPr lIns="0" tIns="0" rIns="0" bIns="0" rtlCol="0" anchor="t">
            <a:spAutoFit/>
          </a:bodyPr>
          <a:lstStyle/>
          <a:p>
            <a:pPr algn="r">
              <a:lnSpc>
                <a:spcPts val="2945"/>
              </a:lnSpc>
            </a:pPr>
            <a:r>
              <a:rPr lang="en-US" sz="2752" b="1" spc="462" dirty="0">
                <a:solidFill>
                  <a:srgbClr val="D7E68B"/>
                </a:solidFill>
                <a:latin typeface="Libre Baskerville Bold"/>
                <a:ea typeface="Libre Baskerville Bold"/>
                <a:cs typeface="Libre Baskerville Bold"/>
                <a:sym typeface="Libre Baskerville Bold"/>
              </a:rPr>
              <a:t>ARALIK-2024 </a:t>
            </a:r>
          </a:p>
        </p:txBody>
      </p:sp>
      <p:sp>
        <p:nvSpPr>
          <p:cNvPr id="14" name="Freeform 14"/>
          <p:cNvSpPr/>
          <p:nvPr/>
        </p:nvSpPr>
        <p:spPr>
          <a:xfrm>
            <a:off x="0" y="7531788"/>
            <a:ext cx="3081977" cy="2779383"/>
          </a:xfrm>
          <a:custGeom>
            <a:avLst/>
            <a:gdLst/>
            <a:ahLst/>
            <a:cxnLst/>
            <a:rect l="l" t="t" r="r" b="b"/>
            <a:pathLst>
              <a:path w="3081977" h="2779383">
                <a:moveTo>
                  <a:pt x="0" y="0"/>
                </a:moveTo>
                <a:lnTo>
                  <a:pt x="3081977" y="0"/>
                </a:lnTo>
                <a:lnTo>
                  <a:pt x="3081977" y="2779383"/>
                </a:lnTo>
                <a:lnTo>
                  <a:pt x="0" y="2779383"/>
                </a:lnTo>
                <a:lnTo>
                  <a:pt x="0" y="0"/>
                </a:lnTo>
                <a:close/>
              </a:path>
            </a:pathLst>
          </a:custGeom>
          <a:blipFill>
            <a:blip r:embed="rId2">
              <a:alphaModFix amt="91000"/>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10800000">
            <a:off x="15186225" y="0"/>
            <a:ext cx="3081977" cy="2779383"/>
          </a:xfrm>
          <a:custGeom>
            <a:avLst/>
            <a:gdLst/>
            <a:ahLst/>
            <a:cxnLst/>
            <a:rect l="l" t="t" r="r" b="b"/>
            <a:pathLst>
              <a:path w="3081977" h="2779383">
                <a:moveTo>
                  <a:pt x="0" y="0"/>
                </a:moveTo>
                <a:lnTo>
                  <a:pt x="3081976" y="0"/>
                </a:lnTo>
                <a:lnTo>
                  <a:pt x="3081976" y="2779383"/>
                </a:lnTo>
                <a:lnTo>
                  <a:pt x="0" y="2779383"/>
                </a:lnTo>
                <a:lnTo>
                  <a:pt x="0" y="0"/>
                </a:lnTo>
                <a:close/>
              </a:path>
            </a:pathLst>
          </a:custGeom>
          <a:blipFill>
            <a:blip r:embed="rId2">
              <a:alphaModFix amt="91000"/>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09182" y="251313"/>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792979"/>
            <a:ext cx="18288000" cy="3031468"/>
            <a:chOff x="0" y="0"/>
            <a:chExt cx="4816593" cy="798411"/>
          </a:xfrm>
        </p:grpSpPr>
        <p:sp>
          <p:nvSpPr>
            <p:cNvPr id="4" name="Freeform 4"/>
            <p:cNvSpPr/>
            <p:nvPr/>
          </p:nvSpPr>
          <p:spPr>
            <a:xfrm>
              <a:off x="0" y="0"/>
              <a:ext cx="4816592" cy="798411"/>
            </a:xfrm>
            <a:custGeom>
              <a:avLst/>
              <a:gdLst/>
              <a:ahLst/>
              <a:cxnLst/>
              <a:rect l="l" t="t" r="r" b="b"/>
              <a:pathLst>
                <a:path w="4816592" h="798411">
                  <a:moveTo>
                    <a:pt x="21590" y="0"/>
                  </a:moveTo>
                  <a:lnTo>
                    <a:pt x="4795002" y="0"/>
                  </a:lnTo>
                  <a:cubicBezTo>
                    <a:pt x="4800728" y="0"/>
                    <a:pt x="4806220" y="2275"/>
                    <a:pt x="4810269" y="6324"/>
                  </a:cubicBezTo>
                  <a:cubicBezTo>
                    <a:pt x="4814318" y="10372"/>
                    <a:pt x="4816592" y="15864"/>
                    <a:pt x="4816592" y="21590"/>
                  </a:cubicBezTo>
                  <a:lnTo>
                    <a:pt x="4816592" y="776821"/>
                  </a:lnTo>
                  <a:cubicBezTo>
                    <a:pt x="4816592" y="788745"/>
                    <a:pt x="4806926" y="798411"/>
                    <a:pt x="4795002" y="798411"/>
                  </a:cubicBezTo>
                  <a:lnTo>
                    <a:pt x="21590" y="798411"/>
                  </a:lnTo>
                  <a:cubicBezTo>
                    <a:pt x="9666" y="798411"/>
                    <a:pt x="0" y="788745"/>
                    <a:pt x="0" y="776821"/>
                  </a:cubicBezTo>
                  <a:lnTo>
                    <a:pt x="0" y="21590"/>
                  </a:lnTo>
                  <a:cubicBezTo>
                    <a:pt x="0" y="9666"/>
                    <a:pt x="9666" y="0"/>
                    <a:pt x="21590"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4816593" cy="82698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82611" y="1569548"/>
            <a:ext cx="6671563" cy="920750"/>
          </a:xfrm>
          <a:prstGeom prst="rect">
            <a:avLst/>
          </a:prstGeom>
        </p:spPr>
        <p:txBody>
          <a:bodyPr lIns="0" tIns="0" rIns="0" bIns="0" rtlCol="0" anchor="t">
            <a:spAutoFit/>
          </a:bodyPr>
          <a:lstStyle/>
          <a:p>
            <a:pPr algn="ctr">
              <a:lnSpc>
                <a:spcPts val="7000"/>
              </a:lnSpc>
              <a:spcBef>
                <a:spcPts val="5250"/>
              </a:spcBef>
            </a:pPr>
            <a:r>
              <a:rPr lang="en-US" sz="5000" spc="300">
                <a:solidFill>
                  <a:srgbClr val="000000"/>
                </a:solidFill>
                <a:latin typeface="Hussar Ekologiczy"/>
                <a:ea typeface="Hussar Ekologiczy"/>
                <a:cs typeface="Hussar Ekologiczy"/>
                <a:sym typeface="Hussar Ekologiczy"/>
              </a:rPr>
              <a:t>KATEGORI 5:</a:t>
            </a:r>
          </a:p>
        </p:txBody>
      </p:sp>
      <p:sp>
        <p:nvSpPr>
          <p:cNvPr id="7" name="TextBox 7"/>
          <p:cNvSpPr txBox="1"/>
          <p:nvPr/>
        </p:nvSpPr>
        <p:spPr>
          <a:xfrm>
            <a:off x="5892311" y="1191088"/>
            <a:ext cx="10119560" cy="2531745"/>
          </a:xfrm>
          <a:prstGeom prst="rect">
            <a:avLst/>
          </a:prstGeom>
        </p:spPr>
        <p:txBody>
          <a:bodyPr lIns="0" tIns="0" rIns="0" bIns="0" rtlCol="0" anchor="t">
            <a:spAutoFit/>
          </a:bodyPr>
          <a:lstStyle/>
          <a:p>
            <a:pPr algn="just">
              <a:lnSpc>
                <a:spcPts val="4829"/>
              </a:lnSpc>
            </a:pPr>
            <a:r>
              <a:rPr lang="en-US" sz="4199">
                <a:solidFill>
                  <a:srgbClr val="000000"/>
                </a:solidFill>
                <a:latin typeface="Lato Heavy"/>
                <a:ea typeface="Lato Heavy"/>
                <a:cs typeface="Lato Heavy"/>
                <a:sym typeface="Lato Heavy"/>
              </a:rPr>
              <a:t>Çok merkezli akademik, ulusal bilimsel yarışmalarda derece alan araştırmacılara proje desteği</a:t>
            </a:r>
          </a:p>
          <a:p>
            <a:pPr algn="just">
              <a:lnSpc>
                <a:spcPts val="4829"/>
              </a:lnSpc>
            </a:pPr>
            <a:endParaRPr lang="en-US" sz="4199">
              <a:solidFill>
                <a:srgbClr val="000000"/>
              </a:solidFill>
              <a:latin typeface="Lato Heavy"/>
              <a:ea typeface="Lato Heavy"/>
              <a:cs typeface="Lato Heavy"/>
              <a:sym typeface="Lato Heavy"/>
            </a:endParaRPr>
          </a:p>
        </p:txBody>
      </p:sp>
      <p:grpSp>
        <p:nvGrpSpPr>
          <p:cNvPr id="8" name="Group 8"/>
          <p:cNvGrpSpPr/>
          <p:nvPr/>
        </p:nvGrpSpPr>
        <p:grpSpPr>
          <a:xfrm>
            <a:off x="0" y="4752089"/>
            <a:ext cx="18288000" cy="4506211"/>
            <a:chOff x="0" y="0"/>
            <a:chExt cx="5621591" cy="1385175"/>
          </a:xfrm>
        </p:grpSpPr>
        <p:sp>
          <p:nvSpPr>
            <p:cNvPr id="9" name="Freeform 9"/>
            <p:cNvSpPr/>
            <p:nvPr/>
          </p:nvSpPr>
          <p:spPr>
            <a:xfrm>
              <a:off x="0" y="0"/>
              <a:ext cx="5621591" cy="1385175"/>
            </a:xfrm>
            <a:custGeom>
              <a:avLst/>
              <a:gdLst/>
              <a:ahLst/>
              <a:cxnLst/>
              <a:rect l="l" t="t" r="r" b="b"/>
              <a:pathLst>
                <a:path w="5621591" h="1385175">
                  <a:moveTo>
                    <a:pt x="21590" y="0"/>
                  </a:moveTo>
                  <a:lnTo>
                    <a:pt x="5600001" y="0"/>
                  </a:lnTo>
                  <a:cubicBezTo>
                    <a:pt x="5611925" y="0"/>
                    <a:pt x="5621591" y="9666"/>
                    <a:pt x="5621591" y="21590"/>
                  </a:cubicBezTo>
                  <a:lnTo>
                    <a:pt x="5621591" y="1363585"/>
                  </a:lnTo>
                  <a:cubicBezTo>
                    <a:pt x="5621591" y="1369311"/>
                    <a:pt x="5619317" y="1374803"/>
                    <a:pt x="5615268" y="1378851"/>
                  </a:cubicBezTo>
                  <a:cubicBezTo>
                    <a:pt x="5611219" y="1382900"/>
                    <a:pt x="5605727" y="1385175"/>
                    <a:pt x="5600001" y="1385175"/>
                  </a:cubicBezTo>
                  <a:lnTo>
                    <a:pt x="21590" y="1385175"/>
                  </a:lnTo>
                  <a:cubicBezTo>
                    <a:pt x="15864" y="1385175"/>
                    <a:pt x="10372" y="1382900"/>
                    <a:pt x="6324" y="1378851"/>
                  </a:cubicBezTo>
                  <a:cubicBezTo>
                    <a:pt x="2275" y="1374803"/>
                    <a:pt x="0" y="1369311"/>
                    <a:pt x="0" y="1363585"/>
                  </a:cubicBezTo>
                  <a:lnTo>
                    <a:pt x="0" y="21590"/>
                  </a:lnTo>
                  <a:cubicBezTo>
                    <a:pt x="0" y="9666"/>
                    <a:pt x="9666" y="0"/>
                    <a:pt x="21590" y="0"/>
                  </a:cubicBezTo>
                  <a:close/>
                </a:path>
              </a:pathLst>
            </a:custGeom>
            <a:solidFill>
              <a:srgbClr val="D7E68B"/>
            </a:solidFill>
          </p:spPr>
        </p:sp>
        <p:sp>
          <p:nvSpPr>
            <p:cNvPr id="10" name="TextBox 10"/>
            <p:cNvSpPr txBox="1"/>
            <p:nvPr/>
          </p:nvSpPr>
          <p:spPr>
            <a:xfrm>
              <a:off x="0" y="-47625"/>
              <a:ext cx="5621591" cy="1432800"/>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346451" y="5065395"/>
            <a:ext cx="17595097" cy="4360545"/>
          </a:xfrm>
          <a:prstGeom prst="rect">
            <a:avLst/>
          </a:prstGeom>
        </p:spPr>
        <p:txBody>
          <a:bodyPr lIns="0" tIns="0" rIns="0" bIns="0" rtlCol="0" anchor="t">
            <a:spAutoFit/>
          </a:bodyPr>
          <a:lstStyle/>
          <a:p>
            <a:pPr algn="just">
              <a:lnSpc>
                <a:spcPts val="4830"/>
              </a:lnSpc>
            </a:pPr>
            <a:r>
              <a:rPr lang="en-US" sz="4200">
                <a:solidFill>
                  <a:srgbClr val="000000"/>
                </a:solidFill>
                <a:latin typeface="Arial"/>
                <a:ea typeface="Arial"/>
                <a:cs typeface="Arial"/>
                <a:sym typeface="Arial"/>
              </a:rPr>
              <a:t> Bu kategoride aynı yıl içinde çok merkezli akademik, bilimsel ulusal yarışmalarda;</a:t>
            </a:r>
          </a:p>
          <a:p>
            <a:pPr algn="just">
              <a:lnSpc>
                <a:spcPts val="4830"/>
              </a:lnSpc>
            </a:pPr>
            <a:r>
              <a:rPr lang="en-US" sz="4200" b="1">
                <a:solidFill>
                  <a:srgbClr val="000000"/>
                </a:solidFill>
                <a:latin typeface="Arial Bold"/>
                <a:ea typeface="Arial Bold"/>
                <a:cs typeface="Arial Bold"/>
                <a:sym typeface="Arial Bold"/>
              </a:rPr>
              <a:t>Birincilik için 15.000 TL, </a:t>
            </a:r>
          </a:p>
          <a:p>
            <a:pPr algn="just">
              <a:lnSpc>
                <a:spcPts val="4830"/>
              </a:lnSpc>
            </a:pPr>
            <a:r>
              <a:rPr lang="en-US" sz="4200" b="1">
                <a:solidFill>
                  <a:srgbClr val="000000"/>
                </a:solidFill>
                <a:latin typeface="Arial Bold"/>
                <a:ea typeface="Arial Bold"/>
                <a:cs typeface="Arial Bold"/>
                <a:sym typeface="Arial Bold"/>
              </a:rPr>
              <a:t>İkincilik için 12.500 TL,</a:t>
            </a:r>
            <a:r>
              <a:rPr lang="en-US" sz="4200">
                <a:solidFill>
                  <a:srgbClr val="000000"/>
                </a:solidFill>
                <a:latin typeface="Arial"/>
                <a:ea typeface="Arial"/>
                <a:cs typeface="Arial"/>
                <a:sym typeface="Arial"/>
              </a:rPr>
              <a:t> </a:t>
            </a:r>
          </a:p>
          <a:p>
            <a:pPr algn="just">
              <a:lnSpc>
                <a:spcPts val="4830"/>
              </a:lnSpc>
            </a:pPr>
            <a:r>
              <a:rPr lang="en-US" sz="4200" b="1">
                <a:solidFill>
                  <a:srgbClr val="000000"/>
                </a:solidFill>
                <a:latin typeface="Arial Bold"/>
                <a:ea typeface="Arial Bold"/>
                <a:cs typeface="Arial Bold"/>
                <a:sym typeface="Arial Bold"/>
              </a:rPr>
              <a:t>Üçüncülük için 10.000 TL, </a:t>
            </a:r>
          </a:p>
          <a:p>
            <a:pPr algn="just">
              <a:lnSpc>
                <a:spcPts val="4830"/>
              </a:lnSpc>
            </a:pPr>
            <a:r>
              <a:rPr lang="en-US" sz="4200" b="1">
                <a:solidFill>
                  <a:srgbClr val="000000"/>
                </a:solidFill>
                <a:latin typeface="Arial Bold"/>
                <a:ea typeface="Arial Bold"/>
                <a:cs typeface="Arial Bold"/>
                <a:sym typeface="Arial Bold"/>
              </a:rPr>
              <a:t>Dört ve Onunculuk arası 5.000 TL’lik</a:t>
            </a:r>
            <a:r>
              <a:rPr lang="en-US" sz="4200">
                <a:solidFill>
                  <a:srgbClr val="000000"/>
                </a:solidFill>
                <a:latin typeface="Arial"/>
                <a:ea typeface="Arial"/>
                <a:cs typeface="Arial"/>
                <a:sym typeface="Arial"/>
              </a:rPr>
              <a:t> proje desteği verilir. </a:t>
            </a:r>
          </a:p>
          <a:p>
            <a:pPr algn="just">
              <a:lnSpc>
                <a:spcPts val="4830"/>
              </a:lnSpc>
            </a:pPr>
            <a:endParaRPr lang="en-US" sz="4200">
              <a:solidFill>
                <a:srgbClr val="000000"/>
              </a:solidFill>
              <a:latin typeface="Arial"/>
              <a:ea typeface="Arial"/>
              <a:cs typeface="Arial"/>
              <a:sym typeface="Arial"/>
            </a:endParaRPr>
          </a:p>
        </p:txBody>
      </p:sp>
      <p:sp>
        <p:nvSpPr>
          <p:cNvPr id="12" name="Freeform 12"/>
          <p:cNvSpPr/>
          <p:nvPr/>
        </p:nvSpPr>
        <p:spPr>
          <a:xfrm rot="-10731144">
            <a:off x="15623773" y="26204"/>
            <a:ext cx="2640645" cy="2381381"/>
          </a:xfrm>
          <a:custGeom>
            <a:avLst/>
            <a:gdLst/>
            <a:ahLst/>
            <a:cxnLst/>
            <a:rect l="l" t="t" r="r" b="b"/>
            <a:pathLst>
              <a:path w="2640645" h="2381381">
                <a:moveTo>
                  <a:pt x="0" y="0"/>
                </a:moveTo>
                <a:lnTo>
                  <a:pt x="2640645" y="0"/>
                </a:lnTo>
                <a:lnTo>
                  <a:pt x="2640645" y="2381382"/>
                </a:lnTo>
                <a:lnTo>
                  <a:pt x="0" y="2381382"/>
                </a:lnTo>
                <a:lnTo>
                  <a:pt x="0" y="0"/>
                </a:lnTo>
                <a:close/>
              </a:path>
            </a:pathLst>
          </a:custGeom>
          <a:blipFill>
            <a:blip r:embed="rId4">
              <a:alphaModFix amt="91000"/>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09182" y="251313"/>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792979"/>
            <a:ext cx="18288000" cy="3031468"/>
            <a:chOff x="0" y="0"/>
            <a:chExt cx="4816593" cy="798411"/>
          </a:xfrm>
        </p:grpSpPr>
        <p:sp>
          <p:nvSpPr>
            <p:cNvPr id="4" name="Freeform 4"/>
            <p:cNvSpPr/>
            <p:nvPr/>
          </p:nvSpPr>
          <p:spPr>
            <a:xfrm>
              <a:off x="0" y="0"/>
              <a:ext cx="4816592" cy="798411"/>
            </a:xfrm>
            <a:custGeom>
              <a:avLst/>
              <a:gdLst/>
              <a:ahLst/>
              <a:cxnLst/>
              <a:rect l="l" t="t" r="r" b="b"/>
              <a:pathLst>
                <a:path w="4816592" h="798411">
                  <a:moveTo>
                    <a:pt x="21590" y="0"/>
                  </a:moveTo>
                  <a:lnTo>
                    <a:pt x="4795002" y="0"/>
                  </a:lnTo>
                  <a:cubicBezTo>
                    <a:pt x="4800728" y="0"/>
                    <a:pt x="4806220" y="2275"/>
                    <a:pt x="4810269" y="6324"/>
                  </a:cubicBezTo>
                  <a:cubicBezTo>
                    <a:pt x="4814318" y="10372"/>
                    <a:pt x="4816592" y="15864"/>
                    <a:pt x="4816592" y="21590"/>
                  </a:cubicBezTo>
                  <a:lnTo>
                    <a:pt x="4816592" y="776821"/>
                  </a:lnTo>
                  <a:cubicBezTo>
                    <a:pt x="4816592" y="788745"/>
                    <a:pt x="4806926" y="798411"/>
                    <a:pt x="4795002" y="798411"/>
                  </a:cubicBezTo>
                  <a:lnTo>
                    <a:pt x="21590" y="798411"/>
                  </a:lnTo>
                  <a:cubicBezTo>
                    <a:pt x="9666" y="798411"/>
                    <a:pt x="0" y="788745"/>
                    <a:pt x="0" y="776821"/>
                  </a:cubicBezTo>
                  <a:lnTo>
                    <a:pt x="0" y="21590"/>
                  </a:lnTo>
                  <a:cubicBezTo>
                    <a:pt x="0" y="9666"/>
                    <a:pt x="9666" y="0"/>
                    <a:pt x="21590"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4816593" cy="82698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82611" y="1569548"/>
            <a:ext cx="6671563" cy="920750"/>
          </a:xfrm>
          <a:prstGeom prst="rect">
            <a:avLst/>
          </a:prstGeom>
        </p:spPr>
        <p:txBody>
          <a:bodyPr lIns="0" tIns="0" rIns="0" bIns="0" rtlCol="0" anchor="t">
            <a:spAutoFit/>
          </a:bodyPr>
          <a:lstStyle/>
          <a:p>
            <a:pPr algn="ctr">
              <a:lnSpc>
                <a:spcPts val="7000"/>
              </a:lnSpc>
              <a:spcBef>
                <a:spcPts val="5250"/>
              </a:spcBef>
            </a:pPr>
            <a:r>
              <a:rPr lang="en-US" sz="5000" spc="300">
                <a:solidFill>
                  <a:srgbClr val="000000"/>
                </a:solidFill>
                <a:latin typeface="Hussar Ekologiczy"/>
                <a:ea typeface="Hussar Ekologiczy"/>
                <a:cs typeface="Hussar Ekologiczy"/>
                <a:sym typeface="Hussar Ekologiczy"/>
              </a:rPr>
              <a:t>KATEGORI 6:</a:t>
            </a:r>
          </a:p>
        </p:txBody>
      </p:sp>
      <p:sp>
        <p:nvSpPr>
          <p:cNvPr id="7" name="TextBox 7"/>
          <p:cNvSpPr txBox="1"/>
          <p:nvPr/>
        </p:nvSpPr>
        <p:spPr>
          <a:xfrm>
            <a:off x="5892311" y="1314303"/>
            <a:ext cx="10515215" cy="1922145"/>
          </a:xfrm>
          <a:prstGeom prst="rect">
            <a:avLst/>
          </a:prstGeom>
        </p:spPr>
        <p:txBody>
          <a:bodyPr lIns="0" tIns="0" rIns="0" bIns="0" rtlCol="0" anchor="t">
            <a:spAutoFit/>
          </a:bodyPr>
          <a:lstStyle/>
          <a:p>
            <a:pPr algn="just">
              <a:lnSpc>
                <a:spcPts val="4829"/>
              </a:lnSpc>
            </a:pPr>
            <a:r>
              <a:rPr lang="en-US" sz="4199">
                <a:solidFill>
                  <a:srgbClr val="000000"/>
                </a:solidFill>
                <a:latin typeface="Lato Heavy"/>
                <a:ea typeface="Lato Heavy"/>
                <a:cs typeface="Lato Heavy"/>
                <a:sym typeface="Lato Heavy"/>
              </a:rPr>
              <a:t>Üniversitemizin ulusal ve uluslararası tanınırlığını artırmaya yönelik faaliyet gösteren araştırmacılara proje desteği</a:t>
            </a:r>
          </a:p>
        </p:txBody>
      </p:sp>
      <p:grpSp>
        <p:nvGrpSpPr>
          <p:cNvPr id="8" name="Group 8"/>
          <p:cNvGrpSpPr/>
          <p:nvPr/>
        </p:nvGrpSpPr>
        <p:grpSpPr>
          <a:xfrm>
            <a:off x="0" y="4752089"/>
            <a:ext cx="12155349" cy="4506211"/>
            <a:chOff x="0" y="0"/>
            <a:chExt cx="3736461" cy="1385175"/>
          </a:xfrm>
        </p:grpSpPr>
        <p:sp>
          <p:nvSpPr>
            <p:cNvPr id="9" name="Freeform 9"/>
            <p:cNvSpPr/>
            <p:nvPr/>
          </p:nvSpPr>
          <p:spPr>
            <a:xfrm>
              <a:off x="0" y="0"/>
              <a:ext cx="3736461" cy="1385175"/>
            </a:xfrm>
            <a:custGeom>
              <a:avLst/>
              <a:gdLst/>
              <a:ahLst/>
              <a:cxnLst/>
              <a:rect l="l" t="t" r="r" b="b"/>
              <a:pathLst>
                <a:path w="3736461" h="1385175">
                  <a:moveTo>
                    <a:pt x="32483" y="0"/>
                  </a:moveTo>
                  <a:lnTo>
                    <a:pt x="3703979" y="0"/>
                  </a:lnTo>
                  <a:cubicBezTo>
                    <a:pt x="3712594" y="0"/>
                    <a:pt x="3720856" y="3422"/>
                    <a:pt x="3726948" y="9514"/>
                  </a:cubicBezTo>
                  <a:cubicBezTo>
                    <a:pt x="3733039" y="15606"/>
                    <a:pt x="3736461" y="23868"/>
                    <a:pt x="3736461" y="32483"/>
                  </a:cubicBezTo>
                  <a:lnTo>
                    <a:pt x="3736461" y="1352692"/>
                  </a:lnTo>
                  <a:cubicBezTo>
                    <a:pt x="3736461" y="1361307"/>
                    <a:pt x="3733039" y="1369569"/>
                    <a:pt x="3726948" y="1375661"/>
                  </a:cubicBezTo>
                  <a:cubicBezTo>
                    <a:pt x="3720856" y="1381753"/>
                    <a:pt x="3712594" y="1385175"/>
                    <a:pt x="3703979" y="1385175"/>
                  </a:cubicBezTo>
                  <a:lnTo>
                    <a:pt x="32483" y="1385175"/>
                  </a:lnTo>
                  <a:cubicBezTo>
                    <a:pt x="23868" y="1385175"/>
                    <a:pt x="15606" y="1381753"/>
                    <a:pt x="9514" y="1375661"/>
                  </a:cubicBezTo>
                  <a:cubicBezTo>
                    <a:pt x="3422" y="1369569"/>
                    <a:pt x="0" y="1361307"/>
                    <a:pt x="0" y="1352692"/>
                  </a:cubicBezTo>
                  <a:lnTo>
                    <a:pt x="0" y="32483"/>
                  </a:lnTo>
                  <a:cubicBezTo>
                    <a:pt x="0" y="23868"/>
                    <a:pt x="3422" y="15606"/>
                    <a:pt x="9514" y="9514"/>
                  </a:cubicBezTo>
                  <a:cubicBezTo>
                    <a:pt x="15606" y="3422"/>
                    <a:pt x="23868" y="0"/>
                    <a:pt x="32483" y="0"/>
                  </a:cubicBezTo>
                  <a:close/>
                </a:path>
              </a:pathLst>
            </a:custGeom>
            <a:solidFill>
              <a:srgbClr val="D7E68B"/>
            </a:solidFill>
          </p:spPr>
        </p:sp>
        <p:sp>
          <p:nvSpPr>
            <p:cNvPr id="10" name="TextBox 10"/>
            <p:cNvSpPr txBox="1"/>
            <p:nvPr/>
          </p:nvSpPr>
          <p:spPr>
            <a:xfrm>
              <a:off x="0" y="-47625"/>
              <a:ext cx="3736461" cy="1432800"/>
            </a:xfrm>
            <a:prstGeom prst="rect">
              <a:avLst/>
            </a:prstGeom>
          </p:spPr>
          <p:txBody>
            <a:bodyPr lIns="50800" tIns="50800" rIns="50800" bIns="50800" rtlCol="0" anchor="ctr"/>
            <a:lstStyle/>
            <a:p>
              <a:pPr algn="ctr">
                <a:lnSpc>
                  <a:spcPts val="3359"/>
                </a:lnSpc>
              </a:pPr>
              <a:endParaRPr/>
            </a:p>
          </p:txBody>
        </p:sp>
      </p:grpSp>
      <p:sp>
        <p:nvSpPr>
          <p:cNvPr id="11" name="Freeform 11"/>
          <p:cNvSpPr/>
          <p:nvPr/>
        </p:nvSpPr>
        <p:spPr>
          <a:xfrm rot="-10731144">
            <a:off x="15623773" y="26204"/>
            <a:ext cx="2640645" cy="2381381"/>
          </a:xfrm>
          <a:custGeom>
            <a:avLst/>
            <a:gdLst/>
            <a:ahLst/>
            <a:cxnLst/>
            <a:rect l="l" t="t" r="r" b="b"/>
            <a:pathLst>
              <a:path w="2640645" h="2381381">
                <a:moveTo>
                  <a:pt x="0" y="0"/>
                </a:moveTo>
                <a:lnTo>
                  <a:pt x="2640645" y="0"/>
                </a:lnTo>
                <a:lnTo>
                  <a:pt x="2640645" y="2381382"/>
                </a:lnTo>
                <a:lnTo>
                  <a:pt x="0" y="2381382"/>
                </a:lnTo>
                <a:lnTo>
                  <a:pt x="0" y="0"/>
                </a:lnTo>
                <a:close/>
              </a:path>
            </a:pathLst>
          </a:custGeom>
          <a:blipFill>
            <a:blip r:embed="rId4">
              <a:alphaModFix amt="91000"/>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5209640">
            <a:off x="11967052" y="2834870"/>
            <a:ext cx="1311593" cy="4114800"/>
          </a:xfrm>
          <a:custGeom>
            <a:avLst/>
            <a:gdLst/>
            <a:ahLst/>
            <a:cxnLst/>
            <a:rect l="l" t="t" r="r" b="b"/>
            <a:pathLst>
              <a:path w="1311593" h="4114800">
                <a:moveTo>
                  <a:pt x="0" y="0"/>
                </a:moveTo>
                <a:lnTo>
                  <a:pt x="1311593" y="0"/>
                </a:lnTo>
                <a:lnTo>
                  <a:pt x="131159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374713" y="5038408"/>
            <a:ext cx="11405924" cy="55797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 Bu kategoride aynı yıl içinde üniversitemizin ulusal ve uluslararası tanınırlığını artırmaya yönelik ve Rektörlük tarafından izin verilen </a:t>
            </a:r>
            <a:r>
              <a:rPr lang="en-US" sz="4199" u="sng">
                <a:solidFill>
                  <a:srgbClr val="000000"/>
                </a:solidFill>
                <a:latin typeface="Arial"/>
                <a:ea typeface="Arial"/>
                <a:cs typeface="Arial"/>
                <a:sym typeface="Arial"/>
              </a:rPr>
              <a:t>festival, kongre, büyük çaplı bilimsel toplantı</a:t>
            </a:r>
            <a:r>
              <a:rPr lang="en-US" sz="4199">
                <a:solidFill>
                  <a:srgbClr val="000000"/>
                </a:solidFill>
                <a:latin typeface="Arial"/>
                <a:ea typeface="Arial"/>
                <a:cs typeface="Arial"/>
                <a:sym typeface="Arial"/>
              </a:rPr>
              <a:t> gibi etkinliklerde </a:t>
            </a:r>
            <a:r>
              <a:rPr lang="en-US" sz="4199" u="sng">
                <a:solidFill>
                  <a:srgbClr val="000000"/>
                </a:solidFill>
                <a:latin typeface="Arial"/>
                <a:ea typeface="Arial"/>
                <a:cs typeface="Arial"/>
                <a:sym typeface="Arial"/>
              </a:rPr>
              <a:t>koordinatör veya düzenleme kurulu başkanı</a:t>
            </a:r>
            <a:r>
              <a:rPr lang="en-US" sz="4199">
                <a:solidFill>
                  <a:srgbClr val="000000"/>
                </a:solidFill>
                <a:latin typeface="Arial"/>
                <a:ea typeface="Arial"/>
                <a:cs typeface="Arial"/>
                <a:sym typeface="Arial"/>
              </a:rPr>
              <a:t> olan araştırmacılara destek sağlanır. </a:t>
            </a:r>
          </a:p>
          <a:p>
            <a:pPr algn="just">
              <a:lnSpc>
                <a:spcPts val="4829"/>
              </a:lnSpc>
            </a:pPr>
            <a:endParaRPr lang="en-US" sz="4199">
              <a:solidFill>
                <a:srgbClr val="000000"/>
              </a:solidFill>
              <a:latin typeface="Arial"/>
              <a:ea typeface="Arial"/>
              <a:cs typeface="Arial"/>
              <a:sym typeface="Arial"/>
            </a:endParaRPr>
          </a:p>
          <a:p>
            <a:pPr algn="just">
              <a:lnSpc>
                <a:spcPts val="4829"/>
              </a:lnSpc>
            </a:pPr>
            <a:endParaRPr lang="en-US" sz="4199">
              <a:solidFill>
                <a:srgbClr val="000000"/>
              </a:solidFill>
              <a:latin typeface="Arial"/>
              <a:ea typeface="Arial"/>
              <a:cs typeface="Arial"/>
              <a:sym typeface="Arial"/>
            </a:endParaRPr>
          </a:p>
          <a:p>
            <a:pPr algn="just">
              <a:lnSpc>
                <a:spcPts val="4829"/>
              </a:lnSpc>
            </a:pPr>
            <a:endParaRPr lang="en-US" sz="4199">
              <a:solidFill>
                <a:srgbClr val="000000"/>
              </a:solidFill>
              <a:latin typeface="Arial"/>
              <a:ea typeface="Arial"/>
              <a:cs typeface="Arial"/>
              <a:sym typeface="Arial"/>
            </a:endParaRPr>
          </a:p>
        </p:txBody>
      </p:sp>
      <p:sp>
        <p:nvSpPr>
          <p:cNvPr id="14" name="TextBox 14"/>
          <p:cNvSpPr txBox="1"/>
          <p:nvPr/>
        </p:nvSpPr>
        <p:spPr>
          <a:xfrm>
            <a:off x="12622848" y="5852478"/>
            <a:ext cx="5301534" cy="2009140"/>
          </a:xfrm>
          <a:prstGeom prst="rect">
            <a:avLst/>
          </a:prstGeom>
        </p:spPr>
        <p:txBody>
          <a:bodyPr lIns="0" tIns="0" rIns="0" bIns="0" rtlCol="0" anchor="t">
            <a:spAutoFit/>
          </a:bodyPr>
          <a:lstStyle/>
          <a:p>
            <a:pPr algn="just">
              <a:lnSpc>
                <a:spcPts val="5059"/>
              </a:lnSpc>
            </a:pPr>
            <a:r>
              <a:rPr lang="en-US" sz="4399">
                <a:solidFill>
                  <a:srgbClr val="D7E68B"/>
                </a:solidFill>
                <a:latin typeface="Arial"/>
                <a:ea typeface="Arial"/>
                <a:cs typeface="Arial"/>
                <a:sym typeface="Arial"/>
              </a:rPr>
              <a:t>Bu tür destekler için verilecek tutar proje başına </a:t>
            </a:r>
            <a:r>
              <a:rPr lang="en-US" sz="4399" b="1">
                <a:solidFill>
                  <a:srgbClr val="D7E68B"/>
                </a:solidFill>
                <a:latin typeface="Arial Bold"/>
                <a:ea typeface="Arial Bold"/>
                <a:cs typeface="Arial Bold"/>
                <a:sym typeface="Arial Bold"/>
              </a:rPr>
              <a:t>15.000 TL</a:t>
            </a:r>
            <a:r>
              <a:rPr lang="en-US" sz="4399">
                <a:solidFill>
                  <a:srgbClr val="D7E68B"/>
                </a:solidFill>
                <a:latin typeface="Arial"/>
                <a:ea typeface="Arial"/>
                <a:cs typeface="Arial"/>
                <a:sym typeface="Arial"/>
              </a:rPr>
              <a:t>’dir.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02218" y="818887"/>
            <a:ext cx="2927507" cy="2979651"/>
          </a:xfrm>
          <a:custGeom>
            <a:avLst/>
            <a:gdLst/>
            <a:ahLst/>
            <a:cxnLst/>
            <a:rect l="l" t="t" r="r" b="b"/>
            <a:pathLst>
              <a:path w="2927507" h="2979651">
                <a:moveTo>
                  <a:pt x="0" y="0"/>
                </a:moveTo>
                <a:lnTo>
                  <a:pt x="2927507" y="0"/>
                </a:lnTo>
                <a:lnTo>
                  <a:pt x="2927507" y="2979652"/>
                </a:lnTo>
                <a:lnTo>
                  <a:pt x="0" y="29796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471245"/>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2227579" y="4366113"/>
            <a:ext cx="13586999" cy="4506211"/>
            <a:chOff x="0" y="0"/>
            <a:chExt cx="4176540" cy="1385175"/>
          </a:xfrm>
        </p:grpSpPr>
        <p:sp>
          <p:nvSpPr>
            <p:cNvPr id="7" name="Freeform 7"/>
            <p:cNvSpPr/>
            <p:nvPr/>
          </p:nvSpPr>
          <p:spPr>
            <a:xfrm>
              <a:off x="0" y="0"/>
              <a:ext cx="4176540" cy="1385175"/>
            </a:xfrm>
            <a:custGeom>
              <a:avLst/>
              <a:gdLst/>
              <a:ahLst/>
              <a:cxnLst/>
              <a:rect l="l" t="t" r="r" b="b"/>
              <a:pathLst>
                <a:path w="4176540" h="1385175">
                  <a:moveTo>
                    <a:pt x="29060" y="0"/>
                  </a:moveTo>
                  <a:lnTo>
                    <a:pt x="4147480" y="0"/>
                  </a:lnTo>
                  <a:cubicBezTo>
                    <a:pt x="4163529" y="0"/>
                    <a:pt x="4176540" y="13011"/>
                    <a:pt x="4176540" y="29060"/>
                  </a:cubicBezTo>
                  <a:lnTo>
                    <a:pt x="4176540" y="1356115"/>
                  </a:lnTo>
                  <a:cubicBezTo>
                    <a:pt x="4176540" y="1372164"/>
                    <a:pt x="4163529" y="1385175"/>
                    <a:pt x="4147480" y="1385175"/>
                  </a:cubicBezTo>
                  <a:lnTo>
                    <a:pt x="29060" y="1385175"/>
                  </a:lnTo>
                  <a:cubicBezTo>
                    <a:pt x="13011" y="1385175"/>
                    <a:pt x="0" y="1372164"/>
                    <a:pt x="0" y="1356115"/>
                  </a:cubicBezTo>
                  <a:lnTo>
                    <a:pt x="0" y="29060"/>
                  </a:lnTo>
                  <a:cubicBezTo>
                    <a:pt x="0" y="13011"/>
                    <a:pt x="13011" y="0"/>
                    <a:pt x="29060" y="0"/>
                  </a:cubicBezTo>
                  <a:close/>
                </a:path>
              </a:pathLst>
            </a:custGeom>
            <a:solidFill>
              <a:srgbClr val="D7E68B"/>
            </a:solidFill>
          </p:spPr>
        </p:sp>
        <p:sp>
          <p:nvSpPr>
            <p:cNvPr id="8" name="TextBox 8"/>
            <p:cNvSpPr txBox="1"/>
            <p:nvPr/>
          </p:nvSpPr>
          <p:spPr>
            <a:xfrm>
              <a:off x="0" y="-47625"/>
              <a:ext cx="4176540" cy="1432800"/>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a:off x="13946105" y="7203961"/>
            <a:ext cx="2741182" cy="2456784"/>
          </a:xfrm>
          <a:custGeom>
            <a:avLst/>
            <a:gdLst/>
            <a:ahLst/>
            <a:cxnLst/>
            <a:rect l="l" t="t" r="r" b="b"/>
            <a:pathLst>
              <a:path w="2741182" h="2456784">
                <a:moveTo>
                  <a:pt x="0" y="0"/>
                </a:moveTo>
                <a:lnTo>
                  <a:pt x="2741182" y="0"/>
                </a:lnTo>
                <a:lnTo>
                  <a:pt x="2741182" y="2456784"/>
                </a:lnTo>
                <a:lnTo>
                  <a:pt x="0" y="24567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028700" y="3510044"/>
            <a:ext cx="2053539" cy="1712138"/>
          </a:xfrm>
          <a:custGeom>
            <a:avLst/>
            <a:gdLst/>
            <a:ahLst/>
            <a:cxnLst/>
            <a:rect l="l" t="t" r="r" b="b"/>
            <a:pathLst>
              <a:path w="2053539" h="1712138">
                <a:moveTo>
                  <a:pt x="0" y="0"/>
                </a:moveTo>
                <a:lnTo>
                  <a:pt x="2053539" y="0"/>
                </a:lnTo>
                <a:lnTo>
                  <a:pt x="2053539" y="1712138"/>
                </a:lnTo>
                <a:lnTo>
                  <a:pt x="0" y="17121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830873" y="1923903"/>
            <a:ext cx="13115232" cy="702945"/>
          </a:xfrm>
          <a:prstGeom prst="rect">
            <a:avLst/>
          </a:prstGeom>
        </p:spPr>
        <p:txBody>
          <a:bodyPr lIns="0" tIns="0" rIns="0" bIns="0" rtlCol="0" anchor="t">
            <a:spAutoFit/>
          </a:bodyPr>
          <a:lstStyle/>
          <a:p>
            <a:pPr algn="just">
              <a:lnSpc>
                <a:spcPts val="4829"/>
              </a:lnSpc>
            </a:pPr>
            <a:r>
              <a:rPr lang="en-US" sz="4199">
                <a:solidFill>
                  <a:srgbClr val="000000"/>
                </a:solidFill>
                <a:latin typeface="Lato Heavy"/>
                <a:ea typeface="Lato Heavy"/>
                <a:cs typeface="Lato Heavy"/>
                <a:sym typeface="Lato Heavy"/>
              </a:rPr>
              <a:t>BM Amaçları ve İhtisas Alanımıza Yönelik Ek Destekler</a:t>
            </a:r>
          </a:p>
        </p:txBody>
      </p:sp>
      <p:sp>
        <p:nvSpPr>
          <p:cNvPr id="12" name="TextBox 12"/>
          <p:cNvSpPr txBox="1"/>
          <p:nvPr/>
        </p:nvSpPr>
        <p:spPr>
          <a:xfrm>
            <a:off x="2858986" y="4961572"/>
            <a:ext cx="12677672" cy="3750945"/>
          </a:xfrm>
          <a:prstGeom prst="rect">
            <a:avLst/>
          </a:prstGeom>
        </p:spPr>
        <p:txBody>
          <a:bodyPr lIns="0" tIns="0" rIns="0" bIns="0" rtlCol="0" anchor="t">
            <a:spAutoFit/>
          </a:bodyPr>
          <a:lstStyle/>
          <a:p>
            <a:pPr algn="just">
              <a:lnSpc>
                <a:spcPts val="4830"/>
              </a:lnSpc>
            </a:pPr>
            <a:r>
              <a:rPr lang="en-US" sz="4200">
                <a:solidFill>
                  <a:srgbClr val="000000"/>
                </a:solidFill>
                <a:latin typeface="Arial"/>
                <a:ea typeface="Arial"/>
                <a:cs typeface="Arial"/>
                <a:sym typeface="Arial"/>
              </a:rPr>
              <a:t>•Yukarıda belirtilen 1., 2. ve 3. Kategoriler için </a:t>
            </a:r>
            <a:r>
              <a:rPr lang="en-US" sz="4200" b="1">
                <a:solidFill>
                  <a:srgbClr val="000000"/>
                </a:solidFill>
                <a:latin typeface="Arial Bold"/>
                <a:ea typeface="Arial Bold"/>
                <a:cs typeface="Arial Bold"/>
                <a:sym typeface="Arial Bold"/>
              </a:rPr>
              <a:t>Birleşmiş Milletler Kalkınma Amaçları</a:t>
            </a:r>
            <a:r>
              <a:rPr lang="en-US" sz="4200">
                <a:solidFill>
                  <a:srgbClr val="000000"/>
                </a:solidFill>
                <a:latin typeface="Arial"/>
                <a:ea typeface="Arial"/>
                <a:cs typeface="Arial"/>
                <a:sym typeface="Arial"/>
              </a:rPr>
              <a:t> veya</a:t>
            </a:r>
          </a:p>
          <a:p>
            <a:pPr algn="just">
              <a:lnSpc>
                <a:spcPts val="4830"/>
              </a:lnSpc>
            </a:pPr>
            <a:r>
              <a:rPr lang="en-US" sz="4200">
                <a:solidFill>
                  <a:srgbClr val="000000"/>
                </a:solidFill>
                <a:latin typeface="Arial"/>
                <a:ea typeface="Arial"/>
                <a:cs typeface="Arial"/>
                <a:sym typeface="Arial"/>
              </a:rPr>
              <a:t>•Üniversitemiz ihtisas alanı olan “</a:t>
            </a:r>
            <a:r>
              <a:rPr lang="en-US" sz="4200" b="1">
                <a:solidFill>
                  <a:srgbClr val="000000"/>
                </a:solidFill>
                <a:latin typeface="Arial Bold"/>
                <a:ea typeface="Arial Bold"/>
                <a:cs typeface="Arial Bold"/>
                <a:sym typeface="Arial Bold"/>
              </a:rPr>
              <a:t>Endüstriyel Kenevir</a:t>
            </a:r>
            <a:r>
              <a:rPr lang="en-US" sz="4200">
                <a:solidFill>
                  <a:srgbClr val="000000"/>
                </a:solidFill>
                <a:latin typeface="Arial"/>
                <a:ea typeface="Arial"/>
                <a:cs typeface="Arial"/>
                <a:sym typeface="Arial"/>
              </a:rPr>
              <a:t>” kapsamındaki projelere; </a:t>
            </a:r>
          </a:p>
          <a:p>
            <a:pPr algn="just">
              <a:lnSpc>
                <a:spcPts val="4830"/>
              </a:lnSpc>
            </a:pPr>
            <a:r>
              <a:rPr lang="en-US" sz="4200">
                <a:solidFill>
                  <a:srgbClr val="000000"/>
                </a:solidFill>
                <a:latin typeface="Arial"/>
                <a:ea typeface="Arial"/>
                <a:cs typeface="Arial"/>
                <a:sym typeface="Arial"/>
              </a:rPr>
              <a:t>•</a:t>
            </a:r>
            <a:r>
              <a:rPr lang="en-US" sz="4200" b="1">
                <a:solidFill>
                  <a:srgbClr val="000000"/>
                </a:solidFill>
                <a:latin typeface="Arial Bold"/>
                <a:ea typeface="Arial Bold"/>
                <a:cs typeface="Arial Bold"/>
                <a:sym typeface="Arial Bold"/>
              </a:rPr>
              <a:t>%20</a:t>
            </a:r>
            <a:r>
              <a:rPr lang="en-US" sz="4200">
                <a:solidFill>
                  <a:srgbClr val="000000"/>
                </a:solidFill>
                <a:latin typeface="Arial"/>
                <a:ea typeface="Arial"/>
                <a:cs typeface="Arial"/>
                <a:sym typeface="Arial"/>
              </a:rPr>
              <a:t> ek bütçe desteği verilir. </a:t>
            </a:r>
          </a:p>
          <a:p>
            <a:pPr algn="just">
              <a:lnSpc>
                <a:spcPts val="4830"/>
              </a:lnSpc>
            </a:pPr>
            <a:endParaRPr lang="en-US" sz="420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661306" y="2610050"/>
            <a:ext cx="17103285" cy="7251411"/>
            <a:chOff x="0" y="0"/>
            <a:chExt cx="5257419" cy="2229028"/>
          </a:xfrm>
        </p:grpSpPr>
        <p:sp>
          <p:nvSpPr>
            <p:cNvPr id="7" name="Freeform 7"/>
            <p:cNvSpPr/>
            <p:nvPr/>
          </p:nvSpPr>
          <p:spPr>
            <a:xfrm>
              <a:off x="0" y="0"/>
              <a:ext cx="5257419" cy="2229028"/>
            </a:xfrm>
            <a:custGeom>
              <a:avLst/>
              <a:gdLst/>
              <a:ahLst/>
              <a:cxnLst/>
              <a:rect l="l" t="t" r="r" b="b"/>
              <a:pathLst>
                <a:path w="5257419" h="2229028">
                  <a:moveTo>
                    <a:pt x="23086" y="0"/>
                  </a:moveTo>
                  <a:lnTo>
                    <a:pt x="5234334" y="0"/>
                  </a:lnTo>
                  <a:cubicBezTo>
                    <a:pt x="5240456" y="0"/>
                    <a:pt x="5246329" y="2432"/>
                    <a:pt x="5250658" y="6762"/>
                  </a:cubicBezTo>
                  <a:cubicBezTo>
                    <a:pt x="5254987" y="11091"/>
                    <a:pt x="5257419" y="16963"/>
                    <a:pt x="5257419" y="23086"/>
                  </a:cubicBezTo>
                  <a:lnTo>
                    <a:pt x="5257419" y="2205943"/>
                  </a:lnTo>
                  <a:cubicBezTo>
                    <a:pt x="5257419" y="2212066"/>
                    <a:pt x="5254987" y="2217937"/>
                    <a:pt x="5250658" y="2222267"/>
                  </a:cubicBezTo>
                  <a:cubicBezTo>
                    <a:pt x="5246329" y="2226596"/>
                    <a:pt x="5240456" y="2229028"/>
                    <a:pt x="5234334" y="2229028"/>
                  </a:cubicBezTo>
                  <a:lnTo>
                    <a:pt x="23086" y="2229028"/>
                  </a:lnTo>
                  <a:cubicBezTo>
                    <a:pt x="16963" y="2229028"/>
                    <a:pt x="11091" y="2226596"/>
                    <a:pt x="6762" y="2222267"/>
                  </a:cubicBezTo>
                  <a:cubicBezTo>
                    <a:pt x="2432" y="2217937"/>
                    <a:pt x="0" y="2212066"/>
                    <a:pt x="0" y="2205943"/>
                  </a:cubicBezTo>
                  <a:lnTo>
                    <a:pt x="0" y="23086"/>
                  </a:lnTo>
                  <a:cubicBezTo>
                    <a:pt x="0" y="16963"/>
                    <a:pt x="2432" y="11091"/>
                    <a:pt x="6762" y="6762"/>
                  </a:cubicBezTo>
                  <a:cubicBezTo>
                    <a:pt x="11091" y="2432"/>
                    <a:pt x="16963" y="0"/>
                    <a:pt x="23086" y="0"/>
                  </a:cubicBezTo>
                  <a:close/>
                </a:path>
              </a:pathLst>
            </a:custGeom>
            <a:solidFill>
              <a:srgbClr val="D7E68B"/>
            </a:solidFill>
          </p:spPr>
        </p:sp>
        <p:sp>
          <p:nvSpPr>
            <p:cNvPr id="8" name="TextBox 8"/>
            <p:cNvSpPr txBox="1"/>
            <p:nvPr/>
          </p:nvSpPr>
          <p:spPr>
            <a:xfrm>
              <a:off x="0" y="-47625"/>
              <a:ext cx="5257419" cy="2276653"/>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445933" y="2739619"/>
            <a:ext cx="15982934" cy="7408545"/>
          </a:xfrm>
          <a:prstGeom prst="rect">
            <a:avLst/>
          </a:prstGeom>
        </p:spPr>
        <p:txBody>
          <a:bodyPr lIns="0" tIns="0" rIns="0" bIns="0" rtlCol="0" anchor="t">
            <a:spAutoFit/>
          </a:bodyPr>
          <a:lstStyle/>
          <a:p>
            <a:pPr algn="just">
              <a:lnSpc>
                <a:spcPts val="4830"/>
              </a:lnSpc>
            </a:pPr>
            <a:r>
              <a:rPr lang="en-US" sz="4200">
                <a:solidFill>
                  <a:srgbClr val="000000"/>
                </a:solidFill>
                <a:latin typeface="Arial"/>
                <a:ea typeface="Arial"/>
                <a:cs typeface="Arial"/>
                <a:sym typeface="Arial"/>
              </a:rPr>
              <a:t>EDYP proje türünde her bir etki değeri yüksek akademik çalışma aynı yıl içerisinde ve sadece bir kez proje desteği için kullanılabilir.</a:t>
            </a:r>
          </a:p>
          <a:p>
            <a:pPr algn="just">
              <a:lnSpc>
                <a:spcPts val="4830"/>
              </a:lnSpc>
            </a:pPr>
            <a:r>
              <a:rPr lang="en-US" sz="4200">
                <a:solidFill>
                  <a:srgbClr val="000000"/>
                </a:solidFill>
                <a:latin typeface="Arial"/>
                <a:ea typeface="Arial"/>
                <a:cs typeface="Arial"/>
                <a:sym typeface="Arial"/>
              </a:rPr>
              <a:t> </a:t>
            </a:r>
          </a:p>
          <a:p>
            <a:pPr algn="just">
              <a:lnSpc>
                <a:spcPts val="4830"/>
              </a:lnSpc>
            </a:pPr>
            <a:r>
              <a:rPr lang="en-US" sz="4200">
                <a:solidFill>
                  <a:srgbClr val="000000"/>
                </a:solidFill>
                <a:latin typeface="Arial"/>
                <a:ea typeface="Arial"/>
                <a:cs typeface="Arial"/>
                <a:sym typeface="Arial"/>
              </a:rPr>
              <a:t>Bir çalışmanın etki değeri yüksek akademik çalışma olarak kabul edilmesinde tereddüt oluşması durumunda BAP Komisyonu ilgili çalışmanın etki değeri yüksek akademik çalışma niteliği taşıyıp taşımadığı konusunda nihai kararı verir. </a:t>
            </a:r>
          </a:p>
          <a:p>
            <a:pPr algn="just">
              <a:lnSpc>
                <a:spcPts val="4830"/>
              </a:lnSpc>
            </a:pPr>
            <a:endParaRPr lang="en-US" sz="4200">
              <a:solidFill>
                <a:srgbClr val="000000"/>
              </a:solidFill>
              <a:latin typeface="Arial"/>
              <a:ea typeface="Arial"/>
              <a:cs typeface="Arial"/>
              <a:sym typeface="Arial"/>
            </a:endParaRPr>
          </a:p>
          <a:p>
            <a:pPr algn="just">
              <a:lnSpc>
                <a:spcPts val="4830"/>
              </a:lnSpc>
            </a:pPr>
            <a:r>
              <a:rPr lang="en-US" sz="4200">
                <a:solidFill>
                  <a:srgbClr val="000000"/>
                </a:solidFill>
                <a:latin typeface="Arial"/>
                <a:ea typeface="Arial"/>
                <a:cs typeface="Arial"/>
                <a:sym typeface="Arial"/>
              </a:rPr>
              <a:t>EDYP proje türünde araştırmacı ilgili yıl boyunca yaptığı etki değeri yüksek çalışmaları her yılın Aralık ayı başında topluca tek bir proje olarak da sunabilir. </a:t>
            </a:r>
          </a:p>
          <a:p>
            <a:pPr algn="just">
              <a:lnSpc>
                <a:spcPts val="4830"/>
              </a:lnSpc>
            </a:pPr>
            <a:endParaRPr lang="en-US" sz="4200">
              <a:solidFill>
                <a:srgbClr val="000000"/>
              </a:solidFill>
              <a:latin typeface="Arial"/>
              <a:ea typeface="Arial"/>
              <a:cs typeface="Arial"/>
              <a:sym typeface="Arial"/>
            </a:endParaRPr>
          </a:p>
        </p:txBody>
      </p:sp>
      <p:sp>
        <p:nvSpPr>
          <p:cNvPr id="10" name="Freeform 10"/>
          <p:cNvSpPr/>
          <p:nvPr/>
        </p:nvSpPr>
        <p:spPr>
          <a:xfrm>
            <a:off x="0" y="2806294"/>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661306" y="910693"/>
            <a:ext cx="13115232" cy="950595"/>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Uygulama Usul ve Esasları</a:t>
            </a:r>
          </a:p>
        </p:txBody>
      </p:sp>
      <p:sp>
        <p:nvSpPr>
          <p:cNvPr id="12" name="Freeform 12"/>
          <p:cNvSpPr/>
          <p:nvPr/>
        </p:nvSpPr>
        <p:spPr>
          <a:xfrm>
            <a:off x="0" y="4672551"/>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0" y="7729383"/>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661306" y="2610050"/>
            <a:ext cx="17103285" cy="7251411"/>
            <a:chOff x="0" y="0"/>
            <a:chExt cx="5257419" cy="2229028"/>
          </a:xfrm>
        </p:grpSpPr>
        <p:sp>
          <p:nvSpPr>
            <p:cNvPr id="7" name="Freeform 7"/>
            <p:cNvSpPr/>
            <p:nvPr/>
          </p:nvSpPr>
          <p:spPr>
            <a:xfrm>
              <a:off x="0" y="0"/>
              <a:ext cx="5257419" cy="2229028"/>
            </a:xfrm>
            <a:custGeom>
              <a:avLst/>
              <a:gdLst/>
              <a:ahLst/>
              <a:cxnLst/>
              <a:rect l="l" t="t" r="r" b="b"/>
              <a:pathLst>
                <a:path w="5257419" h="2229028">
                  <a:moveTo>
                    <a:pt x="23086" y="0"/>
                  </a:moveTo>
                  <a:lnTo>
                    <a:pt x="5234334" y="0"/>
                  </a:lnTo>
                  <a:cubicBezTo>
                    <a:pt x="5240456" y="0"/>
                    <a:pt x="5246329" y="2432"/>
                    <a:pt x="5250658" y="6762"/>
                  </a:cubicBezTo>
                  <a:cubicBezTo>
                    <a:pt x="5254987" y="11091"/>
                    <a:pt x="5257419" y="16963"/>
                    <a:pt x="5257419" y="23086"/>
                  </a:cubicBezTo>
                  <a:lnTo>
                    <a:pt x="5257419" y="2205943"/>
                  </a:lnTo>
                  <a:cubicBezTo>
                    <a:pt x="5257419" y="2212066"/>
                    <a:pt x="5254987" y="2217937"/>
                    <a:pt x="5250658" y="2222267"/>
                  </a:cubicBezTo>
                  <a:cubicBezTo>
                    <a:pt x="5246329" y="2226596"/>
                    <a:pt x="5240456" y="2229028"/>
                    <a:pt x="5234334" y="2229028"/>
                  </a:cubicBezTo>
                  <a:lnTo>
                    <a:pt x="23086" y="2229028"/>
                  </a:lnTo>
                  <a:cubicBezTo>
                    <a:pt x="16963" y="2229028"/>
                    <a:pt x="11091" y="2226596"/>
                    <a:pt x="6762" y="2222267"/>
                  </a:cubicBezTo>
                  <a:cubicBezTo>
                    <a:pt x="2432" y="2217937"/>
                    <a:pt x="0" y="2212066"/>
                    <a:pt x="0" y="2205943"/>
                  </a:cubicBezTo>
                  <a:lnTo>
                    <a:pt x="0" y="23086"/>
                  </a:lnTo>
                  <a:cubicBezTo>
                    <a:pt x="0" y="16963"/>
                    <a:pt x="2432" y="11091"/>
                    <a:pt x="6762" y="6762"/>
                  </a:cubicBezTo>
                  <a:cubicBezTo>
                    <a:pt x="11091" y="2432"/>
                    <a:pt x="16963" y="0"/>
                    <a:pt x="23086" y="0"/>
                  </a:cubicBezTo>
                  <a:close/>
                </a:path>
              </a:pathLst>
            </a:custGeom>
            <a:solidFill>
              <a:srgbClr val="D7E68B"/>
            </a:solidFill>
          </p:spPr>
        </p:sp>
        <p:sp>
          <p:nvSpPr>
            <p:cNvPr id="8" name="TextBox 8"/>
            <p:cNvSpPr txBox="1"/>
            <p:nvPr/>
          </p:nvSpPr>
          <p:spPr>
            <a:xfrm>
              <a:off x="0" y="-47625"/>
              <a:ext cx="5257419" cy="2276653"/>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502455" y="2985652"/>
            <a:ext cx="15982934" cy="67989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Etki değeri yüksek çalışma yapan üniversitemiz öğretim elemanı henüz doktora derecesine sahip değilse;</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Üniversitemizden doktora derecesine sahip bir öğretim elemanının yürütücülüğünde hazırlanacak “Etki Değeri Yüksek Çalışmaları Geliştirme Projesinde” araştırmacı olarak yer alabilir. </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Bu projeler doktora derecesine sahip olmayan öğretim elemanının sunduğu etki değeri yüksek çalışmanın kanıtı üzerinden EDYP projesi olarak verilebilir. </a:t>
            </a: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19559" y="2980134"/>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9559" y="4880967"/>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0" y="7339415"/>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661306" y="2610050"/>
            <a:ext cx="17103285" cy="7251411"/>
            <a:chOff x="0" y="0"/>
            <a:chExt cx="5257419" cy="2229028"/>
          </a:xfrm>
        </p:grpSpPr>
        <p:sp>
          <p:nvSpPr>
            <p:cNvPr id="7" name="Freeform 7"/>
            <p:cNvSpPr/>
            <p:nvPr/>
          </p:nvSpPr>
          <p:spPr>
            <a:xfrm>
              <a:off x="0" y="0"/>
              <a:ext cx="5257419" cy="2229028"/>
            </a:xfrm>
            <a:custGeom>
              <a:avLst/>
              <a:gdLst/>
              <a:ahLst/>
              <a:cxnLst/>
              <a:rect l="l" t="t" r="r" b="b"/>
              <a:pathLst>
                <a:path w="5257419" h="2229028">
                  <a:moveTo>
                    <a:pt x="23086" y="0"/>
                  </a:moveTo>
                  <a:lnTo>
                    <a:pt x="5234334" y="0"/>
                  </a:lnTo>
                  <a:cubicBezTo>
                    <a:pt x="5240456" y="0"/>
                    <a:pt x="5246329" y="2432"/>
                    <a:pt x="5250658" y="6762"/>
                  </a:cubicBezTo>
                  <a:cubicBezTo>
                    <a:pt x="5254987" y="11091"/>
                    <a:pt x="5257419" y="16963"/>
                    <a:pt x="5257419" y="23086"/>
                  </a:cubicBezTo>
                  <a:lnTo>
                    <a:pt x="5257419" y="2205943"/>
                  </a:lnTo>
                  <a:cubicBezTo>
                    <a:pt x="5257419" y="2212066"/>
                    <a:pt x="5254987" y="2217937"/>
                    <a:pt x="5250658" y="2222267"/>
                  </a:cubicBezTo>
                  <a:cubicBezTo>
                    <a:pt x="5246329" y="2226596"/>
                    <a:pt x="5240456" y="2229028"/>
                    <a:pt x="5234334" y="2229028"/>
                  </a:cubicBezTo>
                  <a:lnTo>
                    <a:pt x="23086" y="2229028"/>
                  </a:lnTo>
                  <a:cubicBezTo>
                    <a:pt x="16963" y="2229028"/>
                    <a:pt x="11091" y="2226596"/>
                    <a:pt x="6762" y="2222267"/>
                  </a:cubicBezTo>
                  <a:cubicBezTo>
                    <a:pt x="2432" y="2217937"/>
                    <a:pt x="0" y="2212066"/>
                    <a:pt x="0" y="2205943"/>
                  </a:cubicBezTo>
                  <a:lnTo>
                    <a:pt x="0" y="23086"/>
                  </a:lnTo>
                  <a:cubicBezTo>
                    <a:pt x="0" y="16963"/>
                    <a:pt x="2432" y="11091"/>
                    <a:pt x="6762" y="6762"/>
                  </a:cubicBezTo>
                  <a:cubicBezTo>
                    <a:pt x="11091" y="2432"/>
                    <a:pt x="16963" y="0"/>
                    <a:pt x="23086" y="0"/>
                  </a:cubicBezTo>
                  <a:close/>
                </a:path>
              </a:pathLst>
            </a:custGeom>
            <a:solidFill>
              <a:srgbClr val="D7E68B"/>
            </a:solidFill>
          </p:spPr>
        </p:sp>
        <p:sp>
          <p:nvSpPr>
            <p:cNvPr id="8" name="TextBox 8"/>
            <p:cNvSpPr txBox="1"/>
            <p:nvPr/>
          </p:nvSpPr>
          <p:spPr>
            <a:xfrm>
              <a:off x="0" y="-47625"/>
              <a:ext cx="5257419" cy="2276653"/>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502455" y="3290452"/>
            <a:ext cx="15982934" cy="61893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EDYP proje türünde başvurular BAPSİS’e online yapılır. Başvuruda ilgili kategoriye ait kanıtlar da sisteme yüklenir.</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Başvuru BAP Komisyonu tarafından hakemlere gönderilmeksizin karara bağlanır. </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Destek kapsamında yapılacak harcamalar mevzuat hükümlerine uygun bir şekilde, proje süresince (</a:t>
            </a:r>
            <a:r>
              <a:rPr lang="en-US" sz="4199" b="1">
                <a:solidFill>
                  <a:srgbClr val="000000"/>
                </a:solidFill>
                <a:latin typeface="Arial Bold"/>
                <a:ea typeface="Arial Bold"/>
                <a:cs typeface="Arial Bold"/>
                <a:sym typeface="Arial Bold"/>
              </a:rPr>
              <a:t>6 ay içerisinde</a:t>
            </a:r>
            <a:r>
              <a:rPr lang="en-US" sz="4199">
                <a:solidFill>
                  <a:srgbClr val="000000"/>
                </a:solidFill>
                <a:latin typeface="Arial"/>
                <a:ea typeface="Arial"/>
                <a:cs typeface="Arial"/>
                <a:sym typeface="Arial"/>
              </a:rPr>
              <a:t>) yapılır. </a:t>
            </a:r>
          </a:p>
          <a:p>
            <a:pPr algn="just">
              <a:lnSpc>
                <a:spcPts val="4829"/>
              </a:lnSpc>
            </a:pPr>
            <a:endParaRPr lang="en-US" sz="4199">
              <a:solidFill>
                <a:srgbClr val="000000"/>
              </a:solidFill>
              <a:latin typeface="Arial"/>
              <a:ea typeface="Arial"/>
              <a:cs typeface="Arial"/>
              <a:sym typeface="Arial"/>
            </a:endParaRP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19559" y="3357127"/>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9559" y="5341327"/>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9559" y="6973491"/>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661306" y="2879398"/>
            <a:ext cx="10674582" cy="6048330"/>
            <a:chOff x="0" y="0"/>
            <a:chExt cx="3281285" cy="1859210"/>
          </a:xfrm>
        </p:grpSpPr>
        <p:sp>
          <p:nvSpPr>
            <p:cNvPr id="7" name="Freeform 7"/>
            <p:cNvSpPr/>
            <p:nvPr/>
          </p:nvSpPr>
          <p:spPr>
            <a:xfrm>
              <a:off x="0" y="0"/>
              <a:ext cx="3281285" cy="1859210"/>
            </a:xfrm>
            <a:custGeom>
              <a:avLst/>
              <a:gdLst/>
              <a:ahLst/>
              <a:cxnLst/>
              <a:rect l="l" t="t" r="r" b="b"/>
              <a:pathLst>
                <a:path w="3281285" h="1859210">
                  <a:moveTo>
                    <a:pt x="36989" y="0"/>
                  </a:moveTo>
                  <a:lnTo>
                    <a:pt x="3244296" y="0"/>
                  </a:lnTo>
                  <a:cubicBezTo>
                    <a:pt x="3264725" y="0"/>
                    <a:pt x="3281285" y="16560"/>
                    <a:pt x="3281285" y="36989"/>
                  </a:cubicBezTo>
                  <a:lnTo>
                    <a:pt x="3281285" y="1822222"/>
                  </a:lnTo>
                  <a:cubicBezTo>
                    <a:pt x="3281285" y="1842650"/>
                    <a:pt x="3264725" y="1859210"/>
                    <a:pt x="3244296" y="1859210"/>
                  </a:cubicBezTo>
                  <a:lnTo>
                    <a:pt x="36989" y="1859210"/>
                  </a:lnTo>
                  <a:cubicBezTo>
                    <a:pt x="16560" y="1859210"/>
                    <a:pt x="0" y="1842650"/>
                    <a:pt x="0" y="1822222"/>
                  </a:cubicBezTo>
                  <a:lnTo>
                    <a:pt x="0" y="36989"/>
                  </a:lnTo>
                  <a:cubicBezTo>
                    <a:pt x="0" y="16560"/>
                    <a:pt x="16560" y="0"/>
                    <a:pt x="36989" y="0"/>
                  </a:cubicBezTo>
                  <a:close/>
                </a:path>
              </a:pathLst>
            </a:custGeom>
            <a:solidFill>
              <a:srgbClr val="D7E68B"/>
            </a:solidFill>
          </p:spPr>
        </p:sp>
        <p:sp>
          <p:nvSpPr>
            <p:cNvPr id="8" name="TextBox 8"/>
            <p:cNvSpPr txBox="1"/>
            <p:nvPr/>
          </p:nvSpPr>
          <p:spPr>
            <a:xfrm>
              <a:off x="0" y="-47625"/>
              <a:ext cx="3281285" cy="1906835"/>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a:off x="14788114" y="7451641"/>
            <a:ext cx="2413478" cy="2413478"/>
          </a:xfrm>
          <a:custGeom>
            <a:avLst/>
            <a:gdLst/>
            <a:ahLst/>
            <a:cxnLst/>
            <a:rect l="l" t="t" r="r" b="b"/>
            <a:pathLst>
              <a:path w="2413478" h="2413478">
                <a:moveTo>
                  <a:pt x="0" y="0"/>
                </a:moveTo>
                <a:lnTo>
                  <a:pt x="2413478" y="0"/>
                </a:lnTo>
                <a:lnTo>
                  <a:pt x="2413478" y="2413478"/>
                </a:lnTo>
                <a:lnTo>
                  <a:pt x="0" y="24134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712666" y="2705440"/>
            <a:ext cx="2759443" cy="2538688"/>
          </a:xfrm>
          <a:custGeom>
            <a:avLst/>
            <a:gdLst/>
            <a:ahLst/>
            <a:cxnLst/>
            <a:rect l="l" t="t" r="r" b="b"/>
            <a:pathLst>
              <a:path w="2759443" h="2538688">
                <a:moveTo>
                  <a:pt x="0" y="0"/>
                </a:moveTo>
                <a:lnTo>
                  <a:pt x="2759443" y="0"/>
                </a:lnTo>
                <a:lnTo>
                  <a:pt x="2759443" y="2538688"/>
                </a:lnTo>
                <a:lnTo>
                  <a:pt x="0" y="25386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1831188" y="4872205"/>
            <a:ext cx="2463793" cy="2749002"/>
          </a:xfrm>
          <a:custGeom>
            <a:avLst/>
            <a:gdLst/>
            <a:ahLst/>
            <a:cxnLst/>
            <a:rect l="l" t="t" r="r" b="b"/>
            <a:pathLst>
              <a:path w="2463793" h="2749002">
                <a:moveTo>
                  <a:pt x="0" y="0"/>
                </a:moveTo>
                <a:lnTo>
                  <a:pt x="2463794" y="0"/>
                </a:lnTo>
                <a:lnTo>
                  <a:pt x="2463794" y="2749002"/>
                </a:lnTo>
                <a:lnTo>
                  <a:pt x="0" y="2749002"/>
                </a:lnTo>
                <a:lnTo>
                  <a:pt x="0" y="0"/>
                </a:lnTo>
                <a:close/>
              </a:path>
            </a:pathLst>
          </a:custGeom>
          <a:blipFill>
            <a:blip r:embed="rId8"/>
            <a:stretch>
              <a:fillRect/>
            </a:stretch>
          </a:blipFill>
        </p:spPr>
      </p:sp>
      <p:sp>
        <p:nvSpPr>
          <p:cNvPr id="12" name="TextBox 12"/>
          <p:cNvSpPr txBox="1"/>
          <p:nvPr/>
        </p:nvSpPr>
        <p:spPr>
          <a:xfrm>
            <a:off x="1132156" y="3385153"/>
            <a:ext cx="9732882" cy="49701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Sunulan sonuç raporunun BAP Komisyonu tarafından onaylanması ile proje başarılı olarak kapatılmış sayılır.</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Sonuç raporunda ilgili projenin Üniversiteye katkısının yanında, bilimsel ve toplumsal katkısı da vurgulanır.</a:t>
            </a:r>
          </a:p>
          <a:p>
            <a:pPr algn="just">
              <a:lnSpc>
                <a:spcPts val="4829"/>
              </a:lnSpc>
            </a:pPr>
            <a:endParaRPr lang="en-US" sz="4199">
              <a:solidFill>
                <a:srgbClr val="000000"/>
              </a:solidFill>
              <a:latin typeface="Arial"/>
              <a:ea typeface="Arial"/>
              <a:cs typeface="Arial"/>
              <a:sym typeface="Arial"/>
            </a:endParaRPr>
          </a:p>
        </p:txBody>
      </p:sp>
      <p:sp>
        <p:nvSpPr>
          <p:cNvPr id="13" name="TextBox 13"/>
          <p:cNvSpPr txBox="1"/>
          <p:nvPr/>
        </p:nvSpPr>
        <p:spPr>
          <a:xfrm>
            <a:off x="661306" y="910693"/>
            <a:ext cx="13115232" cy="950595"/>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Proje Sonuçlarının Yayınlanması</a:t>
            </a:r>
          </a:p>
        </p:txBody>
      </p:sp>
      <p:sp>
        <p:nvSpPr>
          <p:cNvPr id="14" name="Freeform 14"/>
          <p:cNvSpPr/>
          <p:nvPr/>
        </p:nvSpPr>
        <p:spPr>
          <a:xfrm>
            <a:off x="-254794" y="3449719"/>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a:off x="-254794" y="5903563"/>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4712666" y="-15454"/>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6620597" cy="1759720"/>
            <a:chOff x="0" y="0"/>
            <a:chExt cx="4377441" cy="463465"/>
          </a:xfrm>
        </p:grpSpPr>
        <p:sp>
          <p:nvSpPr>
            <p:cNvPr id="4" name="Freeform 4"/>
            <p:cNvSpPr/>
            <p:nvPr/>
          </p:nvSpPr>
          <p:spPr>
            <a:xfrm>
              <a:off x="0" y="0"/>
              <a:ext cx="4377441" cy="463465"/>
            </a:xfrm>
            <a:custGeom>
              <a:avLst/>
              <a:gdLst/>
              <a:ahLst/>
              <a:cxnLst/>
              <a:rect l="l" t="t" r="r" b="b"/>
              <a:pathLst>
                <a:path w="4377441" h="463465">
                  <a:moveTo>
                    <a:pt x="23756" y="0"/>
                  </a:moveTo>
                  <a:lnTo>
                    <a:pt x="4353685" y="0"/>
                  </a:lnTo>
                  <a:cubicBezTo>
                    <a:pt x="4366806" y="0"/>
                    <a:pt x="4377441" y="10636"/>
                    <a:pt x="4377441" y="23756"/>
                  </a:cubicBezTo>
                  <a:lnTo>
                    <a:pt x="4377441" y="439709"/>
                  </a:lnTo>
                  <a:cubicBezTo>
                    <a:pt x="4377441" y="452829"/>
                    <a:pt x="4366806" y="463465"/>
                    <a:pt x="4353685" y="463465"/>
                  </a:cubicBezTo>
                  <a:lnTo>
                    <a:pt x="23756" y="463465"/>
                  </a:lnTo>
                  <a:cubicBezTo>
                    <a:pt x="10636" y="463465"/>
                    <a:pt x="0" y="452829"/>
                    <a:pt x="0" y="439709"/>
                  </a:cubicBezTo>
                  <a:lnTo>
                    <a:pt x="0" y="23756"/>
                  </a:lnTo>
                  <a:cubicBezTo>
                    <a:pt x="0" y="10636"/>
                    <a:pt x="10636" y="0"/>
                    <a:pt x="23756"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377441"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790830" y="3860460"/>
            <a:ext cx="16791123" cy="5064449"/>
            <a:chOff x="0" y="0"/>
            <a:chExt cx="5161463" cy="1556773"/>
          </a:xfrm>
        </p:grpSpPr>
        <p:sp>
          <p:nvSpPr>
            <p:cNvPr id="7" name="Freeform 7"/>
            <p:cNvSpPr/>
            <p:nvPr/>
          </p:nvSpPr>
          <p:spPr>
            <a:xfrm>
              <a:off x="0" y="0"/>
              <a:ext cx="5161463" cy="1556773"/>
            </a:xfrm>
            <a:custGeom>
              <a:avLst/>
              <a:gdLst/>
              <a:ahLst/>
              <a:cxnLst/>
              <a:rect l="l" t="t" r="r" b="b"/>
              <a:pathLst>
                <a:path w="5161463" h="1556773">
                  <a:moveTo>
                    <a:pt x="23515" y="0"/>
                  </a:moveTo>
                  <a:lnTo>
                    <a:pt x="5137948" y="0"/>
                  </a:lnTo>
                  <a:cubicBezTo>
                    <a:pt x="5150935" y="0"/>
                    <a:pt x="5161463" y="10528"/>
                    <a:pt x="5161463" y="23515"/>
                  </a:cubicBezTo>
                  <a:lnTo>
                    <a:pt x="5161463" y="1533258"/>
                  </a:lnTo>
                  <a:cubicBezTo>
                    <a:pt x="5161463" y="1546245"/>
                    <a:pt x="5150935" y="1556773"/>
                    <a:pt x="5137948" y="1556773"/>
                  </a:cubicBezTo>
                  <a:lnTo>
                    <a:pt x="23515" y="1556773"/>
                  </a:lnTo>
                  <a:cubicBezTo>
                    <a:pt x="10528" y="1556773"/>
                    <a:pt x="0" y="1546245"/>
                    <a:pt x="0" y="1533258"/>
                  </a:cubicBezTo>
                  <a:lnTo>
                    <a:pt x="0" y="23515"/>
                  </a:lnTo>
                  <a:cubicBezTo>
                    <a:pt x="0" y="10528"/>
                    <a:pt x="10528" y="0"/>
                    <a:pt x="23515" y="0"/>
                  </a:cubicBezTo>
                  <a:close/>
                </a:path>
              </a:pathLst>
            </a:custGeom>
            <a:solidFill>
              <a:srgbClr val="D7E68B"/>
            </a:solidFill>
          </p:spPr>
        </p:sp>
        <p:sp>
          <p:nvSpPr>
            <p:cNvPr id="8" name="TextBox 8"/>
            <p:cNvSpPr txBox="1"/>
            <p:nvPr/>
          </p:nvSpPr>
          <p:spPr>
            <a:xfrm>
              <a:off x="0" y="-47625"/>
              <a:ext cx="5161463" cy="1604398"/>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390443" y="3954764"/>
            <a:ext cx="15591897" cy="4970145"/>
          </a:xfrm>
          <a:prstGeom prst="rect">
            <a:avLst/>
          </a:prstGeom>
        </p:spPr>
        <p:txBody>
          <a:bodyPr lIns="0" tIns="0" rIns="0" bIns="0" rtlCol="0" anchor="t">
            <a:spAutoFit/>
          </a:bodyPr>
          <a:lstStyle/>
          <a:p>
            <a:pPr algn="just">
              <a:lnSpc>
                <a:spcPts val="4830"/>
              </a:lnSpc>
            </a:pPr>
            <a:r>
              <a:rPr lang="en-US" sz="4200">
                <a:solidFill>
                  <a:srgbClr val="000000"/>
                </a:solidFill>
                <a:latin typeface="Arial"/>
                <a:ea typeface="Arial"/>
                <a:cs typeface="Arial"/>
                <a:sym typeface="Arial"/>
              </a:rPr>
              <a:t>6 kategoride yer alan etki değeri yüksek çalışmalar, diğer BAP projelerinde performansa dayalı bütçe limiti uygulamasında kullanılmış olsa dahi, aynı çalışmalar ile bu proje türünde başvuru yapılabilmektedir. </a:t>
            </a:r>
          </a:p>
          <a:p>
            <a:pPr algn="just">
              <a:lnSpc>
                <a:spcPts val="4830"/>
              </a:lnSpc>
            </a:pPr>
            <a:endParaRPr lang="en-US" sz="4200">
              <a:solidFill>
                <a:srgbClr val="000000"/>
              </a:solidFill>
              <a:latin typeface="Arial"/>
              <a:ea typeface="Arial"/>
              <a:cs typeface="Arial"/>
              <a:sym typeface="Arial"/>
            </a:endParaRPr>
          </a:p>
          <a:p>
            <a:pPr algn="just">
              <a:lnSpc>
                <a:spcPts val="4830"/>
              </a:lnSpc>
            </a:pPr>
            <a:r>
              <a:rPr lang="en-US" sz="4200">
                <a:solidFill>
                  <a:srgbClr val="000000"/>
                </a:solidFill>
                <a:latin typeface="Arial"/>
                <a:ea typeface="Arial"/>
                <a:cs typeface="Arial"/>
                <a:sym typeface="Arial"/>
              </a:rPr>
              <a:t>Dolayısıyla EDYAP proje türünde, araştırmacının etki değeri yüksek çalışmalarına ikinci kez araştırmacı desteği verilmektedir.</a:t>
            </a:r>
          </a:p>
          <a:p>
            <a:pPr algn="just">
              <a:lnSpc>
                <a:spcPts val="4830"/>
              </a:lnSpc>
            </a:pPr>
            <a:endParaRPr lang="en-US" sz="4200">
              <a:solidFill>
                <a:srgbClr val="000000"/>
              </a:solidFill>
              <a:latin typeface="Arial"/>
              <a:ea typeface="Arial"/>
              <a:cs typeface="Arial"/>
              <a:sym typeface="Arial"/>
            </a:endParaRPr>
          </a:p>
        </p:txBody>
      </p:sp>
      <p:sp>
        <p:nvSpPr>
          <p:cNvPr id="10" name="TextBox 10"/>
          <p:cNvSpPr txBox="1"/>
          <p:nvPr/>
        </p:nvSpPr>
        <p:spPr>
          <a:xfrm>
            <a:off x="429394" y="12629"/>
            <a:ext cx="14358719" cy="2964815"/>
          </a:xfrm>
          <a:prstGeom prst="rect">
            <a:avLst/>
          </a:prstGeom>
        </p:spPr>
        <p:txBody>
          <a:bodyPr lIns="0" tIns="0" rIns="0" bIns="0" rtlCol="0" anchor="t">
            <a:spAutoFit/>
          </a:bodyPr>
          <a:lstStyle/>
          <a:p>
            <a:pPr algn="just">
              <a:lnSpc>
                <a:spcPts val="5634"/>
              </a:lnSpc>
            </a:pPr>
            <a:endParaRPr/>
          </a:p>
          <a:p>
            <a:pPr algn="just">
              <a:lnSpc>
                <a:spcPts val="5634"/>
              </a:lnSpc>
            </a:pPr>
            <a:r>
              <a:rPr lang="en-US" sz="4899">
                <a:solidFill>
                  <a:srgbClr val="000000"/>
                </a:solidFill>
                <a:latin typeface="Lato Heavy"/>
                <a:ea typeface="Lato Heavy"/>
                <a:cs typeface="Lato Heavy"/>
                <a:sym typeface="Lato Heavy"/>
              </a:rPr>
              <a:t>Etki Değeri Yüksek Çalışmaları Geliştirme Projeleri (EDYAP) Proje türü ile;</a:t>
            </a:r>
          </a:p>
          <a:p>
            <a:pPr algn="just">
              <a:lnSpc>
                <a:spcPts val="5634"/>
              </a:lnSpc>
            </a:pPr>
            <a:endParaRPr lang="en-US" sz="4899">
              <a:solidFill>
                <a:srgbClr val="000000"/>
              </a:solidFill>
              <a:latin typeface="Lato Heavy"/>
              <a:ea typeface="Lato Heavy"/>
              <a:cs typeface="Lato Heavy"/>
              <a:sym typeface="Lato Heavy"/>
            </a:endParaRPr>
          </a:p>
        </p:txBody>
      </p:sp>
      <p:sp>
        <p:nvSpPr>
          <p:cNvPr id="11" name="Freeform 11"/>
          <p:cNvSpPr/>
          <p:nvPr/>
        </p:nvSpPr>
        <p:spPr>
          <a:xfrm>
            <a:off x="0" y="4021439"/>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0" y="7049514"/>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92805" y="1969738"/>
            <a:ext cx="6618733" cy="6562211"/>
            <a:chOff x="0" y="0"/>
            <a:chExt cx="1743205" cy="1728319"/>
          </a:xfrm>
        </p:grpSpPr>
        <p:sp>
          <p:nvSpPr>
            <p:cNvPr id="3" name="Freeform 3"/>
            <p:cNvSpPr/>
            <p:nvPr/>
          </p:nvSpPr>
          <p:spPr>
            <a:xfrm>
              <a:off x="0" y="0"/>
              <a:ext cx="1743205" cy="1728319"/>
            </a:xfrm>
            <a:custGeom>
              <a:avLst/>
              <a:gdLst/>
              <a:ahLst/>
              <a:cxnLst/>
              <a:rect l="l" t="t" r="r" b="b"/>
              <a:pathLst>
                <a:path w="1743205" h="1728319">
                  <a:moveTo>
                    <a:pt x="71352" y="0"/>
                  </a:moveTo>
                  <a:lnTo>
                    <a:pt x="1671854" y="0"/>
                  </a:lnTo>
                  <a:cubicBezTo>
                    <a:pt x="1690777" y="0"/>
                    <a:pt x="1708926" y="7517"/>
                    <a:pt x="1722307" y="20898"/>
                  </a:cubicBezTo>
                  <a:cubicBezTo>
                    <a:pt x="1735688" y="34279"/>
                    <a:pt x="1743205" y="52428"/>
                    <a:pt x="1743205" y="71352"/>
                  </a:cubicBezTo>
                  <a:lnTo>
                    <a:pt x="1743205" y="1656967"/>
                  </a:lnTo>
                  <a:cubicBezTo>
                    <a:pt x="1743205" y="1696374"/>
                    <a:pt x="1711260" y="1728319"/>
                    <a:pt x="1671854" y="1728319"/>
                  </a:cubicBezTo>
                  <a:lnTo>
                    <a:pt x="71352" y="1728319"/>
                  </a:lnTo>
                  <a:cubicBezTo>
                    <a:pt x="31945" y="1728319"/>
                    <a:pt x="0" y="1696374"/>
                    <a:pt x="0" y="1656967"/>
                  </a:cubicBezTo>
                  <a:lnTo>
                    <a:pt x="0" y="71352"/>
                  </a:lnTo>
                  <a:cubicBezTo>
                    <a:pt x="0" y="31945"/>
                    <a:pt x="31945" y="0"/>
                    <a:pt x="71352" y="0"/>
                  </a:cubicBez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28575"/>
              <a:ext cx="1743205" cy="175689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3814" y="1168413"/>
            <a:ext cx="1438378" cy="1602650"/>
          </a:xfrm>
          <a:custGeom>
            <a:avLst/>
            <a:gdLst/>
            <a:ahLst/>
            <a:cxnLst/>
            <a:rect l="l" t="t" r="r" b="b"/>
            <a:pathLst>
              <a:path w="1438378" h="1602650">
                <a:moveTo>
                  <a:pt x="0" y="0"/>
                </a:moveTo>
                <a:lnTo>
                  <a:pt x="1438378" y="0"/>
                </a:lnTo>
                <a:lnTo>
                  <a:pt x="1438378" y="1602650"/>
                </a:lnTo>
                <a:lnTo>
                  <a:pt x="0" y="16026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848114" y="2378224"/>
            <a:ext cx="5908115" cy="5745239"/>
          </a:xfrm>
          <a:prstGeom prst="rect">
            <a:avLst/>
          </a:prstGeom>
        </p:spPr>
        <p:txBody>
          <a:bodyPr lIns="0" tIns="0" rIns="0" bIns="0" rtlCol="0" anchor="t">
            <a:spAutoFit/>
          </a:bodyPr>
          <a:lstStyle/>
          <a:p>
            <a:pPr algn="ctr">
              <a:lnSpc>
                <a:spcPts val="6750"/>
              </a:lnSpc>
            </a:pPr>
            <a:endParaRPr/>
          </a:p>
          <a:p>
            <a:pPr algn="ctr">
              <a:lnSpc>
                <a:spcPts val="6750"/>
              </a:lnSpc>
            </a:pPr>
            <a:r>
              <a:rPr lang="en-US" sz="6750">
                <a:solidFill>
                  <a:srgbClr val="000000"/>
                </a:solidFill>
                <a:latin typeface="Lato Heavy"/>
                <a:ea typeface="Lato Heavy"/>
                <a:cs typeface="Lato Heavy"/>
                <a:sym typeface="Lato Heavy"/>
              </a:rPr>
              <a:t> BİLİMSEL ETKİNLİKLERİ DESTEKLEME PROJELERİ </a:t>
            </a:r>
          </a:p>
          <a:p>
            <a:pPr algn="ctr">
              <a:lnSpc>
                <a:spcPts val="9880"/>
              </a:lnSpc>
            </a:pPr>
            <a:endParaRPr lang="en-US" sz="6750">
              <a:solidFill>
                <a:srgbClr val="000000"/>
              </a:solidFill>
              <a:latin typeface="Lato Heavy"/>
              <a:ea typeface="Lato Heavy"/>
              <a:cs typeface="Lato Heavy"/>
              <a:sym typeface="Lato Heavy"/>
            </a:endParaRPr>
          </a:p>
        </p:txBody>
      </p:sp>
      <p:sp>
        <p:nvSpPr>
          <p:cNvPr id="7" name="Freeform 7"/>
          <p:cNvSpPr/>
          <p:nvPr/>
        </p:nvSpPr>
        <p:spPr>
          <a:xfrm>
            <a:off x="73814" y="6763774"/>
            <a:ext cx="879888" cy="2494526"/>
          </a:xfrm>
          <a:custGeom>
            <a:avLst/>
            <a:gdLst/>
            <a:ahLst/>
            <a:cxnLst/>
            <a:rect l="l" t="t" r="r" b="b"/>
            <a:pathLst>
              <a:path w="879888" h="2494526">
                <a:moveTo>
                  <a:pt x="0" y="0"/>
                </a:moveTo>
                <a:lnTo>
                  <a:pt x="879887" y="0"/>
                </a:lnTo>
                <a:lnTo>
                  <a:pt x="879887" y="2494526"/>
                </a:lnTo>
                <a:lnTo>
                  <a:pt x="0" y="24945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7644342" y="146956"/>
            <a:ext cx="10463841" cy="9993088"/>
            <a:chOff x="0" y="0"/>
            <a:chExt cx="2755909" cy="2631924"/>
          </a:xfrm>
        </p:grpSpPr>
        <p:sp>
          <p:nvSpPr>
            <p:cNvPr id="9" name="Freeform 9"/>
            <p:cNvSpPr/>
            <p:nvPr/>
          </p:nvSpPr>
          <p:spPr>
            <a:xfrm>
              <a:off x="0" y="0"/>
              <a:ext cx="2755909" cy="2631924"/>
            </a:xfrm>
            <a:custGeom>
              <a:avLst/>
              <a:gdLst/>
              <a:ahLst/>
              <a:cxnLst/>
              <a:rect l="l" t="t" r="r" b="b"/>
              <a:pathLst>
                <a:path w="2755909" h="2631924">
                  <a:moveTo>
                    <a:pt x="37734" y="0"/>
                  </a:moveTo>
                  <a:lnTo>
                    <a:pt x="2718175" y="0"/>
                  </a:lnTo>
                  <a:cubicBezTo>
                    <a:pt x="2728183" y="0"/>
                    <a:pt x="2737780" y="3975"/>
                    <a:pt x="2744857" y="11052"/>
                  </a:cubicBezTo>
                  <a:cubicBezTo>
                    <a:pt x="2751933" y="18128"/>
                    <a:pt x="2755909" y="27726"/>
                    <a:pt x="2755909" y="37734"/>
                  </a:cubicBezTo>
                  <a:lnTo>
                    <a:pt x="2755909" y="2594191"/>
                  </a:lnTo>
                  <a:cubicBezTo>
                    <a:pt x="2755909" y="2604198"/>
                    <a:pt x="2751933" y="2613796"/>
                    <a:pt x="2744857" y="2620873"/>
                  </a:cubicBezTo>
                  <a:cubicBezTo>
                    <a:pt x="2737780" y="2627949"/>
                    <a:pt x="2728183" y="2631924"/>
                    <a:pt x="2718175" y="2631924"/>
                  </a:cubicBezTo>
                  <a:lnTo>
                    <a:pt x="37734" y="2631924"/>
                  </a:lnTo>
                  <a:cubicBezTo>
                    <a:pt x="27726" y="2631924"/>
                    <a:pt x="18128" y="2627949"/>
                    <a:pt x="11052" y="2620873"/>
                  </a:cubicBezTo>
                  <a:cubicBezTo>
                    <a:pt x="3975" y="2613796"/>
                    <a:pt x="0" y="2604198"/>
                    <a:pt x="0" y="2594191"/>
                  </a:cubicBezTo>
                  <a:lnTo>
                    <a:pt x="0" y="37734"/>
                  </a:lnTo>
                  <a:cubicBezTo>
                    <a:pt x="0" y="27726"/>
                    <a:pt x="3975" y="18128"/>
                    <a:pt x="11052" y="11052"/>
                  </a:cubicBezTo>
                  <a:cubicBezTo>
                    <a:pt x="18128" y="3975"/>
                    <a:pt x="27726" y="0"/>
                    <a:pt x="37734" y="0"/>
                  </a:cubicBezTo>
                  <a:close/>
                </a:path>
              </a:pathLst>
            </a:custGeom>
            <a:solidFill>
              <a:srgbClr val="D7E68B"/>
            </a:solidFill>
          </p:spPr>
        </p:sp>
        <p:sp>
          <p:nvSpPr>
            <p:cNvPr id="10" name="TextBox 10"/>
            <p:cNvSpPr txBox="1"/>
            <p:nvPr/>
          </p:nvSpPr>
          <p:spPr>
            <a:xfrm>
              <a:off x="0" y="-28575"/>
              <a:ext cx="2755909" cy="266049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2149675" y="6744724"/>
            <a:ext cx="4409296" cy="985900"/>
          </a:xfrm>
          <a:prstGeom prst="rect">
            <a:avLst/>
          </a:prstGeom>
        </p:spPr>
        <p:txBody>
          <a:bodyPr lIns="0" tIns="0" rIns="0" bIns="0" rtlCol="0" anchor="t">
            <a:spAutoFit/>
          </a:bodyPr>
          <a:lstStyle/>
          <a:p>
            <a:pPr algn="l">
              <a:lnSpc>
                <a:spcPts val="6591"/>
              </a:lnSpc>
            </a:pPr>
            <a:r>
              <a:rPr lang="en-US" sz="6399" spc="1030">
                <a:solidFill>
                  <a:srgbClr val="000000"/>
                </a:solidFill>
                <a:latin typeface="Lato Heavy"/>
                <a:ea typeface="Lato Heavy"/>
                <a:cs typeface="Lato Heavy"/>
                <a:sym typeface="Lato Heavy"/>
              </a:rPr>
              <a:t>BEDEP</a:t>
            </a:r>
          </a:p>
        </p:txBody>
      </p:sp>
      <p:sp>
        <p:nvSpPr>
          <p:cNvPr id="12" name="TextBox 12"/>
          <p:cNvSpPr txBox="1"/>
          <p:nvPr/>
        </p:nvSpPr>
        <p:spPr>
          <a:xfrm>
            <a:off x="8395032" y="597766"/>
            <a:ext cx="9378618" cy="98469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Yozgat Bozok Üniversitesinin ev sahipliğinde, YOBÜ akademik birimleri ve akademisyenlerince;</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Farklı kurumlarda görev yapan bilim insanlarının bir araya gelmesi, bilgi ve deneyim paylaşımı yapılması, çok disiplinli ve disiplinler arası çalışmalara zemin hazırlanması amacıyla düzenlenecek olan,</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Kongre, sempozyum ve çalıştay türü ulusal veya uluslararası düzeydeki etki değeri yüksek bilimsel etkinlikleri destekleme projeleridir. </a:t>
            </a:r>
          </a:p>
          <a:p>
            <a:pPr algn="just">
              <a:lnSpc>
                <a:spcPts val="4829"/>
              </a:lnSpc>
            </a:pPr>
            <a:endParaRPr lang="en-US" sz="4199">
              <a:solidFill>
                <a:srgbClr val="000000"/>
              </a:solidFill>
              <a:latin typeface="Arial"/>
              <a:ea typeface="Arial"/>
              <a:cs typeface="Arial"/>
              <a:sym typeface="Arial"/>
            </a:endParaRPr>
          </a:p>
        </p:txBody>
      </p:sp>
      <p:sp>
        <p:nvSpPr>
          <p:cNvPr id="13" name="Freeform 13"/>
          <p:cNvSpPr/>
          <p:nvPr/>
        </p:nvSpPr>
        <p:spPr>
          <a:xfrm>
            <a:off x="7111538" y="664441"/>
            <a:ext cx="1065608" cy="435931"/>
          </a:xfrm>
          <a:custGeom>
            <a:avLst/>
            <a:gdLst/>
            <a:ahLst/>
            <a:cxnLst/>
            <a:rect l="l" t="t" r="r" b="b"/>
            <a:pathLst>
              <a:path w="1065608" h="435931">
                <a:moveTo>
                  <a:pt x="0" y="0"/>
                </a:moveTo>
                <a:lnTo>
                  <a:pt x="1065608" y="0"/>
                </a:lnTo>
                <a:lnTo>
                  <a:pt x="1065608" y="435931"/>
                </a:lnTo>
                <a:lnTo>
                  <a:pt x="0" y="43593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7220480" y="3118923"/>
            <a:ext cx="1065608" cy="435931"/>
          </a:xfrm>
          <a:custGeom>
            <a:avLst/>
            <a:gdLst/>
            <a:ahLst/>
            <a:cxnLst/>
            <a:rect l="l" t="t" r="r" b="b"/>
            <a:pathLst>
              <a:path w="1065608" h="435931">
                <a:moveTo>
                  <a:pt x="0" y="0"/>
                </a:moveTo>
                <a:lnTo>
                  <a:pt x="1065609" y="0"/>
                </a:lnTo>
                <a:lnTo>
                  <a:pt x="1065609" y="435931"/>
                </a:lnTo>
                <a:lnTo>
                  <a:pt x="0" y="43593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7220480" y="7512659"/>
            <a:ext cx="1065608" cy="435931"/>
          </a:xfrm>
          <a:custGeom>
            <a:avLst/>
            <a:gdLst/>
            <a:ahLst/>
            <a:cxnLst/>
            <a:rect l="l" t="t" r="r" b="b"/>
            <a:pathLst>
              <a:path w="1065608" h="435931">
                <a:moveTo>
                  <a:pt x="0" y="0"/>
                </a:moveTo>
                <a:lnTo>
                  <a:pt x="1065609" y="0"/>
                </a:lnTo>
                <a:lnTo>
                  <a:pt x="1065609" y="435930"/>
                </a:lnTo>
                <a:lnTo>
                  <a:pt x="0" y="43593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sp>
        <p:nvSpPr>
          <p:cNvPr id="6" name="TextBox 6"/>
          <p:cNvSpPr txBox="1"/>
          <p:nvPr/>
        </p:nvSpPr>
        <p:spPr>
          <a:xfrm>
            <a:off x="794147" y="910693"/>
            <a:ext cx="13115232" cy="950595"/>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Uygulama Usul ve Esasları</a:t>
            </a:r>
          </a:p>
        </p:txBody>
      </p:sp>
      <p:sp>
        <p:nvSpPr>
          <p:cNvPr id="7" name="Freeform 7"/>
          <p:cNvSpPr/>
          <p:nvPr/>
        </p:nvSpPr>
        <p:spPr>
          <a:xfrm>
            <a:off x="13582879" y="15240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1028700" y="2762450"/>
            <a:ext cx="16953474" cy="7251411"/>
            <a:chOff x="0" y="0"/>
            <a:chExt cx="5211368" cy="2229028"/>
          </a:xfrm>
        </p:grpSpPr>
        <p:sp>
          <p:nvSpPr>
            <p:cNvPr id="9" name="Freeform 9"/>
            <p:cNvSpPr/>
            <p:nvPr/>
          </p:nvSpPr>
          <p:spPr>
            <a:xfrm>
              <a:off x="0" y="0"/>
              <a:ext cx="5211368" cy="2229028"/>
            </a:xfrm>
            <a:custGeom>
              <a:avLst/>
              <a:gdLst/>
              <a:ahLst/>
              <a:cxnLst/>
              <a:rect l="l" t="t" r="r" b="b"/>
              <a:pathLst>
                <a:path w="5211368" h="2229028">
                  <a:moveTo>
                    <a:pt x="23290" y="0"/>
                  </a:moveTo>
                  <a:lnTo>
                    <a:pt x="5188079" y="0"/>
                  </a:lnTo>
                  <a:cubicBezTo>
                    <a:pt x="5200941" y="0"/>
                    <a:pt x="5211368" y="10427"/>
                    <a:pt x="5211368" y="23290"/>
                  </a:cubicBezTo>
                  <a:lnTo>
                    <a:pt x="5211368" y="2205739"/>
                  </a:lnTo>
                  <a:cubicBezTo>
                    <a:pt x="5211368" y="2218601"/>
                    <a:pt x="5200941" y="2229028"/>
                    <a:pt x="5188079" y="2229028"/>
                  </a:cubicBezTo>
                  <a:lnTo>
                    <a:pt x="23290" y="2229028"/>
                  </a:lnTo>
                  <a:cubicBezTo>
                    <a:pt x="10427" y="2229028"/>
                    <a:pt x="0" y="2218601"/>
                    <a:pt x="0" y="2205739"/>
                  </a:cubicBezTo>
                  <a:lnTo>
                    <a:pt x="0" y="23290"/>
                  </a:lnTo>
                  <a:cubicBezTo>
                    <a:pt x="0" y="10427"/>
                    <a:pt x="10427" y="0"/>
                    <a:pt x="23290" y="0"/>
                  </a:cubicBezTo>
                  <a:close/>
                </a:path>
              </a:pathLst>
            </a:custGeom>
            <a:solidFill>
              <a:srgbClr val="D7E68B"/>
            </a:solidFill>
          </p:spPr>
        </p:sp>
        <p:sp>
          <p:nvSpPr>
            <p:cNvPr id="10" name="TextBox 10"/>
            <p:cNvSpPr txBox="1"/>
            <p:nvPr/>
          </p:nvSpPr>
          <p:spPr>
            <a:xfrm>
              <a:off x="0" y="-47625"/>
              <a:ext cx="5211368" cy="2276653"/>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1670447" y="2955346"/>
            <a:ext cx="15982934" cy="67989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BAP desteği için </a:t>
            </a:r>
            <a:r>
              <a:rPr lang="en-US" sz="4199" b="1">
                <a:solidFill>
                  <a:srgbClr val="000000"/>
                </a:solidFill>
                <a:latin typeface="Arial Bold"/>
                <a:ea typeface="Arial Bold"/>
                <a:cs typeface="Arial Bold"/>
                <a:sym typeface="Arial Bold"/>
              </a:rPr>
              <a:t>proje başvurusu</a:t>
            </a:r>
            <a:r>
              <a:rPr lang="en-US" sz="4199">
                <a:solidFill>
                  <a:srgbClr val="000000"/>
                </a:solidFill>
                <a:latin typeface="Arial"/>
                <a:ea typeface="Arial"/>
                <a:cs typeface="Arial"/>
                <a:sym typeface="Arial"/>
              </a:rPr>
              <a:t>;</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Akademik birim yönetim kurulunun onayı ile görevlendirilerek etkinliğin </a:t>
            </a:r>
            <a:r>
              <a:rPr lang="en-US" sz="4199" b="1">
                <a:solidFill>
                  <a:srgbClr val="000000"/>
                </a:solidFill>
                <a:latin typeface="Arial Bold"/>
                <a:ea typeface="Arial Bold"/>
                <a:cs typeface="Arial Bold"/>
                <a:sym typeface="Arial Bold"/>
              </a:rPr>
              <a:t>Düzenleme Kurulu’na başkanlık edecek olan, üniversitemiz tam zamanlı öğretim üyesi tarafından yapılır. </a:t>
            </a:r>
          </a:p>
          <a:p>
            <a:pPr algn="just">
              <a:lnSpc>
                <a:spcPts val="4829"/>
              </a:lnSpc>
            </a:pPr>
            <a:endParaRPr lang="en-US" sz="4199" b="1">
              <a:solidFill>
                <a:srgbClr val="000000"/>
              </a:solidFill>
              <a:latin typeface="Arial Bold"/>
              <a:ea typeface="Arial Bold"/>
              <a:cs typeface="Arial Bold"/>
              <a:sym typeface="Arial Bold"/>
            </a:endParaRPr>
          </a:p>
          <a:p>
            <a:pPr algn="just">
              <a:lnSpc>
                <a:spcPts val="4829"/>
              </a:lnSpc>
            </a:pPr>
            <a:r>
              <a:rPr lang="en-US" sz="4199">
                <a:solidFill>
                  <a:srgbClr val="000000"/>
                </a:solidFill>
                <a:latin typeface="Arial"/>
                <a:ea typeface="Arial"/>
                <a:cs typeface="Arial"/>
                <a:sym typeface="Arial"/>
              </a:rPr>
              <a:t>Bu kapsamdaki proje destek başvuruları toplantının gerçekleşme tarihinden en az </a:t>
            </a:r>
            <a:r>
              <a:rPr lang="en-US" sz="4199" b="1">
                <a:solidFill>
                  <a:srgbClr val="000000"/>
                </a:solidFill>
                <a:latin typeface="Arial Bold"/>
                <a:ea typeface="Arial Bold"/>
                <a:cs typeface="Arial Bold"/>
                <a:sym typeface="Arial Bold"/>
              </a:rPr>
              <a:t>30 gün önce</a:t>
            </a:r>
            <a:r>
              <a:rPr lang="en-US" sz="4199">
                <a:solidFill>
                  <a:srgbClr val="000000"/>
                </a:solidFill>
                <a:latin typeface="Arial"/>
                <a:ea typeface="Arial"/>
                <a:cs typeface="Arial"/>
                <a:sym typeface="Arial"/>
              </a:rPr>
              <a:t> BAPSİS’e online olarak yapılır. </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Başvuru BAP Komisyonunca değerlendirilerek, karara bağlanır.</a:t>
            </a:r>
          </a:p>
          <a:p>
            <a:pPr algn="just">
              <a:lnSpc>
                <a:spcPts val="4829"/>
              </a:lnSpc>
            </a:pPr>
            <a:endParaRPr lang="en-US" sz="4199">
              <a:solidFill>
                <a:srgbClr val="000000"/>
              </a:solidFill>
              <a:latin typeface="Arial"/>
              <a:ea typeface="Arial"/>
              <a:cs typeface="Arial"/>
              <a:sym typeface="Arial"/>
            </a:endParaRPr>
          </a:p>
        </p:txBody>
      </p:sp>
      <p:sp>
        <p:nvSpPr>
          <p:cNvPr id="12" name="Freeform 12"/>
          <p:cNvSpPr/>
          <p:nvPr/>
        </p:nvSpPr>
        <p:spPr>
          <a:xfrm>
            <a:off x="152400" y="3022021"/>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52400" y="6646643"/>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152400" y="8529308"/>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7507617"/>
            <a:ext cx="3081977" cy="2779383"/>
          </a:xfrm>
          <a:custGeom>
            <a:avLst/>
            <a:gdLst/>
            <a:ahLst/>
            <a:cxnLst/>
            <a:rect l="l" t="t" r="r" b="b"/>
            <a:pathLst>
              <a:path w="3081977" h="2779383">
                <a:moveTo>
                  <a:pt x="0" y="0"/>
                </a:moveTo>
                <a:lnTo>
                  <a:pt x="3081977" y="0"/>
                </a:lnTo>
                <a:lnTo>
                  <a:pt x="3081977" y="2779383"/>
                </a:lnTo>
                <a:lnTo>
                  <a:pt x="0" y="2779383"/>
                </a:lnTo>
                <a:lnTo>
                  <a:pt x="0" y="0"/>
                </a:lnTo>
                <a:close/>
              </a:path>
            </a:pathLst>
          </a:custGeom>
          <a:blipFill>
            <a:blip r:embed="rId2">
              <a:alphaModFix amt="91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78487" y="2019839"/>
            <a:ext cx="16980813" cy="1519087"/>
            <a:chOff x="0" y="0"/>
            <a:chExt cx="4472313" cy="400089"/>
          </a:xfrm>
        </p:grpSpPr>
        <p:sp>
          <p:nvSpPr>
            <p:cNvPr id="4" name="Freeform 4"/>
            <p:cNvSpPr/>
            <p:nvPr/>
          </p:nvSpPr>
          <p:spPr>
            <a:xfrm>
              <a:off x="0" y="0"/>
              <a:ext cx="4472313" cy="400089"/>
            </a:xfrm>
            <a:custGeom>
              <a:avLst/>
              <a:gdLst/>
              <a:ahLst/>
              <a:cxnLst/>
              <a:rect l="l" t="t" r="r" b="b"/>
              <a:pathLst>
                <a:path w="4472313" h="400089">
                  <a:moveTo>
                    <a:pt x="23252" y="0"/>
                  </a:moveTo>
                  <a:lnTo>
                    <a:pt x="4449061" y="0"/>
                  </a:lnTo>
                  <a:cubicBezTo>
                    <a:pt x="4461902" y="0"/>
                    <a:pt x="4472313" y="10410"/>
                    <a:pt x="4472313" y="23252"/>
                  </a:cubicBezTo>
                  <a:lnTo>
                    <a:pt x="4472313" y="376837"/>
                  </a:lnTo>
                  <a:cubicBezTo>
                    <a:pt x="4472313" y="389678"/>
                    <a:pt x="4461902" y="400089"/>
                    <a:pt x="4449061" y="400089"/>
                  </a:cubicBezTo>
                  <a:lnTo>
                    <a:pt x="23252" y="400089"/>
                  </a:lnTo>
                  <a:cubicBezTo>
                    <a:pt x="10410" y="400089"/>
                    <a:pt x="0" y="389678"/>
                    <a:pt x="0" y="376837"/>
                  </a:cubicBezTo>
                  <a:lnTo>
                    <a:pt x="0" y="23252"/>
                  </a:lnTo>
                  <a:cubicBezTo>
                    <a:pt x="0" y="10410"/>
                    <a:pt x="10410" y="0"/>
                    <a:pt x="23252"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4472313" cy="42866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206023" y="0"/>
            <a:ext cx="3081977" cy="2779383"/>
          </a:xfrm>
          <a:custGeom>
            <a:avLst/>
            <a:gdLst/>
            <a:ahLst/>
            <a:cxnLst/>
            <a:rect l="l" t="t" r="r" b="b"/>
            <a:pathLst>
              <a:path w="3081977" h="2779383">
                <a:moveTo>
                  <a:pt x="0" y="0"/>
                </a:moveTo>
                <a:lnTo>
                  <a:pt x="3081977" y="0"/>
                </a:lnTo>
                <a:lnTo>
                  <a:pt x="3081977" y="2779383"/>
                </a:lnTo>
                <a:lnTo>
                  <a:pt x="0" y="2779383"/>
                </a:lnTo>
                <a:lnTo>
                  <a:pt x="0" y="0"/>
                </a:lnTo>
                <a:close/>
              </a:path>
            </a:pathLst>
          </a:custGeom>
          <a:blipFill>
            <a:blip r:embed="rId2">
              <a:alphaModFix amt="91000"/>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532837" y="2401557"/>
            <a:ext cx="12739653" cy="3217312"/>
          </a:xfrm>
          <a:prstGeom prst="rect">
            <a:avLst/>
          </a:prstGeom>
        </p:spPr>
        <p:txBody>
          <a:bodyPr lIns="0" tIns="0" rIns="0" bIns="0" rtlCol="0" anchor="t">
            <a:spAutoFit/>
          </a:bodyPr>
          <a:lstStyle/>
          <a:p>
            <a:pPr algn="just">
              <a:lnSpc>
                <a:spcPts val="4350"/>
              </a:lnSpc>
            </a:pPr>
            <a:r>
              <a:rPr lang="en-US" sz="4350">
                <a:solidFill>
                  <a:srgbClr val="000000"/>
                </a:solidFill>
                <a:latin typeface="Lato Heavy"/>
                <a:ea typeface="Lato Heavy"/>
                <a:cs typeface="Lato Heavy"/>
                <a:sym typeface="Lato Heavy"/>
              </a:rPr>
              <a:t>Etki Değeri Yüksek Çalışmaları Geliştirme Projeleri</a:t>
            </a:r>
          </a:p>
          <a:p>
            <a:pPr algn="just">
              <a:lnSpc>
                <a:spcPts val="4350"/>
              </a:lnSpc>
            </a:pPr>
            <a:endParaRPr lang="en-US" sz="4350">
              <a:solidFill>
                <a:srgbClr val="000000"/>
              </a:solidFill>
              <a:latin typeface="Lato Heavy"/>
              <a:ea typeface="Lato Heavy"/>
              <a:cs typeface="Lato Heavy"/>
              <a:sym typeface="Lato Heavy"/>
            </a:endParaRPr>
          </a:p>
          <a:p>
            <a:pPr algn="just">
              <a:lnSpc>
                <a:spcPts val="4350"/>
              </a:lnSpc>
            </a:pPr>
            <a:endParaRPr lang="en-US" sz="4350">
              <a:solidFill>
                <a:srgbClr val="000000"/>
              </a:solidFill>
              <a:latin typeface="Lato Heavy"/>
              <a:ea typeface="Lato Heavy"/>
              <a:cs typeface="Lato Heavy"/>
              <a:sym typeface="Lato Heavy"/>
            </a:endParaRPr>
          </a:p>
          <a:p>
            <a:pPr algn="just">
              <a:lnSpc>
                <a:spcPts val="3689"/>
              </a:lnSpc>
            </a:pPr>
            <a:endParaRPr lang="en-US" sz="4350">
              <a:solidFill>
                <a:srgbClr val="000000"/>
              </a:solidFill>
              <a:latin typeface="Lato Heavy"/>
              <a:ea typeface="Lato Heavy"/>
              <a:cs typeface="Lato Heavy"/>
              <a:sym typeface="Lato Heavy"/>
            </a:endParaRPr>
          </a:p>
          <a:p>
            <a:pPr algn="ctr">
              <a:lnSpc>
                <a:spcPts val="7480"/>
              </a:lnSpc>
            </a:pPr>
            <a:endParaRPr lang="en-US" sz="4350">
              <a:solidFill>
                <a:srgbClr val="000000"/>
              </a:solidFill>
              <a:latin typeface="Lato Heavy"/>
              <a:ea typeface="Lato Heavy"/>
              <a:cs typeface="Lato Heavy"/>
              <a:sym typeface="Lato Heavy"/>
            </a:endParaRPr>
          </a:p>
        </p:txBody>
      </p:sp>
      <p:grpSp>
        <p:nvGrpSpPr>
          <p:cNvPr id="8" name="Group 8"/>
          <p:cNvGrpSpPr/>
          <p:nvPr/>
        </p:nvGrpSpPr>
        <p:grpSpPr>
          <a:xfrm>
            <a:off x="278487" y="4010214"/>
            <a:ext cx="16980813" cy="1519087"/>
            <a:chOff x="0" y="0"/>
            <a:chExt cx="4472313" cy="400089"/>
          </a:xfrm>
        </p:grpSpPr>
        <p:sp>
          <p:nvSpPr>
            <p:cNvPr id="9" name="Freeform 9"/>
            <p:cNvSpPr/>
            <p:nvPr/>
          </p:nvSpPr>
          <p:spPr>
            <a:xfrm>
              <a:off x="0" y="0"/>
              <a:ext cx="4472313" cy="400089"/>
            </a:xfrm>
            <a:custGeom>
              <a:avLst/>
              <a:gdLst/>
              <a:ahLst/>
              <a:cxnLst/>
              <a:rect l="l" t="t" r="r" b="b"/>
              <a:pathLst>
                <a:path w="4472313" h="400089">
                  <a:moveTo>
                    <a:pt x="23252" y="0"/>
                  </a:moveTo>
                  <a:lnTo>
                    <a:pt x="4449061" y="0"/>
                  </a:lnTo>
                  <a:cubicBezTo>
                    <a:pt x="4461902" y="0"/>
                    <a:pt x="4472313" y="10410"/>
                    <a:pt x="4472313" y="23252"/>
                  </a:cubicBezTo>
                  <a:lnTo>
                    <a:pt x="4472313" y="376837"/>
                  </a:lnTo>
                  <a:cubicBezTo>
                    <a:pt x="4472313" y="389678"/>
                    <a:pt x="4461902" y="400089"/>
                    <a:pt x="4449061" y="400089"/>
                  </a:cubicBezTo>
                  <a:lnTo>
                    <a:pt x="23252" y="400089"/>
                  </a:lnTo>
                  <a:cubicBezTo>
                    <a:pt x="10410" y="400089"/>
                    <a:pt x="0" y="389678"/>
                    <a:pt x="0" y="376837"/>
                  </a:cubicBezTo>
                  <a:lnTo>
                    <a:pt x="0" y="23252"/>
                  </a:lnTo>
                  <a:cubicBezTo>
                    <a:pt x="0" y="10410"/>
                    <a:pt x="10410" y="0"/>
                    <a:pt x="23252" y="0"/>
                  </a:cubicBezTo>
                  <a:close/>
                </a:path>
              </a:pathLst>
            </a:custGeom>
            <a:gradFill rotWithShape="1">
              <a:gsLst>
                <a:gs pos="0">
                  <a:srgbClr val="CDFFD8">
                    <a:alpha val="100000"/>
                  </a:srgbClr>
                </a:gs>
                <a:gs pos="100000">
                  <a:srgbClr val="94B9FF">
                    <a:alpha val="100000"/>
                  </a:srgbClr>
                </a:gs>
              </a:gsLst>
              <a:lin ang="0"/>
            </a:gradFill>
          </p:spPr>
        </p:sp>
        <p:sp>
          <p:nvSpPr>
            <p:cNvPr id="10" name="TextBox 10"/>
            <p:cNvSpPr txBox="1"/>
            <p:nvPr/>
          </p:nvSpPr>
          <p:spPr>
            <a:xfrm>
              <a:off x="0" y="-28575"/>
              <a:ext cx="4472313" cy="42866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78487" y="6015331"/>
            <a:ext cx="16980813" cy="1519087"/>
            <a:chOff x="0" y="0"/>
            <a:chExt cx="4472313" cy="400089"/>
          </a:xfrm>
        </p:grpSpPr>
        <p:sp>
          <p:nvSpPr>
            <p:cNvPr id="12" name="Freeform 12"/>
            <p:cNvSpPr/>
            <p:nvPr/>
          </p:nvSpPr>
          <p:spPr>
            <a:xfrm>
              <a:off x="0" y="0"/>
              <a:ext cx="4472313" cy="400089"/>
            </a:xfrm>
            <a:custGeom>
              <a:avLst/>
              <a:gdLst/>
              <a:ahLst/>
              <a:cxnLst/>
              <a:rect l="l" t="t" r="r" b="b"/>
              <a:pathLst>
                <a:path w="4472313" h="400089">
                  <a:moveTo>
                    <a:pt x="23252" y="0"/>
                  </a:moveTo>
                  <a:lnTo>
                    <a:pt x="4449061" y="0"/>
                  </a:lnTo>
                  <a:cubicBezTo>
                    <a:pt x="4461902" y="0"/>
                    <a:pt x="4472313" y="10410"/>
                    <a:pt x="4472313" y="23252"/>
                  </a:cubicBezTo>
                  <a:lnTo>
                    <a:pt x="4472313" y="376837"/>
                  </a:lnTo>
                  <a:cubicBezTo>
                    <a:pt x="4472313" y="389678"/>
                    <a:pt x="4461902" y="400089"/>
                    <a:pt x="4449061" y="400089"/>
                  </a:cubicBezTo>
                  <a:lnTo>
                    <a:pt x="23252" y="400089"/>
                  </a:lnTo>
                  <a:cubicBezTo>
                    <a:pt x="10410" y="400089"/>
                    <a:pt x="0" y="389678"/>
                    <a:pt x="0" y="376837"/>
                  </a:cubicBezTo>
                  <a:lnTo>
                    <a:pt x="0" y="23252"/>
                  </a:lnTo>
                  <a:cubicBezTo>
                    <a:pt x="0" y="10410"/>
                    <a:pt x="10410" y="0"/>
                    <a:pt x="23252" y="0"/>
                  </a:cubicBezTo>
                  <a:close/>
                </a:path>
              </a:pathLst>
            </a:custGeom>
            <a:gradFill rotWithShape="1">
              <a:gsLst>
                <a:gs pos="0">
                  <a:srgbClr val="CDFFD8">
                    <a:alpha val="100000"/>
                  </a:srgbClr>
                </a:gs>
                <a:gs pos="100000">
                  <a:srgbClr val="94B9FF">
                    <a:alpha val="100000"/>
                  </a:srgbClr>
                </a:gs>
              </a:gsLst>
              <a:lin ang="0"/>
            </a:gradFill>
          </p:spPr>
        </p:sp>
        <p:sp>
          <p:nvSpPr>
            <p:cNvPr id="13" name="TextBox 13"/>
            <p:cNvSpPr txBox="1"/>
            <p:nvPr/>
          </p:nvSpPr>
          <p:spPr>
            <a:xfrm>
              <a:off x="0" y="-28575"/>
              <a:ext cx="4472313" cy="42866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3878704" y="2360219"/>
            <a:ext cx="4409296" cy="819277"/>
          </a:xfrm>
          <a:prstGeom prst="rect">
            <a:avLst/>
          </a:prstGeom>
        </p:spPr>
        <p:txBody>
          <a:bodyPr lIns="0" tIns="0" rIns="0" bIns="0" rtlCol="0" anchor="t">
            <a:spAutoFit/>
          </a:bodyPr>
          <a:lstStyle/>
          <a:p>
            <a:pPr algn="l">
              <a:lnSpc>
                <a:spcPts val="5458"/>
              </a:lnSpc>
            </a:pPr>
            <a:r>
              <a:rPr lang="en-US" sz="5299" spc="853">
                <a:solidFill>
                  <a:srgbClr val="000000"/>
                </a:solidFill>
                <a:latin typeface="Lato Heavy"/>
                <a:ea typeface="Lato Heavy"/>
                <a:cs typeface="Lato Heavy"/>
                <a:sym typeface="Lato Heavy"/>
              </a:rPr>
              <a:t>EDYAP</a:t>
            </a:r>
          </a:p>
        </p:txBody>
      </p:sp>
      <p:sp>
        <p:nvSpPr>
          <p:cNvPr id="15" name="TextBox 15"/>
          <p:cNvSpPr txBox="1"/>
          <p:nvPr/>
        </p:nvSpPr>
        <p:spPr>
          <a:xfrm>
            <a:off x="13878704" y="4324223"/>
            <a:ext cx="4409296" cy="819277"/>
          </a:xfrm>
          <a:prstGeom prst="rect">
            <a:avLst/>
          </a:prstGeom>
        </p:spPr>
        <p:txBody>
          <a:bodyPr lIns="0" tIns="0" rIns="0" bIns="0" rtlCol="0" anchor="t">
            <a:spAutoFit/>
          </a:bodyPr>
          <a:lstStyle/>
          <a:p>
            <a:pPr algn="l">
              <a:lnSpc>
                <a:spcPts val="5458"/>
              </a:lnSpc>
            </a:pPr>
            <a:r>
              <a:rPr lang="en-US" sz="5299" spc="853">
                <a:solidFill>
                  <a:srgbClr val="000000"/>
                </a:solidFill>
                <a:latin typeface="Lato Heavy"/>
                <a:ea typeface="Lato Heavy"/>
                <a:cs typeface="Lato Heavy"/>
                <a:sym typeface="Lato Heavy"/>
              </a:rPr>
              <a:t>BEDEP</a:t>
            </a:r>
          </a:p>
        </p:txBody>
      </p:sp>
      <p:sp>
        <p:nvSpPr>
          <p:cNvPr id="16" name="TextBox 16"/>
          <p:cNvSpPr txBox="1"/>
          <p:nvPr/>
        </p:nvSpPr>
        <p:spPr>
          <a:xfrm>
            <a:off x="532837" y="4369644"/>
            <a:ext cx="12739653" cy="1645687"/>
          </a:xfrm>
          <a:prstGeom prst="rect">
            <a:avLst/>
          </a:prstGeom>
        </p:spPr>
        <p:txBody>
          <a:bodyPr lIns="0" tIns="0" rIns="0" bIns="0" rtlCol="0" anchor="t">
            <a:spAutoFit/>
          </a:bodyPr>
          <a:lstStyle/>
          <a:p>
            <a:pPr algn="just">
              <a:lnSpc>
                <a:spcPts val="4350"/>
              </a:lnSpc>
            </a:pPr>
            <a:r>
              <a:rPr lang="en-US" sz="4350">
                <a:solidFill>
                  <a:srgbClr val="000000"/>
                </a:solidFill>
                <a:latin typeface="Lato Heavy"/>
                <a:ea typeface="Lato Heavy"/>
                <a:cs typeface="Lato Heavy"/>
                <a:sym typeface="Lato Heavy"/>
              </a:rPr>
              <a:t>Bilimsel Etkinlikleri Destekleme Projeleri </a:t>
            </a:r>
          </a:p>
          <a:p>
            <a:pPr algn="ctr">
              <a:lnSpc>
                <a:spcPts val="7480"/>
              </a:lnSpc>
            </a:pPr>
            <a:endParaRPr lang="en-US" sz="4350">
              <a:solidFill>
                <a:srgbClr val="000000"/>
              </a:solidFill>
              <a:latin typeface="Lato Heavy"/>
              <a:ea typeface="Lato Heavy"/>
              <a:cs typeface="Lato Heavy"/>
              <a:sym typeface="Lato Heavy"/>
            </a:endParaRPr>
          </a:p>
        </p:txBody>
      </p:sp>
      <p:sp>
        <p:nvSpPr>
          <p:cNvPr id="17" name="TextBox 17"/>
          <p:cNvSpPr txBox="1"/>
          <p:nvPr/>
        </p:nvSpPr>
        <p:spPr>
          <a:xfrm>
            <a:off x="13174938" y="6482056"/>
            <a:ext cx="4409296" cy="819277"/>
          </a:xfrm>
          <a:prstGeom prst="rect">
            <a:avLst/>
          </a:prstGeom>
        </p:spPr>
        <p:txBody>
          <a:bodyPr lIns="0" tIns="0" rIns="0" bIns="0" rtlCol="0" anchor="t">
            <a:spAutoFit/>
          </a:bodyPr>
          <a:lstStyle/>
          <a:p>
            <a:pPr algn="l">
              <a:lnSpc>
                <a:spcPts val="5458"/>
              </a:lnSpc>
            </a:pPr>
            <a:r>
              <a:rPr lang="en-US" sz="5299" spc="853" dirty="0">
                <a:solidFill>
                  <a:srgbClr val="000000"/>
                </a:solidFill>
                <a:latin typeface="Lato Heavy"/>
                <a:ea typeface="Lato Heavy"/>
                <a:cs typeface="Lato Heavy"/>
                <a:sym typeface="Lato Heavy"/>
              </a:rPr>
              <a:t>TAMDEP</a:t>
            </a:r>
          </a:p>
        </p:txBody>
      </p:sp>
      <p:sp>
        <p:nvSpPr>
          <p:cNvPr id="18" name="TextBox 18"/>
          <p:cNvSpPr txBox="1"/>
          <p:nvPr/>
        </p:nvSpPr>
        <p:spPr>
          <a:xfrm>
            <a:off x="532837" y="6482056"/>
            <a:ext cx="12739653" cy="1645687"/>
          </a:xfrm>
          <a:prstGeom prst="rect">
            <a:avLst/>
          </a:prstGeom>
        </p:spPr>
        <p:txBody>
          <a:bodyPr lIns="0" tIns="0" rIns="0" bIns="0" rtlCol="0" anchor="t">
            <a:spAutoFit/>
          </a:bodyPr>
          <a:lstStyle/>
          <a:p>
            <a:pPr algn="just">
              <a:lnSpc>
                <a:spcPts val="4350"/>
              </a:lnSpc>
            </a:pPr>
            <a:r>
              <a:rPr lang="en-US" sz="4350">
                <a:solidFill>
                  <a:srgbClr val="000000"/>
                </a:solidFill>
                <a:latin typeface="Lato Heavy"/>
                <a:ea typeface="Lato Heavy"/>
                <a:cs typeface="Lato Heavy"/>
                <a:sym typeface="Lato Heavy"/>
              </a:rPr>
              <a:t>Tamamlayıcı Destek Araştırma Projeleri </a:t>
            </a:r>
          </a:p>
          <a:p>
            <a:pPr algn="ctr">
              <a:lnSpc>
                <a:spcPts val="7480"/>
              </a:lnSpc>
            </a:pPr>
            <a:endParaRPr lang="en-US" sz="4350">
              <a:solidFill>
                <a:srgbClr val="000000"/>
              </a:solidFill>
              <a:latin typeface="Lato Heavy"/>
              <a:ea typeface="Lato Heavy"/>
              <a:cs typeface="Lato Heavy"/>
              <a:sym typeface="Lato Heavy"/>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sp>
        <p:nvSpPr>
          <p:cNvPr id="6" name="Freeform 6"/>
          <p:cNvSpPr/>
          <p:nvPr/>
        </p:nvSpPr>
        <p:spPr>
          <a:xfrm>
            <a:off x="13582879" y="15240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1028700" y="2762450"/>
            <a:ext cx="16953474" cy="6183515"/>
            <a:chOff x="0" y="0"/>
            <a:chExt cx="5211368" cy="1900765"/>
          </a:xfrm>
        </p:grpSpPr>
        <p:sp>
          <p:nvSpPr>
            <p:cNvPr id="8" name="Freeform 8"/>
            <p:cNvSpPr/>
            <p:nvPr/>
          </p:nvSpPr>
          <p:spPr>
            <a:xfrm>
              <a:off x="0" y="0"/>
              <a:ext cx="5211368" cy="1900765"/>
            </a:xfrm>
            <a:custGeom>
              <a:avLst/>
              <a:gdLst/>
              <a:ahLst/>
              <a:cxnLst/>
              <a:rect l="l" t="t" r="r" b="b"/>
              <a:pathLst>
                <a:path w="5211368" h="1900765">
                  <a:moveTo>
                    <a:pt x="23290" y="0"/>
                  </a:moveTo>
                  <a:lnTo>
                    <a:pt x="5188079" y="0"/>
                  </a:lnTo>
                  <a:cubicBezTo>
                    <a:pt x="5200941" y="0"/>
                    <a:pt x="5211368" y="10427"/>
                    <a:pt x="5211368" y="23290"/>
                  </a:cubicBezTo>
                  <a:lnTo>
                    <a:pt x="5211368" y="1877476"/>
                  </a:lnTo>
                  <a:cubicBezTo>
                    <a:pt x="5211368" y="1890338"/>
                    <a:pt x="5200941" y="1900765"/>
                    <a:pt x="5188079" y="1900765"/>
                  </a:cubicBezTo>
                  <a:lnTo>
                    <a:pt x="23290" y="1900765"/>
                  </a:lnTo>
                  <a:cubicBezTo>
                    <a:pt x="10427" y="1900765"/>
                    <a:pt x="0" y="1890338"/>
                    <a:pt x="0" y="1877476"/>
                  </a:cubicBezTo>
                  <a:lnTo>
                    <a:pt x="0" y="23290"/>
                  </a:lnTo>
                  <a:cubicBezTo>
                    <a:pt x="0" y="10427"/>
                    <a:pt x="10427" y="0"/>
                    <a:pt x="23290" y="0"/>
                  </a:cubicBezTo>
                  <a:close/>
                </a:path>
              </a:pathLst>
            </a:custGeom>
            <a:solidFill>
              <a:srgbClr val="D7E68B"/>
            </a:solidFill>
          </p:spPr>
        </p:sp>
        <p:sp>
          <p:nvSpPr>
            <p:cNvPr id="9" name="TextBox 9"/>
            <p:cNvSpPr txBox="1"/>
            <p:nvPr/>
          </p:nvSpPr>
          <p:spPr>
            <a:xfrm>
              <a:off x="0" y="-47625"/>
              <a:ext cx="5211368" cy="1948390"/>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1744890" y="2900130"/>
            <a:ext cx="15982934" cy="61893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Başvuruya bilimsel etkinlik programı eklenir. </a:t>
            </a:r>
          </a:p>
          <a:p>
            <a:pPr algn="just">
              <a:lnSpc>
                <a:spcPts val="4829"/>
              </a:lnSpc>
            </a:pPr>
            <a:r>
              <a:rPr lang="en-US" sz="4199">
                <a:solidFill>
                  <a:srgbClr val="000000"/>
                </a:solidFill>
                <a:latin typeface="Arial"/>
                <a:ea typeface="Arial"/>
                <a:cs typeface="Arial"/>
                <a:sym typeface="Arial"/>
              </a:rPr>
              <a:t> </a:t>
            </a:r>
          </a:p>
          <a:p>
            <a:pPr algn="just">
              <a:lnSpc>
                <a:spcPts val="4829"/>
              </a:lnSpc>
            </a:pPr>
            <a:r>
              <a:rPr lang="en-US" sz="4199">
                <a:solidFill>
                  <a:srgbClr val="000000"/>
                </a:solidFill>
                <a:latin typeface="Arial"/>
                <a:ea typeface="Arial"/>
                <a:cs typeface="Arial"/>
                <a:sym typeface="Arial"/>
              </a:rPr>
              <a:t>Etkinliğin en az 100 katılımcı (aktif sunu yapan ve dinleyiciler toplamı) ile gerçekleştirilmesi,</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Etkinlikte sunulacak bildirilerin hakem onayından geçmesi,</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Sadece kurum içi katılımcılarla düzenlenen, eğitim amaçlı olan veya kişisel nitelikteki etkinlikler destek kapsamı dışındadır. </a:t>
            </a:r>
          </a:p>
          <a:p>
            <a:pPr algn="just">
              <a:lnSpc>
                <a:spcPts val="4829"/>
              </a:lnSpc>
            </a:pPr>
            <a:endParaRPr lang="en-US" sz="4199">
              <a:solidFill>
                <a:srgbClr val="000000"/>
              </a:solidFill>
              <a:latin typeface="Arial"/>
              <a:ea typeface="Arial"/>
              <a:cs typeface="Arial"/>
              <a:sym typeface="Arial"/>
            </a:endParaRPr>
          </a:p>
        </p:txBody>
      </p:sp>
      <p:sp>
        <p:nvSpPr>
          <p:cNvPr id="11" name="Freeform 11"/>
          <p:cNvSpPr/>
          <p:nvPr/>
        </p:nvSpPr>
        <p:spPr>
          <a:xfrm>
            <a:off x="386953" y="2966805"/>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386953" y="4149095"/>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386953" y="6028140"/>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386953" y="7210430"/>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386953" y="2762450"/>
            <a:ext cx="17595221" cy="6183515"/>
            <a:chOff x="0" y="0"/>
            <a:chExt cx="5408636" cy="1900765"/>
          </a:xfrm>
        </p:grpSpPr>
        <p:sp>
          <p:nvSpPr>
            <p:cNvPr id="7" name="Freeform 7"/>
            <p:cNvSpPr/>
            <p:nvPr/>
          </p:nvSpPr>
          <p:spPr>
            <a:xfrm>
              <a:off x="0" y="0"/>
              <a:ext cx="5408637" cy="1900765"/>
            </a:xfrm>
            <a:custGeom>
              <a:avLst/>
              <a:gdLst/>
              <a:ahLst/>
              <a:cxnLst/>
              <a:rect l="l" t="t" r="r" b="b"/>
              <a:pathLst>
                <a:path w="5408637" h="1900765">
                  <a:moveTo>
                    <a:pt x="22440" y="0"/>
                  </a:moveTo>
                  <a:lnTo>
                    <a:pt x="5386196" y="0"/>
                  </a:lnTo>
                  <a:cubicBezTo>
                    <a:pt x="5398590" y="0"/>
                    <a:pt x="5408637" y="10047"/>
                    <a:pt x="5408637" y="22440"/>
                  </a:cubicBezTo>
                  <a:lnTo>
                    <a:pt x="5408637" y="1878325"/>
                  </a:lnTo>
                  <a:cubicBezTo>
                    <a:pt x="5408637" y="1890719"/>
                    <a:pt x="5398590" y="1900765"/>
                    <a:pt x="5386196" y="1900765"/>
                  </a:cubicBezTo>
                  <a:lnTo>
                    <a:pt x="22440" y="1900765"/>
                  </a:lnTo>
                  <a:cubicBezTo>
                    <a:pt x="16489" y="1900765"/>
                    <a:pt x="10781" y="1898401"/>
                    <a:pt x="6573" y="1894193"/>
                  </a:cubicBezTo>
                  <a:cubicBezTo>
                    <a:pt x="2364" y="1889984"/>
                    <a:pt x="0" y="1884277"/>
                    <a:pt x="0" y="1878325"/>
                  </a:cubicBezTo>
                  <a:lnTo>
                    <a:pt x="0" y="22440"/>
                  </a:lnTo>
                  <a:cubicBezTo>
                    <a:pt x="0" y="10047"/>
                    <a:pt x="10047" y="0"/>
                    <a:pt x="22440" y="0"/>
                  </a:cubicBezTo>
                  <a:close/>
                </a:path>
              </a:pathLst>
            </a:custGeom>
            <a:solidFill>
              <a:srgbClr val="D7E68B"/>
            </a:solidFill>
          </p:spPr>
        </p:sp>
        <p:sp>
          <p:nvSpPr>
            <p:cNvPr id="8" name="TextBox 8"/>
            <p:cNvSpPr txBox="1"/>
            <p:nvPr/>
          </p:nvSpPr>
          <p:spPr>
            <a:xfrm>
              <a:off x="0" y="-47625"/>
              <a:ext cx="5408636" cy="1948390"/>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486403" y="3814530"/>
            <a:ext cx="15982934" cy="43605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Düzenlenecek etkinliğe ilişkin bilgilerin yer aldığı, güncel bir internet sayfasının olması gerekmektedir. </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İnternet sayfasında etkinliğin düzenleme kurulu ve bilim kurulu üyeleri ile etkinliğin konusu, amacı, kapsamı, düzenleneceği yer ve tarih açıkça belirtilmelidir. </a:t>
            </a: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0" y="3881205"/>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0" y="5765607"/>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1028700" y="2762450"/>
            <a:ext cx="16953474" cy="6183515"/>
            <a:chOff x="0" y="0"/>
            <a:chExt cx="5211368" cy="1900765"/>
          </a:xfrm>
        </p:grpSpPr>
        <p:sp>
          <p:nvSpPr>
            <p:cNvPr id="7" name="Freeform 7"/>
            <p:cNvSpPr/>
            <p:nvPr/>
          </p:nvSpPr>
          <p:spPr>
            <a:xfrm>
              <a:off x="0" y="0"/>
              <a:ext cx="5211368" cy="1900765"/>
            </a:xfrm>
            <a:custGeom>
              <a:avLst/>
              <a:gdLst/>
              <a:ahLst/>
              <a:cxnLst/>
              <a:rect l="l" t="t" r="r" b="b"/>
              <a:pathLst>
                <a:path w="5211368" h="1900765">
                  <a:moveTo>
                    <a:pt x="23290" y="0"/>
                  </a:moveTo>
                  <a:lnTo>
                    <a:pt x="5188079" y="0"/>
                  </a:lnTo>
                  <a:cubicBezTo>
                    <a:pt x="5200941" y="0"/>
                    <a:pt x="5211368" y="10427"/>
                    <a:pt x="5211368" y="23290"/>
                  </a:cubicBezTo>
                  <a:lnTo>
                    <a:pt x="5211368" y="1877476"/>
                  </a:lnTo>
                  <a:cubicBezTo>
                    <a:pt x="5211368" y="1890338"/>
                    <a:pt x="5200941" y="1900765"/>
                    <a:pt x="5188079" y="1900765"/>
                  </a:cubicBezTo>
                  <a:lnTo>
                    <a:pt x="23290" y="1900765"/>
                  </a:lnTo>
                  <a:cubicBezTo>
                    <a:pt x="10427" y="1900765"/>
                    <a:pt x="0" y="1890338"/>
                    <a:pt x="0" y="1877476"/>
                  </a:cubicBezTo>
                  <a:lnTo>
                    <a:pt x="0" y="23290"/>
                  </a:lnTo>
                  <a:cubicBezTo>
                    <a:pt x="0" y="10427"/>
                    <a:pt x="10427" y="0"/>
                    <a:pt x="23290" y="0"/>
                  </a:cubicBezTo>
                  <a:close/>
                </a:path>
              </a:pathLst>
            </a:custGeom>
            <a:solidFill>
              <a:srgbClr val="D7E68B"/>
            </a:solidFill>
          </p:spPr>
        </p:sp>
        <p:sp>
          <p:nvSpPr>
            <p:cNvPr id="8" name="TextBox 8"/>
            <p:cNvSpPr txBox="1"/>
            <p:nvPr/>
          </p:nvSpPr>
          <p:spPr>
            <a:xfrm>
              <a:off x="0" y="-47625"/>
              <a:ext cx="5211368" cy="1948390"/>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670447" y="3068955"/>
            <a:ext cx="15982934" cy="61893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Etkinlik düzenleme kurulu üyelerinin en az 3 farklı üniversite veya araştırma kuruluşu mensubu bilim insanlarından oluşması gerekmektedir.</a:t>
            </a:r>
          </a:p>
          <a:p>
            <a:pPr algn="just">
              <a:lnSpc>
                <a:spcPts val="4829"/>
              </a:lnSpc>
            </a:pPr>
            <a:r>
              <a:rPr lang="en-US" sz="4199">
                <a:solidFill>
                  <a:srgbClr val="000000"/>
                </a:solidFill>
                <a:latin typeface="Arial"/>
                <a:ea typeface="Arial"/>
                <a:cs typeface="Arial"/>
                <a:sym typeface="Arial"/>
              </a:rPr>
              <a:t> </a:t>
            </a:r>
          </a:p>
          <a:p>
            <a:pPr algn="just">
              <a:lnSpc>
                <a:spcPts val="4829"/>
              </a:lnSpc>
            </a:pPr>
            <a:r>
              <a:rPr lang="en-US" sz="4199">
                <a:solidFill>
                  <a:srgbClr val="000000"/>
                </a:solidFill>
                <a:latin typeface="Arial"/>
                <a:ea typeface="Arial"/>
                <a:cs typeface="Arial"/>
                <a:sym typeface="Arial"/>
              </a:rPr>
              <a:t>Her Akademik birim, bu kapsamdaki projelere yılda bir defa başvurabilir, </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Aynı içerikteki etkinlik için (farklı birimler başvursa bile) son bir yıl içinde birden fazla destek verilmez.</a:t>
            </a: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0" y="3135630"/>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0" y="5591674"/>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0" y="7468004"/>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836829" y="2819802"/>
            <a:ext cx="16953474" cy="7144391"/>
            <a:chOff x="0" y="0"/>
            <a:chExt cx="5211368" cy="2196131"/>
          </a:xfrm>
        </p:grpSpPr>
        <p:sp>
          <p:nvSpPr>
            <p:cNvPr id="7" name="Freeform 7"/>
            <p:cNvSpPr/>
            <p:nvPr/>
          </p:nvSpPr>
          <p:spPr>
            <a:xfrm>
              <a:off x="0" y="0"/>
              <a:ext cx="5211368" cy="2196131"/>
            </a:xfrm>
            <a:custGeom>
              <a:avLst/>
              <a:gdLst/>
              <a:ahLst/>
              <a:cxnLst/>
              <a:rect l="l" t="t" r="r" b="b"/>
              <a:pathLst>
                <a:path w="5211368" h="2196131">
                  <a:moveTo>
                    <a:pt x="23290" y="0"/>
                  </a:moveTo>
                  <a:lnTo>
                    <a:pt x="5188079" y="0"/>
                  </a:lnTo>
                  <a:cubicBezTo>
                    <a:pt x="5200941" y="0"/>
                    <a:pt x="5211368" y="10427"/>
                    <a:pt x="5211368" y="23290"/>
                  </a:cubicBezTo>
                  <a:lnTo>
                    <a:pt x="5211368" y="2172842"/>
                  </a:lnTo>
                  <a:cubicBezTo>
                    <a:pt x="5211368" y="2185704"/>
                    <a:pt x="5200941" y="2196131"/>
                    <a:pt x="5188079" y="2196131"/>
                  </a:cubicBezTo>
                  <a:lnTo>
                    <a:pt x="23290" y="2196131"/>
                  </a:lnTo>
                  <a:cubicBezTo>
                    <a:pt x="10427" y="2196131"/>
                    <a:pt x="0" y="2185704"/>
                    <a:pt x="0" y="2172842"/>
                  </a:cubicBezTo>
                  <a:lnTo>
                    <a:pt x="0" y="23290"/>
                  </a:lnTo>
                  <a:cubicBezTo>
                    <a:pt x="0" y="10427"/>
                    <a:pt x="10427" y="0"/>
                    <a:pt x="23290" y="0"/>
                  </a:cubicBezTo>
                  <a:close/>
                </a:path>
              </a:pathLst>
            </a:custGeom>
            <a:solidFill>
              <a:srgbClr val="D7E68B"/>
            </a:solidFill>
          </p:spPr>
        </p:sp>
        <p:sp>
          <p:nvSpPr>
            <p:cNvPr id="8" name="TextBox 8"/>
            <p:cNvSpPr txBox="1"/>
            <p:nvPr/>
          </p:nvSpPr>
          <p:spPr>
            <a:xfrm>
              <a:off x="0" y="-47625"/>
              <a:ext cx="5211368" cy="2243756"/>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492416" y="2907792"/>
            <a:ext cx="15982934" cy="7379208"/>
          </a:xfrm>
          <a:prstGeom prst="rect">
            <a:avLst/>
          </a:prstGeom>
        </p:spPr>
        <p:txBody>
          <a:bodyPr lIns="0" tIns="0" rIns="0" bIns="0" rtlCol="0" anchor="t">
            <a:spAutoFit/>
          </a:bodyPr>
          <a:lstStyle/>
          <a:p>
            <a:pPr algn="just">
              <a:lnSpc>
                <a:spcPts val="5291"/>
              </a:lnSpc>
            </a:pPr>
            <a:r>
              <a:rPr lang="en-US" sz="4199" b="1">
                <a:solidFill>
                  <a:srgbClr val="000000"/>
                </a:solidFill>
                <a:latin typeface="Arial Bold"/>
                <a:ea typeface="Arial Bold"/>
                <a:cs typeface="Arial Bold"/>
                <a:sym typeface="Arial Bold"/>
              </a:rPr>
              <a:t>Proje destek miktarı;</a:t>
            </a:r>
          </a:p>
          <a:p>
            <a:pPr algn="just">
              <a:lnSpc>
                <a:spcPts val="5291"/>
              </a:lnSpc>
            </a:pPr>
            <a:r>
              <a:rPr lang="en-US" sz="4199" b="1">
                <a:solidFill>
                  <a:srgbClr val="000000"/>
                </a:solidFill>
                <a:latin typeface="Arial Bold"/>
                <a:ea typeface="Arial Bold"/>
                <a:cs typeface="Arial Bold"/>
                <a:sym typeface="Arial Bold"/>
              </a:rPr>
              <a:t>Ulusal etkinlikler </a:t>
            </a:r>
            <a:r>
              <a:rPr lang="en-US" sz="4199">
                <a:solidFill>
                  <a:srgbClr val="000000"/>
                </a:solidFill>
                <a:latin typeface="Arial"/>
                <a:ea typeface="Arial"/>
                <a:cs typeface="Arial"/>
                <a:sym typeface="Arial"/>
              </a:rPr>
              <a:t>için en fazla </a:t>
            </a:r>
            <a:r>
              <a:rPr lang="en-US" sz="4199" b="1">
                <a:solidFill>
                  <a:srgbClr val="000000"/>
                </a:solidFill>
                <a:latin typeface="Arial Bold"/>
                <a:ea typeface="Arial Bold"/>
                <a:cs typeface="Arial Bold"/>
                <a:sym typeface="Arial Bold"/>
              </a:rPr>
              <a:t>70.000</a:t>
            </a:r>
            <a:r>
              <a:rPr lang="en-US" sz="4199">
                <a:solidFill>
                  <a:srgbClr val="000000"/>
                </a:solidFill>
                <a:latin typeface="Arial"/>
                <a:ea typeface="Arial"/>
                <a:cs typeface="Arial"/>
                <a:sym typeface="Arial"/>
              </a:rPr>
              <a:t> </a:t>
            </a:r>
            <a:r>
              <a:rPr lang="en-US" sz="4199" b="1">
                <a:solidFill>
                  <a:srgbClr val="000000"/>
                </a:solidFill>
                <a:latin typeface="Arial Bold"/>
                <a:ea typeface="Arial Bold"/>
                <a:cs typeface="Arial Bold"/>
                <a:sym typeface="Arial Bold"/>
              </a:rPr>
              <a:t>TL</a:t>
            </a:r>
            <a:r>
              <a:rPr lang="en-US" sz="4199">
                <a:solidFill>
                  <a:srgbClr val="000000"/>
                </a:solidFill>
                <a:latin typeface="Arial"/>
                <a:ea typeface="Arial"/>
                <a:cs typeface="Arial"/>
                <a:sym typeface="Arial"/>
              </a:rPr>
              <a:t>, </a:t>
            </a:r>
          </a:p>
          <a:p>
            <a:pPr algn="just">
              <a:lnSpc>
                <a:spcPts val="5291"/>
              </a:lnSpc>
            </a:pPr>
            <a:r>
              <a:rPr lang="en-US" sz="4199" b="1">
                <a:solidFill>
                  <a:srgbClr val="000000"/>
                </a:solidFill>
                <a:latin typeface="Arial Bold"/>
                <a:ea typeface="Arial Bold"/>
                <a:cs typeface="Arial Bold"/>
                <a:sym typeface="Arial Bold"/>
              </a:rPr>
              <a:t>Uluslararası etkinlikler</a:t>
            </a:r>
            <a:r>
              <a:rPr lang="en-US" sz="4199">
                <a:solidFill>
                  <a:srgbClr val="000000"/>
                </a:solidFill>
                <a:latin typeface="Arial"/>
                <a:ea typeface="Arial"/>
                <a:cs typeface="Arial"/>
                <a:sym typeface="Arial"/>
              </a:rPr>
              <a:t> en fazla </a:t>
            </a:r>
            <a:r>
              <a:rPr lang="en-US" sz="4199" b="1">
                <a:solidFill>
                  <a:srgbClr val="000000"/>
                </a:solidFill>
                <a:latin typeface="Arial Bold"/>
                <a:ea typeface="Arial Bold"/>
                <a:cs typeface="Arial Bold"/>
                <a:sym typeface="Arial Bold"/>
              </a:rPr>
              <a:t>100.000 TL</a:t>
            </a:r>
            <a:r>
              <a:rPr lang="en-US" sz="4199">
                <a:solidFill>
                  <a:srgbClr val="000000"/>
                </a:solidFill>
                <a:latin typeface="Arial"/>
                <a:ea typeface="Arial"/>
                <a:cs typeface="Arial"/>
                <a:sym typeface="Arial"/>
              </a:rPr>
              <a:t>’dir. </a:t>
            </a:r>
          </a:p>
          <a:p>
            <a:pPr algn="just">
              <a:lnSpc>
                <a:spcPts val="5291"/>
              </a:lnSpc>
            </a:pPr>
            <a:r>
              <a:rPr lang="en-US" sz="4199">
                <a:solidFill>
                  <a:srgbClr val="000000"/>
                </a:solidFill>
                <a:latin typeface="Arial"/>
                <a:ea typeface="Arial"/>
                <a:cs typeface="Arial"/>
                <a:sym typeface="Arial"/>
              </a:rPr>
              <a:t>Destek miktarına BAP Komisyonu karar verir. Bilimsel toplantı destek miktarı belirlenirken; </a:t>
            </a:r>
          </a:p>
          <a:p>
            <a:pPr algn="just">
              <a:lnSpc>
                <a:spcPts val="5291"/>
              </a:lnSpc>
            </a:pPr>
            <a:r>
              <a:rPr lang="en-US" sz="4199">
                <a:solidFill>
                  <a:srgbClr val="000000"/>
                </a:solidFill>
                <a:latin typeface="Arial"/>
                <a:ea typeface="Arial"/>
                <a:cs typeface="Arial"/>
                <a:sym typeface="Arial"/>
              </a:rPr>
              <a:t>Toplantının ulusal veya uluslararası nitelikte olması, toplantıya katılacak araştırmacı sayısı, toplantıda sunulan bildiri sayısı, çağrılı konuşmacı sayısı, toplantılara farklı ülkelerden katılan araştırmacı sayısı, toplantının kaçıncısının yapıldığı, toplantıya destek veren kuruluşlar ve destek miktarları dikkate alınır. </a:t>
            </a: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0" y="3012567"/>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9313566" y="650266"/>
            <a:ext cx="1557174" cy="1557174"/>
          </a:xfrm>
          <a:custGeom>
            <a:avLst/>
            <a:gdLst/>
            <a:ahLst/>
            <a:cxnLst/>
            <a:rect l="l" t="t" r="r" b="b"/>
            <a:pathLst>
              <a:path w="1557174" h="1557174">
                <a:moveTo>
                  <a:pt x="0" y="0"/>
                </a:moveTo>
                <a:lnTo>
                  <a:pt x="1557174" y="0"/>
                </a:lnTo>
                <a:lnTo>
                  <a:pt x="1557174" y="1557174"/>
                </a:lnTo>
                <a:lnTo>
                  <a:pt x="0" y="15571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TextBox 12"/>
          <p:cNvSpPr txBox="1"/>
          <p:nvPr/>
        </p:nvSpPr>
        <p:spPr>
          <a:xfrm>
            <a:off x="836829" y="942975"/>
            <a:ext cx="13115232" cy="1779270"/>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Proje Bütçesi ve Kapsamı</a:t>
            </a:r>
          </a:p>
          <a:p>
            <a:pPr algn="just">
              <a:lnSpc>
                <a:spcPts val="6554"/>
              </a:lnSpc>
            </a:pPr>
            <a:endParaRPr lang="en-US" sz="5699">
              <a:solidFill>
                <a:srgbClr val="000000"/>
              </a:solidFill>
              <a:latin typeface="Lato Heavy"/>
              <a:ea typeface="Lato Heavy"/>
              <a:cs typeface="Lato Heavy"/>
              <a:sym typeface="Lato Heavy"/>
            </a:endParaRPr>
          </a:p>
        </p:txBody>
      </p:sp>
      <p:sp>
        <p:nvSpPr>
          <p:cNvPr id="13" name="Freeform 13"/>
          <p:cNvSpPr/>
          <p:nvPr/>
        </p:nvSpPr>
        <p:spPr>
          <a:xfrm>
            <a:off x="0" y="4880967"/>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0" y="6387251"/>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836829" y="2819802"/>
            <a:ext cx="16953474" cy="7144391"/>
            <a:chOff x="0" y="0"/>
            <a:chExt cx="5211368" cy="2196131"/>
          </a:xfrm>
        </p:grpSpPr>
        <p:sp>
          <p:nvSpPr>
            <p:cNvPr id="7" name="Freeform 7"/>
            <p:cNvSpPr/>
            <p:nvPr/>
          </p:nvSpPr>
          <p:spPr>
            <a:xfrm>
              <a:off x="0" y="0"/>
              <a:ext cx="5211368" cy="2196131"/>
            </a:xfrm>
            <a:custGeom>
              <a:avLst/>
              <a:gdLst/>
              <a:ahLst/>
              <a:cxnLst/>
              <a:rect l="l" t="t" r="r" b="b"/>
              <a:pathLst>
                <a:path w="5211368" h="2196131">
                  <a:moveTo>
                    <a:pt x="23290" y="0"/>
                  </a:moveTo>
                  <a:lnTo>
                    <a:pt x="5188079" y="0"/>
                  </a:lnTo>
                  <a:cubicBezTo>
                    <a:pt x="5200941" y="0"/>
                    <a:pt x="5211368" y="10427"/>
                    <a:pt x="5211368" y="23290"/>
                  </a:cubicBezTo>
                  <a:lnTo>
                    <a:pt x="5211368" y="2172842"/>
                  </a:lnTo>
                  <a:cubicBezTo>
                    <a:pt x="5211368" y="2185704"/>
                    <a:pt x="5200941" y="2196131"/>
                    <a:pt x="5188079" y="2196131"/>
                  </a:cubicBezTo>
                  <a:lnTo>
                    <a:pt x="23290" y="2196131"/>
                  </a:lnTo>
                  <a:cubicBezTo>
                    <a:pt x="10427" y="2196131"/>
                    <a:pt x="0" y="2185704"/>
                    <a:pt x="0" y="2172842"/>
                  </a:cubicBezTo>
                  <a:lnTo>
                    <a:pt x="0" y="23290"/>
                  </a:lnTo>
                  <a:cubicBezTo>
                    <a:pt x="0" y="10427"/>
                    <a:pt x="10427" y="0"/>
                    <a:pt x="23290" y="0"/>
                  </a:cubicBezTo>
                  <a:close/>
                </a:path>
              </a:pathLst>
            </a:custGeom>
            <a:solidFill>
              <a:srgbClr val="D7E68B"/>
            </a:solidFill>
          </p:spPr>
        </p:sp>
        <p:sp>
          <p:nvSpPr>
            <p:cNvPr id="8" name="TextBox 8"/>
            <p:cNvSpPr txBox="1"/>
            <p:nvPr/>
          </p:nvSpPr>
          <p:spPr>
            <a:xfrm>
              <a:off x="0" y="-47625"/>
              <a:ext cx="5211368" cy="2243756"/>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492416" y="3241167"/>
            <a:ext cx="15982934" cy="671245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Proje kapsamında, düzenlenen bilimsel toplantının, yurtiçi/yurtdışı davetli konuşmacılarının yol giderleri, organizasyon için bildiri-özet kitabı, afiş, duyuru, broşür, etkinlik programı, yaka kartı, katılım belgesi, fotokopi ve teknik araç gereç kiralama vb. giderlere BAP tarafından mevzuat kapsamında destek sağlanır.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Harcamalar projenin sözleşme onayı ve sonuç raporunun kabulü arasında geçen zaman diliminde mevzuata uygun bir şekilde yapılır. </a:t>
            </a:r>
          </a:p>
          <a:p>
            <a:pPr algn="just">
              <a:lnSpc>
                <a:spcPts val="5291"/>
              </a:lnSpc>
            </a:pPr>
            <a:endParaRPr lang="en-US" sz="4199">
              <a:solidFill>
                <a:srgbClr val="000000"/>
              </a:solidFill>
              <a:latin typeface="Arial"/>
              <a:ea typeface="Arial"/>
              <a:cs typeface="Arial"/>
              <a:sym typeface="Arial"/>
            </a:endParaRP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0" y="3332307"/>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0" y="7348127"/>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38100"/>
              <a:ext cx="4012722" cy="501565"/>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836829" y="2819802"/>
            <a:ext cx="16953474" cy="7144391"/>
            <a:chOff x="0" y="0"/>
            <a:chExt cx="5211368" cy="2196131"/>
          </a:xfrm>
        </p:grpSpPr>
        <p:sp>
          <p:nvSpPr>
            <p:cNvPr id="7" name="Freeform 7"/>
            <p:cNvSpPr/>
            <p:nvPr/>
          </p:nvSpPr>
          <p:spPr>
            <a:xfrm>
              <a:off x="0" y="0"/>
              <a:ext cx="5211368" cy="2196131"/>
            </a:xfrm>
            <a:custGeom>
              <a:avLst/>
              <a:gdLst/>
              <a:ahLst/>
              <a:cxnLst/>
              <a:rect l="l" t="t" r="r" b="b"/>
              <a:pathLst>
                <a:path w="5211368" h="2196131">
                  <a:moveTo>
                    <a:pt x="23290" y="0"/>
                  </a:moveTo>
                  <a:lnTo>
                    <a:pt x="5188079" y="0"/>
                  </a:lnTo>
                  <a:cubicBezTo>
                    <a:pt x="5200941" y="0"/>
                    <a:pt x="5211368" y="10427"/>
                    <a:pt x="5211368" y="23290"/>
                  </a:cubicBezTo>
                  <a:lnTo>
                    <a:pt x="5211368" y="2172842"/>
                  </a:lnTo>
                  <a:cubicBezTo>
                    <a:pt x="5211368" y="2185704"/>
                    <a:pt x="5200941" y="2196131"/>
                    <a:pt x="5188079" y="2196131"/>
                  </a:cubicBezTo>
                  <a:lnTo>
                    <a:pt x="23290" y="2196131"/>
                  </a:lnTo>
                  <a:cubicBezTo>
                    <a:pt x="10427" y="2196131"/>
                    <a:pt x="0" y="2185704"/>
                    <a:pt x="0" y="2172842"/>
                  </a:cubicBezTo>
                  <a:lnTo>
                    <a:pt x="0" y="23290"/>
                  </a:lnTo>
                  <a:cubicBezTo>
                    <a:pt x="0" y="10427"/>
                    <a:pt x="10427" y="0"/>
                    <a:pt x="23290" y="0"/>
                  </a:cubicBezTo>
                  <a:close/>
                </a:path>
              </a:pathLst>
            </a:custGeom>
            <a:solidFill>
              <a:srgbClr val="D7E68B"/>
            </a:solidFill>
          </p:spPr>
        </p:sp>
        <p:sp>
          <p:nvSpPr>
            <p:cNvPr id="8" name="TextBox 8"/>
            <p:cNvSpPr txBox="1"/>
            <p:nvPr/>
          </p:nvSpPr>
          <p:spPr>
            <a:xfrm>
              <a:off x="0" y="-47625"/>
              <a:ext cx="5211368" cy="2243756"/>
            </a:xfrm>
            <a:prstGeom prst="rect">
              <a:avLst/>
            </a:prstGeom>
          </p:spPr>
          <p:txBody>
            <a:bodyPr lIns="50800" tIns="50800" rIns="50800" bIns="50800" rtlCol="0" anchor="ctr"/>
            <a:lstStyle/>
            <a:p>
              <a:pPr algn="ctr">
                <a:lnSpc>
                  <a:spcPts val="3359"/>
                </a:lnSpc>
              </a:pPr>
              <a:endParaRPr/>
            </a:p>
          </p:txBody>
        </p:sp>
      </p:grpSp>
      <p:sp>
        <p:nvSpPr>
          <p:cNvPr id="9" name="TextBox 9"/>
          <p:cNvSpPr txBox="1"/>
          <p:nvPr/>
        </p:nvSpPr>
        <p:spPr>
          <a:xfrm>
            <a:off x="1589349" y="3574542"/>
            <a:ext cx="15982934" cy="60457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Proje kapsamında temin edilen demirbaş malzemeler varsa projenin tamamlanmasına müteakip BAP Koordinasyon Birimi’ne sağlam bir şekilde teslim edilir.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Desteklenen projelerde etkinliğe ait bütün materyallerde basılı elektronik fark etmeksizin Yozgat Bozok Üniversitesi adı ve logosuna yer verilmelidir. Proje kodu ve çalışmanın YOBÜ BAP Birimi tarafından desteklendiği belirtilerek teşekkür edilmelidir.</a:t>
            </a: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195083" y="3679317"/>
            <a:ext cx="1283494" cy="525066"/>
          </a:xfrm>
          <a:custGeom>
            <a:avLst/>
            <a:gdLst/>
            <a:ahLst/>
            <a:cxnLst/>
            <a:rect l="l" t="t" r="r" b="b"/>
            <a:pathLst>
              <a:path w="1283494" h="525066">
                <a:moveTo>
                  <a:pt x="0" y="0"/>
                </a:moveTo>
                <a:lnTo>
                  <a:pt x="1283493" y="0"/>
                </a:lnTo>
                <a:lnTo>
                  <a:pt x="1283493"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95083" y="6391998"/>
            <a:ext cx="1283494" cy="525066"/>
          </a:xfrm>
          <a:custGeom>
            <a:avLst/>
            <a:gdLst/>
            <a:ahLst/>
            <a:cxnLst/>
            <a:rect l="l" t="t" r="r" b="b"/>
            <a:pathLst>
              <a:path w="1283494" h="525066">
                <a:moveTo>
                  <a:pt x="0" y="0"/>
                </a:moveTo>
                <a:lnTo>
                  <a:pt x="1283493" y="0"/>
                </a:lnTo>
                <a:lnTo>
                  <a:pt x="1283493"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836829" y="3045891"/>
            <a:ext cx="16953474" cy="6635692"/>
            <a:chOff x="0" y="0"/>
            <a:chExt cx="5211368" cy="2039761"/>
          </a:xfrm>
        </p:grpSpPr>
        <p:sp>
          <p:nvSpPr>
            <p:cNvPr id="7" name="Freeform 7"/>
            <p:cNvSpPr/>
            <p:nvPr/>
          </p:nvSpPr>
          <p:spPr>
            <a:xfrm>
              <a:off x="0" y="0"/>
              <a:ext cx="5211368" cy="2039761"/>
            </a:xfrm>
            <a:custGeom>
              <a:avLst/>
              <a:gdLst/>
              <a:ahLst/>
              <a:cxnLst/>
              <a:rect l="l" t="t" r="r" b="b"/>
              <a:pathLst>
                <a:path w="5211368" h="2039761">
                  <a:moveTo>
                    <a:pt x="23290" y="0"/>
                  </a:moveTo>
                  <a:lnTo>
                    <a:pt x="5188079" y="0"/>
                  </a:lnTo>
                  <a:cubicBezTo>
                    <a:pt x="5200941" y="0"/>
                    <a:pt x="5211368" y="10427"/>
                    <a:pt x="5211368" y="23290"/>
                  </a:cubicBezTo>
                  <a:lnTo>
                    <a:pt x="5211368" y="2016471"/>
                  </a:lnTo>
                  <a:cubicBezTo>
                    <a:pt x="5211368" y="2029334"/>
                    <a:pt x="5200941" y="2039761"/>
                    <a:pt x="5188079" y="2039761"/>
                  </a:cubicBezTo>
                  <a:lnTo>
                    <a:pt x="23290" y="2039761"/>
                  </a:lnTo>
                  <a:cubicBezTo>
                    <a:pt x="10427" y="2039761"/>
                    <a:pt x="0" y="2029334"/>
                    <a:pt x="0" y="2016471"/>
                  </a:cubicBezTo>
                  <a:lnTo>
                    <a:pt x="0" y="23290"/>
                  </a:lnTo>
                  <a:cubicBezTo>
                    <a:pt x="0" y="10427"/>
                    <a:pt x="10427" y="0"/>
                    <a:pt x="23290" y="0"/>
                  </a:cubicBezTo>
                  <a:close/>
                </a:path>
              </a:pathLst>
            </a:custGeom>
            <a:solidFill>
              <a:srgbClr val="D7E68B"/>
            </a:solidFill>
          </p:spPr>
        </p:sp>
        <p:sp>
          <p:nvSpPr>
            <p:cNvPr id="8" name="TextBox 8"/>
            <p:cNvSpPr txBox="1"/>
            <p:nvPr/>
          </p:nvSpPr>
          <p:spPr>
            <a:xfrm>
              <a:off x="0" y="-38100"/>
              <a:ext cx="5211368" cy="2077861"/>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524727" y="4179411"/>
            <a:ext cx="15982934" cy="47122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Üniversitemiz adına düzenlenen, sempozyum veya kongre konularından oluşan bildiriler, konuşmalar, öneriler vb. konuları içeren, üniversitemiz BAP birimi desteğinin de belirtildiği bir eserin;</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ISBN numarası almış bir kitap formatında basılması halinde, ek </a:t>
            </a:r>
            <a:r>
              <a:rPr lang="en-US" sz="4199" b="1">
                <a:solidFill>
                  <a:srgbClr val="000000"/>
                </a:solidFill>
                <a:latin typeface="Arial Bold"/>
                <a:ea typeface="Arial Bold"/>
                <a:cs typeface="Arial Bold"/>
                <a:sym typeface="Arial Bold"/>
              </a:rPr>
              <a:t>30.000 TL’ye</a:t>
            </a:r>
            <a:r>
              <a:rPr lang="en-US" sz="4199">
                <a:solidFill>
                  <a:srgbClr val="000000"/>
                </a:solidFill>
                <a:latin typeface="Arial"/>
                <a:ea typeface="Arial"/>
                <a:cs typeface="Arial"/>
                <a:sym typeface="Arial"/>
              </a:rPr>
              <a:t> kadar desteklenmesi sağlanır.   </a:t>
            </a:r>
          </a:p>
          <a:p>
            <a:pPr algn="just">
              <a:lnSpc>
                <a:spcPts val="4829"/>
              </a:lnSpc>
            </a:pPr>
            <a:endParaRPr lang="en-US" sz="4199">
              <a:solidFill>
                <a:srgbClr val="000000"/>
              </a:solidFill>
              <a:latin typeface="Arial"/>
              <a:ea typeface="Arial"/>
              <a:cs typeface="Arial"/>
              <a:sym typeface="Arial"/>
            </a:endParaRPr>
          </a:p>
        </p:txBody>
      </p:sp>
      <p:sp>
        <p:nvSpPr>
          <p:cNvPr id="10" name="TextBox 10"/>
          <p:cNvSpPr txBox="1"/>
          <p:nvPr/>
        </p:nvSpPr>
        <p:spPr>
          <a:xfrm>
            <a:off x="836829" y="942975"/>
            <a:ext cx="13115232" cy="950595"/>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Ek Destekler </a:t>
            </a:r>
          </a:p>
        </p:txBody>
      </p:sp>
      <p:sp>
        <p:nvSpPr>
          <p:cNvPr id="11" name="Freeform 11"/>
          <p:cNvSpPr/>
          <p:nvPr/>
        </p:nvSpPr>
        <p:spPr>
          <a:xfrm>
            <a:off x="0" y="4284186"/>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836829" y="3369000"/>
            <a:ext cx="16953474" cy="4406236"/>
            <a:chOff x="0" y="0"/>
            <a:chExt cx="5211368" cy="1354443"/>
          </a:xfrm>
        </p:grpSpPr>
        <p:sp>
          <p:nvSpPr>
            <p:cNvPr id="7" name="Freeform 7"/>
            <p:cNvSpPr/>
            <p:nvPr/>
          </p:nvSpPr>
          <p:spPr>
            <a:xfrm>
              <a:off x="0" y="0"/>
              <a:ext cx="5211368" cy="1354443"/>
            </a:xfrm>
            <a:custGeom>
              <a:avLst/>
              <a:gdLst/>
              <a:ahLst/>
              <a:cxnLst/>
              <a:rect l="l" t="t" r="r" b="b"/>
              <a:pathLst>
                <a:path w="5211368" h="1354443">
                  <a:moveTo>
                    <a:pt x="23290" y="0"/>
                  </a:moveTo>
                  <a:lnTo>
                    <a:pt x="5188079" y="0"/>
                  </a:lnTo>
                  <a:cubicBezTo>
                    <a:pt x="5200941" y="0"/>
                    <a:pt x="5211368" y="10427"/>
                    <a:pt x="5211368" y="23290"/>
                  </a:cubicBezTo>
                  <a:lnTo>
                    <a:pt x="5211368" y="1331154"/>
                  </a:lnTo>
                  <a:cubicBezTo>
                    <a:pt x="5211368" y="1344016"/>
                    <a:pt x="5200941" y="1354443"/>
                    <a:pt x="5188079" y="1354443"/>
                  </a:cubicBezTo>
                  <a:lnTo>
                    <a:pt x="23290" y="1354443"/>
                  </a:lnTo>
                  <a:cubicBezTo>
                    <a:pt x="10427" y="1354443"/>
                    <a:pt x="0" y="1344016"/>
                    <a:pt x="0" y="1331154"/>
                  </a:cubicBezTo>
                  <a:lnTo>
                    <a:pt x="0" y="23290"/>
                  </a:lnTo>
                  <a:cubicBezTo>
                    <a:pt x="0" y="10427"/>
                    <a:pt x="10427" y="0"/>
                    <a:pt x="23290" y="0"/>
                  </a:cubicBezTo>
                  <a:close/>
                </a:path>
              </a:pathLst>
            </a:custGeom>
            <a:solidFill>
              <a:srgbClr val="D7E68B"/>
            </a:solidFill>
          </p:spPr>
        </p:sp>
        <p:sp>
          <p:nvSpPr>
            <p:cNvPr id="8" name="TextBox 8"/>
            <p:cNvSpPr txBox="1"/>
            <p:nvPr/>
          </p:nvSpPr>
          <p:spPr>
            <a:xfrm>
              <a:off x="0" y="-38100"/>
              <a:ext cx="5211368" cy="1392543"/>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807369" y="4057437"/>
            <a:ext cx="15451931" cy="33787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Bu kapsamda desteklenen projeler, bilimsel etkinlik bitiş tarihinden itibaren en geç üç ay içerisinde bir sempozyum-kongre kitapçığı veya sonuç raporunu BAP Komisyonunun onayı ile usulüne uygun bir şekilde sonlandırılır. </a:t>
            </a:r>
          </a:p>
          <a:p>
            <a:pPr algn="just">
              <a:lnSpc>
                <a:spcPts val="4829"/>
              </a:lnSpc>
            </a:pPr>
            <a:endParaRPr lang="en-US" sz="4199">
              <a:solidFill>
                <a:srgbClr val="000000"/>
              </a:solidFill>
              <a:latin typeface="Arial"/>
              <a:ea typeface="Arial"/>
              <a:cs typeface="Arial"/>
              <a:sym typeface="Arial"/>
            </a:endParaRPr>
          </a:p>
        </p:txBody>
      </p:sp>
      <p:sp>
        <p:nvSpPr>
          <p:cNvPr id="10" name="TextBox 10"/>
          <p:cNvSpPr txBox="1"/>
          <p:nvPr/>
        </p:nvSpPr>
        <p:spPr>
          <a:xfrm>
            <a:off x="836829" y="942975"/>
            <a:ext cx="13115232" cy="1779270"/>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Projenin Sonlandırılması</a:t>
            </a:r>
          </a:p>
          <a:p>
            <a:pPr algn="just">
              <a:lnSpc>
                <a:spcPts val="6554"/>
              </a:lnSpc>
            </a:pPr>
            <a:endParaRPr lang="en-US" sz="5699">
              <a:solidFill>
                <a:srgbClr val="000000"/>
              </a:solidFill>
              <a:latin typeface="Lato Heavy"/>
              <a:ea typeface="Lato Heavy"/>
              <a:cs typeface="Lato Heavy"/>
              <a:sym typeface="Lato Heavy"/>
            </a:endParaRPr>
          </a:p>
        </p:txBody>
      </p:sp>
      <p:sp>
        <p:nvSpPr>
          <p:cNvPr id="11" name="Freeform 11"/>
          <p:cNvSpPr/>
          <p:nvPr/>
        </p:nvSpPr>
        <p:spPr>
          <a:xfrm>
            <a:off x="208922" y="4162212"/>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92805" y="1969738"/>
            <a:ext cx="6618733" cy="6562211"/>
            <a:chOff x="0" y="0"/>
            <a:chExt cx="1743205" cy="1728319"/>
          </a:xfrm>
        </p:grpSpPr>
        <p:sp>
          <p:nvSpPr>
            <p:cNvPr id="3" name="Freeform 3"/>
            <p:cNvSpPr/>
            <p:nvPr/>
          </p:nvSpPr>
          <p:spPr>
            <a:xfrm>
              <a:off x="0" y="0"/>
              <a:ext cx="1743205" cy="1728319"/>
            </a:xfrm>
            <a:custGeom>
              <a:avLst/>
              <a:gdLst/>
              <a:ahLst/>
              <a:cxnLst/>
              <a:rect l="l" t="t" r="r" b="b"/>
              <a:pathLst>
                <a:path w="1743205" h="1728319">
                  <a:moveTo>
                    <a:pt x="71352" y="0"/>
                  </a:moveTo>
                  <a:lnTo>
                    <a:pt x="1671854" y="0"/>
                  </a:lnTo>
                  <a:cubicBezTo>
                    <a:pt x="1690777" y="0"/>
                    <a:pt x="1708926" y="7517"/>
                    <a:pt x="1722307" y="20898"/>
                  </a:cubicBezTo>
                  <a:cubicBezTo>
                    <a:pt x="1735688" y="34279"/>
                    <a:pt x="1743205" y="52428"/>
                    <a:pt x="1743205" y="71352"/>
                  </a:cubicBezTo>
                  <a:lnTo>
                    <a:pt x="1743205" y="1656967"/>
                  </a:lnTo>
                  <a:cubicBezTo>
                    <a:pt x="1743205" y="1696374"/>
                    <a:pt x="1711260" y="1728319"/>
                    <a:pt x="1671854" y="1728319"/>
                  </a:cubicBezTo>
                  <a:lnTo>
                    <a:pt x="71352" y="1728319"/>
                  </a:lnTo>
                  <a:cubicBezTo>
                    <a:pt x="31945" y="1728319"/>
                    <a:pt x="0" y="1696374"/>
                    <a:pt x="0" y="1656967"/>
                  </a:cubicBezTo>
                  <a:lnTo>
                    <a:pt x="0" y="71352"/>
                  </a:lnTo>
                  <a:cubicBezTo>
                    <a:pt x="0" y="31945"/>
                    <a:pt x="31945" y="0"/>
                    <a:pt x="71352" y="0"/>
                  </a:cubicBez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28575"/>
              <a:ext cx="1743205" cy="175689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3814" y="1168413"/>
            <a:ext cx="1438378" cy="1602650"/>
          </a:xfrm>
          <a:custGeom>
            <a:avLst/>
            <a:gdLst/>
            <a:ahLst/>
            <a:cxnLst/>
            <a:rect l="l" t="t" r="r" b="b"/>
            <a:pathLst>
              <a:path w="1438378" h="1602650">
                <a:moveTo>
                  <a:pt x="0" y="0"/>
                </a:moveTo>
                <a:lnTo>
                  <a:pt x="1438378" y="0"/>
                </a:lnTo>
                <a:lnTo>
                  <a:pt x="1438378" y="1602650"/>
                </a:lnTo>
                <a:lnTo>
                  <a:pt x="0" y="16026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953701" y="2472492"/>
            <a:ext cx="5908115" cy="5342016"/>
          </a:xfrm>
          <a:prstGeom prst="rect">
            <a:avLst/>
          </a:prstGeom>
        </p:spPr>
        <p:txBody>
          <a:bodyPr lIns="0" tIns="0" rIns="0" bIns="0" rtlCol="0" anchor="t">
            <a:spAutoFit/>
          </a:bodyPr>
          <a:lstStyle/>
          <a:p>
            <a:pPr algn="ctr">
              <a:lnSpc>
                <a:spcPts val="6250"/>
              </a:lnSpc>
            </a:pPr>
            <a:endParaRPr/>
          </a:p>
          <a:p>
            <a:pPr algn="ctr">
              <a:lnSpc>
                <a:spcPts val="6250"/>
              </a:lnSpc>
            </a:pPr>
            <a:r>
              <a:rPr lang="en-US" sz="6250">
                <a:solidFill>
                  <a:srgbClr val="000000"/>
                </a:solidFill>
                <a:latin typeface="Lato Heavy"/>
                <a:ea typeface="Lato Heavy"/>
                <a:cs typeface="Lato Heavy"/>
                <a:sym typeface="Lato Heavy"/>
              </a:rPr>
              <a:t> TAMAMLAYICI DESTEK ARAŞTIRMA PROJELERİ  </a:t>
            </a:r>
          </a:p>
          <a:p>
            <a:pPr algn="ctr">
              <a:lnSpc>
                <a:spcPts val="9380"/>
              </a:lnSpc>
            </a:pPr>
            <a:endParaRPr lang="en-US" sz="6250">
              <a:solidFill>
                <a:srgbClr val="000000"/>
              </a:solidFill>
              <a:latin typeface="Lato Heavy"/>
              <a:ea typeface="Lato Heavy"/>
              <a:cs typeface="Lato Heavy"/>
              <a:sym typeface="Lato Heavy"/>
            </a:endParaRPr>
          </a:p>
        </p:txBody>
      </p:sp>
      <p:sp>
        <p:nvSpPr>
          <p:cNvPr id="7" name="Freeform 7"/>
          <p:cNvSpPr/>
          <p:nvPr/>
        </p:nvSpPr>
        <p:spPr>
          <a:xfrm>
            <a:off x="73814" y="6763774"/>
            <a:ext cx="879888" cy="2494526"/>
          </a:xfrm>
          <a:custGeom>
            <a:avLst/>
            <a:gdLst/>
            <a:ahLst/>
            <a:cxnLst/>
            <a:rect l="l" t="t" r="r" b="b"/>
            <a:pathLst>
              <a:path w="879888" h="2494526">
                <a:moveTo>
                  <a:pt x="0" y="0"/>
                </a:moveTo>
                <a:lnTo>
                  <a:pt x="879887" y="0"/>
                </a:lnTo>
                <a:lnTo>
                  <a:pt x="879887" y="2494526"/>
                </a:lnTo>
                <a:lnTo>
                  <a:pt x="0" y="24945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7569810" y="1028700"/>
            <a:ext cx="10463841" cy="8851129"/>
            <a:chOff x="0" y="0"/>
            <a:chExt cx="2755909" cy="2331162"/>
          </a:xfrm>
        </p:grpSpPr>
        <p:sp>
          <p:nvSpPr>
            <p:cNvPr id="9" name="Freeform 9"/>
            <p:cNvSpPr/>
            <p:nvPr/>
          </p:nvSpPr>
          <p:spPr>
            <a:xfrm>
              <a:off x="0" y="0"/>
              <a:ext cx="2755909" cy="2331162"/>
            </a:xfrm>
            <a:custGeom>
              <a:avLst/>
              <a:gdLst/>
              <a:ahLst/>
              <a:cxnLst/>
              <a:rect l="l" t="t" r="r" b="b"/>
              <a:pathLst>
                <a:path w="2755909" h="2331162">
                  <a:moveTo>
                    <a:pt x="37734" y="0"/>
                  </a:moveTo>
                  <a:lnTo>
                    <a:pt x="2718175" y="0"/>
                  </a:lnTo>
                  <a:cubicBezTo>
                    <a:pt x="2728183" y="0"/>
                    <a:pt x="2737780" y="3975"/>
                    <a:pt x="2744857" y="11052"/>
                  </a:cubicBezTo>
                  <a:cubicBezTo>
                    <a:pt x="2751933" y="18128"/>
                    <a:pt x="2755909" y="27726"/>
                    <a:pt x="2755909" y="37734"/>
                  </a:cubicBezTo>
                  <a:lnTo>
                    <a:pt x="2755909" y="2293428"/>
                  </a:lnTo>
                  <a:cubicBezTo>
                    <a:pt x="2755909" y="2303436"/>
                    <a:pt x="2751933" y="2313033"/>
                    <a:pt x="2744857" y="2320110"/>
                  </a:cubicBezTo>
                  <a:cubicBezTo>
                    <a:pt x="2737780" y="2327186"/>
                    <a:pt x="2728183" y="2331162"/>
                    <a:pt x="2718175" y="2331162"/>
                  </a:cubicBezTo>
                  <a:lnTo>
                    <a:pt x="37734" y="2331162"/>
                  </a:lnTo>
                  <a:cubicBezTo>
                    <a:pt x="27726" y="2331162"/>
                    <a:pt x="18128" y="2327186"/>
                    <a:pt x="11052" y="2320110"/>
                  </a:cubicBezTo>
                  <a:cubicBezTo>
                    <a:pt x="3975" y="2313033"/>
                    <a:pt x="0" y="2303436"/>
                    <a:pt x="0" y="2293428"/>
                  </a:cubicBezTo>
                  <a:lnTo>
                    <a:pt x="0" y="37734"/>
                  </a:lnTo>
                  <a:cubicBezTo>
                    <a:pt x="0" y="27726"/>
                    <a:pt x="3975" y="18128"/>
                    <a:pt x="11052" y="11052"/>
                  </a:cubicBezTo>
                  <a:cubicBezTo>
                    <a:pt x="18128" y="3975"/>
                    <a:pt x="27726" y="0"/>
                    <a:pt x="37734" y="0"/>
                  </a:cubicBezTo>
                  <a:close/>
                </a:path>
              </a:pathLst>
            </a:custGeom>
            <a:solidFill>
              <a:srgbClr val="D7E68B"/>
            </a:solidFill>
          </p:spPr>
        </p:sp>
        <p:sp>
          <p:nvSpPr>
            <p:cNvPr id="10" name="TextBox 10"/>
            <p:cNvSpPr txBox="1"/>
            <p:nvPr/>
          </p:nvSpPr>
          <p:spPr>
            <a:xfrm>
              <a:off x="0" y="-28575"/>
              <a:ext cx="2755909" cy="235973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597523" y="6744724"/>
            <a:ext cx="4409296" cy="985900"/>
          </a:xfrm>
          <a:prstGeom prst="rect">
            <a:avLst/>
          </a:prstGeom>
        </p:spPr>
        <p:txBody>
          <a:bodyPr lIns="0" tIns="0" rIns="0" bIns="0" rtlCol="0" anchor="t">
            <a:spAutoFit/>
          </a:bodyPr>
          <a:lstStyle/>
          <a:p>
            <a:pPr algn="l">
              <a:lnSpc>
                <a:spcPts val="6591"/>
              </a:lnSpc>
            </a:pPr>
            <a:r>
              <a:rPr lang="en-US" sz="6399" spc="1030">
                <a:solidFill>
                  <a:srgbClr val="000000"/>
                </a:solidFill>
                <a:latin typeface="Lato Heavy"/>
                <a:ea typeface="Lato Heavy"/>
                <a:cs typeface="Lato Heavy"/>
                <a:sym typeface="Lato Heavy"/>
              </a:rPr>
              <a:t>TAMDEP</a:t>
            </a:r>
          </a:p>
        </p:txBody>
      </p:sp>
      <p:sp>
        <p:nvSpPr>
          <p:cNvPr id="12" name="TextBox 12"/>
          <p:cNvSpPr txBox="1"/>
          <p:nvPr/>
        </p:nvSpPr>
        <p:spPr>
          <a:xfrm>
            <a:off x="8395032" y="2283056"/>
            <a:ext cx="9378618" cy="6476365"/>
          </a:xfrm>
          <a:prstGeom prst="rect">
            <a:avLst/>
          </a:prstGeom>
        </p:spPr>
        <p:txBody>
          <a:bodyPr lIns="0" tIns="0" rIns="0" bIns="0" rtlCol="0" anchor="t">
            <a:spAutoFit/>
          </a:bodyPr>
          <a:lstStyle/>
          <a:p>
            <a:pPr algn="just">
              <a:lnSpc>
                <a:spcPts val="5059"/>
              </a:lnSpc>
            </a:pPr>
            <a:r>
              <a:rPr lang="en-US" sz="4399">
                <a:solidFill>
                  <a:srgbClr val="000000"/>
                </a:solidFill>
                <a:latin typeface="Arial"/>
                <a:ea typeface="Arial"/>
                <a:cs typeface="Arial"/>
                <a:sym typeface="Arial"/>
              </a:rPr>
              <a:t>Yozgat Bozok Üniversitesi mensubu araştırmacıların, Ulusal veya uluslararası dış destek alarak desteklenmiş olan bilimsel araştırma projelerinde (TÜBİTAK, AB, KOP, ORAN vb.) varsa </a:t>
            </a:r>
            <a:r>
              <a:rPr lang="en-US" sz="4399" b="1" u="sng">
                <a:solidFill>
                  <a:srgbClr val="000000"/>
                </a:solidFill>
                <a:latin typeface="Arial Bold"/>
                <a:ea typeface="Arial Bold"/>
                <a:cs typeface="Arial Bold"/>
                <a:sym typeface="Arial Bold"/>
              </a:rPr>
              <a:t>eksik kalan ihtiyaçları</a:t>
            </a:r>
            <a:r>
              <a:rPr lang="en-US" sz="4399">
                <a:solidFill>
                  <a:srgbClr val="000000"/>
                </a:solidFill>
                <a:latin typeface="Arial"/>
                <a:ea typeface="Arial"/>
                <a:cs typeface="Arial"/>
                <a:sym typeface="Arial"/>
              </a:rPr>
              <a:t> için kullanılmak üzere, desteklenen proje bütçesinin en fazla %30’ una kadar ek destek sağlanan projelerdir.</a:t>
            </a:r>
          </a:p>
        </p:txBody>
      </p:sp>
      <p:sp>
        <p:nvSpPr>
          <p:cNvPr id="13" name="Freeform 13"/>
          <p:cNvSpPr/>
          <p:nvPr/>
        </p:nvSpPr>
        <p:spPr>
          <a:xfrm>
            <a:off x="7220480" y="2335132"/>
            <a:ext cx="1065608" cy="435931"/>
          </a:xfrm>
          <a:custGeom>
            <a:avLst/>
            <a:gdLst/>
            <a:ahLst/>
            <a:cxnLst/>
            <a:rect l="l" t="t" r="r" b="b"/>
            <a:pathLst>
              <a:path w="1065608" h="435931">
                <a:moveTo>
                  <a:pt x="0" y="0"/>
                </a:moveTo>
                <a:lnTo>
                  <a:pt x="1065609" y="0"/>
                </a:lnTo>
                <a:lnTo>
                  <a:pt x="1065609" y="435931"/>
                </a:lnTo>
                <a:lnTo>
                  <a:pt x="0" y="43593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836829" y="2610050"/>
            <a:ext cx="16953474" cy="7386151"/>
            <a:chOff x="0" y="0"/>
            <a:chExt cx="5211368" cy="2270447"/>
          </a:xfrm>
        </p:grpSpPr>
        <p:sp>
          <p:nvSpPr>
            <p:cNvPr id="7" name="Freeform 7"/>
            <p:cNvSpPr/>
            <p:nvPr/>
          </p:nvSpPr>
          <p:spPr>
            <a:xfrm>
              <a:off x="0" y="0"/>
              <a:ext cx="5211368" cy="2270446"/>
            </a:xfrm>
            <a:custGeom>
              <a:avLst/>
              <a:gdLst/>
              <a:ahLst/>
              <a:cxnLst/>
              <a:rect l="l" t="t" r="r" b="b"/>
              <a:pathLst>
                <a:path w="5211368" h="2270446">
                  <a:moveTo>
                    <a:pt x="23290" y="0"/>
                  </a:moveTo>
                  <a:lnTo>
                    <a:pt x="5188079" y="0"/>
                  </a:lnTo>
                  <a:cubicBezTo>
                    <a:pt x="5200941" y="0"/>
                    <a:pt x="5211368" y="10427"/>
                    <a:pt x="5211368" y="23290"/>
                  </a:cubicBezTo>
                  <a:lnTo>
                    <a:pt x="5211368" y="2247157"/>
                  </a:lnTo>
                  <a:cubicBezTo>
                    <a:pt x="5211368" y="2260019"/>
                    <a:pt x="5200941" y="2270446"/>
                    <a:pt x="5188079" y="2270446"/>
                  </a:cubicBezTo>
                  <a:lnTo>
                    <a:pt x="23290" y="2270446"/>
                  </a:lnTo>
                  <a:cubicBezTo>
                    <a:pt x="10427" y="2270446"/>
                    <a:pt x="0" y="2260019"/>
                    <a:pt x="0" y="2247157"/>
                  </a:cubicBezTo>
                  <a:lnTo>
                    <a:pt x="0" y="23290"/>
                  </a:lnTo>
                  <a:cubicBezTo>
                    <a:pt x="0" y="10427"/>
                    <a:pt x="10427" y="0"/>
                    <a:pt x="23290" y="0"/>
                  </a:cubicBezTo>
                  <a:close/>
                </a:path>
              </a:pathLst>
            </a:custGeom>
            <a:solidFill>
              <a:srgbClr val="D7E68B"/>
            </a:solidFill>
          </p:spPr>
        </p:sp>
        <p:sp>
          <p:nvSpPr>
            <p:cNvPr id="8" name="TextBox 8"/>
            <p:cNvSpPr txBox="1"/>
            <p:nvPr/>
          </p:nvSpPr>
          <p:spPr>
            <a:xfrm>
              <a:off x="0" y="-38100"/>
              <a:ext cx="5211368" cy="2308547"/>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492416" y="2574417"/>
            <a:ext cx="15982934" cy="804595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BAP Komisyonunca projenin ön değerlendirmesi yapıldıktan sonra desteklenmeye uygun görülmesi halinde Rektörlük Makamına desteklenmesi hususu önerilecektir. Rektörlük Makamının Olur’una istinaden projeye destek verilecektir.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Değerlendirmeye alınan proje önerileri hakeme gönderilmeyecek, BAP Komisyonunca değerlendirilecektir.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Bu proje türünün süresi, dış destek alan esas projenin yürürlükte olduğu süre kadar olup, esas projenin süresi tamamlandığında bu proje de tamamlanmış olmalıdır.   </a:t>
            </a:r>
          </a:p>
          <a:p>
            <a:pPr algn="just">
              <a:lnSpc>
                <a:spcPts val="4829"/>
              </a:lnSpc>
            </a:pPr>
            <a:endParaRPr lang="en-US" sz="4199">
              <a:solidFill>
                <a:srgbClr val="000000"/>
              </a:solidFill>
              <a:latin typeface="Arial"/>
              <a:ea typeface="Arial"/>
              <a:cs typeface="Arial"/>
              <a:sym typeface="Arial"/>
            </a:endParaRPr>
          </a:p>
        </p:txBody>
      </p:sp>
      <p:sp>
        <p:nvSpPr>
          <p:cNvPr id="10" name="TextBox 10"/>
          <p:cNvSpPr txBox="1"/>
          <p:nvPr/>
        </p:nvSpPr>
        <p:spPr>
          <a:xfrm>
            <a:off x="836829" y="942975"/>
            <a:ext cx="13115232" cy="950595"/>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Değerlendirme ve Yürütme Süreci</a:t>
            </a:r>
          </a:p>
        </p:txBody>
      </p:sp>
      <p:sp>
        <p:nvSpPr>
          <p:cNvPr id="11" name="Freeform 11"/>
          <p:cNvSpPr/>
          <p:nvPr/>
        </p:nvSpPr>
        <p:spPr>
          <a:xfrm>
            <a:off x="0" y="2610050"/>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0" y="5923459"/>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0" y="8014661"/>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728502" y="1480870"/>
            <a:ext cx="6618733" cy="6562211"/>
            <a:chOff x="0" y="0"/>
            <a:chExt cx="1743205" cy="1728319"/>
          </a:xfrm>
        </p:grpSpPr>
        <p:sp>
          <p:nvSpPr>
            <p:cNvPr id="3" name="Freeform 3"/>
            <p:cNvSpPr/>
            <p:nvPr/>
          </p:nvSpPr>
          <p:spPr>
            <a:xfrm>
              <a:off x="0" y="0"/>
              <a:ext cx="1743205" cy="1728319"/>
            </a:xfrm>
            <a:custGeom>
              <a:avLst/>
              <a:gdLst/>
              <a:ahLst/>
              <a:cxnLst/>
              <a:rect l="l" t="t" r="r" b="b"/>
              <a:pathLst>
                <a:path w="1743205" h="1728319">
                  <a:moveTo>
                    <a:pt x="71352" y="0"/>
                  </a:moveTo>
                  <a:lnTo>
                    <a:pt x="1671854" y="0"/>
                  </a:lnTo>
                  <a:cubicBezTo>
                    <a:pt x="1690777" y="0"/>
                    <a:pt x="1708926" y="7517"/>
                    <a:pt x="1722307" y="20898"/>
                  </a:cubicBezTo>
                  <a:cubicBezTo>
                    <a:pt x="1735688" y="34279"/>
                    <a:pt x="1743205" y="52428"/>
                    <a:pt x="1743205" y="71352"/>
                  </a:cubicBezTo>
                  <a:lnTo>
                    <a:pt x="1743205" y="1656967"/>
                  </a:lnTo>
                  <a:cubicBezTo>
                    <a:pt x="1743205" y="1696374"/>
                    <a:pt x="1711260" y="1728319"/>
                    <a:pt x="1671854" y="1728319"/>
                  </a:cubicBezTo>
                  <a:lnTo>
                    <a:pt x="71352" y="1728319"/>
                  </a:lnTo>
                  <a:cubicBezTo>
                    <a:pt x="31945" y="1728319"/>
                    <a:pt x="0" y="1696374"/>
                    <a:pt x="0" y="1656967"/>
                  </a:cubicBezTo>
                  <a:lnTo>
                    <a:pt x="0" y="71352"/>
                  </a:lnTo>
                  <a:cubicBezTo>
                    <a:pt x="0" y="31945"/>
                    <a:pt x="31945" y="0"/>
                    <a:pt x="71352" y="0"/>
                  </a:cubicBez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28575"/>
              <a:ext cx="1743205" cy="175689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09511" y="679545"/>
            <a:ext cx="1438378" cy="1602650"/>
          </a:xfrm>
          <a:custGeom>
            <a:avLst/>
            <a:gdLst/>
            <a:ahLst/>
            <a:cxnLst/>
            <a:rect l="l" t="t" r="r" b="b"/>
            <a:pathLst>
              <a:path w="1438378" h="1602650">
                <a:moveTo>
                  <a:pt x="0" y="0"/>
                </a:moveTo>
                <a:lnTo>
                  <a:pt x="1438378" y="0"/>
                </a:lnTo>
                <a:lnTo>
                  <a:pt x="1438378" y="1602650"/>
                </a:lnTo>
                <a:lnTo>
                  <a:pt x="0" y="16026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1083811" y="2080380"/>
            <a:ext cx="5908115" cy="5745239"/>
          </a:xfrm>
          <a:prstGeom prst="rect">
            <a:avLst/>
          </a:prstGeom>
        </p:spPr>
        <p:txBody>
          <a:bodyPr lIns="0" tIns="0" rIns="0" bIns="0" rtlCol="0" anchor="t">
            <a:spAutoFit/>
          </a:bodyPr>
          <a:lstStyle/>
          <a:p>
            <a:pPr algn="ctr">
              <a:lnSpc>
                <a:spcPts val="6750"/>
              </a:lnSpc>
            </a:pPr>
            <a:r>
              <a:rPr lang="en-US" sz="6750">
                <a:solidFill>
                  <a:srgbClr val="000000"/>
                </a:solidFill>
                <a:latin typeface="Lato Heavy"/>
                <a:ea typeface="Lato Heavy"/>
                <a:cs typeface="Lato Heavy"/>
                <a:sym typeface="Lato Heavy"/>
              </a:rPr>
              <a:t>ETKİ DEĞERİ YÜKSEK ÇALIŞMALARI GELİŞTİRME PROJELERİ</a:t>
            </a:r>
          </a:p>
          <a:p>
            <a:pPr algn="ctr">
              <a:lnSpc>
                <a:spcPts val="9880"/>
              </a:lnSpc>
            </a:pPr>
            <a:endParaRPr lang="en-US" sz="6750">
              <a:solidFill>
                <a:srgbClr val="000000"/>
              </a:solidFill>
              <a:latin typeface="Lato Heavy"/>
              <a:ea typeface="Lato Heavy"/>
              <a:cs typeface="Lato Heavy"/>
              <a:sym typeface="Lato Heavy"/>
            </a:endParaRPr>
          </a:p>
        </p:txBody>
      </p:sp>
      <p:sp>
        <p:nvSpPr>
          <p:cNvPr id="7" name="Freeform 7"/>
          <p:cNvSpPr/>
          <p:nvPr/>
        </p:nvSpPr>
        <p:spPr>
          <a:xfrm>
            <a:off x="309511" y="6274906"/>
            <a:ext cx="879888" cy="2494526"/>
          </a:xfrm>
          <a:custGeom>
            <a:avLst/>
            <a:gdLst/>
            <a:ahLst/>
            <a:cxnLst/>
            <a:rect l="l" t="t" r="r" b="b"/>
            <a:pathLst>
              <a:path w="879888" h="2494526">
                <a:moveTo>
                  <a:pt x="0" y="0"/>
                </a:moveTo>
                <a:lnTo>
                  <a:pt x="879887" y="0"/>
                </a:lnTo>
                <a:lnTo>
                  <a:pt x="879887" y="2494526"/>
                </a:lnTo>
                <a:lnTo>
                  <a:pt x="0" y="24945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7548409" y="443075"/>
            <a:ext cx="10550243" cy="4509925"/>
            <a:chOff x="0" y="0"/>
            <a:chExt cx="2778665" cy="1187799"/>
          </a:xfrm>
        </p:grpSpPr>
        <p:sp>
          <p:nvSpPr>
            <p:cNvPr id="9" name="Freeform 9"/>
            <p:cNvSpPr/>
            <p:nvPr/>
          </p:nvSpPr>
          <p:spPr>
            <a:xfrm>
              <a:off x="0" y="0"/>
              <a:ext cx="2778665" cy="1187799"/>
            </a:xfrm>
            <a:custGeom>
              <a:avLst/>
              <a:gdLst/>
              <a:ahLst/>
              <a:cxnLst/>
              <a:rect l="l" t="t" r="r" b="b"/>
              <a:pathLst>
                <a:path w="2778665" h="1187799">
                  <a:moveTo>
                    <a:pt x="37425" y="0"/>
                  </a:moveTo>
                  <a:lnTo>
                    <a:pt x="2741240" y="0"/>
                  </a:lnTo>
                  <a:cubicBezTo>
                    <a:pt x="2761909" y="0"/>
                    <a:pt x="2778665" y="16756"/>
                    <a:pt x="2778665" y="37425"/>
                  </a:cubicBezTo>
                  <a:lnTo>
                    <a:pt x="2778665" y="1150375"/>
                  </a:lnTo>
                  <a:cubicBezTo>
                    <a:pt x="2778665" y="1171044"/>
                    <a:pt x="2761909" y="1187799"/>
                    <a:pt x="2741240" y="1187799"/>
                  </a:cubicBezTo>
                  <a:lnTo>
                    <a:pt x="37425" y="1187799"/>
                  </a:lnTo>
                  <a:cubicBezTo>
                    <a:pt x="16756" y="1187799"/>
                    <a:pt x="0" y="1171044"/>
                    <a:pt x="0" y="1150375"/>
                  </a:cubicBezTo>
                  <a:lnTo>
                    <a:pt x="0" y="37425"/>
                  </a:lnTo>
                  <a:cubicBezTo>
                    <a:pt x="0" y="16756"/>
                    <a:pt x="16756" y="0"/>
                    <a:pt x="37425" y="0"/>
                  </a:cubicBezTo>
                  <a:close/>
                </a:path>
              </a:pathLst>
            </a:custGeom>
            <a:solidFill>
              <a:srgbClr val="D7E68B"/>
            </a:solidFill>
          </p:spPr>
        </p:sp>
        <p:sp>
          <p:nvSpPr>
            <p:cNvPr id="10" name="TextBox 10"/>
            <p:cNvSpPr txBox="1"/>
            <p:nvPr/>
          </p:nvSpPr>
          <p:spPr>
            <a:xfrm>
              <a:off x="0" y="-28575"/>
              <a:ext cx="2778665" cy="121637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548409" y="6875898"/>
            <a:ext cx="10550243" cy="3065190"/>
            <a:chOff x="0" y="0"/>
            <a:chExt cx="2778665" cy="807293"/>
          </a:xfrm>
        </p:grpSpPr>
        <p:sp>
          <p:nvSpPr>
            <p:cNvPr id="12" name="Freeform 12"/>
            <p:cNvSpPr/>
            <p:nvPr/>
          </p:nvSpPr>
          <p:spPr>
            <a:xfrm>
              <a:off x="0" y="0"/>
              <a:ext cx="2778665" cy="807293"/>
            </a:xfrm>
            <a:custGeom>
              <a:avLst/>
              <a:gdLst/>
              <a:ahLst/>
              <a:cxnLst/>
              <a:rect l="l" t="t" r="r" b="b"/>
              <a:pathLst>
                <a:path w="2778665" h="807293">
                  <a:moveTo>
                    <a:pt x="37425" y="0"/>
                  </a:moveTo>
                  <a:lnTo>
                    <a:pt x="2741240" y="0"/>
                  </a:lnTo>
                  <a:cubicBezTo>
                    <a:pt x="2761909" y="0"/>
                    <a:pt x="2778665" y="16756"/>
                    <a:pt x="2778665" y="37425"/>
                  </a:cubicBezTo>
                  <a:lnTo>
                    <a:pt x="2778665" y="769868"/>
                  </a:lnTo>
                  <a:cubicBezTo>
                    <a:pt x="2778665" y="790537"/>
                    <a:pt x="2761909" y="807293"/>
                    <a:pt x="2741240" y="807293"/>
                  </a:cubicBezTo>
                  <a:lnTo>
                    <a:pt x="37425" y="807293"/>
                  </a:lnTo>
                  <a:cubicBezTo>
                    <a:pt x="16756" y="807293"/>
                    <a:pt x="0" y="790537"/>
                    <a:pt x="0" y="769868"/>
                  </a:cubicBezTo>
                  <a:lnTo>
                    <a:pt x="0" y="37425"/>
                  </a:lnTo>
                  <a:cubicBezTo>
                    <a:pt x="0" y="16756"/>
                    <a:pt x="16756" y="0"/>
                    <a:pt x="37425" y="0"/>
                  </a:cubicBezTo>
                  <a:close/>
                </a:path>
              </a:pathLst>
            </a:custGeom>
            <a:solidFill>
              <a:srgbClr val="D7E68B"/>
            </a:solidFill>
          </p:spPr>
        </p:sp>
        <p:sp>
          <p:nvSpPr>
            <p:cNvPr id="13" name="TextBox 13"/>
            <p:cNvSpPr txBox="1"/>
            <p:nvPr/>
          </p:nvSpPr>
          <p:spPr>
            <a:xfrm>
              <a:off x="0" y="-28575"/>
              <a:ext cx="2778665" cy="83586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9630096" y="5408707"/>
            <a:ext cx="1732398" cy="1732398"/>
          </a:xfrm>
          <a:custGeom>
            <a:avLst/>
            <a:gdLst/>
            <a:ahLst/>
            <a:cxnLst/>
            <a:rect l="l" t="t" r="r" b="b"/>
            <a:pathLst>
              <a:path w="1732398" h="1732398">
                <a:moveTo>
                  <a:pt x="0" y="0"/>
                </a:moveTo>
                <a:lnTo>
                  <a:pt x="1732398" y="0"/>
                </a:lnTo>
                <a:lnTo>
                  <a:pt x="1732398" y="1732398"/>
                </a:lnTo>
                <a:lnTo>
                  <a:pt x="0" y="1732398"/>
                </a:lnTo>
                <a:lnTo>
                  <a:pt x="0" y="0"/>
                </a:lnTo>
                <a:close/>
              </a:path>
            </a:pathLst>
          </a:custGeom>
          <a:blipFill>
            <a:blip r:embed="rId6">
              <a:alphaModFix amt="69000"/>
              <a:extLst>
                <a:ext uri="{96DAC541-7B7A-43D3-8B79-37D633B846F1}">
                  <asvg:svgBlip xmlns:asvg="http://schemas.microsoft.com/office/drawing/2016/SVG/main" xmlns="" r:embed="rId7"/>
                </a:ext>
              </a:extLst>
            </a:blip>
            <a:stretch>
              <a:fillRect/>
            </a:stretch>
          </a:blipFill>
        </p:spPr>
      </p:sp>
      <p:sp>
        <p:nvSpPr>
          <p:cNvPr id="15" name="TextBox 15"/>
          <p:cNvSpPr txBox="1"/>
          <p:nvPr/>
        </p:nvSpPr>
        <p:spPr>
          <a:xfrm>
            <a:off x="10985558" y="6025153"/>
            <a:ext cx="4310609" cy="850745"/>
          </a:xfrm>
          <a:prstGeom prst="rect">
            <a:avLst/>
          </a:prstGeom>
        </p:spPr>
        <p:txBody>
          <a:bodyPr lIns="0" tIns="0" rIns="0" bIns="0" rtlCol="0" anchor="t">
            <a:spAutoFit/>
          </a:bodyPr>
          <a:lstStyle/>
          <a:p>
            <a:pPr algn="ctr">
              <a:lnSpc>
                <a:spcPts val="6658"/>
              </a:lnSpc>
              <a:spcBef>
                <a:spcPts val="4993"/>
              </a:spcBef>
            </a:pPr>
            <a:r>
              <a:rPr lang="en-US" sz="4756" spc="285">
                <a:solidFill>
                  <a:srgbClr val="D7E68B"/>
                </a:solidFill>
                <a:latin typeface="Hussar Ekologiczy"/>
                <a:ea typeface="Hussar Ekologiczy"/>
                <a:cs typeface="Hussar Ekologiczy"/>
                <a:sym typeface="Hussar Ekologiczy"/>
              </a:rPr>
              <a:t>AMACIMIZ; </a:t>
            </a:r>
          </a:p>
        </p:txBody>
      </p:sp>
      <p:sp>
        <p:nvSpPr>
          <p:cNvPr id="16" name="TextBox 16"/>
          <p:cNvSpPr txBox="1"/>
          <p:nvPr/>
        </p:nvSpPr>
        <p:spPr>
          <a:xfrm>
            <a:off x="2582631" y="6389615"/>
            <a:ext cx="4409296" cy="985900"/>
          </a:xfrm>
          <a:prstGeom prst="rect">
            <a:avLst/>
          </a:prstGeom>
        </p:spPr>
        <p:txBody>
          <a:bodyPr lIns="0" tIns="0" rIns="0" bIns="0" rtlCol="0" anchor="t">
            <a:spAutoFit/>
          </a:bodyPr>
          <a:lstStyle/>
          <a:p>
            <a:pPr algn="l">
              <a:lnSpc>
                <a:spcPts val="6591"/>
              </a:lnSpc>
            </a:pPr>
            <a:r>
              <a:rPr lang="en-US" sz="6399" spc="1030">
                <a:solidFill>
                  <a:srgbClr val="000000"/>
                </a:solidFill>
                <a:latin typeface="Lato Heavy"/>
                <a:ea typeface="Lato Heavy"/>
                <a:cs typeface="Lato Heavy"/>
                <a:sym typeface="Lato Heavy"/>
              </a:rPr>
              <a:t>EDYAP</a:t>
            </a:r>
          </a:p>
        </p:txBody>
      </p:sp>
      <p:sp>
        <p:nvSpPr>
          <p:cNvPr id="17" name="TextBox 17"/>
          <p:cNvSpPr txBox="1"/>
          <p:nvPr/>
        </p:nvSpPr>
        <p:spPr>
          <a:xfrm>
            <a:off x="7809219" y="612870"/>
            <a:ext cx="10028623" cy="49701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 Yozgat Bozok Üniversitesi öğretim üyeleri, doktora, tıpta uzmanlık, sanatta yeterlik eğitimini tamamlamış araştırmacılar tarafından gerçekleştirilen etki değeri yüksek bilimsel çalışmaların geliştirilmesi ve bir üst düzeye taşınması amacıyla desteklenen projelerdir. </a:t>
            </a:r>
          </a:p>
          <a:p>
            <a:pPr algn="just">
              <a:lnSpc>
                <a:spcPts val="4829"/>
              </a:lnSpc>
            </a:pPr>
            <a:endParaRPr lang="en-US" sz="4199">
              <a:solidFill>
                <a:srgbClr val="000000"/>
              </a:solidFill>
              <a:latin typeface="Arial"/>
              <a:ea typeface="Arial"/>
              <a:cs typeface="Arial"/>
              <a:sym typeface="Arial"/>
            </a:endParaRPr>
          </a:p>
        </p:txBody>
      </p:sp>
      <p:sp>
        <p:nvSpPr>
          <p:cNvPr id="18" name="TextBox 18"/>
          <p:cNvSpPr txBox="1"/>
          <p:nvPr/>
        </p:nvSpPr>
        <p:spPr>
          <a:xfrm>
            <a:off x="7809219" y="6825415"/>
            <a:ext cx="10028623" cy="31413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üniversitemizde üstün nitelikli çalışmalar yapan akademisyenlerin çalışmalarının desteklenmesi, nitelikli çalışmaların sürdürülebilirliğinin sağlanması ve bir üst düzeye taşınmasıdır.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469436" y="3655709"/>
            <a:ext cx="17349129" cy="4725864"/>
            <a:chOff x="0" y="0"/>
            <a:chExt cx="5332990" cy="1452695"/>
          </a:xfrm>
        </p:grpSpPr>
        <p:sp>
          <p:nvSpPr>
            <p:cNvPr id="7" name="Freeform 7"/>
            <p:cNvSpPr/>
            <p:nvPr/>
          </p:nvSpPr>
          <p:spPr>
            <a:xfrm>
              <a:off x="0" y="0"/>
              <a:ext cx="5332990" cy="1452694"/>
            </a:xfrm>
            <a:custGeom>
              <a:avLst/>
              <a:gdLst/>
              <a:ahLst/>
              <a:cxnLst/>
              <a:rect l="l" t="t" r="r" b="b"/>
              <a:pathLst>
                <a:path w="5332990" h="1452694">
                  <a:moveTo>
                    <a:pt x="22758" y="0"/>
                  </a:moveTo>
                  <a:lnTo>
                    <a:pt x="5310231" y="0"/>
                  </a:lnTo>
                  <a:cubicBezTo>
                    <a:pt x="5322800" y="0"/>
                    <a:pt x="5332990" y="10189"/>
                    <a:pt x="5332990" y="22758"/>
                  </a:cubicBezTo>
                  <a:lnTo>
                    <a:pt x="5332990" y="1429936"/>
                  </a:lnTo>
                  <a:cubicBezTo>
                    <a:pt x="5332990" y="1435972"/>
                    <a:pt x="5330592" y="1441761"/>
                    <a:pt x="5326324" y="1446029"/>
                  </a:cubicBezTo>
                  <a:cubicBezTo>
                    <a:pt x="5322056" y="1450297"/>
                    <a:pt x="5316267" y="1452694"/>
                    <a:pt x="5310231" y="1452694"/>
                  </a:cubicBezTo>
                  <a:lnTo>
                    <a:pt x="22758" y="1452694"/>
                  </a:lnTo>
                  <a:cubicBezTo>
                    <a:pt x="10189" y="1452694"/>
                    <a:pt x="0" y="1442505"/>
                    <a:pt x="0" y="1429936"/>
                  </a:cubicBezTo>
                  <a:lnTo>
                    <a:pt x="0" y="22758"/>
                  </a:lnTo>
                  <a:cubicBezTo>
                    <a:pt x="0" y="10189"/>
                    <a:pt x="10189" y="0"/>
                    <a:pt x="22758" y="0"/>
                  </a:cubicBezTo>
                  <a:close/>
                </a:path>
              </a:pathLst>
            </a:custGeom>
            <a:solidFill>
              <a:srgbClr val="D7E68B"/>
            </a:solidFill>
          </p:spPr>
        </p:sp>
        <p:sp>
          <p:nvSpPr>
            <p:cNvPr id="8" name="TextBox 8"/>
            <p:cNvSpPr txBox="1"/>
            <p:nvPr/>
          </p:nvSpPr>
          <p:spPr>
            <a:xfrm>
              <a:off x="0" y="-38100"/>
              <a:ext cx="5332990" cy="1490795"/>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028700" y="3963413"/>
            <a:ext cx="15982934" cy="47122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Bu proje türünde sadece proje gereği olan ve eksik bırakılan (bütçe eksiltmesi, artan fiyatlar vb.) makine teçhizat, sarf malzemeleri ve analiz test giderleri desteklenir.</a:t>
            </a:r>
          </a:p>
          <a:p>
            <a:pPr algn="just">
              <a:lnSpc>
                <a:spcPts val="5291"/>
              </a:lnSpc>
            </a:pPr>
            <a:r>
              <a:rPr lang="en-US" sz="4199">
                <a:solidFill>
                  <a:srgbClr val="000000"/>
                </a:solidFill>
                <a:latin typeface="Arial"/>
                <a:ea typeface="Arial"/>
                <a:cs typeface="Arial"/>
                <a:sym typeface="Arial"/>
              </a:rPr>
              <a:t> </a:t>
            </a:r>
          </a:p>
          <a:p>
            <a:pPr algn="just">
              <a:lnSpc>
                <a:spcPts val="5291"/>
              </a:lnSpc>
            </a:pPr>
            <a:r>
              <a:rPr lang="en-US" sz="4199">
                <a:solidFill>
                  <a:srgbClr val="000000"/>
                </a:solidFill>
                <a:latin typeface="Arial"/>
                <a:ea typeface="Arial"/>
                <a:cs typeface="Arial"/>
                <a:sym typeface="Arial"/>
              </a:rPr>
              <a:t>Kırtasiye, temizlik malzemeleri, bursiyer, proje dışı seyahat vb., desteklenmeyecektir.</a:t>
            </a:r>
          </a:p>
          <a:p>
            <a:pPr algn="just">
              <a:lnSpc>
                <a:spcPts val="4829"/>
              </a:lnSpc>
            </a:pPr>
            <a:endParaRPr lang="en-US" sz="4199">
              <a:solidFill>
                <a:srgbClr val="000000"/>
              </a:solidFill>
              <a:latin typeface="Arial"/>
              <a:ea typeface="Arial"/>
              <a:cs typeface="Arial"/>
              <a:sym typeface="Arial"/>
            </a:endParaRPr>
          </a:p>
        </p:txBody>
      </p:sp>
      <p:sp>
        <p:nvSpPr>
          <p:cNvPr id="10" name="TextBox 10"/>
          <p:cNvSpPr txBox="1"/>
          <p:nvPr/>
        </p:nvSpPr>
        <p:spPr>
          <a:xfrm>
            <a:off x="836829" y="942975"/>
            <a:ext cx="13875836" cy="950595"/>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Proje Kapsamında Desteklenecek Giderler</a:t>
            </a:r>
          </a:p>
        </p:txBody>
      </p:sp>
      <p:sp>
        <p:nvSpPr>
          <p:cNvPr id="11" name="Freeform 11"/>
          <p:cNvSpPr/>
          <p:nvPr/>
        </p:nvSpPr>
        <p:spPr>
          <a:xfrm>
            <a:off x="-446664" y="4068188"/>
            <a:ext cx="1283494" cy="525066"/>
          </a:xfrm>
          <a:custGeom>
            <a:avLst/>
            <a:gdLst/>
            <a:ahLst/>
            <a:cxnLst/>
            <a:rect l="l" t="t" r="r" b="b"/>
            <a:pathLst>
              <a:path w="1283494" h="525066">
                <a:moveTo>
                  <a:pt x="0" y="0"/>
                </a:moveTo>
                <a:lnTo>
                  <a:pt x="1283493" y="0"/>
                </a:lnTo>
                <a:lnTo>
                  <a:pt x="1283493"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446664" y="6764954"/>
            <a:ext cx="1283494" cy="525066"/>
          </a:xfrm>
          <a:custGeom>
            <a:avLst/>
            <a:gdLst/>
            <a:ahLst/>
            <a:cxnLst/>
            <a:rect l="l" t="t" r="r" b="b"/>
            <a:pathLst>
              <a:path w="1283494" h="525066">
                <a:moveTo>
                  <a:pt x="0" y="0"/>
                </a:moveTo>
                <a:lnTo>
                  <a:pt x="1283493" y="0"/>
                </a:lnTo>
                <a:lnTo>
                  <a:pt x="1283493"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328130" y="2610050"/>
            <a:ext cx="17631739" cy="6970478"/>
            <a:chOff x="0" y="0"/>
            <a:chExt cx="5419862" cy="2142672"/>
          </a:xfrm>
        </p:grpSpPr>
        <p:sp>
          <p:nvSpPr>
            <p:cNvPr id="7" name="Freeform 7"/>
            <p:cNvSpPr/>
            <p:nvPr/>
          </p:nvSpPr>
          <p:spPr>
            <a:xfrm>
              <a:off x="0" y="0"/>
              <a:ext cx="5419862" cy="2142672"/>
            </a:xfrm>
            <a:custGeom>
              <a:avLst/>
              <a:gdLst/>
              <a:ahLst/>
              <a:cxnLst/>
              <a:rect l="l" t="t" r="r" b="b"/>
              <a:pathLst>
                <a:path w="5419862" h="2142672">
                  <a:moveTo>
                    <a:pt x="22394" y="0"/>
                  </a:moveTo>
                  <a:lnTo>
                    <a:pt x="5397468" y="0"/>
                  </a:lnTo>
                  <a:cubicBezTo>
                    <a:pt x="5403407" y="0"/>
                    <a:pt x="5409103" y="2359"/>
                    <a:pt x="5413303" y="6559"/>
                  </a:cubicBezTo>
                  <a:cubicBezTo>
                    <a:pt x="5417503" y="10759"/>
                    <a:pt x="5419862" y="16454"/>
                    <a:pt x="5419862" y="22394"/>
                  </a:cubicBezTo>
                  <a:lnTo>
                    <a:pt x="5419862" y="2120278"/>
                  </a:lnTo>
                  <a:cubicBezTo>
                    <a:pt x="5419862" y="2126217"/>
                    <a:pt x="5417503" y="2131913"/>
                    <a:pt x="5413303" y="2136113"/>
                  </a:cubicBezTo>
                  <a:cubicBezTo>
                    <a:pt x="5409103" y="2140312"/>
                    <a:pt x="5403407" y="2142672"/>
                    <a:pt x="5397468" y="2142672"/>
                  </a:cubicBezTo>
                  <a:lnTo>
                    <a:pt x="22394" y="2142672"/>
                  </a:lnTo>
                  <a:cubicBezTo>
                    <a:pt x="16454" y="2142672"/>
                    <a:pt x="10759" y="2140312"/>
                    <a:pt x="6559" y="2136113"/>
                  </a:cubicBezTo>
                  <a:cubicBezTo>
                    <a:pt x="2359" y="2131913"/>
                    <a:pt x="0" y="2126217"/>
                    <a:pt x="0" y="2120278"/>
                  </a:cubicBezTo>
                  <a:lnTo>
                    <a:pt x="0" y="22394"/>
                  </a:lnTo>
                  <a:cubicBezTo>
                    <a:pt x="0" y="16454"/>
                    <a:pt x="2359" y="10759"/>
                    <a:pt x="6559" y="6559"/>
                  </a:cubicBezTo>
                  <a:cubicBezTo>
                    <a:pt x="10759" y="2359"/>
                    <a:pt x="16454" y="0"/>
                    <a:pt x="22394" y="0"/>
                  </a:cubicBezTo>
                  <a:close/>
                </a:path>
              </a:pathLst>
            </a:custGeom>
            <a:solidFill>
              <a:srgbClr val="D7E68B"/>
            </a:solidFill>
          </p:spPr>
        </p:sp>
        <p:sp>
          <p:nvSpPr>
            <p:cNvPr id="8" name="TextBox 8"/>
            <p:cNvSpPr txBox="1"/>
            <p:nvPr/>
          </p:nvSpPr>
          <p:spPr>
            <a:xfrm>
              <a:off x="0" y="-38100"/>
              <a:ext cx="5419862" cy="2180772"/>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028700" y="2963288"/>
            <a:ext cx="15982934" cy="671245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Projeye destek veren Ulusal veya uluslararası kurum veya kuruluş tarafından kabul edilen sonuç raporu ile, </a:t>
            </a:r>
          </a:p>
          <a:p>
            <a:pPr algn="just">
              <a:lnSpc>
                <a:spcPts val="5291"/>
              </a:lnSpc>
            </a:pPr>
            <a:r>
              <a:rPr lang="en-US" sz="4199">
                <a:solidFill>
                  <a:srgbClr val="000000"/>
                </a:solidFill>
                <a:latin typeface="Arial"/>
                <a:ea typeface="Arial"/>
                <a:cs typeface="Arial"/>
                <a:sym typeface="Arial"/>
              </a:rPr>
              <a:t>BAP desteği verilen proje için hazırlanacak özet sonuç raporunun proje bitim tarihi itibariyle 3 ay içerisinde BAPSİS üzerinden komisyona sunulması zorunludur.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Projeden beklenen yayın şartı,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BAP destekli Genel Araştırma Projelerindeki gibidir.</a:t>
            </a:r>
          </a:p>
          <a:p>
            <a:pPr algn="just">
              <a:lnSpc>
                <a:spcPts val="4829"/>
              </a:lnSpc>
            </a:pPr>
            <a:endParaRPr lang="en-US" sz="4199">
              <a:solidFill>
                <a:srgbClr val="000000"/>
              </a:solidFill>
              <a:latin typeface="Arial"/>
              <a:ea typeface="Arial"/>
              <a:cs typeface="Arial"/>
              <a:sym typeface="Arial"/>
            </a:endParaRPr>
          </a:p>
        </p:txBody>
      </p:sp>
      <p:sp>
        <p:nvSpPr>
          <p:cNvPr id="10" name="TextBox 10"/>
          <p:cNvSpPr txBox="1"/>
          <p:nvPr/>
        </p:nvSpPr>
        <p:spPr>
          <a:xfrm>
            <a:off x="836829" y="942975"/>
            <a:ext cx="13875836" cy="950595"/>
          </a:xfrm>
          <a:prstGeom prst="rect">
            <a:avLst/>
          </a:prstGeom>
        </p:spPr>
        <p:txBody>
          <a:bodyPr lIns="0" tIns="0" rIns="0" bIns="0" rtlCol="0" anchor="t">
            <a:spAutoFit/>
          </a:bodyPr>
          <a:lstStyle/>
          <a:p>
            <a:pPr algn="just">
              <a:lnSpc>
                <a:spcPts val="6554"/>
              </a:lnSpc>
            </a:pPr>
            <a:r>
              <a:rPr lang="en-US" sz="5699">
                <a:solidFill>
                  <a:srgbClr val="000000"/>
                </a:solidFill>
                <a:latin typeface="Lato Heavy"/>
                <a:ea typeface="Lato Heavy"/>
                <a:cs typeface="Lato Heavy"/>
                <a:sym typeface="Lato Heavy"/>
              </a:rPr>
              <a:t>Sonuçlandırma süreci</a:t>
            </a:r>
          </a:p>
        </p:txBody>
      </p:sp>
      <p:sp>
        <p:nvSpPr>
          <p:cNvPr id="11" name="Freeform 11"/>
          <p:cNvSpPr/>
          <p:nvPr/>
        </p:nvSpPr>
        <p:spPr>
          <a:xfrm>
            <a:off x="-446664" y="3068063"/>
            <a:ext cx="1283494" cy="525066"/>
          </a:xfrm>
          <a:custGeom>
            <a:avLst/>
            <a:gdLst/>
            <a:ahLst/>
            <a:cxnLst/>
            <a:rect l="l" t="t" r="r" b="b"/>
            <a:pathLst>
              <a:path w="1283494" h="525066">
                <a:moveTo>
                  <a:pt x="0" y="0"/>
                </a:moveTo>
                <a:lnTo>
                  <a:pt x="1283493" y="0"/>
                </a:lnTo>
                <a:lnTo>
                  <a:pt x="1283493"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446664" y="7065467"/>
            <a:ext cx="1283494" cy="525066"/>
          </a:xfrm>
          <a:custGeom>
            <a:avLst/>
            <a:gdLst/>
            <a:ahLst/>
            <a:cxnLst/>
            <a:rect l="l" t="t" r="r" b="b"/>
            <a:pathLst>
              <a:path w="1283494" h="525066">
                <a:moveTo>
                  <a:pt x="0" y="0"/>
                </a:moveTo>
                <a:lnTo>
                  <a:pt x="1283493" y="0"/>
                </a:lnTo>
                <a:lnTo>
                  <a:pt x="1283493"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406957" y="592998"/>
            <a:ext cx="5808459" cy="5841424"/>
          </a:xfrm>
          <a:custGeom>
            <a:avLst/>
            <a:gdLst/>
            <a:ahLst/>
            <a:cxnLst/>
            <a:rect l="l" t="t" r="r" b="b"/>
            <a:pathLst>
              <a:path w="5808459" h="5841424">
                <a:moveTo>
                  <a:pt x="0" y="0"/>
                </a:moveTo>
                <a:lnTo>
                  <a:pt x="5808458" y="0"/>
                </a:lnTo>
                <a:lnTo>
                  <a:pt x="5808458" y="5841424"/>
                </a:lnTo>
                <a:lnTo>
                  <a:pt x="0" y="58414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6865420" y="3194970"/>
            <a:ext cx="10727056" cy="6478903"/>
            <a:chOff x="0" y="0"/>
            <a:chExt cx="3297415" cy="1991565"/>
          </a:xfrm>
        </p:grpSpPr>
        <p:sp>
          <p:nvSpPr>
            <p:cNvPr id="4" name="Freeform 4"/>
            <p:cNvSpPr/>
            <p:nvPr/>
          </p:nvSpPr>
          <p:spPr>
            <a:xfrm>
              <a:off x="0" y="0"/>
              <a:ext cx="3297415" cy="1991565"/>
            </a:xfrm>
            <a:custGeom>
              <a:avLst/>
              <a:gdLst/>
              <a:ahLst/>
              <a:cxnLst/>
              <a:rect l="l" t="t" r="r" b="b"/>
              <a:pathLst>
                <a:path w="3297415" h="1991565">
                  <a:moveTo>
                    <a:pt x="36808" y="0"/>
                  </a:moveTo>
                  <a:lnTo>
                    <a:pt x="3260607" y="0"/>
                  </a:lnTo>
                  <a:cubicBezTo>
                    <a:pt x="3270369" y="0"/>
                    <a:pt x="3279732" y="3878"/>
                    <a:pt x="3286634" y="10781"/>
                  </a:cubicBezTo>
                  <a:cubicBezTo>
                    <a:pt x="3293537" y="17683"/>
                    <a:pt x="3297415" y="27046"/>
                    <a:pt x="3297415" y="36808"/>
                  </a:cubicBezTo>
                  <a:lnTo>
                    <a:pt x="3297415" y="1954758"/>
                  </a:lnTo>
                  <a:cubicBezTo>
                    <a:pt x="3297415" y="1964520"/>
                    <a:pt x="3293537" y="1973882"/>
                    <a:pt x="3286634" y="1980785"/>
                  </a:cubicBezTo>
                  <a:cubicBezTo>
                    <a:pt x="3279732" y="1987687"/>
                    <a:pt x="3270369" y="1991565"/>
                    <a:pt x="3260607" y="1991565"/>
                  </a:cubicBezTo>
                  <a:lnTo>
                    <a:pt x="36808" y="1991565"/>
                  </a:lnTo>
                  <a:cubicBezTo>
                    <a:pt x="27046" y="1991565"/>
                    <a:pt x="17683" y="1987687"/>
                    <a:pt x="10781" y="1980785"/>
                  </a:cubicBezTo>
                  <a:cubicBezTo>
                    <a:pt x="3878" y="1973882"/>
                    <a:pt x="0" y="1964520"/>
                    <a:pt x="0" y="1954758"/>
                  </a:cubicBezTo>
                  <a:lnTo>
                    <a:pt x="0" y="36808"/>
                  </a:lnTo>
                  <a:cubicBezTo>
                    <a:pt x="0" y="27046"/>
                    <a:pt x="3878" y="17683"/>
                    <a:pt x="10781" y="10781"/>
                  </a:cubicBezTo>
                  <a:cubicBezTo>
                    <a:pt x="17683" y="3878"/>
                    <a:pt x="27046" y="0"/>
                    <a:pt x="36808" y="0"/>
                  </a:cubicBezTo>
                  <a:close/>
                </a:path>
              </a:pathLst>
            </a:custGeom>
            <a:solidFill>
              <a:srgbClr val="D7E68B"/>
            </a:solidFill>
          </p:spPr>
        </p:sp>
        <p:sp>
          <p:nvSpPr>
            <p:cNvPr id="5" name="TextBox 5"/>
            <p:cNvSpPr txBox="1"/>
            <p:nvPr/>
          </p:nvSpPr>
          <p:spPr>
            <a:xfrm>
              <a:off x="0" y="-38100"/>
              <a:ext cx="3297415" cy="2029665"/>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5926195" y="1469456"/>
            <a:ext cx="3217805" cy="1789904"/>
          </a:xfrm>
          <a:custGeom>
            <a:avLst/>
            <a:gdLst/>
            <a:ahLst/>
            <a:cxnLst/>
            <a:rect l="l" t="t" r="r" b="b"/>
            <a:pathLst>
              <a:path w="3217805" h="1789904">
                <a:moveTo>
                  <a:pt x="0" y="0"/>
                </a:moveTo>
                <a:lnTo>
                  <a:pt x="3217805" y="0"/>
                </a:lnTo>
                <a:lnTo>
                  <a:pt x="3217805" y="1789904"/>
                </a:lnTo>
                <a:lnTo>
                  <a:pt x="0" y="17899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7289676" y="3408935"/>
            <a:ext cx="9878544" cy="671245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Proje sonuçlandıktan sonra en geç bir yıl içinde SCI-E, SSCI veya AHCI indeksleri kapsamında yer alan dergilerde tam metin makale olarak yayınlanması beklenir.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Yürütücüye gerekçesinin Komisyonca uygun görülmesi halinde yayın için 12 ay ek süre verilir. </a:t>
            </a:r>
          </a:p>
          <a:p>
            <a:pPr algn="just">
              <a:lnSpc>
                <a:spcPts val="4829"/>
              </a:lnSpc>
            </a:pPr>
            <a:endParaRPr lang="en-US" sz="4199">
              <a:solidFill>
                <a:srgbClr val="000000"/>
              </a:solidFill>
              <a:latin typeface="Arial"/>
              <a:ea typeface="Arial"/>
              <a:cs typeface="Arial"/>
              <a:sym typeface="Arial"/>
            </a:endParaRPr>
          </a:p>
        </p:txBody>
      </p:sp>
      <p:sp>
        <p:nvSpPr>
          <p:cNvPr id="8" name="TextBox 8"/>
          <p:cNvSpPr txBox="1"/>
          <p:nvPr/>
        </p:nvSpPr>
        <p:spPr>
          <a:xfrm>
            <a:off x="1432832" y="1865556"/>
            <a:ext cx="3756708" cy="4204972"/>
          </a:xfrm>
          <a:prstGeom prst="rect">
            <a:avLst/>
          </a:prstGeom>
        </p:spPr>
        <p:txBody>
          <a:bodyPr lIns="0" tIns="0" rIns="0" bIns="0" rtlCol="0" anchor="t">
            <a:spAutoFit/>
          </a:bodyPr>
          <a:lstStyle/>
          <a:p>
            <a:pPr algn="ctr">
              <a:lnSpc>
                <a:spcPts val="6579"/>
              </a:lnSpc>
            </a:pPr>
            <a:r>
              <a:rPr lang="en-US" sz="4699" b="1">
                <a:solidFill>
                  <a:srgbClr val="000000"/>
                </a:solidFill>
                <a:latin typeface="Arial Bold"/>
                <a:ea typeface="Arial Bold"/>
                <a:cs typeface="Arial Bold"/>
                <a:sym typeface="Arial Bold"/>
              </a:rPr>
              <a:t>Yayın şartı; </a:t>
            </a:r>
          </a:p>
          <a:p>
            <a:pPr algn="ctr">
              <a:lnSpc>
                <a:spcPts val="6579"/>
              </a:lnSpc>
            </a:pPr>
            <a:r>
              <a:rPr lang="en-US" sz="4699" b="1">
                <a:solidFill>
                  <a:srgbClr val="000000"/>
                </a:solidFill>
                <a:latin typeface="Arial Bold"/>
                <a:ea typeface="Arial Bold"/>
                <a:cs typeface="Arial Bold"/>
                <a:sym typeface="Arial Bold"/>
              </a:rPr>
              <a:t>Desteklenen projelerin sonuçlarının;</a:t>
            </a:r>
          </a:p>
          <a:p>
            <a:pPr algn="ctr">
              <a:lnSpc>
                <a:spcPts val="6579"/>
              </a:lnSpc>
              <a:spcBef>
                <a:spcPct val="0"/>
              </a:spcBef>
            </a:pPr>
            <a:endParaRPr lang="en-US" sz="4699" b="1">
              <a:solidFill>
                <a:srgbClr val="000000"/>
              </a:solidFill>
              <a:latin typeface="Arial Bold"/>
              <a:ea typeface="Arial Bold"/>
              <a:cs typeface="Arial Bold"/>
              <a:sym typeface="Arial Bol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3802863" y="2180631"/>
            <a:ext cx="14485137" cy="5925738"/>
          </a:xfrm>
          <a:custGeom>
            <a:avLst/>
            <a:gdLst/>
            <a:ahLst/>
            <a:cxnLst/>
            <a:rect l="l" t="t" r="r" b="b"/>
            <a:pathLst>
              <a:path w="14485137" h="5925738">
                <a:moveTo>
                  <a:pt x="0" y="0"/>
                </a:moveTo>
                <a:lnTo>
                  <a:pt x="14485137" y="0"/>
                </a:lnTo>
                <a:lnTo>
                  <a:pt x="14485137" y="5925738"/>
                </a:lnTo>
                <a:lnTo>
                  <a:pt x="0" y="59257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104250" y="3838607"/>
            <a:ext cx="12832622" cy="2148840"/>
          </a:xfrm>
          <a:prstGeom prst="rect">
            <a:avLst/>
          </a:prstGeom>
        </p:spPr>
        <p:txBody>
          <a:bodyPr lIns="0" tIns="0" rIns="0" bIns="0" rtlCol="0" anchor="t">
            <a:spAutoFit/>
          </a:bodyPr>
          <a:lstStyle/>
          <a:p>
            <a:pPr algn="just">
              <a:lnSpc>
                <a:spcPts val="7934"/>
              </a:lnSpc>
            </a:pPr>
            <a:r>
              <a:rPr lang="en-US" sz="6899">
                <a:solidFill>
                  <a:srgbClr val="000000"/>
                </a:solidFill>
                <a:latin typeface="Lato Heavy"/>
                <a:ea typeface="Lato Heavy"/>
                <a:cs typeface="Lato Heavy"/>
                <a:sym typeface="Lato Heavy"/>
              </a:rPr>
              <a:t>Proje başvurusu yaparken dikkat edilmesi gereken hususlar</a:t>
            </a:r>
          </a:p>
        </p:txBody>
      </p:sp>
      <p:sp>
        <p:nvSpPr>
          <p:cNvPr id="4" name="TextBox 4"/>
          <p:cNvSpPr txBox="1"/>
          <p:nvPr/>
        </p:nvSpPr>
        <p:spPr>
          <a:xfrm>
            <a:off x="8103043" y="6612169"/>
            <a:ext cx="9833829" cy="890272"/>
          </a:xfrm>
          <a:prstGeom prst="rect">
            <a:avLst/>
          </a:prstGeom>
        </p:spPr>
        <p:txBody>
          <a:bodyPr lIns="0" tIns="0" rIns="0" bIns="0" rtlCol="0" anchor="t">
            <a:spAutoFit/>
          </a:bodyPr>
          <a:lstStyle/>
          <a:p>
            <a:pPr algn="ctr">
              <a:lnSpc>
                <a:spcPts val="6579"/>
              </a:lnSpc>
              <a:spcBef>
                <a:spcPct val="0"/>
              </a:spcBef>
            </a:pPr>
            <a:r>
              <a:rPr lang="en-US" sz="4699" b="1">
                <a:solidFill>
                  <a:srgbClr val="000000"/>
                </a:solidFill>
                <a:latin typeface="Arial Bold"/>
                <a:ea typeface="Arial Bold"/>
                <a:cs typeface="Arial Bold"/>
                <a:sym typeface="Arial Bold"/>
              </a:rPr>
              <a:t>Gerekli Belge ve Dokümanlar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328130" y="2610050"/>
            <a:ext cx="17631739" cy="6970478"/>
            <a:chOff x="0" y="0"/>
            <a:chExt cx="5419862" cy="2142672"/>
          </a:xfrm>
        </p:grpSpPr>
        <p:sp>
          <p:nvSpPr>
            <p:cNvPr id="7" name="Freeform 7"/>
            <p:cNvSpPr/>
            <p:nvPr/>
          </p:nvSpPr>
          <p:spPr>
            <a:xfrm>
              <a:off x="0" y="0"/>
              <a:ext cx="5419862" cy="2142672"/>
            </a:xfrm>
            <a:custGeom>
              <a:avLst/>
              <a:gdLst/>
              <a:ahLst/>
              <a:cxnLst/>
              <a:rect l="l" t="t" r="r" b="b"/>
              <a:pathLst>
                <a:path w="5419862" h="2142672">
                  <a:moveTo>
                    <a:pt x="22394" y="0"/>
                  </a:moveTo>
                  <a:lnTo>
                    <a:pt x="5397468" y="0"/>
                  </a:lnTo>
                  <a:cubicBezTo>
                    <a:pt x="5403407" y="0"/>
                    <a:pt x="5409103" y="2359"/>
                    <a:pt x="5413303" y="6559"/>
                  </a:cubicBezTo>
                  <a:cubicBezTo>
                    <a:pt x="5417503" y="10759"/>
                    <a:pt x="5419862" y="16454"/>
                    <a:pt x="5419862" y="22394"/>
                  </a:cubicBezTo>
                  <a:lnTo>
                    <a:pt x="5419862" y="2120278"/>
                  </a:lnTo>
                  <a:cubicBezTo>
                    <a:pt x="5419862" y="2126217"/>
                    <a:pt x="5417503" y="2131913"/>
                    <a:pt x="5413303" y="2136113"/>
                  </a:cubicBezTo>
                  <a:cubicBezTo>
                    <a:pt x="5409103" y="2140312"/>
                    <a:pt x="5403407" y="2142672"/>
                    <a:pt x="5397468" y="2142672"/>
                  </a:cubicBezTo>
                  <a:lnTo>
                    <a:pt x="22394" y="2142672"/>
                  </a:lnTo>
                  <a:cubicBezTo>
                    <a:pt x="16454" y="2142672"/>
                    <a:pt x="10759" y="2140312"/>
                    <a:pt x="6559" y="2136113"/>
                  </a:cubicBezTo>
                  <a:cubicBezTo>
                    <a:pt x="2359" y="2131913"/>
                    <a:pt x="0" y="2126217"/>
                    <a:pt x="0" y="2120278"/>
                  </a:cubicBezTo>
                  <a:lnTo>
                    <a:pt x="0" y="22394"/>
                  </a:lnTo>
                  <a:cubicBezTo>
                    <a:pt x="0" y="16454"/>
                    <a:pt x="2359" y="10759"/>
                    <a:pt x="6559" y="6559"/>
                  </a:cubicBezTo>
                  <a:cubicBezTo>
                    <a:pt x="10759" y="2359"/>
                    <a:pt x="16454" y="0"/>
                    <a:pt x="22394" y="0"/>
                  </a:cubicBezTo>
                  <a:close/>
                </a:path>
              </a:pathLst>
            </a:custGeom>
            <a:solidFill>
              <a:srgbClr val="D7E68B"/>
            </a:solidFill>
          </p:spPr>
        </p:sp>
        <p:sp>
          <p:nvSpPr>
            <p:cNvPr id="8" name="TextBox 8"/>
            <p:cNvSpPr txBox="1"/>
            <p:nvPr/>
          </p:nvSpPr>
          <p:spPr>
            <a:xfrm>
              <a:off x="0" y="-38100"/>
              <a:ext cx="5419862" cy="2180772"/>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276366" y="2734656"/>
            <a:ext cx="15982934" cy="73792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Proje başvuruları </a:t>
            </a:r>
            <a:r>
              <a:rPr lang="en-US" sz="4199" u="sng">
                <a:solidFill>
                  <a:srgbClr val="000000"/>
                </a:solidFill>
                <a:latin typeface="Arial"/>
                <a:ea typeface="Arial"/>
                <a:cs typeface="Arial"/>
                <a:sym typeface="Arial"/>
                <a:hlinkClick r:id="rId4" tooltip="https://bapsis.bozok.edu.tr"/>
              </a:rPr>
              <a:t>https://bapsis.bozok.edu.tr</a:t>
            </a:r>
            <a:r>
              <a:rPr lang="en-US" sz="4199">
                <a:solidFill>
                  <a:srgbClr val="000000"/>
                </a:solidFill>
                <a:latin typeface="Arial"/>
                <a:ea typeface="Arial"/>
                <a:cs typeface="Arial"/>
                <a:sym typeface="Arial"/>
              </a:rPr>
              <a:t> üzerinden mevcut Yozgat Bozok Üniversitesi merkezi kimlik kullanıcı adı ve şifreleri ile giriş yapılarak gerçekleştirilir.</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Proje başvurusunda bulunacak araştırmacılarımızın AVESİS bilgilerinin güncel olması gerekmektedir.</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Proje başvurusunda ve proje kabulünden sonra gerçekleştirilecek her türlü iş ve işlemlerde BAPSİS’teki </a:t>
            </a:r>
            <a:r>
              <a:rPr lang="en-US" sz="4199" b="1">
                <a:solidFill>
                  <a:srgbClr val="000000"/>
                </a:solidFill>
                <a:latin typeface="Arial Bold"/>
                <a:ea typeface="Arial Bold"/>
                <a:cs typeface="Arial Bold"/>
                <a:sym typeface="Arial Bold"/>
              </a:rPr>
              <a:t>Belgeler </a:t>
            </a:r>
            <a:r>
              <a:rPr lang="en-US" sz="4199">
                <a:solidFill>
                  <a:srgbClr val="000000"/>
                </a:solidFill>
                <a:latin typeface="Arial"/>
                <a:ea typeface="Arial"/>
                <a:cs typeface="Arial"/>
                <a:sym typeface="Arial"/>
              </a:rPr>
              <a:t>menüsünde bulunan KYT numarası alınmış belgelerin kullanılması zorunludur.</a:t>
            </a: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254794" y="2839431"/>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313617" y="5570223"/>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254794" y="7512635"/>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328130" y="3514404"/>
            <a:ext cx="17631739" cy="4827842"/>
            <a:chOff x="0" y="0"/>
            <a:chExt cx="5419862" cy="1484042"/>
          </a:xfrm>
        </p:grpSpPr>
        <p:sp>
          <p:nvSpPr>
            <p:cNvPr id="7" name="Freeform 7"/>
            <p:cNvSpPr/>
            <p:nvPr/>
          </p:nvSpPr>
          <p:spPr>
            <a:xfrm>
              <a:off x="0" y="0"/>
              <a:ext cx="5419862" cy="1484042"/>
            </a:xfrm>
            <a:custGeom>
              <a:avLst/>
              <a:gdLst/>
              <a:ahLst/>
              <a:cxnLst/>
              <a:rect l="l" t="t" r="r" b="b"/>
              <a:pathLst>
                <a:path w="5419862" h="1484042">
                  <a:moveTo>
                    <a:pt x="22394" y="0"/>
                  </a:moveTo>
                  <a:lnTo>
                    <a:pt x="5397468" y="0"/>
                  </a:lnTo>
                  <a:cubicBezTo>
                    <a:pt x="5403407" y="0"/>
                    <a:pt x="5409103" y="2359"/>
                    <a:pt x="5413303" y="6559"/>
                  </a:cubicBezTo>
                  <a:cubicBezTo>
                    <a:pt x="5417503" y="10759"/>
                    <a:pt x="5419862" y="16454"/>
                    <a:pt x="5419862" y="22394"/>
                  </a:cubicBezTo>
                  <a:lnTo>
                    <a:pt x="5419862" y="1461648"/>
                  </a:lnTo>
                  <a:cubicBezTo>
                    <a:pt x="5419862" y="1467587"/>
                    <a:pt x="5417503" y="1473283"/>
                    <a:pt x="5413303" y="1477483"/>
                  </a:cubicBezTo>
                  <a:cubicBezTo>
                    <a:pt x="5409103" y="1481682"/>
                    <a:pt x="5403407" y="1484042"/>
                    <a:pt x="5397468" y="1484042"/>
                  </a:cubicBezTo>
                  <a:lnTo>
                    <a:pt x="22394" y="1484042"/>
                  </a:lnTo>
                  <a:cubicBezTo>
                    <a:pt x="16454" y="1484042"/>
                    <a:pt x="10759" y="1481682"/>
                    <a:pt x="6559" y="1477483"/>
                  </a:cubicBezTo>
                  <a:cubicBezTo>
                    <a:pt x="2359" y="1473283"/>
                    <a:pt x="0" y="1467587"/>
                    <a:pt x="0" y="1461648"/>
                  </a:cubicBezTo>
                  <a:lnTo>
                    <a:pt x="0" y="22394"/>
                  </a:lnTo>
                  <a:cubicBezTo>
                    <a:pt x="0" y="16454"/>
                    <a:pt x="2359" y="10759"/>
                    <a:pt x="6559" y="6559"/>
                  </a:cubicBezTo>
                  <a:cubicBezTo>
                    <a:pt x="10759" y="2359"/>
                    <a:pt x="16454" y="0"/>
                    <a:pt x="22394" y="0"/>
                  </a:cubicBezTo>
                  <a:close/>
                </a:path>
              </a:pathLst>
            </a:custGeom>
            <a:solidFill>
              <a:srgbClr val="D7E68B"/>
            </a:solidFill>
          </p:spPr>
        </p:sp>
        <p:sp>
          <p:nvSpPr>
            <p:cNvPr id="8" name="TextBox 8"/>
            <p:cNvSpPr txBox="1"/>
            <p:nvPr/>
          </p:nvSpPr>
          <p:spPr>
            <a:xfrm>
              <a:off x="0" y="-38100"/>
              <a:ext cx="5419862" cy="1522142"/>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276366" y="3963413"/>
            <a:ext cx="15982934" cy="47122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T</a:t>
            </a:r>
            <a:r>
              <a:rPr lang="en-US" sz="4199" b="1">
                <a:solidFill>
                  <a:srgbClr val="000000"/>
                </a:solidFill>
                <a:latin typeface="Arial Bold"/>
                <a:ea typeface="Arial Bold"/>
                <a:cs typeface="Arial Bold"/>
                <a:sym typeface="Arial Bold"/>
              </a:rPr>
              <a:t>üm Proje Türleri İçin Yüklenmesi Zorunlu Olan Belgeler</a:t>
            </a:r>
          </a:p>
          <a:p>
            <a:pPr algn="just">
              <a:lnSpc>
                <a:spcPts val="5291"/>
              </a:lnSpc>
            </a:pPr>
            <a:endParaRPr lang="en-US" sz="4199" b="1">
              <a:solidFill>
                <a:srgbClr val="000000"/>
              </a:solidFill>
              <a:latin typeface="Arial Bold"/>
              <a:ea typeface="Arial Bold"/>
              <a:cs typeface="Arial Bold"/>
              <a:sym typeface="Arial Bold"/>
            </a:endParaRPr>
          </a:p>
          <a:p>
            <a:pPr algn="just">
              <a:lnSpc>
                <a:spcPts val="5291"/>
              </a:lnSpc>
            </a:pPr>
            <a:r>
              <a:rPr lang="en-US" sz="4199" b="1">
                <a:solidFill>
                  <a:srgbClr val="000000"/>
                </a:solidFill>
                <a:latin typeface="Arial Bold"/>
                <a:ea typeface="Arial Bold"/>
                <a:cs typeface="Arial Bold"/>
                <a:sym typeface="Arial Bold"/>
              </a:rPr>
              <a:t>Proje Başvuru Dosyası:</a:t>
            </a:r>
            <a:r>
              <a:rPr lang="en-US" sz="4199">
                <a:solidFill>
                  <a:srgbClr val="000000"/>
                </a:solidFill>
                <a:latin typeface="Arial"/>
                <a:ea typeface="Arial"/>
                <a:cs typeface="Arial"/>
                <a:sym typeface="Arial"/>
              </a:rPr>
              <a:t> BAPSİS üzerinden proje türüne uygun başvuru formu indirilmeli ve tüm bilgi alanları eksiksiz doldurulduktan sonra PDF formatında sisteme yüklenmelidir.</a:t>
            </a:r>
          </a:p>
          <a:p>
            <a:pPr algn="just">
              <a:lnSpc>
                <a:spcPts val="5291"/>
              </a:lnSpc>
            </a:pPr>
            <a:r>
              <a:rPr lang="en-US" sz="4199">
                <a:solidFill>
                  <a:srgbClr val="000000"/>
                </a:solidFill>
                <a:latin typeface="Arial"/>
                <a:ea typeface="Arial"/>
                <a:cs typeface="Arial"/>
                <a:sym typeface="Arial"/>
              </a:rPr>
              <a:t>(KYT-028)</a:t>
            </a:r>
          </a:p>
          <a:p>
            <a:pPr algn="just">
              <a:lnSpc>
                <a:spcPts val="4829"/>
              </a:lnSpc>
            </a:pPr>
            <a:endParaRPr lang="en-US" sz="4199">
              <a:solidFill>
                <a:srgbClr val="000000"/>
              </a:solidFill>
              <a:latin typeface="Arial"/>
              <a:ea typeface="Arial"/>
              <a:cs typeface="Arial"/>
              <a:sym typeface="Arial"/>
            </a:endParaRPr>
          </a:p>
        </p:txBody>
      </p:sp>
      <p:sp>
        <p:nvSpPr>
          <p:cNvPr id="10" name="Freeform 10"/>
          <p:cNvSpPr/>
          <p:nvPr/>
        </p:nvSpPr>
        <p:spPr>
          <a:xfrm>
            <a:off x="-313617" y="4068188"/>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425635" y="-212237"/>
            <a:ext cx="14384536" cy="2520950"/>
          </a:xfrm>
          <a:prstGeom prst="rect">
            <a:avLst/>
          </a:prstGeom>
        </p:spPr>
        <p:txBody>
          <a:bodyPr lIns="0" tIns="0" rIns="0" bIns="0" rtlCol="0" anchor="t">
            <a:spAutoFit/>
          </a:bodyPr>
          <a:lstStyle/>
          <a:p>
            <a:pPr algn="l">
              <a:lnSpc>
                <a:spcPts val="6324"/>
              </a:lnSpc>
              <a:spcBef>
                <a:spcPct val="0"/>
              </a:spcBef>
            </a:pPr>
            <a:endParaRPr/>
          </a:p>
          <a:p>
            <a:pPr algn="l">
              <a:lnSpc>
                <a:spcPts val="6324"/>
              </a:lnSpc>
              <a:spcBef>
                <a:spcPct val="0"/>
              </a:spcBef>
            </a:pPr>
            <a:r>
              <a:rPr lang="en-US" sz="5499" b="1">
                <a:solidFill>
                  <a:srgbClr val="000000"/>
                </a:solidFill>
                <a:latin typeface="Lato Heavy"/>
                <a:ea typeface="Lato Heavy"/>
                <a:cs typeface="Lato Heavy"/>
                <a:sym typeface="Lato Heavy"/>
              </a:rPr>
              <a:t>Proje Başvurusu Yaparken BAPSİS’e Yüklenmesi Zorunlu Olan Belgeler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58740"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65933" y="767695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148120" y="0"/>
            <a:ext cx="13044868" cy="10287000"/>
          </a:xfrm>
          <a:custGeom>
            <a:avLst/>
            <a:gdLst/>
            <a:ahLst/>
            <a:cxnLst/>
            <a:rect l="l" t="t" r="r" b="b"/>
            <a:pathLst>
              <a:path w="13044868" h="10287000">
                <a:moveTo>
                  <a:pt x="0" y="0"/>
                </a:moveTo>
                <a:lnTo>
                  <a:pt x="13044868" y="0"/>
                </a:lnTo>
                <a:lnTo>
                  <a:pt x="13044868" y="10287000"/>
                </a:lnTo>
                <a:lnTo>
                  <a:pt x="0" y="10287000"/>
                </a:lnTo>
                <a:lnTo>
                  <a:pt x="0" y="0"/>
                </a:lnTo>
                <a:close/>
              </a:path>
            </a:pathLst>
          </a:custGeom>
          <a:blipFill>
            <a:blip r:embed="rId4"/>
            <a:stretch>
              <a:fillRect t="-882" b="-882"/>
            </a:stretch>
          </a:blipFill>
        </p:spPr>
      </p:sp>
      <p:grpSp>
        <p:nvGrpSpPr>
          <p:cNvPr id="5" name="Group 5"/>
          <p:cNvGrpSpPr/>
          <p:nvPr/>
        </p:nvGrpSpPr>
        <p:grpSpPr>
          <a:xfrm>
            <a:off x="4072890" y="5534025"/>
            <a:ext cx="189548" cy="189548"/>
            <a:chOff x="0" y="0"/>
            <a:chExt cx="252730" cy="252730"/>
          </a:xfrm>
        </p:grpSpPr>
        <p:sp>
          <p:nvSpPr>
            <p:cNvPr id="6" name="Freeform 6"/>
            <p:cNvSpPr/>
            <p:nvPr/>
          </p:nvSpPr>
          <p:spPr>
            <a:xfrm>
              <a:off x="49530" y="49530"/>
              <a:ext cx="149860" cy="154940"/>
            </a:xfrm>
            <a:custGeom>
              <a:avLst/>
              <a:gdLst/>
              <a:ahLst/>
              <a:cxnLst/>
              <a:rect l="l" t="t" r="r" b="b"/>
              <a:pathLst>
                <a:path w="149860" h="154940">
                  <a:moveTo>
                    <a:pt x="149860" y="53340"/>
                  </a:moveTo>
                  <a:cubicBezTo>
                    <a:pt x="147320" y="107950"/>
                    <a:pt x="124460" y="135890"/>
                    <a:pt x="109220" y="146050"/>
                  </a:cubicBezTo>
                  <a:cubicBezTo>
                    <a:pt x="97790" y="152400"/>
                    <a:pt x="86360" y="154940"/>
                    <a:pt x="72390" y="152400"/>
                  </a:cubicBezTo>
                  <a:cubicBezTo>
                    <a:pt x="54610" y="148590"/>
                    <a:pt x="24130" y="129540"/>
                    <a:pt x="12700" y="115570"/>
                  </a:cubicBezTo>
                  <a:cubicBezTo>
                    <a:pt x="3810" y="105410"/>
                    <a:pt x="0" y="93980"/>
                    <a:pt x="1270" y="80010"/>
                  </a:cubicBezTo>
                  <a:cubicBezTo>
                    <a:pt x="2540" y="62230"/>
                    <a:pt x="17780" y="29210"/>
                    <a:pt x="30480" y="16510"/>
                  </a:cubicBezTo>
                  <a:cubicBezTo>
                    <a:pt x="39370" y="6350"/>
                    <a:pt x="50800" y="1270"/>
                    <a:pt x="63500" y="1270"/>
                  </a:cubicBezTo>
                  <a:cubicBezTo>
                    <a:pt x="82550" y="0"/>
                    <a:pt x="130810" y="21590"/>
                    <a:pt x="130810" y="21590"/>
                  </a:cubicBezTo>
                </a:path>
              </a:pathLst>
            </a:custGeom>
            <a:solidFill>
              <a:srgbClr val="E7191F"/>
            </a:solidFill>
            <a:ln cap="sq">
              <a:noFill/>
              <a:prstDash val="solid"/>
              <a:miter/>
            </a:ln>
          </p:spPr>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328130" y="3514404"/>
            <a:ext cx="17631739" cy="4827842"/>
            <a:chOff x="0" y="0"/>
            <a:chExt cx="5419862" cy="1484042"/>
          </a:xfrm>
        </p:grpSpPr>
        <p:sp>
          <p:nvSpPr>
            <p:cNvPr id="7" name="Freeform 7"/>
            <p:cNvSpPr/>
            <p:nvPr/>
          </p:nvSpPr>
          <p:spPr>
            <a:xfrm>
              <a:off x="0" y="0"/>
              <a:ext cx="5419862" cy="1484042"/>
            </a:xfrm>
            <a:custGeom>
              <a:avLst/>
              <a:gdLst/>
              <a:ahLst/>
              <a:cxnLst/>
              <a:rect l="l" t="t" r="r" b="b"/>
              <a:pathLst>
                <a:path w="5419862" h="1484042">
                  <a:moveTo>
                    <a:pt x="22394" y="0"/>
                  </a:moveTo>
                  <a:lnTo>
                    <a:pt x="5397468" y="0"/>
                  </a:lnTo>
                  <a:cubicBezTo>
                    <a:pt x="5403407" y="0"/>
                    <a:pt x="5409103" y="2359"/>
                    <a:pt x="5413303" y="6559"/>
                  </a:cubicBezTo>
                  <a:cubicBezTo>
                    <a:pt x="5417503" y="10759"/>
                    <a:pt x="5419862" y="16454"/>
                    <a:pt x="5419862" y="22394"/>
                  </a:cubicBezTo>
                  <a:lnTo>
                    <a:pt x="5419862" y="1461648"/>
                  </a:lnTo>
                  <a:cubicBezTo>
                    <a:pt x="5419862" y="1467587"/>
                    <a:pt x="5417503" y="1473283"/>
                    <a:pt x="5413303" y="1477483"/>
                  </a:cubicBezTo>
                  <a:cubicBezTo>
                    <a:pt x="5409103" y="1481682"/>
                    <a:pt x="5403407" y="1484042"/>
                    <a:pt x="5397468" y="1484042"/>
                  </a:cubicBezTo>
                  <a:lnTo>
                    <a:pt x="22394" y="1484042"/>
                  </a:lnTo>
                  <a:cubicBezTo>
                    <a:pt x="16454" y="1484042"/>
                    <a:pt x="10759" y="1481682"/>
                    <a:pt x="6559" y="1477483"/>
                  </a:cubicBezTo>
                  <a:cubicBezTo>
                    <a:pt x="2359" y="1473283"/>
                    <a:pt x="0" y="1467587"/>
                    <a:pt x="0" y="1461648"/>
                  </a:cubicBezTo>
                  <a:lnTo>
                    <a:pt x="0" y="22394"/>
                  </a:lnTo>
                  <a:cubicBezTo>
                    <a:pt x="0" y="16454"/>
                    <a:pt x="2359" y="10759"/>
                    <a:pt x="6559" y="6559"/>
                  </a:cubicBezTo>
                  <a:cubicBezTo>
                    <a:pt x="10759" y="2359"/>
                    <a:pt x="16454" y="0"/>
                    <a:pt x="22394" y="0"/>
                  </a:cubicBezTo>
                  <a:close/>
                </a:path>
              </a:pathLst>
            </a:custGeom>
            <a:solidFill>
              <a:srgbClr val="D7E68B"/>
            </a:solidFill>
          </p:spPr>
        </p:sp>
        <p:sp>
          <p:nvSpPr>
            <p:cNvPr id="8" name="TextBox 8"/>
            <p:cNvSpPr txBox="1"/>
            <p:nvPr/>
          </p:nvSpPr>
          <p:spPr>
            <a:xfrm>
              <a:off x="0" y="-38100"/>
              <a:ext cx="5419862" cy="1522142"/>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313617" y="4068188"/>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425635" y="942975"/>
            <a:ext cx="14384536" cy="920750"/>
          </a:xfrm>
          <a:prstGeom prst="rect">
            <a:avLst/>
          </a:prstGeom>
        </p:spPr>
        <p:txBody>
          <a:bodyPr lIns="0" tIns="0" rIns="0" bIns="0" rtlCol="0" anchor="t">
            <a:spAutoFit/>
          </a:bodyPr>
          <a:lstStyle/>
          <a:p>
            <a:pPr algn="l">
              <a:lnSpc>
                <a:spcPts val="6324"/>
              </a:lnSpc>
              <a:spcBef>
                <a:spcPct val="0"/>
              </a:spcBef>
            </a:pPr>
            <a:r>
              <a:rPr lang="en-US" sz="5499">
                <a:solidFill>
                  <a:srgbClr val="000000"/>
                </a:solidFill>
                <a:latin typeface="Lato Heavy"/>
                <a:ea typeface="Lato Heavy"/>
                <a:cs typeface="Lato Heavy"/>
                <a:sym typeface="Lato Heavy"/>
              </a:rPr>
              <a:t>Proforma Faturalar veya Teklif mektupları</a:t>
            </a:r>
          </a:p>
        </p:txBody>
      </p:sp>
      <p:sp>
        <p:nvSpPr>
          <p:cNvPr id="11" name="TextBox 11"/>
          <p:cNvSpPr txBox="1"/>
          <p:nvPr/>
        </p:nvSpPr>
        <p:spPr>
          <a:xfrm>
            <a:off x="1028700" y="3963413"/>
            <a:ext cx="15982934" cy="47122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Talep edilen tüm mal, malzeme ve hizmet alımlarına yönelik proforma fatura veya teklif mektupları sisteme yüklenmelidir.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Yalnızca seyahat desteği talep edilen proje başvurularında proforma fatura veya teklif mektubu talep edilmemektedir.</a:t>
            </a:r>
          </a:p>
          <a:p>
            <a:pPr algn="just">
              <a:lnSpc>
                <a:spcPts val="5291"/>
              </a:lnSpc>
            </a:pPr>
            <a:endParaRPr lang="en-US" sz="4199">
              <a:solidFill>
                <a:srgbClr val="000000"/>
              </a:solidFill>
              <a:latin typeface="Arial"/>
              <a:ea typeface="Arial"/>
              <a:cs typeface="Arial"/>
              <a:sym typeface="Arial"/>
            </a:endParaRPr>
          </a:p>
          <a:p>
            <a:pPr algn="just">
              <a:lnSpc>
                <a:spcPts val="4829"/>
              </a:lnSpc>
            </a:pPr>
            <a:endParaRPr lang="en-US" sz="4199">
              <a:solidFill>
                <a:srgbClr val="000000"/>
              </a:solidFill>
              <a:latin typeface="Arial"/>
              <a:ea typeface="Arial"/>
              <a:cs typeface="Arial"/>
              <a:sym typeface="Arial"/>
            </a:endParaRPr>
          </a:p>
        </p:txBody>
      </p:sp>
      <p:sp>
        <p:nvSpPr>
          <p:cNvPr id="12" name="Freeform 12"/>
          <p:cNvSpPr/>
          <p:nvPr/>
        </p:nvSpPr>
        <p:spPr>
          <a:xfrm>
            <a:off x="-313617" y="6109372"/>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328130" y="3497434"/>
            <a:ext cx="17631739" cy="5748942"/>
            <a:chOff x="0" y="0"/>
            <a:chExt cx="5419862" cy="1767181"/>
          </a:xfrm>
        </p:grpSpPr>
        <p:sp>
          <p:nvSpPr>
            <p:cNvPr id="7" name="Freeform 7"/>
            <p:cNvSpPr/>
            <p:nvPr/>
          </p:nvSpPr>
          <p:spPr>
            <a:xfrm>
              <a:off x="0" y="0"/>
              <a:ext cx="5419862" cy="1767181"/>
            </a:xfrm>
            <a:custGeom>
              <a:avLst/>
              <a:gdLst/>
              <a:ahLst/>
              <a:cxnLst/>
              <a:rect l="l" t="t" r="r" b="b"/>
              <a:pathLst>
                <a:path w="5419862" h="1767181">
                  <a:moveTo>
                    <a:pt x="22394" y="0"/>
                  </a:moveTo>
                  <a:lnTo>
                    <a:pt x="5397468" y="0"/>
                  </a:lnTo>
                  <a:cubicBezTo>
                    <a:pt x="5403407" y="0"/>
                    <a:pt x="5409103" y="2359"/>
                    <a:pt x="5413303" y="6559"/>
                  </a:cubicBezTo>
                  <a:cubicBezTo>
                    <a:pt x="5417503" y="10759"/>
                    <a:pt x="5419862" y="16454"/>
                    <a:pt x="5419862" y="22394"/>
                  </a:cubicBezTo>
                  <a:lnTo>
                    <a:pt x="5419862" y="1744787"/>
                  </a:lnTo>
                  <a:cubicBezTo>
                    <a:pt x="5419862" y="1750726"/>
                    <a:pt x="5417503" y="1756422"/>
                    <a:pt x="5413303" y="1760622"/>
                  </a:cubicBezTo>
                  <a:cubicBezTo>
                    <a:pt x="5409103" y="1764821"/>
                    <a:pt x="5403407" y="1767181"/>
                    <a:pt x="5397468" y="1767181"/>
                  </a:cubicBezTo>
                  <a:lnTo>
                    <a:pt x="22394" y="1767181"/>
                  </a:lnTo>
                  <a:cubicBezTo>
                    <a:pt x="10026" y="1767181"/>
                    <a:pt x="0" y="1757155"/>
                    <a:pt x="0" y="1744787"/>
                  </a:cubicBezTo>
                  <a:lnTo>
                    <a:pt x="0" y="22394"/>
                  </a:lnTo>
                  <a:cubicBezTo>
                    <a:pt x="0" y="16454"/>
                    <a:pt x="2359" y="10759"/>
                    <a:pt x="6559" y="6559"/>
                  </a:cubicBezTo>
                  <a:cubicBezTo>
                    <a:pt x="10759" y="2359"/>
                    <a:pt x="16454" y="0"/>
                    <a:pt x="22394" y="0"/>
                  </a:cubicBezTo>
                  <a:close/>
                </a:path>
              </a:pathLst>
            </a:custGeom>
            <a:solidFill>
              <a:srgbClr val="D7E68B"/>
            </a:solidFill>
          </p:spPr>
        </p:sp>
        <p:sp>
          <p:nvSpPr>
            <p:cNvPr id="8" name="TextBox 8"/>
            <p:cNvSpPr txBox="1"/>
            <p:nvPr/>
          </p:nvSpPr>
          <p:spPr>
            <a:xfrm>
              <a:off x="0" y="-38100"/>
              <a:ext cx="5419862" cy="1805281"/>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313617" y="4068188"/>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425635" y="942975"/>
            <a:ext cx="14384536" cy="920750"/>
          </a:xfrm>
          <a:prstGeom prst="rect">
            <a:avLst/>
          </a:prstGeom>
        </p:spPr>
        <p:txBody>
          <a:bodyPr lIns="0" tIns="0" rIns="0" bIns="0" rtlCol="0" anchor="t">
            <a:spAutoFit/>
          </a:bodyPr>
          <a:lstStyle/>
          <a:p>
            <a:pPr algn="l">
              <a:lnSpc>
                <a:spcPts val="6324"/>
              </a:lnSpc>
              <a:spcBef>
                <a:spcPct val="0"/>
              </a:spcBef>
            </a:pPr>
            <a:r>
              <a:rPr lang="en-US" sz="5499">
                <a:solidFill>
                  <a:srgbClr val="000000"/>
                </a:solidFill>
                <a:latin typeface="Lato Heavy"/>
                <a:ea typeface="Lato Heavy"/>
                <a:cs typeface="Lato Heavy"/>
                <a:sym typeface="Lato Heavy"/>
              </a:rPr>
              <a:t>Teknik Şartname Dosyası</a:t>
            </a:r>
          </a:p>
        </p:txBody>
      </p:sp>
      <p:sp>
        <p:nvSpPr>
          <p:cNvPr id="11" name="TextBox 11"/>
          <p:cNvSpPr txBox="1"/>
          <p:nvPr/>
        </p:nvSpPr>
        <p:spPr>
          <a:xfrm>
            <a:off x="1152533" y="3867418"/>
            <a:ext cx="15982934" cy="537895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Tüm mal, malzeme ve hizmet alımları için teknik şartname hazırlanması ve Word formatında sisteme yüklenmesi zorunludur. </a:t>
            </a:r>
          </a:p>
          <a:p>
            <a:pPr algn="just">
              <a:lnSpc>
                <a:spcPts val="5291"/>
              </a:lnSpc>
            </a:pPr>
            <a:endParaRPr lang="en-US" sz="4199">
              <a:solidFill>
                <a:srgbClr val="000000"/>
              </a:solidFill>
              <a:latin typeface="Arial"/>
              <a:ea typeface="Arial"/>
              <a:cs typeface="Arial"/>
              <a:sym typeface="Arial"/>
            </a:endParaRPr>
          </a:p>
          <a:p>
            <a:pPr algn="just">
              <a:lnSpc>
                <a:spcPts val="5291"/>
              </a:lnSpc>
            </a:pPr>
            <a:r>
              <a:rPr lang="en-US" sz="4199">
                <a:solidFill>
                  <a:srgbClr val="000000"/>
                </a:solidFill>
                <a:latin typeface="Arial"/>
                <a:ea typeface="Arial"/>
                <a:cs typeface="Arial"/>
                <a:sym typeface="Arial"/>
              </a:rPr>
              <a:t>Teknik şartname belirli bir marka veya modele veya belirli bir firmaya yönelik özellik ve tanımlamalara yer verilmeden rekabet ortamı oluşturacak şekilde hazırlanmalıdır.</a:t>
            </a:r>
          </a:p>
          <a:p>
            <a:pPr algn="just">
              <a:lnSpc>
                <a:spcPts val="5291"/>
              </a:lnSpc>
            </a:pPr>
            <a:r>
              <a:rPr lang="en-US" sz="4199">
                <a:solidFill>
                  <a:srgbClr val="000000"/>
                </a:solidFill>
                <a:latin typeface="Arial"/>
                <a:ea typeface="Arial"/>
                <a:cs typeface="Arial"/>
                <a:sym typeface="Arial"/>
              </a:rPr>
              <a:t>(KYT-233)</a:t>
            </a:r>
          </a:p>
          <a:p>
            <a:pPr algn="just">
              <a:lnSpc>
                <a:spcPts val="4829"/>
              </a:lnSpc>
            </a:pPr>
            <a:endParaRPr lang="en-US" sz="4199">
              <a:solidFill>
                <a:srgbClr val="000000"/>
              </a:solidFill>
              <a:latin typeface="Arial"/>
              <a:ea typeface="Arial"/>
              <a:cs typeface="Arial"/>
              <a:sym typeface="Arial"/>
            </a:endParaRPr>
          </a:p>
        </p:txBody>
      </p:sp>
      <p:sp>
        <p:nvSpPr>
          <p:cNvPr id="12" name="Freeform 12"/>
          <p:cNvSpPr/>
          <p:nvPr/>
        </p:nvSpPr>
        <p:spPr>
          <a:xfrm>
            <a:off x="-313617" y="5846839"/>
            <a:ext cx="1283494" cy="525066"/>
          </a:xfrm>
          <a:custGeom>
            <a:avLst/>
            <a:gdLst/>
            <a:ahLst/>
            <a:cxnLst/>
            <a:rect l="l" t="t" r="r" b="b"/>
            <a:pathLst>
              <a:path w="1283494" h="525066">
                <a:moveTo>
                  <a:pt x="0" y="0"/>
                </a:moveTo>
                <a:lnTo>
                  <a:pt x="1283494" y="0"/>
                </a:lnTo>
                <a:lnTo>
                  <a:pt x="1283494" y="525066"/>
                </a:lnTo>
                <a:lnTo>
                  <a:pt x="0" y="525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910917"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55212" y="767695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37399" y="0"/>
            <a:ext cx="13854545" cy="10287000"/>
          </a:xfrm>
          <a:custGeom>
            <a:avLst/>
            <a:gdLst/>
            <a:ahLst/>
            <a:cxnLst/>
            <a:rect l="l" t="t" r="r" b="b"/>
            <a:pathLst>
              <a:path w="13854545" h="10287000">
                <a:moveTo>
                  <a:pt x="0" y="0"/>
                </a:moveTo>
                <a:lnTo>
                  <a:pt x="13854546" y="0"/>
                </a:lnTo>
                <a:lnTo>
                  <a:pt x="13854546" y="10287000"/>
                </a:lnTo>
                <a:lnTo>
                  <a:pt x="0" y="10287000"/>
                </a:lnTo>
                <a:lnTo>
                  <a:pt x="0" y="0"/>
                </a:lnTo>
                <a:close/>
              </a:path>
            </a:pathLst>
          </a:custGeom>
          <a:blipFill>
            <a:blip r:embed="rId4"/>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781347" y="2536364"/>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27739" y="4593764"/>
            <a:ext cx="4986033" cy="4345365"/>
            <a:chOff x="0" y="0"/>
            <a:chExt cx="1313194" cy="1144458"/>
          </a:xfrm>
        </p:grpSpPr>
        <p:sp>
          <p:nvSpPr>
            <p:cNvPr id="4" name="Freeform 4"/>
            <p:cNvSpPr/>
            <p:nvPr/>
          </p:nvSpPr>
          <p:spPr>
            <a:xfrm>
              <a:off x="0" y="0"/>
              <a:ext cx="1313194" cy="1144458"/>
            </a:xfrm>
            <a:custGeom>
              <a:avLst/>
              <a:gdLst/>
              <a:ahLst/>
              <a:cxnLst/>
              <a:rect l="l" t="t" r="r" b="b"/>
              <a:pathLst>
                <a:path w="1313194" h="1144458">
                  <a:moveTo>
                    <a:pt x="79189" y="0"/>
                  </a:moveTo>
                  <a:lnTo>
                    <a:pt x="1234005" y="0"/>
                  </a:lnTo>
                  <a:cubicBezTo>
                    <a:pt x="1255007" y="0"/>
                    <a:pt x="1275149" y="8343"/>
                    <a:pt x="1290000" y="23194"/>
                  </a:cubicBezTo>
                  <a:cubicBezTo>
                    <a:pt x="1304851" y="38045"/>
                    <a:pt x="1313194" y="58187"/>
                    <a:pt x="1313194" y="79189"/>
                  </a:cubicBezTo>
                  <a:lnTo>
                    <a:pt x="1313194" y="1065269"/>
                  </a:lnTo>
                  <a:cubicBezTo>
                    <a:pt x="1313194" y="1086272"/>
                    <a:pt x="1304851" y="1106413"/>
                    <a:pt x="1290000" y="1121264"/>
                  </a:cubicBezTo>
                  <a:cubicBezTo>
                    <a:pt x="1275149" y="1136115"/>
                    <a:pt x="1255007" y="1144458"/>
                    <a:pt x="1234005" y="1144458"/>
                  </a:cubicBezTo>
                  <a:lnTo>
                    <a:pt x="79189" y="1144458"/>
                  </a:lnTo>
                  <a:cubicBezTo>
                    <a:pt x="58187" y="1144458"/>
                    <a:pt x="38045" y="1136115"/>
                    <a:pt x="23194" y="1121264"/>
                  </a:cubicBezTo>
                  <a:cubicBezTo>
                    <a:pt x="8343" y="1106413"/>
                    <a:pt x="0" y="1086272"/>
                    <a:pt x="0" y="1065269"/>
                  </a:cubicBezTo>
                  <a:lnTo>
                    <a:pt x="0" y="79189"/>
                  </a:lnTo>
                  <a:cubicBezTo>
                    <a:pt x="0" y="58187"/>
                    <a:pt x="8343" y="38045"/>
                    <a:pt x="23194" y="23194"/>
                  </a:cubicBezTo>
                  <a:cubicBezTo>
                    <a:pt x="38045" y="8343"/>
                    <a:pt x="58187" y="0"/>
                    <a:pt x="79189"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1313194" cy="117303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348664" y="1028700"/>
            <a:ext cx="11505344" cy="5211165"/>
            <a:chOff x="0" y="0"/>
            <a:chExt cx="3030214" cy="1372488"/>
          </a:xfrm>
        </p:grpSpPr>
        <p:sp>
          <p:nvSpPr>
            <p:cNvPr id="7" name="Freeform 7"/>
            <p:cNvSpPr/>
            <p:nvPr/>
          </p:nvSpPr>
          <p:spPr>
            <a:xfrm>
              <a:off x="0" y="0"/>
              <a:ext cx="3030214" cy="1372488"/>
            </a:xfrm>
            <a:custGeom>
              <a:avLst/>
              <a:gdLst/>
              <a:ahLst/>
              <a:cxnLst/>
              <a:rect l="l" t="t" r="r" b="b"/>
              <a:pathLst>
                <a:path w="3030214" h="1372488">
                  <a:moveTo>
                    <a:pt x="34318" y="0"/>
                  </a:moveTo>
                  <a:lnTo>
                    <a:pt x="2995896" y="0"/>
                  </a:lnTo>
                  <a:cubicBezTo>
                    <a:pt x="3004998" y="0"/>
                    <a:pt x="3013727" y="3616"/>
                    <a:pt x="3020163" y="10051"/>
                  </a:cubicBezTo>
                  <a:cubicBezTo>
                    <a:pt x="3026599" y="16487"/>
                    <a:pt x="3030214" y="25216"/>
                    <a:pt x="3030214" y="34318"/>
                  </a:cubicBezTo>
                  <a:lnTo>
                    <a:pt x="3030214" y="1338170"/>
                  </a:lnTo>
                  <a:cubicBezTo>
                    <a:pt x="3030214" y="1357123"/>
                    <a:pt x="3014850" y="1372488"/>
                    <a:pt x="2995896" y="1372488"/>
                  </a:cubicBezTo>
                  <a:lnTo>
                    <a:pt x="34318" y="1372488"/>
                  </a:lnTo>
                  <a:cubicBezTo>
                    <a:pt x="25216" y="1372488"/>
                    <a:pt x="16487" y="1368872"/>
                    <a:pt x="10051" y="1362437"/>
                  </a:cubicBezTo>
                  <a:cubicBezTo>
                    <a:pt x="3616" y="1356001"/>
                    <a:pt x="0" y="1347272"/>
                    <a:pt x="0" y="1338170"/>
                  </a:cubicBezTo>
                  <a:lnTo>
                    <a:pt x="0" y="34318"/>
                  </a:lnTo>
                  <a:cubicBezTo>
                    <a:pt x="0" y="15365"/>
                    <a:pt x="15365" y="0"/>
                    <a:pt x="34318" y="0"/>
                  </a:cubicBezTo>
                  <a:close/>
                </a:path>
              </a:pathLst>
            </a:custGeom>
            <a:solidFill>
              <a:srgbClr val="D7E68B"/>
            </a:solidFill>
          </p:spPr>
        </p:sp>
        <p:sp>
          <p:nvSpPr>
            <p:cNvPr id="8" name="TextBox 8"/>
            <p:cNvSpPr txBox="1"/>
            <p:nvPr/>
          </p:nvSpPr>
          <p:spPr>
            <a:xfrm>
              <a:off x="0" y="-28575"/>
              <a:ext cx="3030214" cy="140106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319177" y="6956686"/>
            <a:ext cx="11534831" cy="3330314"/>
            <a:chOff x="0" y="0"/>
            <a:chExt cx="3037980" cy="877120"/>
          </a:xfrm>
        </p:grpSpPr>
        <p:sp>
          <p:nvSpPr>
            <p:cNvPr id="10" name="Freeform 10"/>
            <p:cNvSpPr/>
            <p:nvPr/>
          </p:nvSpPr>
          <p:spPr>
            <a:xfrm>
              <a:off x="0" y="0"/>
              <a:ext cx="3037980" cy="877120"/>
            </a:xfrm>
            <a:custGeom>
              <a:avLst/>
              <a:gdLst/>
              <a:ahLst/>
              <a:cxnLst/>
              <a:rect l="l" t="t" r="r" b="b"/>
              <a:pathLst>
                <a:path w="3037980" h="877120">
                  <a:moveTo>
                    <a:pt x="34230" y="0"/>
                  </a:moveTo>
                  <a:lnTo>
                    <a:pt x="3003750" y="0"/>
                  </a:lnTo>
                  <a:cubicBezTo>
                    <a:pt x="3012829" y="0"/>
                    <a:pt x="3021535" y="3606"/>
                    <a:pt x="3027955" y="10026"/>
                  </a:cubicBezTo>
                  <a:cubicBezTo>
                    <a:pt x="3034374" y="16445"/>
                    <a:pt x="3037980" y="25152"/>
                    <a:pt x="3037980" y="34230"/>
                  </a:cubicBezTo>
                  <a:lnTo>
                    <a:pt x="3037980" y="842890"/>
                  </a:lnTo>
                  <a:cubicBezTo>
                    <a:pt x="3037980" y="851968"/>
                    <a:pt x="3034374" y="860675"/>
                    <a:pt x="3027955" y="867094"/>
                  </a:cubicBezTo>
                  <a:cubicBezTo>
                    <a:pt x="3021535" y="873513"/>
                    <a:pt x="3012829" y="877120"/>
                    <a:pt x="3003750" y="877120"/>
                  </a:cubicBezTo>
                  <a:lnTo>
                    <a:pt x="34230" y="877120"/>
                  </a:lnTo>
                  <a:cubicBezTo>
                    <a:pt x="25152" y="877120"/>
                    <a:pt x="16445" y="873513"/>
                    <a:pt x="10026" y="867094"/>
                  </a:cubicBezTo>
                  <a:cubicBezTo>
                    <a:pt x="3606" y="860675"/>
                    <a:pt x="0" y="851968"/>
                    <a:pt x="0" y="842890"/>
                  </a:cubicBezTo>
                  <a:lnTo>
                    <a:pt x="0" y="34230"/>
                  </a:lnTo>
                  <a:cubicBezTo>
                    <a:pt x="0" y="25152"/>
                    <a:pt x="3606" y="16445"/>
                    <a:pt x="10026" y="10026"/>
                  </a:cubicBezTo>
                  <a:cubicBezTo>
                    <a:pt x="16445" y="3606"/>
                    <a:pt x="25152" y="0"/>
                    <a:pt x="34230" y="0"/>
                  </a:cubicBezTo>
                  <a:close/>
                </a:path>
              </a:pathLst>
            </a:custGeom>
            <a:solidFill>
              <a:srgbClr val="D7E68B"/>
            </a:solidFill>
          </p:spPr>
        </p:sp>
        <p:sp>
          <p:nvSpPr>
            <p:cNvPr id="11" name="TextBox 11"/>
            <p:cNvSpPr txBox="1"/>
            <p:nvPr/>
          </p:nvSpPr>
          <p:spPr>
            <a:xfrm>
              <a:off x="0" y="-28575"/>
              <a:ext cx="3037980" cy="90569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507512" y="5103790"/>
            <a:ext cx="10656537" cy="727649"/>
          </a:xfrm>
          <a:prstGeom prst="rect">
            <a:avLst/>
          </a:prstGeom>
        </p:spPr>
        <p:txBody>
          <a:bodyPr lIns="0" tIns="0" rIns="0" bIns="0" rtlCol="0" anchor="t">
            <a:spAutoFit/>
          </a:bodyPr>
          <a:lstStyle/>
          <a:p>
            <a:pPr algn="ctr">
              <a:lnSpc>
                <a:spcPts val="5568"/>
              </a:lnSpc>
              <a:spcBef>
                <a:spcPts val="4176"/>
              </a:spcBef>
            </a:pPr>
            <a:r>
              <a:rPr lang="en-US" sz="3977" spc="238">
                <a:solidFill>
                  <a:srgbClr val="000000"/>
                </a:solidFill>
                <a:latin typeface="Hussar Ekologiczy"/>
                <a:ea typeface="Hussar Ekologiczy"/>
                <a:cs typeface="Hussar Ekologiczy"/>
                <a:sym typeface="Hussar Ekologiczy"/>
              </a:rPr>
              <a:t>KATEGORI 1:</a:t>
            </a:r>
          </a:p>
        </p:txBody>
      </p:sp>
      <p:sp>
        <p:nvSpPr>
          <p:cNvPr id="13" name="TextBox 13"/>
          <p:cNvSpPr txBox="1"/>
          <p:nvPr/>
        </p:nvSpPr>
        <p:spPr>
          <a:xfrm>
            <a:off x="6613419" y="1186701"/>
            <a:ext cx="10975833" cy="55797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Projenin verildiği yıl içinde Web of Science (WOS) SCI-E, SSCI veya AHCI indekslerinde Q1 veya Q2 çeyreklik kategorilerinde yer alan dergilerde Yozgat Bozok Üniversitesi adresli tam metinli bilimsel makalesi yayınlanan araştırmacılara destek sağlanır. Bu kategori için bilimsel makalenin bir dergide cilt ve sayfa numarası ile basılması şartı aranır. </a:t>
            </a:r>
          </a:p>
          <a:p>
            <a:pPr algn="just">
              <a:lnSpc>
                <a:spcPts val="4829"/>
              </a:lnSpc>
            </a:pPr>
            <a:endParaRPr lang="en-US" sz="4199">
              <a:solidFill>
                <a:srgbClr val="000000"/>
              </a:solidFill>
              <a:latin typeface="Arial"/>
              <a:ea typeface="Arial"/>
              <a:cs typeface="Arial"/>
              <a:sym typeface="Arial"/>
            </a:endParaRPr>
          </a:p>
        </p:txBody>
      </p:sp>
      <p:sp>
        <p:nvSpPr>
          <p:cNvPr id="14" name="TextBox 14"/>
          <p:cNvSpPr txBox="1"/>
          <p:nvPr/>
        </p:nvSpPr>
        <p:spPr>
          <a:xfrm>
            <a:off x="580628" y="294641"/>
            <a:ext cx="14381204" cy="1468119"/>
          </a:xfrm>
          <a:prstGeom prst="rect">
            <a:avLst/>
          </a:prstGeom>
        </p:spPr>
        <p:txBody>
          <a:bodyPr lIns="0" tIns="0" rIns="0" bIns="0" rtlCol="0" anchor="t">
            <a:spAutoFit/>
          </a:bodyPr>
          <a:lstStyle/>
          <a:p>
            <a:pPr algn="l">
              <a:lnSpc>
                <a:spcPts val="5299"/>
              </a:lnSpc>
            </a:pPr>
            <a:r>
              <a:rPr lang="en-US" sz="5299">
                <a:solidFill>
                  <a:srgbClr val="000000"/>
                </a:solidFill>
                <a:latin typeface="Lato Heavy"/>
                <a:ea typeface="Lato Heavy"/>
                <a:cs typeface="Lato Heavy"/>
                <a:sym typeface="Lato Heavy"/>
              </a:rPr>
              <a:t>Bu proje türü kapsamında </a:t>
            </a:r>
            <a:r>
              <a:rPr lang="en-US" sz="5299" b="1">
                <a:solidFill>
                  <a:srgbClr val="000000"/>
                </a:solidFill>
                <a:latin typeface="Lato Heavy Bold"/>
                <a:ea typeface="Lato Heavy Bold"/>
                <a:cs typeface="Lato Heavy Bold"/>
                <a:sym typeface="Lato Heavy Bold"/>
              </a:rPr>
              <a:t>6</a:t>
            </a:r>
            <a:r>
              <a:rPr lang="en-US" sz="5299">
                <a:solidFill>
                  <a:srgbClr val="000000"/>
                </a:solidFill>
                <a:latin typeface="Lato Heavy"/>
                <a:ea typeface="Lato Heavy"/>
                <a:cs typeface="Lato Heavy"/>
                <a:sym typeface="Lato Heavy"/>
              </a:rPr>
              <a:t> farklı kategoride destek sağlanır.</a:t>
            </a:r>
          </a:p>
        </p:txBody>
      </p:sp>
      <p:sp>
        <p:nvSpPr>
          <p:cNvPr id="15" name="TextBox 15"/>
          <p:cNvSpPr txBox="1"/>
          <p:nvPr/>
        </p:nvSpPr>
        <p:spPr>
          <a:xfrm>
            <a:off x="580628" y="5913319"/>
            <a:ext cx="4444229" cy="2357824"/>
          </a:xfrm>
          <a:prstGeom prst="rect">
            <a:avLst/>
          </a:prstGeom>
        </p:spPr>
        <p:txBody>
          <a:bodyPr lIns="0" tIns="0" rIns="0" bIns="0" rtlCol="0" anchor="t">
            <a:spAutoFit/>
          </a:bodyPr>
          <a:lstStyle/>
          <a:p>
            <a:pPr algn="just">
              <a:lnSpc>
                <a:spcPts val="3588"/>
              </a:lnSpc>
            </a:pPr>
            <a:r>
              <a:rPr lang="en-US" sz="3588">
                <a:solidFill>
                  <a:srgbClr val="000000"/>
                </a:solidFill>
                <a:latin typeface="Lato Heavy"/>
                <a:ea typeface="Lato Heavy"/>
                <a:cs typeface="Lato Heavy"/>
                <a:sym typeface="Lato Heavy"/>
              </a:rPr>
              <a:t>Etki değeri yüksek akademik yayın yapan araştırmacılara proje desteği</a:t>
            </a:r>
          </a:p>
          <a:p>
            <a:pPr algn="just">
              <a:lnSpc>
                <a:spcPts val="3588"/>
              </a:lnSpc>
            </a:pPr>
            <a:endParaRPr lang="en-US" sz="3588">
              <a:solidFill>
                <a:srgbClr val="000000"/>
              </a:solidFill>
              <a:latin typeface="Lato Heavy"/>
              <a:ea typeface="Lato Heavy"/>
              <a:cs typeface="Lato Heavy"/>
              <a:sym typeface="Lato Heavy"/>
            </a:endParaRPr>
          </a:p>
        </p:txBody>
      </p:sp>
      <p:sp>
        <p:nvSpPr>
          <p:cNvPr id="16" name="TextBox 16"/>
          <p:cNvSpPr txBox="1"/>
          <p:nvPr/>
        </p:nvSpPr>
        <p:spPr>
          <a:xfrm>
            <a:off x="6613419" y="7030318"/>
            <a:ext cx="10975833" cy="37509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Sosyal ve Beşerî Bilimlerde yukarıdakilere ilaveten WOS-Book Citation Index (BKCI) kapsamındaki yayınevleri tarafından yayınlanan kitap yazarlığı yapan araştırmacıların projelerine destek sağlanır. </a:t>
            </a:r>
          </a:p>
          <a:p>
            <a:pPr algn="l">
              <a:lnSpc>
                <a:spcPts val="4829"/>
              </a:lnSpc>
            </a:pPr>
            <a:endParaRPr lang="en-US" sz="4199">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11981672" y="3876752"/>
            <a:ext cx="6279049" cy="4715639"/>
            <a:chOff x="0" y="0"/>
            <a:chExt cx="1930132" cy="1449551"/>
          </a:xfrm>
        </p:grpSpPr>
        <p:sp>
          <p:nvSpPr>
            <p:cNvPr id="7" name="Freeform 7"/>
            <p:cNvSpPr/>
            <p:nvPr/>
          </p:nvSpPr>
          <p:spPr>
            <a:xfrm>
              <a:off x="0" y="0"/>
              <a:ext cx="1930132" cy="1449551"/>
            </a:xfrm>
            <a:custGeom>
              <a:avLst/>
              <a:gdLst/>
              <a:ahLst/>
              <a:cxnLst/>
              <a:rect l="l" t="t" r="r" b="b"/>
              <a:pathLst>
                <a:path w="1930132" h="1449551">
                  <a:moveTo>
                    <a:pt x="62882" y="0"/>
                  </a:moveTo>
                  <a:lnTo>
                    <a:pt x="1867250" y="0"/>
                  </a:lnTo>
                  <a:cubicBezTo>
                    <a:pt x="1883927" y="0"/>
                    <a:pt x="1899921" y="6625"/>
                    <a:pt x="1911714" y="18418"/>
                  </a:cubicBezTo>
                  <a:cubicBezTo>
                    <a:pt x="1923507" y="30210"/>
                    <a:pt x="1930132" y="46205"/>
                    <a:pt x="1930132" y="62882"/>
                  </a:cubicBezTo>
                  <a:lnTo>
                    <a:pt x="1930132" y="1386670"/>
                  </a:lnTo>
                  <a:cubicBezTo>
                    <a:pt x="1930132" y="1403347"/>
                    <a:pt x="1923507" y="1419341"/>
                    <a:pt x="1911714" y="1431134"/>
                  </a:cubicBezTo>
                  <a:cubicBezTo>
                    <a:pt x="1899921" y="1442926"/>
                    <a:pt x="1883927" y="1449551"/>
                    <a:pt x="1867250" y="1449551"/>
                  </a:cubicBezTo>
                  <a:lnTo>
                    <a:pt x="62882" y="1449551"/>
                  </a:lnTo>
                  <a:cubicBezTo>
                    <a:pt x="46205" y="1449551"/>
                    <a:pt x="30210" y="1442926"/>
                    <a:pt x="18418" y="1431134"/>
                  </a:cubicBezTo>
                  <a:cubicBezTo>
                    <a:pt x="6625" y="1419341"/>
                    <a:pt x="0" y="1403347"/>
                    <a:pt x="0" y="1386670"/>
                  </a:cubicBezTo>
                  <a:lnTo>
                    <a:pt x="0" y="62882"/>
                  </a:lnTo>
                  <a:cubicBezTo>
                    <a:pt x="0" y="46205"/>
                    <a:pt x="6625" y="30210"/>
                    <a:pt x="18418" y="18418"/>
                  </a:cubicBezTo>
                  <a:cubicBezTo>
                    <a:pt x="30210" y="6625"/>
                    <a:pt x="46205" y="0"/>
                    <a:pt x="62882" y="0"/>
                  </a:cubicBezTo>
                  <a:close/>
                </a:path>
              </a:pathLst>
            </a:custGeom>
            <a:solidFill>
              <a:srgbClr val="D7E68B"/>
            </a:solidFill>
          </p:spPr>
        </p:sp>
        <p:sp>
          <p:nvSpPr>
            <p:cNvPr id="8" name="TextBox 8"/>
            <p:cNvSpPr txBox="1"/>
            <p:nvPr/>
          </p:nvSpPr>
          <p:spPr>
            <a:xfrm>
              <a:off x="0" y="-38100"/>
              <a:ext cx="1930132" cy="1487651"/>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0425783" y="4305568"/>
            <a:ext cx="1283494" cy="525066"/>
          </a:xfrm>
          <a:custGeom>
            <a:avLst/>
            <a:gdLst/>
            <a:ahLst/>
            <a:cxnLst/>
            <a:rect l="l" t="t" r="r" b="b"/>
            <a:pathLst>
              <a:path w="1283494" h="525066">
                <a:moveTo>
                  <a:pt x="0" y="0"/>
                </a:moveTo>
                <a:lnTo>
                  <a:pt x="1283494" y="0"/>
                </a:lnTo>
                <a:lnTo>
                  <a:pt x="1283494" y="525065"/>
                </a:lnTo>
                <a:lnTo>
                  <a:pt x="0" y="5250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0" y="2385147"/>
            <a:ext cx="11709277" cy="7901853"/>
          </a:xfrm>
          <a:custGeom>
            <a:avLst/>
            <a:gdLst/>
            <a:ahLst/>
            <a:cxnLst/>
            <a:rect l="l" t="t" r="r" b="b"/>
            <a:pathLst>
              <a:path w="11709277" h="7901853">
                <a:moveTo>
                  <a:pt x="0" y="0"/>
                </a:moveTo>
                <a:lnTo>
                  <a:pt x="11709277" y="0"/>
                </a:lnTo>
                <a:lnTo>
                  <a:pt x="11709277" y="7901853"/>
                </a:lnTo>
                <a:lnTo>
                  <a:pt x="0" y="7901853"/>
                </a:lnTo>
                <a:lnTo>
                  <a:pt x="0" y="0"/>
                </a:lnTo>
                <a:close/>
              </a:path>
            </a:pathLst>
          </a:custGeom>
          <a:blipFill>
            <a:blip r:embed="rId6"/>
            <a:stretch>
              <a:fillRect l="-1318" r="-1318"/>
            </a:stretch>
          </a:blipFill>
        </p:spPr>
      </p:sp>
      <p:sp>
        <p:nvSpPr>
          <p:cNvPr id="11" name="TextBox 11"/>
          <p:cNvSpPr txBox="1"/>
          <p:nvPr/>
        </p:nvSpPr>
        <p:spPr>
          <a:xfrm>
            <a:off x="425635" y="942975"/>
            <a:ext cx="14384536" cy="1720850"/>
          </a:xfrm>
          <a:prstGeom prst="rect">
            <a:avLst/>
          </a:prstGeom>
        </p:spPr>
        <p:txBody>
          <a:bodyPr lIns="0" tIns="0" rIns="0" bIns="0" rtlCol="0" anchor="t">
            <a:spAutoFit/>
          </a:bodyPr>
          <a:lstStyle/>
          <a:p>
            <a:pPr algn="l">
              <a:lnSpc>
                <a:spcPts val="6324"/>
              </a:lnSpc>
            </a:pPr>
            <a:r>
              <a:rPr lang="en-US" sz="5499">
                <a:solidFill>
                  <a:srgbClr val="000000"/>
                </a:solidFill>
                <a:latin typeface="Lato Heavy"/>
                <a:ea typeface="Lato Heavy"/>
                <a:cs typeface="Lato Heavy"/>
                <a:sym typeface="Lato Heavy"/>
              </a:rPr>
              <a:t>Proje Ara Rapor Formu</a:t>
            </a:r>
          </a:p>
          <a:p>
            <a:pPr algn="l">
              <a:lnSpc>
                <a:spcPts val="6324"/>
              </a:lnSpc>
              <a:spcBef>
                <a:spcPct val="0"/>
              </a:spcBef>
            </a:pPr>
            <a:endParaRPr lang="en-US" sz="5499">
              <a:solidFill>
                <a:srgbClr val="000000"/>
              </a:solidFill>
              <a:latin typeface="Lato Heavy"/>
              <a:ea typeface="Lato Heavy"/>
              <a:cs typeface="Lato Heavy"/>
              <a:sym typeface="Lato Heavy"/>
            </a:endParaRPr>
          </a:p>
        </p:txBody>
      </p:sp>
      <p:sp>
        <p:nvSpPr>
          <p:cNvPr id="12" name="TextBox 12"/>
          <p:cNvSpPr txBox="1"/>
          <p:nvPr/>
        </p:nvSpPr>
        <p:spPr>
          <a:xfrm>
            <a:off x="12287373" y="4200793"/>
            <a:ext cx="5667645" cy="47122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Destek programları kapsamında projenin başlamasını takip eden her 6 aylık dönemlerin sonunda ara rapor sunulmalıdır. (KYT-032)</a:t>
            </a:r>
          </a:p>
          <a:p>
            <a:pPr algn="just">
              <a:lnSpc>
                <a:spcPts val="4829"/>
              </a:lnSpc>
            </a:pPr>
            <a:endParaRPr lang="en-US" sz="4199">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3430479" y="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548993"/>
            <a:ext cx="15235805" cy="1759720"/>
            <a:chOff x="0" y="0"/>
            <a:chExt cx="4012722" cy="463465"/>
          </a:xfrm>
        </p:grpSpPr>
        <p:sp>
          <p:nvSpPr>
            <p:cNvPr id="4" name="Freeform 4"/>
            <p:cNvSpPr/>
            <p:nvPr/>
          </p:nvSpPr>
          <p:spPr>
            <a:xfrm>
              <a:off x="0" y="0"/>
              <a:ext cx="4012722" cy="463465"/>
            </a:xfrm>
            <a:custGeom>
              <a:avLst/>
              <a:gdLst/>
              <a:ahLst/>
              <a:cxnLst/>
              <a:rect l="l" t="t" r="r" b="b"/>
              <a:pathLst>
                <a:path w="4012722" h="463465">
                  <a:moveTo>
                    <a:pt x="25915" y="0"/>
                  </a:moveTo>
                  <a:lnTo>
                    <a:pt x="3986807" y="0"/>
                  </a:lnTo>
                  <a:cubicBezTo>
                    <a:pt x="3993680" y="0"/>
                    <a:pt x="4000272" y="2730"/>
                    <a:pt x="4005132" y="7590"/>
                  </a:cubicBezTo>
                  <a:cubicBezTo>
                    <a:pt x="4009992" y="12450"/>
                    <a:pt x="4012722" y="19042"/>
                    <a:pt x="4012722" y="25915"/>
                  </a:cubicBezTo>
                  <a:lnTo>
                    <a:pt x="4012722" y="437550"/>
                  </a:lnTo>
                  <a:cubicBezTo>
                    <a:pt x="4012722" y="451863"/>
                    <a:pt x="4001119" y="463465"/>
                    <a:pt x="3986807" y="463465"/>
                  </a:cubicBezTo>
                  <a:lnTo>
                    <a:pt x="25915" y="463465"/>
                  </a:lnTo>
                  <a:cubicBezTo>
                    <a:pt x="19042" y="463465"/>
                    <a:pt x="12450" y="460735"/>
                    <a:pt x="7590" y="455875"/>
                  </a:cubicBezTo>
                  <a:cubicBezTo>
                    <a:pt x="2730" y="451015"/>
                    <a:pt x="0" y="444423"/>
                    <a:pt x="0" y="437550"/>
                  </a:cubicBezTo>
                  <a:lnTo>
                    <a:pt x="0" y="25915"/>
                  </a:lnTo>
                  <a:cubicBezTo>
                    <a:pt x="0" y="19042"/>
                    <a:pt x="2730" y="12450"/>
                    <a:pt x="7590" y="7590"/>
                  </a:cubicBezTo>
                  <a:cubicBezTo>
                    <a:pt x="12450" y="2730"/>
                    <a:pt x="19042" y="0"/>
                    <a:pt x="2591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85725"/>
              <a:ext cx="4012722" cy="549190"/>
            </a:xfrm>
            <a:prstGeom prst="rect">
              <a:avLst/>
            </a:prstGeom>
          </p:spPr>
          <p:txBody>
            <a:bodyPr lIns="50800" tIns="50800" rIns="50800" bIns="50800" rtlCol="0" anchor="ctr"/>
            <a:lstStyle/>
            <a:p>
              <a:pPr algn="ctr">
                <a:lnSpc>
                  <a:spcPts val="2939"/>
                </a:lnSpc>
              </a:pPr>
              <a:endParaRPr/>
            </a:p>
          </p:txBody>
        </p:sp>
      </p:grpSp>
      <p:grpSp>
        <p:nvGrpSpPr>
          <p:cNvPr id="6" name="Group 6"/>
          <p:cNvGrpSpPr/>
          <p:nvPr/>
        </p:nvGrpSpPr>
        <p:grpSpPr>
          <a:xfrm>
            <a:off x="10111459" y="2610050"/>
            <a:ext cx="7918191" cy="7112784"/>
            <a:chOff x="0" y="0"/>
            <a:chExt cx="2433991" cy="2186415"/>
          </a:xfrm>
        </p:grpSpPr>
        <p:sp>
          <p:nvSpPr>
            <p:cNvPr id="7" name="Freeform 7"/>
            <p:cNvSpPr/>
            <p:nvPr/>
          </p:nvSpPr>
          <p:spPr>
            <a:xfrm>
              <a:off x="0" y="0"/>
              <a:ext cx="2433991" cy="2186415"/>
            </a:xfrm>
            <a:custGeom>
              <a:avLst/>
              <a:gdLst/>
              <a:ahLst/>
              <a:cxnLst/>
              <a:rect l="l" t="t" r="r" b="b"/>
              <a:pathLst>
                <a:path w="2433991" h="2186415">
                  <a:moveTo>
                    <a:pt x="49865" y="0"/>
                  </a:moveTo>
                  <a:lnTo>
                    <a:pt x="2384127" y="0"/>
                  </a:lnTo>
                  <a:cubicBezTo>
                    <a:pt x="2411666" y="0"/>
                    <a:pt x="2433991" y="22325"/>
                    <a:pt x="2433991" y="49865"/>
                  </a:cubicBezTo>
                  <a:lnTo>
                    <a:pt x="2433991" y="2136551"/>
                  </a:lnTo>
                  <a:cubicBezTo>
                    <a:pt x="2433991" y="2149776"/>
                    <a:pt x="2428738" y="2162459"/>
                    <a:pt x="2419386" y="2171810"/>
                  </a:cubicBezTo>
                  <a:cubicBezTo>
                    <a:pt x="2410035" y="2181162"/>
                    <a:pt x="2397352" y="2186415"/>
                    <a:pt x="2384127" y="2186415"/>
                  </a:cubicBezTo>
                  <a:lnTo>
                    <a:pt x="49865" y="2186415"/>
                  </a:lnTo>
                  <a:cubicBezTo>
                    <a:pt x="22325" y="2186415"/>
                    <a:pt x="0" y="2164090"/>
                    <a:pt x="0" y="2136551"/>
                  </a:cubicBezTo>
                  <a:lnTo>
                    <a:pt x="0" y="49865"/>
                  </a:lnTo>
                  <a:cubicBezTo>
                    <a:pt x="0" y="22325"/>
                    <a:pt x="22325" y="0"/>
                    <a:pt x="49865" y="0"/>
                  </a:cubicBezTo>
                  <a:close/>
                </a:path>
              </a:pathLst>
            </a:custGeom>
            <a:solidFill>
              <a:srgbClr val="D7E68B"/>
            </a:solidFill>
          </p:spPr>
        </p:sp>
        <p:sp>
          <p:nvSpPr>
            <p:cNvPr id="8" name="TextBox 8"/>
            <p:cNvSpPr txBox="1"/>
            <p:nvPr/>
          </p:nvSpPr>
          <p:spPr>
            <a:xfrm>
              <a:off x="0" y="-38100"/>
              <a:ext cx="2433991" cy="2224515"/>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255400" y="2308713"/>
            <a:ext cx="9541044" cy="7978287"/>
          </a:xfrm>
          <a:custGeom>
            <a:avLst/>
            <a:gdLst/>
            <a:ahLst/>
            <a:cxnLst/>
            <a:rect l="l" t="t" r="r" b="b"/>
            <a:pathLst>
              <a:path w="9541044" h="7978287">
                <a:moveTo>
                  <a:pt x="0" y="0"/>
                </a:moveTo>
                <a:lnTo>
                  <a:pt x="9541044" y="0"/>
                </a:lnTo>
                <a:lnTo>
                  <a:pt x="9541044" y="7978287"/>
                </a:lnTo>
                <a:lnTo>
                  <a:pt x="0" y="7978287"/>
                </a:lnTo>
                <a:lnTo>
                  <a:pt x="0" y="0"/>
                </a:lnTo>
                <a:close/>
              </a:path>
            </a:pathLst>
          </a:custGeom>
          <a:blipFill>
            <a:blip r:embed="rId4"/>
            <a:stretch>
              <a:fillRect/>
            </a:stretch>
          </a:blipFill>
        </p:spPr>
      </p:sp>
      <p:sp>
        <p:nvSpPr>
          <p:cNvPr id="10" name="TextBox 10"/>
          <p:cNvSpPr txBox="1"/>
          <p:nvPr/>
        </p:nvSpPr>
        <p:spPr>
          <a:xfrm>
            <a:off x="425635" y="942975"/>
            <a:ext cx="14384536" cy="920750"/>
          </a:xfrm>
          <a:prstGeom prst="rect">
            <a:avLst/>
          </a:prstGeom>
        </p:spPr>
        <p:txBody>
          <a:bodyPr lIns="0" tIns="0" rIns="0" bIns="0" rtlCol="0" anchor="t">
            <a:spAutoFit/>
          </a:bodyPr>
          <a:lstStyle/>
          <a:p>
            <a:pPr algn="l">
              <a:lnSpc>
                <a:spcPts val="6324"/>
              </a:lnSpc>
              <a:spcBef>
                <a:spcPct val="0"/>
              </a:spcBef>
            </a:pPr>
            <a:r>
              <a:rPr lang="en-US" sz="5499">
                <a:solidFill>
                  <a:srgbClr val="000000"/>
                </a:solidFill>
                <a:latin typeface="Lato Heavy"/>
                <a:ea typeface="Lato Heavy"/>
                <a:cs typeface="Lato Heavy"/>
                <a:sym typeface="Lato Heavy"/>
              </a:rPr>
              <a:t>Proje Sonuç Raporu Formu</a:t>
            </a:r>
          </a:p>
        </p:txBody>
      </p:sp>
      <p:sp>
        <p:nvSpPr>
          <p:cNvPr id="11" name="TextBox 11"/>
          <p:cNvSpPr txBox="1"/>
          <p:nvPr/>
        </p:nvSpPr>
        <p:spPr>
          <a:xfrm>
            <a:off x="10431291" y="2907792"/>
            <a:ext cx="7278526" cy="7379208"/>
          </a:xfrm>
          <a:prstGeom prst="rect">
            <a:avLst/>
          </a:prstGeom>
        </p:spPr>
        <p:txBody>
          <a:bodyPr lIns="0" tIns="0" rIns="0" bIns="0" rtlCol="0" anchor="t">
            <a:spAutoFit/>
          </a:bodyPr>
          <a:lstStyle/>
          <a:p>
            <a:pPr algn="just">
              <a:lnSpc>
                <a:spcPts val="5291"/>
              </a:lnSpc>
            </a:pPr>
            <a:r>
              <a:rPr lang="en-US" sz="4199">
                <a:solidFill>
                  <a:srgbClr val="000000"/>
                </a:solidFill>
                <a:latin typeface="Arial"/>
                <a:ea typeface="Arial"/>
                <a:cs typeface="Arial"/>
                <a:sym typeface="Arial"/>
              </a:rPr>
              <a:t>Proje yürütücüsü, protokolde belirtilen bitiş tarihini izleyen en geç 3 ay içerisinde, araştırma sonuçlarını içeren ve BAP Komisyonu tarafından belirlenen formata uygun olarak hazırlanmış Proje Sonuç Raporunu Komisyona sunmak zorundadır. (KYT-033 / KYT-267) </a:t>
            </a:r>
          </a:p>
          <a:p>
            <a:pPr algn="just">
              <a:lnSpc>
                <a:spcPts val="4829"/>
              </a:lnSpc>
            </a:pPr>
            <a:endParaRPr lang="en-US" sz="4199">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00200" y="1943100"/>
            <a:ext cx="14630400" cy="640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ln/>
                <a:solidFill>
                  <a:schemeClr val="bg1"/>
                </a:solidFill>
              </a:rPr>
              <a:t>Teşekkür ederim.</a:t>
            </a:r>
          </a:p>
        </p:txBody>
      </p:sp>
    </p:spTree>
    <p:extLst>
      <p:ext uri="{BB962C8B-B14F-4D97-AF65-F5344CB8AC3E}">
        <p14:creationId xmlns:p14="http://schemas.microsoft.com/office/powerpoint/2010/main" val="2195615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5212" y="7676950"/>
            <a:ext cx="2564374" cy="2610050"/>
          </a:xfrm>
          <a:custGeom>
            <a:avLst/>
            <a:gdLst/>
            <a:ahLst/>
            <a:cxnLst/>
            <a:rect l="l" t="t" r="r" b="b"/>
            <a:pathLst>
              <a:path w="2564374" h="2610050">
                <a:moveTo>
                  <a:pt x="0" y="0"/>
                </a:moveTo>
                <a:lnTo>
                  <a:pt x="2564374" y="0"/>
                </a:lnTo>
                <a:lnTo>
                  <a:pt x="2564374" y="2610050"/>
                </a:lnTo>
                <a:lnTo>
                  <a:pt x="0" y="2610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855707" y="1661851"/>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84086" y="3603968"/>
            <a:ext cx="4986033" cy="4345365"/>
            <a:chOff x="0" y="0"/>
            <a:chExt cx="1313194" cy="1144458"/>
          </a:xfrm>
        </p:grpSpPr>
        <p:sp>
          <p:nvSpPr>
            <p:cNvPr id="4" name="Freeform 4"/>
            <p:cNvSpPr/>
            <p:nvPr/>
          </p:nvSpPr>
          <p:spPr>
            <a:xfrm>
              <a:off x="0" y="0"/>
              <a:ext cx="1313194" cy="1144458"/>
            </a:xfrm>
            <a:custGeom>
              <a:avLst/>
              <a:gdLst/>
              <a:ahLst/>
              <a:cxnLst/>
              <a:rect l="l" t="t" r="r" b="b"/>
              <a:pathLst>
                <a:path w="1313194" h="1144458">
                  <a:moveTo>
                    <a:pt x="79189" y="0"/>
                  </a:moveTo>
                  <a:lnTo>
                    <a:pt x="1234005" y="0"/>
                  </a:lnTo>
                  <a:cubicBezTo>
                    <a:pt x="1255007" y="0"/>
                    <a:pt x="1275149" y="8343"/>
                    <a:pt x="1290000" y="23194"/>
                  </a:cubicBezTo>
                  <a:cubicBezTo>
                    <a:pt x="1304851" y="38045"/>
                    <a:pt x="1313194" y="58187"/>
                    <a:pt x="1313194" y="79189"/>
                  </a:cubicBezTo>
                  <a:lnTo>
                    <a:pt x="1313194" y="1065269"/>
                  </a:lnTo>
                  <a:cubicBezTo>
                    <a:pt x="1313194" y="1086272"/>
                    <a:pt x="1304851" y="1106413"/>
                    <a:pt x="1290000" y="1121264"/>
                  </a:cubicBezTo>
                  <a:cubicBezTo>
                    <a:pt x="1275149" y="1136115"/>
                    <a:pt x="1255007" y="1144458"/>
                    <a:pt x="1234005" y="1144458"/>
                  </a:cubicBezTo>
                  <a:lnTo>
                    <a:pt x="79189" y="1144458"/>
                  </a:lnTo>
                  <a:cubicBezTo>
                    <a:pt x="58187" y="1144458"/>
                    <a:pt x="38045" y="1136115"/>
                    <a:pt x="23194" y="1121264"/>
                  </a:cubicBezTo>
                  <a:cubicBezTo>
                    <a:pt x="8343" y="1106413"/>
                    <a:pt x="0" y="1086272"/>
                    <a:pt x="0" y="1065269"/>
                  </a:cubicBezTo>
                  <a:lnTo>
                    <a:pt x="0" y="79189"/>
                  </a:lnTo>
                  <a:cubicBezTo>
                    <a:pt x="0" y="58187"/>
                    <a:pt x="8343" y="38045"/>
                    <a:pt x="23194" y="23194"/>
                  </a:cubicBezTo>
                  <a:cubicBezTo>
                    <a:pt x="38045" y="8343"/>
                    <a:pt x="58187" y="0"/>
                    <a:pt x="79189"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1313194" cy="117303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807017" y="0"/>
            <a:ext cx="12311416" cy="4776418"/>
            <a:chOff x="0" y="0"/>
            <a:chExt cx="3242513" cy="1257987"/>
          </a:xfrm>
        </p:grpSpPr>
        <p:sp>
          <p:nvSpPr>
            <p:cNvPr id="7" name="Freeform 7"/>
            <p:cNvSpPr/>
            <p:nvPr/>
          </p:nvSpPr>
          <p:spPr>
            <a:xfrm>
              <a:off x="0" y="0"/>
              <a:ext cx="3242513" cy="1257987"/>
            </a:xfrm>
            <a:custGeom>
              <a:avLst/>
              <a:gdLst/>
              <a:ahLst/>
              <a:cxnLst/>
              <a:rect l="l" t="t" r="r" b="b"/>
              <a:pathLst>
                <a:path w="3242513" h="1257987">
                  <a:moveTo>
                    <a:pt x="32071" y="0"/>
                  </a:moveTo>
                  <a:lnTo>
                    <a:pt x="3210442" y="0"/>
                  </a:lnTo>
                  <a:cubicBezTo>
                    <a:pt x="3228154" y="0"/>
                    <a:pt x="3242513" y="14359"/>
                    <a:pt x="3242513" y="32071"/>
                  </a:cubicBezTo>
                  <a:lnTo>
                    <a:pt x="3242513" y="1225916"/>
                  </a:lnTo>
                  <a:cubicBezTo>
                    <a:pt x="3242513" y="1243628"/>
                    <a:pt x="3228154" y="1257987"/>
                    <a:pt x="3210442" y="1257987"/>
                  </a:cubicBezTo>
                  <a:lnTo>
                    <a:pt x="32071" y="1257987"/>
                  </a:lnTo>
                  <a:cubicBezTo>
                    <a:pt x="14359" y="1257987"/>
                    <a:pt x="0" y="1243628"/>
                    <a:pt x="0" y="1225916"/>
                  </a:cubicBezTo>
                  <a:lnTo>
                    <a:pt x="0" y="32071"/>
                  </a:lnTo>
                  <a:cubicBezTo>
                    <a:pt x="0" y="14359"/>
                    <a:pt x="14359" y="0"/>
                    <a:pt x="32071" y="0"/>
                  </a:cubicBezTo>
                  <a:close/>
                </a:path>
              </a:pathLst>
            </a:custGeom>
            <a:solidFill>
              <a:srgbClr val="D7E68B"/>
            </a:solidFill>
          </p:spPr>
        </p:sp>
        <p:sp>
          <p:nvSpPr>
            <p:cNvPr id="8" name="TextBox 8"/>
            <p:cNvSpPr txBox="1"/>
            <p:nvPr/>
          </p:nvSpPr>
          <p:spPr>
            <a:xfrm>
              <a:off x="0" y="-28575"/>
              <a:ext cx="3242513" cy="128656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807017" y="5143500"/>
            <a:ext cx="12311416" cy="5081976"/>
            <a:chOff x="0" y="0"/>
            <a:chExt cx="3242513" cy="1338463"/>
          </a:xfrm>
        </p:grpSpPr>
        <p:sp>
          <p:nvSpPr>
            <p:cNvPr id="10" name="Freeform 10"/>
            <p:cNvSpPr/>
            <p:nvPr/>
          </p:nvSpPr>
          <p:spPr>
            <a:xfrm>
              <a:off x="0" y="0"/>
              <a:ext cx="3242513" cy="1338463"/>
            </a:xfrm>
            <a:custGeom>
              <a:avLst/>
              <a:gdLst/>
              <a:ahLst/>
              <a:cxnLst/>
              <a:rect l="l" t="t" r="r" b="b"/>
              <a:pathLst>
                <a:path w="3242513" h="1338463">
                  <a:moveTo>
                    <a:pt x="32071" y="0"/>
                  </a:moveTo>
                  <a:lnTo>
                    <a:pt x="3210442" y="0"/>
                  </a:lnTo>
                  <a:cubicBezTo>
                    <a:pt x="3228154" y="0"/>
                    <a:pt x="3242513" y="14359"/>
                    <a:pt x="3242513" y="32071"/>
                  </a:cubicBezTo>
                  <a:lnTo>
                    <a:pt x="3242513" y="1306392"/>
                  </a:lnTo>
                  <a:cubicBezTo>
                    <a:pt x="3242513" y="1324104"/>
                    <a:pt x="3228154" y="1338463"/>
                    <a:pt x="3210442" y="1338463"/>
                  </a:cubicBezTo>
                  <a:lnTo>
                    <a:pt x="32071" y="1338463"/>
                  </a:lnTo>
                  <a:cubicBezTo>
                    <a:pt x="14359" y="1338463"/>
                    <a:pt x="0" y="1324104"/>
                    <a:pt x="0" y="1306392"/>
                  </a:cubicBezTo>
                  <a:lnTo>
                    <a:pt x="0" y="32071"/>
                  </a:lnTo>
                  <a:cubicBezTo>
                    <a:pt x="0" y="14359"/>
                    <a:pt x="14359" y="0"/>
                    <a:pt x="32071" y="0"/>
                  </a:cubicBezTo>
                  <a:close/>
                </a:path>
              </a:pathLst>
            </a:custGeom>
            <a:solidFill>
              <a:srgbClr val="D7E68B"/>
            </a:solidFill>
          </p:spPr>
        </p:sp>
        <p:sp>
          <p:nvSpPr>
            <p:cNvPr id="11" name="TextBox 11"/>
            <p:cNvSpPr txBox="1"/>
            <p:nvPr/>
          </p:nvSpPr>
          <p:spPr>
            <a:xfrm>
              <a:off x="0" y="-28575"/>
              <a:ext cx="3242513" cy="136703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51166" y="3855668"/>
            <a:ext cx="10656537" cy="920750"/>
          </a:xfrm>
          <a:prstGeom prst="rect">
            <a:avLst/>
          </a:prstGeom>
        </p:spPr>
        <p:txBody>
          <a:bodyPr lIns="0" tIns="0" rIns="0" bIns="0" rtlCol="0" anchor="t">
            <a:spAutoFit/>
          </a:bodyPr>
          <a:lstStyle/>
          <a:p>
            <a:pPr algn="ctr">
              <a:lnSpc>
                <a:spcPts val="7000"/>
              </a:lnSpc>
              <a:spcBef>
                <a:spcPts val="5250"/>
              </a:spcBef>
            </a:pPr>
            <a:r>
              <a:rPr lang="en-US" sz="5000" spc="300">
                <a:solidFill>
                  <a:srgbClr val="000000"/>
                </a:solidFill>
                <a:latin typeface="Hussar Ekologiczy"/>
                <a:ea typeface="Hussar Ekologiczy"/>
                <a:cs typeface="Hussar Ekologiczy"/>
                <a:sym typeface="Hussar Ekologiczy"/>
              </a:rPr>
              <a:t>KATEGORI 1:</a:t>
            </a:r>
          </a:p>
        </p:txBody>
      </p:sp>
      <p:sp>
        <p:nvSpPr>
          <p:cNvPr id="13" name="TextBox 13"/>
          <p:cNvSpPr txBox="1"/>
          <p:nvPr/>
        </p:nvSpPr>
        <p:spPr>
          <a:xfrm>
            <a:off x="654988" y="4945124"/>
            <a:ext cx="4444229" cy="2357824"/>
          </a:xfrm>
          <a:prstGeom prst="rect">
            <a:avLst/>
          </a:prstGeom>
        </p:spPr>
        <p:txBody>
          <a:bodyPr lIns="0" tIns="0" rIns="0" bIns="0" rtlCol="0" anchor="t">
            <a:spAutoFit/>
          </a:bodyPr>
          <a:lstStyle/>
          <a:p>
            <a:pPr algn="just">
              <a:lnSpc>
                <a:spcPts val="3588"/>
              </a:lnSpc>
            </a:pPr>
            <a:r>
              <a:rPr lang="en-US" sz="3588">
                <a:solidFill>
                  <a:srgbClr val="000000"/>
                </a:solidFill>
                <a:latin typeface="Lato Heavy"/>
                <a:ea typeface="Lato Heavy"/>
                <a:cs typeface="Lato Heavy"/>
                <a:sym typeface="Lato Heavy"/>
              </a:rPr>
              <a:t>Etki değeri yüksek akademik yayın yapan araştırmacılara proje desteği</a:t>
            </a:r>
          </a:p>
          <a:p>
            <a:pPr algn="just">
              <a:lnSpc>
                <a:spcPts val="3588"/>
              </a:lnSpc>
            </a:pPr>
            <a:endParaRPr lang="en-US" sz="3588">
              <a:solidFill>
                <a:srgbClr val="000000"/>
              </a:solidFill>
              <a:latin typeface="Lato Heavy"/>
              <a:ea typeface="Lato Heavy"/>
              <a:cs typeface="Lato Heavy"/>
              <a:sym typeface="Lato Heavy"/>
            </a:endParaRPr>
          </a:p>
        </p:txBody>
      </p:sp>
      <p:sp>
        <p:nvSpPr>
          <p:cNvPr id="14" name="TextBox 14"/>
          <p:cNvSpPr txBox="1"/>
          <p:nvPr/>
        </p:nvSpPr>
        <p:spPr>
          <a:xfrm>
            <a:off x="5964281" y="143391"/>
            <a:ext cx="11996888" cy="5053330"/>
          </a:xfrm>
          <a:prstGeom prst="rect">
            <a:avLst/>
          </a:prstGeom>
        </p:spPr>
        <p:txBody>
          <a:bodyPr lIns="0" tIns="0" rIns="0" bIns="0" rtlCol="0" anchor="t">
            <a:spAutoFit/>
          </a:bodyPr>
          <a:lstStyle/>
          <a:p>
            <a:pPr algn="just">
              <a:lnSpc>
                <a:spcPts val="4369"/>
              </a:lnSpc>
            </a:pPr>
            <a:r>
              <a:rPr lang="en-US" sz="3799">
                <a:solidFill>
                  <a:srgbClr val="000000"/>
                </a:solidFill>
                <a:latin typeface="Arial"/>
                <a:ea typeface="Arial"/>
                <a:cs typeface="Arial"/>
                <a:sym typeface="Arial"/>
              </a:rPr>
              <a:t> Aynı yıl (projenin verildiği yıl) içinde Yozgat Bozok Üniversitesi adresli ve Web of Science (WOS) Science Citation Index-Expanded (SCI-E), Social Science Citation Index (SSCI) veya Arts and Humanities Citation Index (AHCI) indekslerinde Q1 veya Q2 çeyreklik kategorilerinde yer alan dergilerde Yozgat Bozok Üniversitesi adresli tam metinli bilimsel makalesi yayınlanan araştırmacılara destek sağlanır.</a:t>
            </a:r>
          </a:p>
          <a:p>
            <a:pPr algn="just">
              <a:lnSpc>
                <a:spcPts val="4369"/>
              </a:lnSpc>
            </a:pPr>
            <a:endParaRPr lang="en-US" sz="3799">
              <a:solidFill>
                <a:srgbClr val="000000"/>
              </a:solidFill>
              <a:latin typeface="Arial"/>
              <a:ea typeface="Arial"/>
              <a:cs typeface="Arial"/>
              <a:sym typeface="Arial"/>
            </a:endParaRPr>
          </a:p>
        </p:txBody>
      </p:sp>
      <p:sp>
        <p:nvSpPr>
          <p:cNvPr id="15" name="TextBox 15"/>
          <p:cNvSpPr txBox="1"/>
          <p:nvPr/>
        </p:nvSpPr>
        <p:spPr>
          <a:xfrm>
            <a:off x="5964281" y="5394093"/>
            <a:ext cx="11996888" cy="5053330"/>
          </a:xfrm>
          <a:prstGeom prst="rect">
            <a:avLst/>
          </a:prstGeom>
        </p:spPr>
        <p:txBody>
          <a:bodyPr lIns="0" tIns="0" rIns="0" bIns="0" rtlCol="0" anchor="t">
            <a:spAutoFit/>
          </a:bodyPr>
          <a:lstStyle/>
          <a:p>
            <a:pPr algn="just">
              <a:lnSpc>
                <a:spcPts val="4369"/>
              </a:lnSpc>
            </a:pPr>
            <a:r>
              <a:rPr lang="en-US" sz="3799">
                <a:solidFill>
                  <a:srgbClr val="000000"/>
                </a:solidFill>
                <a:latin typeface="Arial"/>
                <a:ea typeface="Arial"/>
                <a:cs typeface="Arial"/>
                <a:sym typeface="Arial"/>
              </a:rPr>
              <a:t> Sosyal ve Beşerî Bilimlerde ise Web of Science SCI-E, SSCI veya AHCI indekslerinde yer alan dergilerde Yozgat Bozok Üniversitesi adresli tam metinli bilimsel makalesi veya WOS-Book Citation Index (BKCI) kapsamındaki yayınevleri tarafından yayınlanan kitap yazarlığı yapan araştırmacıların projelerine destek sağlanır. Bu kategori için bilimsel makalenin bir dergide cilt ve sayfa numarası ile basılması şartı aranır. </a:t>
            </a:r>
          </a:p>
          <a:p>
            <a:pPr algn="l">
              <a:lnSpc>
                <a:spcPts val="4369"/>
              </a:lnSpc>
            </a:pPr>
            <a:endParaRPr lang="en-US" sz="3799">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453493" y="2291264"/>
            <a:ext cx="13609039" cy="6734462"/>
            <a:chOff x="0" y="0"/>
            <a:chExt cx="3584274" cy="1773686"/>
          </a:xfrm>
        </p:grpSpPr>
        <p:sp>
          <p:nvSpPr>
            <p:cNvPr id="3" name="Freeform 3"/>
            <p:cNvSpPr/>
            <p:nvPr/>
          </p:nvSpPr>
          <p:spPr>
            <a:xfrm>
              <a:off x="0" y="0"/>
              <a:ext cx="3584273" cy="1773686"/>
            </a:xfrm>
            <a:custGeom>
              <a:avLst/>
              <a:gdLst/>
              <a:ahLst/>
              <a:cxnLst/>
              <a:rect l="l" t="t" r="r" b="b"/>
              <a:pathLst>
                <a:path w="3584273" h="1773686">
                  <a:moveTo>
                    <a:pt x="29013" y="0"/>
                  </a:moveTo>
                  <a:lnTo>
                    <a:pt x="3555261" y="0"/>
                  </a:lnTo>
                  <a:cubicBezTo>
                    <a:pt x="3571284" y="0"/>
                    <a:pt x="3584273" y="12990"/>
                    <a:pt x="3584273" y="29013"/>
                  </a:cubicBezTo>
                  <a:lnTo>
                    <a:pt x="3584273" y="1744673"/>
                  </a:lnTo>
                  <a:cubicBezTo>
                    <a:pt x="3584273" y="1760696"/>
                    <a:pt x="3571284" y="1773686"/>
                    <a:pt x="3555261" y="1773686"/>
                  </a:cubicBezTo>
                  <a:lnTo>
                    <a:pt x="29013" y="1773686"/>
                  </a:lnTo>
                  <a:cubicBezTo>
                    <a:pt x="12990" y="1773686"/>
                    <a:pt x="0" y="1760696"/>
                    <a:pt x="0" y="1744673"/>
                  </a:cubicBezTo>
                  <a:lnTo>
                    <a:pt x="0" y="29013"/>
                  </a:lnTo>
                  <a:cubicBezTo>
                    <a:pt x="0" y="12990"/>
                    <a:pt x="12990" y="0"/>
                    <a:pt x="29013" y="0"/>
                  </a:cubicBezTo>
                  <a:close/>
                </a:path>
              </a:pathLst>
            </a:custGeom>
            <a:solidFill>
              <a:srgbClr val="D7E68B"/>
            </a:solidFill>
          </p:spPr>
        </p:sp>
        <p:sp>
          <p:nvSpPr>
            <p:cNvPr id="4" name="TextBox 4"/>
            <p:cNvSpPr txBox="1"/>
            <p:nvPr/>
          </p:nvSpPr>
          <p:spPr>
            <a:xfrm>
              <a:off x="0" y="-28575"/>
              <a:ext cx="3584274" cy="18022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908134" y="2459355"/>
            <a:ext cx="12699758" cy="6798945"/>
          </a:xfrm>
          <a:prstGeom prst="rect">
            <a:avLst/>
          </a:prstGeom>
        </p:spPr>
        <p:txBody>
          <a:bodyPr lIns="0" tIns="0" rIns="0" bIns="0" rtlCol="0" anchor="t">
            <a:spAutoFit/>
          </a:bodyPr>
          <a:lstStyle/>
          <a:p>
            <a:pPr algn="just">
              <a:lnSpc>
                <a:spcPts val="4829"/>
              </a:lnSpc>
            </a:pPr>
            <a:r>
              <a:rPr lang="en-US" sz="4199">
                <a:solidFill>
                  <a:srgbClr val="000000"/>
                </a:solidFill>
                <a:latin typeface="Arial"/>
                <a:ea typeface="Arial"/>
                <a:cs typeface="Arial"/>
                <a:sym typeface="Arial"/>
              </a:rPr>
              <a:t>Yayınlarda ilk isimli araştırmacı ya da tüm araştırmacıların imzalı onayı ile belirlenen araştırmacıların projelerine aynı yıl içinde ve sadece bir kez olmak üzere proje desteği verilir. </a:t>
            </a:r>
          </a:p>
          <a:p>
            <a:pPr algn="just">
              <a:lnSpc>
                <a:spcPts val="4829"/>
              </a:lnSpc>
            </a:pPr>
            <a:endParaRPr lang="en-US" sz="4199">
              <a:solidFill>
                <a:srgbClr val="000000"/>
              </a:solidFill>
              <a:latin typeface="Arial"/>
              <a:ea typeface="Arial"/>
              <a:cs typeface="Arial"/>
              <a:sym typeface="Arial"/>
            </a:endParaRPr>
          </a:p>
          <a:p>
            <a:pPr algn="just">
              <a:lnSpc>
                <a:spcPts val="4829"/>
              </a:lnSpc>
            </a:pPr>
            <a:r>
              <a:rPr lang="en-US" sz="4199">
                <a:solidFill>
                  <a:srgbClr val="000000"/>
                </a:solidFill>
                <a:latin typeface="Arial"/>
                <a:ea typeface="Arial"/>
                <a:cs typeface="Arial"/>
                <a:sym typeface="Arial"/>
              </a:rPr>
              <a:t>İlgili yayın Üniversitemizin BAP Birimince desteklenen bir projeden üretilmiş ise her bir yayın için </a:t>
            </a:r>
            <a:r>
              <a:rPr lang="en-US" sz="4199" b="1">
                <a:solidFill>
                  <a:srgbClr val="000000"/>
                </a:solidFill>
                <a:latin typeface="Arial Bold"/>
                <a:ea typeface="Arial Bold"/>
                <a:cs typeface="Arial Bold"/>
                <a:sym typeface="Arial Bold"/>
              </a:rPr>
              <a:t>5.000 TL</a:t>
            </a:r>
            <a:r>
              <a:rPr lang="en-US" sz="4199">
                <a:solidFill>
                  <a:srgbClr val="000000"/>
                </a:solidFill>
                <a:latin typeface="Arial"/>
                <a:ea typeface="Arial"/>
                <a:cs typeface="Arial"/>
                <a:sym typeface="Arial"/>
              </a:rPr>
              <a:t>, BAP birimince desteklenen bir projeden üretilmemişse her bir yayın için </a:t>
            </a:r>
            <a:r>
              <a:rPr lang="en-US" sz="4199" b="1">
                <a:solidFill>
                  <a:srgbClr val="000000"/>
                </a:solidFill>
                <a:latin typeface="Arial Bold"/>
                <a:ea typeface="Arial Bold"/>
                <a:cs typeface="Arial Bold"/>
                <a:sym typeface="Arial Bold"/>
              </a:rPr>
              <a:t>10.000 TL</a:t>
            </a:r>
            <a:r>
              <a:rPr lang="en-US" sz="4199">
                <a:solidFill>
                  <a:srgbClr val="000000"/>
                </a:solidFill>
                <a:latin typeface="Arial"/>
                <a:ea typeface="Arial"/>
                <a:cs typeface="Arial"/>
                <a:sym typeface="Arial"/>
              </a:rPr>
              <a:t> destek verilir.</a:t>
            </a:r>
          </a:p>
          <a:p>
            <a:pPr algn="just">
              <a:lnSpc>
                <a:spcPts val="4829"/>
              </a:lnSpc>
            </a:pPr>
            <a:endParaRPr lang="en-US" sz="4199">
              <a:solidFill>
                <a:srgbClr val="000000"/>
              </a:solidFill>
              <a:latin typeface="Arial"/>
              <a:ea typeface="Arial"/>
              <a:cs typeface="Arial"/>
              <a:sym typeface="Arial"/>
            </a:endParaRPr>
          </a:p>
        </p:txBody>
      </p:sp>
      <p:sp>
        <p:nvSpPr>
          <p:cNvPr id="6" name="Freeform 6"/>
          <p:cNvSpPr/>
          <p:nvPr/>
        </p:nvSpPr>
        <p:spPr>
          <a:xfrm>
            <a:off x="241136" y="3311173"/>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alphaModFix amt="68000"/>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350434" y="4606573"/>
            <a:ext cx="4103059" cy="762000"/>
          </a:xfrm>
          <a:prstGeom prst="rect">
            <a:avLst/>
          </a:prstGeom>
        </p:spPr>
        <p:txBody>
          <a:bodyPr lIns="0" tIns="0" rIns="0" bIns="0" rtlCol="0" anchor="t">
            <a:spAutoFit/>
          </a:bodyPr>
          <a:lstStyle/>
          <a:p>
            <a:pPr algn="ctr">
              <a:lnSpc>
                <a:spcPts val="5400"/>
              </a:lnSpc>
            </a:pPr>
            <a:r>
              <a:rPr lang="en-US" sz="6000">
                <a:solidFill>
                  <a:srgbClr val="D7E68B"/>
                </a:solidFill>
                <a:latin typeface="Studly"/>
                <a:ea typeface="Studly"/>
                <a:cs typeface="Studly"/>
                <a:sym typeface="Studly"/>
              </a:rPr>
              <a:t>5000 TL </a:t>
            </a:r>
          </a:p>
        </p:txBody>
      </p:sp>
      <p:sp>
        <p:nvSpPr>
          <p:cNvPr id="8" name="TextBox 8"/>
          <p:cNvSpPr txBox="1"/>
          <p:nvPr/>
        </p:nvSpPr>
        <p:spPr>
          <a:xfrm>
            <a:off x="520001" y="5520973"/>
            <a:ext cx="3763926" cy="762000"/>
          </a:xfrm>
          <a:prstGeom prst="rect">
            <a:avLst/>
          </a:prstGeom>
        </p:spPr>
        <p:txBody>
          <a:bodyPr lIns="0" tIns="0" rIns="0" bIns="0" rtlCol="0" anchor="t">
            <a:spAutoFit/>
          </a:bodyPr>
          <a:lstStyle/>
          <a:p>
            <a:pPr algn="ctr">
              <a:lnSpc>
                <a:spcPts val="5400"/>
              </a:lnSpc>
            </a:pPr>
            <a:r>
              <a:rPr lang="en-US" sz="6000">
                <a:solidFill>
                  <a:srgbClr val="D7E68B"/>
                </a:solidFill>
                <a:latin typeface="Studly"/>
                <a:ea typeface="Studly"/>
                <a:cs typeface="Studly"/>
                <a:sym typeface="Studly"/>
              </a:rPr>
              <a:t>10000 TL </a:t>
            </a:r>
          </a:p>
        </p:txBody>
      </p:sp>
      <p:sp>
        <p:nvSpPr>
          <p:cNvPr id="9" name="Freeform 9"/>
          <p:cNvSpPr/>
          <p:nvPr/>
        </p:nvSpPr>
        <p:spPr>
          <a:xfrm>
            <a:off x="0" y="7636035"/>
            <a:ext cx="3081977" cy="2779383"/>
          </a:xfrm>
          <a:custGeom>
            <a:avLst/>
            <a:gdLst/>
            <a:ahLst/>
            <a:cxnLst/>
            <a:rect l="l" t="t" r="r" b="b"/>
            <a:pathLst>
              <a:path w="3081977" h="2779383">
                <a:moveTo>
                  <a:pt x="0" y="0"/>
                </a:moveTo>
                <a:lnTo>
                  <a:pt x="3081977" y="0"/>
                </a:lnTo>
                <a:lnTo>
                  <a:pt x="3081977" y="2779383"/>
                </a:lnTo>
                <a:lnTo>
                  <a:pt x="0" y="2779383"/>
                </a:lnTo>
                <a:lnTo>
                  <a:pt x="0" y="0"/>
                </a:lnTo>
                <a:close/>
              </a:path>
            </a:pathLst>
          </a:custGeom>
          <a:blipFill>
            <a:blip r:embed="rId4">
              <a:alphaModFix amt="91000"/>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0731144">
            <a:off x="15178500" y="30584"/>
            <a:ext cx="3081977" cy="2779383"/>
          </a:xfrm>
          <a:custGeom>
            <a:avLst/>
            <a:gdLst/>
            <a:ahLst/>
            <a:cxnLst/>
            <a:rect l="l" t="t" r="r" b="b"/>
            <a:pathLst>
              <a:path w="3081977" h="2779383">
                <a:moveTo>
                  <a:pt x="0" y="0"/>
                </a:moveTo>
                <a:lnTo>
                  <a:pt x="3081977" y="0"/>
                </a:lnTo>
                <a:lnTo>
                  <a:pt x="3081977" y="2779382"/>
                </a:lnTo>
                <a:lnTo>
                  <a:pt x="0" y="2779382"/>
                </a:lnTo>
                <a:lnTo>
                  <a:pt x="0" y="0"/>
                </a:lnTo>
                <a:close/>
              </a:path>
            </a:pathLst>
          </a:custGeom>
          <a:blipFill>
            <a:blip r:embed="rId4">
              <a:alphaModFix amt="91000"/>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661851"/>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84086" y="3603968"/>
            <a:ext cx="5240383" cy="4345365"/>
            <a:chOff x="0" y="0"/>
            <a:chExt cx="1380183" cy="1144458"/>
          </a:xfrm>
        </p:grpSpPr>
        <p:sp>
          <p:nvSpPr>
            <p:cNvPr id="4" name="Freeform 4"/>
            <p:cNvSpPr/>
            <p:nvPr/>
          </p:nvSpPr>
          <p:spPr>
            <a:xfrm>
              <a:off x="0" y="0"/>
              <a:ext cx="1380183" cy="1144458"/>
            </a:xfrm>
            <a:custGeom>
              <a:avLst/>
              <a:gdLst/>
              <a:ahLst/>
              <a:cxnLst/>
              <a:rect l="l" t="t" r="r" b="b"/>
              <a:pathLst>
                <a:path w="1380183" h="1144458">
                  <a:moveTo>
                    <a:pt x="75345" y="0"/>
                  </a:moveTo>
                  <a:lnTo>
                    <a:pt x="1304838" y="0"/>
                  </a:lnTo>
                  <a:cubicBezTo>
                    <a:pt x="1324821" y="0"/>
                    <a:pt x="1343985" y="7938"/>
                    <a:pt x="1358115" y="22068"/>
                  </a:cubicBezTo>
                  <a:cubicBezTo>
                    <a:pt x="1372245" y="36198"/>
                    <a:pt x="1380183" y="55362"/>
                    <a:pt x="1380183" y="75345"/>
                  </a:cubicBezTo>
                  <a:lnTo>
                    <a:pt x="1380183" y="1069113"/>
                  </a:lnTo>
                  <a:cubicBezTo>
                    <a:pt x="1380183" y="1089096"/>
                    <a:pt x="1372245" y="1108260"/>
                    <a:pt x="1358115" y="1122390"/>
                  </a:cubicBezTo>
                  <a:cubicBezTo>
                    <a:pt x="1343985" y="1136520"/>
                    <a:pt x="1324821" y="1144458"/>
                    <a:pt x="1304838" y="1144458"/>
                  </a:cubicBezTo>
                  <a:lnTo>
                    <a:pt x="75345" y="1144458"/>
                  </a:lnTo>
                  <a:cubicBezTo>
                    <a:pt x="55362" y="1144458"/>
                    <a:pt x="36198" y="1136520"/>
                    <a:pt x="22068" y="1122390"/>
                  </a:cubicBezTo>
                  <a:cubicBezTo>
                    <a:pt x="7938" y="1108260"/>
                    <a:pt x="0" y="1089096"/>
                    <a:pt x="0" y="1069113"/>
                  </a:cubicBezTo>
                  <a:lnTo>
                    <a:pt x="0" y="75345"/>
                  </a:lnTo>
                  <a:cubicBezTo>
                    <a:pt x="0" y="55362"/>
                    <a:pt x="7938" y="36198"/>
                    <a:pt x="22068" y="22068"/>
                  </a:cubicBezTo>
                  <a:cubicBezTo>
                    <a:pt x="36198" y="7938"/>
                    <a:pt x="55362" y="0"/>
                    <a:pt x="75345"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1380183" cy="117303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323991" y="3814195"/>
            <a:ext cx="10656537" cy="920750"/>
          </a:xfrm>
          <a:prstGeom prst="rect">
            <a:avLst/>
          </a:prstGeom>
        </p:spPr>
        <p:txBody>
          <a:bodyPr lIns="0" tIns="0" rIns="0" bIns="0" rtlCol="0" anchor="t">
            <a:spAutoFit/>
          </a:bodyPr>
          <a:lstStyle/>
          <a:p>
            <a:pPr algn="ctr">
              <a:lnSpc>
                <a:spcPts val="7000"/>
              </a:lnSpc>
              <a:spcBef>
                <a:spcPts val="5250"/>
              </a:spcBef>
            </a:pPr>
            <a:r>
              <a:rPr lang="en-US" sz="5000" spc="300">
                <a:solidFill>
                  <a:srgbClr val="000000"/>
                </a:solidFill>
                <a:latin typeface="Hussar Ekologiczy"/>
                <a:ea typeface="Hussar Ekologiczy"/>
                <a:cs typeface="Hussar Ekologiczy"/>
                <a:sym typeface="Hussar Ekologiczy"/>
              </a:rPr>
              <a:t>KATEGORI 2:</a:t>
            </a:r>
          </a:p>
        </p:txBody>
      </p:sp>
      <p:sp>
        <p:nvSpPr>
          <p:cNvPr id="7" name="TextBox 7"/>
          <p:cNvSpPr txBox="1"/>
          <p:nvPr/>
        </p:nvSpPr>
        <p:spPr>
          <a:xfrm>
            <a:off x="599442" y="4677795"/>
            <a:ext cx="4809672" cy="3395906"/>
          </a:xfrm>
          <a:prstGeom prst="rect">
            <a:avLst/>
          </a:prstGeom>
        </p:spPr>
        <p:txBody>
          <a:bodyPr lIns="0" tIns="0" rIns="0" bIns="0" rtlCol="0" anchor="t">
            <a:spAutoFit/>
          </a:bodyPr>
          <a:lstStyle/>
          <a:p>
            <a:pPr algn="l">
              <a:lnSpc>
                <a:spcPts val="4356"/>
              </a:lnSpc>
            </a:pPr>
            <a:r>
              <a:rPr lang="en-US" sz="3788">
                <a:solidFill>
                  <a:srgbClr val="000000"/>
                </a:solidFill>
                <a:latin typeface="Lato Heavy"/>
                <a:ea typeface="Lato Heavy"/>
                <a:cs typeface="Lato Heavy"/>
                <a:sym typeface="Lato Heavy"/>
              </a:rPr>
              <a:t>Dış destekli yüksek bütçeli proje yürütücülüğü yapan araştırmacılara proje desteği</a:t>
            </a:r>
          </a:p>
          <a:p>
            <a:pPr algn="l">
              <a:lnSpc>
                <a:spcPts val="4356"/>
              </a:lnSpc>
            </a:pPr>
            <a:endParaRPr lang="en-US" sz="3788">
              <a:solidFill>
                <a:srgbClr val="000000"/>
              </a:solidFill>
              <a:latin typeface="Lato Heavy"/>
              <a:ea typeface="Lato Heavy"/>
              <a:cs typeface="Lato Heavy"/>
              <a:sym typeface="Lato Heavy"/>
            </a:endParaRPr>
          </a:p>
        </p:txBody>
      </p:sp>
      <p:grpSp>
        <p:nvGrpSpPr>
          <p:cNvPr id="8" name="Group 8"/>
          <p:cNvGrpSpPr/>
          <p:nvPr/>
        </p:nvGrpSpPr>
        <p:grpSpPr>
          <a:xfrm>
            <a:off x="6434563" y="2688140"/>
            <a:ext cx="11660256" cy="4376221"/>
            <a:chOff x="0" y="0"/>
            <a:chExt cx="3584274" cy="1345217"/>
          </a:xfrm>
        </p:grpSpPr>
        <p:sp>
          <p:nvSpPr>
            <p:cNvPr id="9" name="Freeform 9"/>
            <p:cNvSpPr/>
            <p:nvPr/>
          </p:nvSpPr>
          <p:spPr>
            <a:xfrm>
              <a:off x="0" y="0"/>
              <a:ext cx="3584273" cy="1345217"/>
            </a:xfrm>
            <a:custGeom>
              <a:avLst/>
              <a:gdLst/>
              <a:ahLst/>
              <a:cxnLst/>
              <a:rect l="l" t="t" r="r" b="b"/>
              <a:pathLst>
                <a:path w="3584273" h="1345217">
                  <a:moveTo>
                    <a:pt x="33862" y="0"/>
                  </a:moveTo>
                  <a:lnTo>
                    <a:pt x="3550412" y="0"/>
                  </a:lnTo>
                  <a:cubicBezTo>
                    <a:pt x="3569113" y="0"/>
                    <a:pt x="3584273" y="15160"/>
                    <a:pt x="3584273" y="33862"/>
                  </a:cubicBezTo>
                  <a:lnTo>
                    <a:pt x="3584273" y="1311355"/>
                  </a:lnTo>
                  <a:cubicBezTo>
                    <a:pt x="3584273" y="1330057"/>
                    <a:pt x="3569113" y="1345217"/>
                    <a:pt x="3550412" y="1345217"/>
                  </a:cubicBezTo>
                  <a:lnTo>
                    <a:pt x="33862" y="1345217"/>
                  </a:lnTo>
                  <a:cubicBezTo>
                    <a:pt x="24881" y="1345217"/>
                    <a:pt x="16268" y="1341649"/>
                    <a:pt x="9918" y="1335299"/>
                  </a:cubicBezTo>
                  <a:cubicBezTo>
                    <a:pt x="3568" y="1328949"/>
                    <a:pt x="0" y="1320336"/>
                    <a:pt x="0" y="1311355"/>
                  </a:cubicBezTo>
                  <a:lnTo>
                    <a:pt x="0" y="33862"/>
                  </a:lnTo>
                  <a:cubicBezTo>
                    <a:pt x="0" y="15160"/>
                    <a:pt x="15160" y="0"/>
                    <a:pt x="33862" y="0"/>
                  </a:cubicBezTo>
                  <a:close/>
                </a:path>
              </a:pathLst>
            </a:custGeom>
            <a:solidFill>
              <a:srgbClr val="D7E68B"/>
            </a:solidFill>
          </p:spPr>
        </p:sp>
        <p:sp>
          <p:nvSpPr>
            <p:cNvPr id="10" name="TextBox 10"/>
            <p:cNvSpPr txBox="1"/>
            <p:nvPr/>
          </p:nvSpPr>
          <p:spPr>
            <a:xfrm>
              <a:off x="0" y="-47625"/>
              <a:ext cx="3584274" cy="1392842"/>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7021927" y="2979188"/>
            <a:ext cx="10881182" cy="4970145"/>
          </a:xfrm>
          <a:prstGeom prst="rect">
            <a:avLst/>
          </a:prstGeom>
        </p:spPr>
        <p:txBody>
          <a:bodyPr lIns="0" tIns="0" rIns="0" bIns="0" rtlCol="0" anchor="t">
            <a:spAutoFit/>
          </a:bodyPr>
          <a:lstStyle/>
          <a:p>
            <a:pPr algn="just">
              <a:lnSpc>
                <a:spcPts val="4830"/>
              </a:lnSpc>
            </a:pPr>
            <a:r>
              <a:rPr lang="en-US" sz="4200">
                <a:solidFill>
                  <a:srgbClr val="000000"/>
                </a:solidFill>
                <a:latin typeface="Arial"/>
                <a:ea typeface="Arial"/>
                <a:cs typeface="Arial"/>
                <a:sym typeface="Arial"/>
              </a:rPr>
              <a:t>Aynı yıl içinde kabul edilen, Yozgat Bozok Üniversitesi adresli, AB, TÜBİTAK, ORAN, KOP gibi üniversite dışı kurumlarca desteklenen ve bütçesi 500.000 TL’nin üzerinde olan projelerin yürütücülerine yeni proje desteği sağlanır. </a:t>
            </a:r>
          </a:p>
          <a:p>
            <a:pPr algn="just">
              <a:lnSpc>
                <a:spcPts val="4830"/>
              </a:lnSpc>
            </a:pPr>
            <a:endParaRPr lang="en-US" sz="4200">
              <a:solidFill>
                <a:srgbClr val="000000"/>
              </a:solidFill>
              <a:latin typeface="Arial"/>
              <a:ea typeface="Arial"/>
              <a:cs typeface="Arial"/>
              <a:sym typeface="Arial"/>
            </a:endParaRPr>
          </a:p>
          <a:p>
            <a:pPr algn="just">
              <a:lnSpc>
                <a:spcPts val="4830"/>
              </a:lnSpc>
            </a:pPr>
            <a:endParaRPr lang="en-US" sz="4200">
              <a:solidFill>
                <a:srgbClr val="000000"/>
              </a:solidFill>
              <a:latin typeface="Arial"/>
              <a:ea typeface="Arial"/>
              <a:cs typeface="Arial"/>
              <a:sym typeface="Arial"/>
            </a:endParaRPr>
          </a:p>
        </p:txBody>
      </p:sp>
      <p:sp>
        <p:nvSpPr>
          <p:cNvPr id="12" name="Freeform 12"/>
          <p:cNvSpPr/>
          <p:nvPr/>
        </p:nvSpPr>
        <p:spPr>
          <a:xfrm rot="-10731144">
            <a:off x="15623773" y="26204"/>
            <a:ext cx="2640645" cy="2381381"/>
          </a:xfrm>
          <a:custGeom>
            <a:avLst/>
            <a:gdLst/>
            <a:ahLst/>
            <a:cxnLst/>
            <a:rect l="l" t="t" r="r" b="b"/>
            <a:pathLst>
              <a:path w="2640645" h="2381381">
                <a:moveTo>
                  <a:pt x="0" y="0"/>
                </a:moveTo>
                <a:lnTo>
                  <a:pt x="2640645" y="0"/>
                </a:lnTo>
                <a:lnTo>
                  <a:pt x="2640645" y="2381382"/>
                </a:lnTo>
                <a:lnTo>
                  <a:pt x="0" y="2381382"/>
                </a:lnTo>
                <a:lnTo>
                  <a:pt x="0" y="0"/>
                </a:lnTo>
                <a:close/>
              </a:path>
            </a:pathLst>
          </a:custGeom>
          <a:blipFill>
            <a:blip r:embed="rId4">
              <a:alphaModFix amt="91000"/>
              <a:extLst>
                <a:ext uri="{96DAC541-7B7A-43D3-8B79-37D633B846F1}">
                  <asvg:svgBlip xmlns:asvg="http://schemas.microsoft.com/office/drawing/2016/SVG/main" xmlns="" r:embed="rId5"/>
                </a:ext>
              </a:extLst>
            </a:blip>
            <a:stretch>
              <a:fillRect/>
            </a:stretch>
          </a:blipFill>
        </p:spPr>
      </p:sp>
      <p:sp>
        <p:nvSpPr>
          <p:cNvPr id="13" name="TextBox 13"/>
          <p:cNvSpPr txBox="1"/>
          <p:nvPr/>
        </p:nvSpPr>
        <p:spPr>
          <a:xfrm>
            <a:off x="7021927" y="7189944"/>
            <a:ext cx="10159060" cy="1965325"/>
          </a:xfrm>
          <a:prstGeom prst="rect">
            <a:avLst/>
          </a:prstGeom>
        </p:spPr>
        <p:txBody>
          <a:bodyPr lIns="0" tIns="0" rIns="0" bIns="0" rtlCol="0" anchor="t">
            <a:spAutoFit/>
          </a:bodyPr>
          <a:lstStyle/>
          <a:p>
            <a:pPr algn="l">
              <a:lnSpc>
                <a:spcPts val="5060"/>
              </a:lnSpc>
            </a:pPr>
            <a:r>
              <a:rPr lang="en-US" sz="4400">
                <a:solidFill>
                  <a:srgbClr val="D7E68B"/>
                </a:solidFill>
                <a:latin typeface="Lato Heavy"/>
                <a:ea typeface="Lato Heavy"/>
                <a:cs typeface="Lato Heavy"/>
                <a:sym typeface="Lato Heavy"/>
              </a:rPr>
              <a:t>Bu durumda verilecek destek miktarı 30.000 TL’dir.</a:t>
            </a:r>
          </a:p>
          <a:p>
            <a:pPr algn="l">
              <a:lnSpc>
                <a:spcPts val="4400"/>
              </a:lnSpc>
            </a:pPr>
            <a:endParaRPr lang="en-US" sz="4400">
              <a:solidFill>
                <a:srgbClr val="D7E68B"/>
              </a:solidFill>
              <a:latin typeface="Lato Heavy"/>
              <a:ea typeface="Lato Heavy"/>
              <a:cs typeface="Lato Heavy"/>
              <a:sym typeface="Lato Heav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09182" y="251313"/>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792979"/>
            <a:ext cx="18288000" cy="3031468"/>
            <a:chOff x="0" y="0"/>
            <a:chExt cx="4816593" cy="798411"/>
          </a:xfrm>
        </p:grpSpPr>
        <p:sp>
          <p:nvSpPr>
            <p:cNvPr id="4" name="Freeform 4"/>
            <p:cNvSpPr/>
            <p:nvPr/>
          </p:nvSpPr>
          <p:spPr>
            <a:xfrm>
              <a:off x="0" y="0"/>
              <a:ext cx="4816592" cy="798411"/>
            </a:xfrm>
            <a:custGeom>
              <a:avLst/>
              <a:gdLst/>
              <a:ahLst/>
              <a:cxnLst/>
              <a:rect l="l" t="t" r="r" b="b"/>
              <a:pathLst>
                <a:path w="4816592" h="798411">
                  <a:moveTo>
                    <a:pt x="21590" y="0"/>
                  </a:moveTo>
                  <a:lnTo>
                    <a:pt x="4795002" y="0"/>
                  </a:lnTo>
                  <a:cubicBezTo>
                    <a:pt x="4800728" y="0"/>
                    <a:pt x="4806220" y="2275"/>
                    <a:pt x="4810269" y="6324"/>
                  </a:cubicBezTo>
                  <a:cubicBezTo>
                    <a:pt x="4814318" y="10372"/>
                    <a:pt x="4816592" y="15864"/>
                    <a:pt x="4816592" y="21590"/>
                  </a:cubicBezTo>
                  <a:lnTo>
                    <a:pt x="4816592" y="776821"/>
                  </a:lnTo>
                  <a:cubicBezTo>
                    <a:pt x="4816592" y="788745"/>
                    <a:pt x="4806926" y="798411"/>
                    <a:pt x="4795002" y="798411"/>
                  </a:cubicBezTo>
                  <a:lnTo>
                    <a:pt x="21590" y="798411"/>
                  </a:lnTo>
                  <a:cubicBezTo>
                    <a:pt x="9666" y="798411"/>
                    <a:pt x="0" y="788745"/>
                    <a:pt x="0" y="776821"/>
                  </a:cubicBezTo>
                  <a:lnTo>
                    <a:pt x="0" y="21590"/>
                  </a:lnTo>
                  <a:cubicBezTo>
                    <a:pt x="0" y="9666"/>
                    <a:pt x="9666" y="0"/>
                    <a:pt x="21590"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4816593" cy="82698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10872" y="1767375"/>
            <a:ext cx="6671563" cy="920750"/>
          </a:xfrm>
          <a:prstGeom prst="rect">
            <a:avLst/>
          </a:prstGeom>
        </p:spPr>
        <p:txBody>
          <a:bodyPr lIns="0" tIns="0" rIns="0" bIns="0" rtlCol="0" anchor="t">
            <a:spAutoFit/>
          </a:bodyPr>
          <a:lstStyle/>
          <a:p>
            <a:pPr algn="ctr">
              <a:lnSpc>
                <a:spcPts val="7000"/>
              </a:lnSpc>
              <a:spcBef>
                <a:spcPts val="5250"/>
              </a:spcBef>
            </a:pPr>
            <a:r>
              <a:rPr lang="en-US" sz="5000" spc="300">
                <a:solidFill>
                  <a:srgbClr val="000000"/>
                </a:solidFill>
                <a:latin typeface="Hussar Ekologiczy"/>
                <a:ea typeface="Hussar Ekologiczy"/>
                <a:cs typeface="Hussar Ekologiczy"/>
                <a:sym typeface="Hussar Ekologiczy"/>
              </a:rPr>
              <a:t>KATEGORI 3:</a:t>
            </a:r>
          </a:p>
        </p:txBody>
      </p:sp>
      <p:sp>
        <p:nvSpPr>
          <p:cNvPr id="7" name="TextBox 7"/>
          <p:cNvSpPr txBox="1"/>
          <p:nvPr/>
        </p:nvSpPr>
        <p:spPr>
          <a:xfrm>
            <a:off x="5811578" y="1237822"/>
            <a:ext cx="10119560" cy="2843456"/>
          </a:xfrm>
          <a:prstGeom prst="rect">
            <a:avLst/>
          </a:prstGeom>
        </p:spPr>
        <p:txBody>
          <a:bodyPr lIns="0" tIns="0" rIns="0" bIns="0" rtlCol="0" anchor="t">
            <a:spAutoFit/>
          </a:bodyPr>
          <a:lstStyle/>
          <a:p>
            <a:pPr algn="just">
              <a:lnSpc>
                <a:spcPts val="4356"/>
              </a:lnSpc>
            </a:pPr>
            <a:r>
              <a:rPr lang="en-US" sz="3788">
                <a:solidFill>
                  <a:srgbClr val="000000"/>
                </a:solidFill>
                <a:latin typeface="Lato Heavy"/>
                <a:ea typeface="Lato Heavy"/>
                <a:cs typeface="Lato Heavy"/>
                <a:sym typeface="Lato Heavy"/>
              </a:rPr>
              <a:t>Üniversite adresli patent, faydalı model, marka tescili, üniversitenin ulusal ve uluslararası tanınırlığını arttırmaya yönelik sanat eseri olan araştırmacılara proje desteği</a:t>
            </a:r>
          </a:p>
          <a:p>
            <a:pPr algn="just">
              <a:lnSpc>
                <a:spcPts val="4356"/>
              </a:lnSpc>
            </a:pPr>
            <a:endParaRPr lang="en-US" sz="3788">
              <a:solidFill>
                <a:srgbClr val="000000"/>
              </a:solidFill>
              <a:latin typeface="Lato Heavy"/>
              <a:ea typeface="Lato Heavy"/>
              <a:cs typeface="Lato Heavy"/>
              <a:sym typeface="Lato Heavy"/>
            </a:endParaRPr>
          </a:p>
        </p:txBody>
      </p:sp>
      <p:grpSp>
        <p:nvGrpSpPr>
          <p:cNvPr id="8" name="Group 8"/>
          <p:cNvGrpSpPr/>
          <p:nvPr/>
        </p:nvGrpSpPr>
        <p:grpSpPr>
          <a:xfrm>
            <a:off x="0" y="4592201"/>
            <a:ext cx="18288000" cy="5326822"/>
            <a:chOff x="0" y="0"/>
            <a:chExt cx="5621591" cy="1637424"/>
          </a:xfrm>
        </p:grpSpPr>
        <p:sp>
          <p:nvSpPr>
            <p:cNvPr id="9" name="Freeform 9"/>
            <p:cNvSpPr/>
            <p:nvPr/>
          </p:nvSpPr>
          <p:spPr>
            <a:xfrm>
              <a:off x="0" y="0"/>
              <a:ext cx="5621591" cy="1637424"/>
            </a:xfrm>
            <a:custGeom>
              <a:avLst/>
              <a:gdLst/>
              <a:ahLst/>
              <a:cxnLst/>
              <a:rect l="l" t="t" r="r" b="b"/>
              <a:pathLst>
                <a:path w="5621591" h="1637424">
                  <a:moveTo>
                    <a:pt x="21590" y="0"/>
                  </a:moveTo>
                  <a:lnTo>
                    <a:pt x="5600001" y="0"/>
                  </a:lnTo>
                  <a:cubicBezTo>
                    <a:pt x="5611925" y="0"/>
                    <a:pt x="5621591" y="9666"/>
                    <a:pt x="5621591" y="21590"/>
                  </a:cubicBezTo>
                  <a:lnTo>
                    <a:pt x="5621591" y="1615834"/>
                  </a:lnTo>
                  <a:cubicBezTo>
                    <a:pt x="5621591" y="1621560"/>
                    <a:pt x="5619317" y="1627052"/>
                    <a:pt x="5615268" y="1631101"/>
                  </a:cubicBezTo>
                  <a:cubicBezTo>
                    <a:pt x="5611219" y="1635150"/>
                    <a:pt x="5605727" y="1637424"/>
                    <a:pt x="5600001" y="1637424"/>
                  </a:cubicBezTo>
                  <a:lnTo>
                    <a:pt x="21590" y="1637424"/>
                  </a:lnTo>
                  <a:cubicBezTo>
                    <a:pt x="15864" y="1637424"/>
                    <a:pt x="10372" y="1635150"/>
                    <a:pt x="6324" y="1631101"/>
                  </a:cubicBezTo>
                  <a:cubicBezTo>
                    <a:pt x="2275" y="1627052"/>
                    <a:pt x="0" y="1621560"/>
                    <a:pt x="0" y="1615834"/>
                  </a:cubicBezTo>
                  <a:lnTo>
                    <a:pt x="0" y="21590"/>
                  </a:lnTo>
                  <a:cubicBezTo>
                    <a:pt x="0" y="9666"/>
                    <a:pt x="9666" y="0"/>
                    <a:pt x="21590" y="0"/>
                  </a:cubicBezTo>
                  <a:close/>
                </a:path>
              </a:pathLst>
            </a:custGeom>
            <a:solidFill>
              <a:srgbClr val="D7E68B"/>
            </a:solidFill>
          </p:spPr>
        </p:sp>
        <p:sp>
          <p:nvSpPr>
            <p:cNvPr id="10" name="TextBox 10"/>
            <p:cNvSpPr txBox="1"/>
            <p:nvPr/>
          </p:nvSpPr>
          <p:spPr>
            <a:xfrm>
              <a:off x="0" y="-47625"/>
              <a:ext cx="5621591" cy="1685049"/>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516018" y="4895850"/>
            <a:ext cx="17595097" cy="5391150"/>
          </a:xfrm>
          <a:prstGeom prst="rect">
            <a:avLst/>
          </a:prstGeom>
        </p:spPr>
        <p:txBody>
          <a:bodyPr lIns="0" tIns="0" rIns="0" bIns="0" rtlCol="0" anchor="t">
            <a:spAutoFit/>
          </a:bodyPr>
          <a:lstStyle/>
          <a:p>
            <a:pPr algn="just">
              <a:lnSpc>
                <a:spcPts val="4830"/>
              </a:lnSpc>
            </a:pPr>
            <a:r>
              <a:rPr lang="en-US" sz="4200">
                <a:solidFill>
                  <a:srgbClr val="000000"/>
                </a:solidFill>
                <a:latin typeface="Arial"/>
                <a:ea typeface="Arial"/>
                <a:cs typeface="Arial"/>
                <a:sym typeface="Arial"/>
              </a:rPr>
              <a:t> İlgili patent, faydalı model, marka tescili, üniversitenin ulusal ve uluslararası tanınırlığını arttırmaya yönelik sanat eserinde üniversitemiz mensubu ve en yüksek hak sahipliği oranına sahip araştırmacıya ya da tüm araştırmacıların imzalı onayı ile belirlenen araştırmacıya aynı yıl içinde ve sadece bir kez olmak üzere proje desteği verilir. Patent, faydalı model, marka tescili, ve sanat eseri başına verilecek destek tutarı</a:t>
            </a:r>
          </a:p>
          <a:p>
            <a:pPr algn="just">
              <a:lnSpc>
                <a:spcPts val="4200"/>
              </a:lnSpc>
            </a:pPr>
            <a:endParaRPr lang="en-US" sz="4200">
              <a:solidFill>
                <a:srgbClr val="000000"/>
              </a:solidFill>
              <a:latin typeface="Arial"/>
              <a:ea typeface="Arial"/>
              <a:cs typeface="Arial"/>
              <a:sym typeface="Arial"/>
            </a:endParaRPr>
          </a:p>
          <a:p>
            <a:pPr algn="just">
              <a:lnSpc>
                <a:spcPts val="4200"/>
              </a:lnSpc>
            </a:pPr>
            <a:r>
              <a:rPr lang="en-US" sz="4200">
                <a:solidFill>
                  <a:srgbClr val="000000"/>
                </a:solidFill>
                <a:latin typeface="Arial"/>
                <a:ea typeface="Arial"/>
                <a:cs typeface="Arial"/>
                <a:sym typeface="Arial"/>
              </a:rPr>
              <a:t> </a:t>
            </a:r>
            <a:r>
              <a:rPr lang="en-US" sz="4200" b="1">
                <a:solidFill>
                  <a:srgbClr val="000000"/>
                </a:solidFill>
                <a:latin typeface="Arial Bold"/>
                <a:ea typeface="Arial Bold"/>
                <a:cs typeface="Arial Bold"/>
                <a:sym typeface="Arial Bold"/>
              </a:rPr>
              <a:t>20.000 TL’dir.</a:t>
            </a:r>
          </a:p>
          <a:p>
            <a:pPr algn="just">
              <a:lnSpc>
                <a:spcPts val="4200"/>
              </a:lnSpc>
            </a:pPr>
            <a:endParaRPr lang="en-US" sz="4200" b="1">
              <a:solidFill>
                <a:srgbClr val="000000"/>
              </a:solidFill>
              <a:latin typeface="Arial Bold"/>
              <a:ea typeface="Arial Bold"/>
              <a:cs typeface="Arial Bold"/>
              <a:sym typeface="Arial Bold"/>
            </a:endParaRPr>
          </a:p>
        </p:txBody>
      </p:sp>
      <p:sp>
        <p:nvSpPr>
          <p:cNvPr id="12" name="Freeform 12"/>
          <p:cNvSpPr/>
          <p:nvPr/>
        </p:nvSpPr>
        <p:spPr>
          <a:xfrm rot="-10731144">
            <a:off x="15623773" y="26204"/>
            <a:ext cx="2640645" cy="2381381"/>
          </a:xfrm>
          <a:custGeom>
            <a:avLst/>
            <a:gdLst/>
            <a:ahLst/>
            <a:cxnLst/>
            <a:rect l="l" t="t" r="r" b="b"/>
            <a:pathLst>
              <a:path w="2640645" h="2381381">
                <a:moveTo>
                  <a:pt x="0" y="0"/>
                </a:moveTo>
                <a:lnTo>
                  <a:pt x="2640645" y="0"/>
                </a:lnTo>
                <a:lnTo>
                  <a:pt x="2640645" y="2381382"/>
                </a:lnTo>
                <a:lnTo>
                  <a:pt x="0" y="2381382"/>
                </a:lnTo>
                <a:lnTo>
                  <a:pt x="0" y="0"/>
                </a:lnTo>
                <a:close/>
              </a:path>
            </a:pathLst>
          </a:custGeom>
          <a:blipFill>
            <a:blip r:embed="rId4">
              <a:alphaModFix amt="91000"/>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09182" y="251313"/>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792979"/>
            <a:ext cx="18288000" cy="3031468"/>
            <a:chOff x="0" y="0"/>
            <a:chExt cx="4816593" cy="798411"/>
          </a:xfrm>
        </p:grpSpPr>
        <p:sp>
          <p:nvSpPr>
            <p:cNvPr id="4" name="Freeform 4"/>
            <p:cNvSpPr/>
            <p:nvPr/>
          </p:nvSpPr>
          <p:spPr>
            <a:xfrm>
              <a:off x="0" y="0"/>
              <a:ext cx="4816592" cy="798411"/>
            </a:xfrm>
            <a:custGeom>
              <a:avLst/>
              <a:gdLst/>
              <a:ahLst/>
              <a:cxnLst/>
              <a:rect l="l" t="t" r="r" b="b"/>
              <a:pathLst>
                <a:path w="4816592" h="798411">
                  <a:moveTo>
                    <a:pt x="21590" y="0"/>
                  </a:moveTo>
                  <a:lnTo>
                    <a:pt x="4795002" y="0"/>
                  </a:lnTo>
                  <a:cubicBezTo>
                    <a:pt x="4800728" y="0"/>
                    <a:pt x="4806220" y="2275"/>
                    <a:pt x="4810269" y="6324"/>
                  </a:cubicBezTo>
                  <a:cubicBezTo>
                    <a:pt x="4814318" y="10372"/>
                    <a:pt x="4816592" y="15864"/>
                    <a:pt x="4816592" y="21590"/>
                  </a:cubicBezTo>
                  <a:lnTo>
                    <a:pt x="4816592" y="776821"/>
                  </a:lnTo>
                  <a:cubicBezTo>
                    <a:pt x="4816592" y="788745"/>
                    <a:pt x="4806926" y="798411"/>
                    <a:pt x="4795002" y="798411"/>
                  </a:cubicBezTo>
                  <a:lnTo>
                    <a:pt x="21590" y="798411"/>
                  </a:lnTo>
                  <a:cubicBezTo>
                    <a:pt x="9666" y="798411"/>
                    <a:pt x="0" y="788745"/>
                    <a:pt x="0" y="776821"/>
                  </a:cubicBezTo>
                  <a:lnTo>
                    <a:pt x="0" y="21590"/>
                  </a:lnTo>
                  <a:cubicBezTo>
                    <a:pt x="0" y="9666"/>
                    <a:pt x="9666" y="0"/>
                    <a:pt x="21590" y="0"/>
                  </a:cubicBezTo>
                  <a:close/>
                </a:path>
              </a:pathLst>
            </a:custGeom>
            <a:gradFill rotWithShape="1">
              <a:gsLst>
                <a:gs pos="0">
                  <a:srgbClr val="CDFFD8">
                    <a:alpha val="100000"/>
                  </a:srgbClr>
                </a:gs>
                <a:gs pos="100000">
                  <a:srgbClr val="94B9FF">
                    <a:alpha val="100000"/>
                  </a:srgbClr>
                </a:gs>
              </a:gsLst>
              <a:lin ang="0"/>
            </a:gradFill>
          </p:spPr>
        </p:sp>
        <p:sp>
          <p:nvSpPr>
            <p:cNvPr id="5" name="TextBox 5"/>
            <p:cNvSpPr txBox="1"/>
            <p:nvPr/>
          </p:nvSpPr>
          <p:spPr>
            <a:xfrm>
              <a:off x="0" y="-28575"/>
              <a:ext cx="4816593" cy="82698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82611" y="1569548"/>
            <a:ext cx="6671563" cy="920750"/>
          </a:xfrm>
          <a:prstGeom prst="rect">
            <a:avLst/>
          </a:prstGeom>
        </p:spPr>
        <p:txBody>
          <a:bodyPr lIns="0" tIns="0" rIns="0" bIns="0" rtlCol="0" anchor="t">
            <a:spAutoFit/>
          </a:bodyPr>
          <a:lstStyle/>
          <a:p>
            <a:pPr algn="ctr">
              <a:lnSpc>
                <a:spcPts val="7000"/>
              </a:lnSpc>
              <a:spcBef>
                <a:spcPts val="5250"/>
              </a:spcBef>
            </a:pPr>
            <a:r>
              <a:rPr lang="en-US" sz="5000" spc="300">
                <a:solidFill>
                  <a:srgbClr val="000000"/>
                </a:solidFill>
                <a:latin typeface="Hussar Ekologiczy"/>
                <a:ea typeface="Hussar Ekologiczy"/>
                <a:cs typeface="Hussar Ekologiczy"/>
                <a:sym typeface="Hussar Ekologiczy"/>
              </a:rPr>
              <a:t>KATEGORI 4:</a:t>
            </a:r>
          </a:p>
        </p:txBody>
      </p:sp>
      <p:sp>
        <p:nvSpPr>
          <p:cNvPr id="7" name="TextBox 7"/>
          <p:cNvSpPr txBox="1"/>
          <p:nvPr/>
        </p:nvSpPr>
        <p:spPr>
          <a:xfrm>
            <a:off x="5892311" y="1116475"/>
            <a:ext cx="10119560" cy="1922145"/>
          </a:xfrm>
          <a:prstGeom prst="rect">
            <a:avLst/>
          </a:prstGeom>
        </p:spPr>
        <p:txBody>
          <a:bodyPr lIns="0" tIns="0" rIns="0" bIns="0" rtlCol="0" anchor="t">
            <a:spAutoFit/>
          </a:bodyPr>
          <a:lstStyle/>
          <a:p>
            <a:pPr algn="just">
              <a:lnSpc>
                <a:spcPts val="4830"/>
              </a:lnSpc>
            </a:pPr>
            <a:r>
              <a:rPr lang="en-US" sz="4200">
                <a:solidFill>
                  <a:srgbClr val="000000"/>
                </a:solidFill>
                <a:latin typeface="Lato Heavy"/>
                <a:ea typeface="Lato Heavy"/>
                <a:cs typeface="Lato Heavy"/>
                <a:sym typeface="Lato Heavy"/>
              </a:rPr>
              <a:t>Çok merkezli akademik, uluslararası bilimsel yarışmalarda derece alan araştırmacılara proje desteği</a:t>
            </a:r>
          </a:p>
        </p:txBody>
      </p:sp>
      <p:grpSp>
        <p:nvGrpSpPr>
          <p:cNvPr id="8" name="Group 8"/>
          <p:cNvGrpSpPr/>
          <p:nvPr/>
        </p:nvGrpSpPr>
        <p:grpSpPr>
          <a:xfrm>
            <a:off x="0" y="4752089"/>
            <a:ext cx="18288000" cy="4095241"/>
            <a:chOff x="0" y="0"/>
            <a:chExt cx="5621591" cy="1258846"/>
          </a:xfrm>
        </p:grpSpPr>
        <p:sp>
          <p:nvSpPr>
            <p:cNvPr id="9" name="Freeform 9"/>
            <p:cNvSpPr/>
            <p:nvPr/>
          </p:nvSpPr>
          <p:spPr>
            <a:xfrm>
              <a:off x="0" y="0"/>
              <a:ext cx="5621591" cy="1258846"/>
            </a:xfrm>
            <a:custGeom>
              <a:avLst/>
              <a:gdLst/>
              <a:ahLst/>
              <a:cxnLst/>
              <a:rect l="l" t="t" r="r" b="b"/>
              <a:pathLst>
                <a:path w="5621591" h="1258846">
                  <a:moveTo>
                    <a:pt x="21590" y="0"/>
                  </a:moveTo>
                  <a:lnTo>
                    <a:pt x="5600001" y="0"/>
                  </a:lnTo>
                  <a:cubicBezTo>
                    <a:pt x="5611925" y="0"/>
                    <a:pt x="5621591" y="9666"/>
                    <a:pt x="5621591" y="21590"/>
                  </a:cubicBezTo>
                  <a:lnTo>
                    <a:pt x="5621591" y="1237256"/>
                  </a:lnTo>
                  <a:cubicBezTo>
                    <a:pt x="5621591" y="1242982"/>
                    <a:pt x="5619317" y="1248473"/>
                    <a:pt x="5615268" y="1252522"/>
                  </a:cubicBezTo>
                  <a:cubicBezTo>
                    <a:pt x="5611219" y="1256571"/>
                    <a:pt x="5605727" y="1258846"/>
                    <a:pt x="5600001" y="1258846"/>
                  </a:cubicBezTo>
                  <a:lnTo>
                    <a:pt x="21590" y="1258846"/>
                  </a:lnTo>
                  <a:cubicBezTo>
                    <a:pt x="15864" y="1258846"/>
                    <a:pt x="10372" y="1256571"/>
                    <a:pt x="6324" y="1252522"/>
                  </a:cubicBezTo>
                  <a:cubicBezTo>
                    <a:pt x="2275" y="1248473"/>
                    <a:pt x="0" y="1242982"/>
                    <a:pt x="0" y="1237256"/>
                  </a:cubicBezTo>
                  <a:lnTo>
                    <a:pt x="0" y="21590"/>
                  </a:lnTo>
                  <a:cubicBezTo>
                    <a:pt x="0" y="9666"/>
                    <a:pt x="9666" y="0"/>
                    <a:pt x="21590" y="0"/>
                  </a:cubicBezTo>
                  <a:close/>
                </a:path>
              </a:pathLst>
            </a:custGeom>
            <a:solidFill>
              <a:srgbClr val="D7E68B"/>
            </a:solidFill>
          </p:spPr>
        </p:sp>
        <p:sp>
          <p:nvSpPr>
            <p:cNvPr id="10" name="TextBox 10"/>
            <p:cNvSpPr txBox="1"/>
            <p:nvPr/>
          </p:nvSpPr>
          <p:spPr>
            <a:xfrm>
              <a:off x="0" y="-47625"/>
              <a:ext cx="5621591" cy="1306471"/>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346451" y="4840288"/>
            <a:ext cx="17595097" cy="4418012"/>
          </a:xfrm>
          <a:prstGeom prst="rect">
            <a:avLst/>
          </a:prstGeom>
        </p:spPr>
        <p:txBody>
          <a:bodyPr lIns="0" tIns="0" rIns="0" bIns="0" rtlCol="0" anchor="t">
            <a:spAutoFit/>
          </a:bodyPr>
          <a:lstStyle/>
          <a:p>
            <a:pPr algn="just">
              <a:lnSpc>
                <a:spcPts val="4944"/>
              </a:lnSpc>
            </a:pPr>
            <a:r>
              <a:rPr lang="en-US" sz="4299">
                <a:solidFill>
                  <a:srgbClr val="000000"/>
                </a:solidFill>
                <a:latin typeface="Arial"/>
                <a:ea typeface="Arial"/>
                <a:cs typeface="Arial"/>
                <a:sym typeface="Arial"/>
              </a:rPr>
              <a:t>  Bu kategoride aynı yıl içinde çok merkezli akademik, bilimsel uluslararası yarışmalarda ilk 3 derece içerisinde yer alan araştırmacılara destek sağlanır. Tüm araştırmacıların imzalı onayı ile belirlenen araştırmacıya aynı yıl içinde ve sadece bir kez olmak üzere destek verilir. </a:t>
            </a:r>
            <a:r>
              <a:rPr lang="en-US" sz="4299" b="1">
                <a:solidFill>
                  <a:srgbClr val="000000"/>
                </a:solidFill>
                <a:latin typeface="Arial Bold"/>
                <a:ea typeface="Arial Bold"/>
                <a:cs typeface="Arial Bold"/>
                <a:sym typeface="Arial Bold"/>
              </a:rPr>
              <a:t>Bu tür faaliyetlerden derece alanlar için 40.000 TL proje desteği verilir. </a:t>
            </a:r>
          </a:p>
          <a:p>
            <a:pPr algn="just">
              <a:lnSpc>
                <a:spcPts val="4830"/>
              </a:lnSpc>
            </a:pPr>
            <a:endParaRPr lang="en-US" sz="4299" b="1">
              <a:solidFill>
                <a:srgbClr val="000000"/>
              </a:solidFill>
              <a:latin typeface="Arial Bold"/>
              <a:ea typeface="Arial Bold"/>
              <a:cs typeface="Arial Bold"/>
              <a:sym typeface="Arial Bold"/>
            </a:endParaRPr>
          </a:p>
        </p:txBody>
      </p:sp>
      <p:sp>
        <p:nvSpPr>
          <p:cNvPr id="12" name="Freeform 12"/>
          <p:cNvSpPr/>
          <p:nvPr/>
        </p:nvSpPr>
        <p:spPr>
          <a:xfrm rot="-10731144">
            <a:off x="15623773" y="26204"/>
            <a:ext cx="2640645" cy="2381381"/>
          </a:xfrm>
          <a:custGeom>
            <a:avLst/>
            <a:gdLst/>
            <a:ahLst/>
            <a:cxnLst/>
            <a:rect l="l" t="t" r="r" b="b"/>
            <a:pathLst>
              <a:path w="2640645" h="2381381">
                <a:moveTo>
                  <a:pt x="0" y="0"/>
                </a:moveTo>
                <a:lnTo>
                  <a:pt x="2640645" y="0"/>
                </a:lnTo>
                <a:lnTo>
                  <a:pt x="2640645" y="2381382"/>
                </a:lnTo>
                <a:lnTo>
                  <a:pt x="0" y="2381382"/>
                </a:lnTo>
                <a:lnTo>
                  <a:pt x="0" y="0"/>
                </a:lnTo>
                <a:close/>
              </a:path>
            </a:pathLst>
          </a:custGeom>
          <a:blipFill>
            <a:blip r:embed="rId4">
              <a:alphaModFix amt="91000"/>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2117</Words>
  <Application>Microsoft Office PowerPoint</Application>
  <PresentationFormat>Özel</PresentationFormat>
  <Paragraphs>189</Paragraphs>
  <Slides>43</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43</vt:i4>
      </vt:variant>
    </vt:vector>
  </HeadingPairs>
  <TitlesOfParts>
    <vt:vector size="54" baseType="lpstr">
      <vt:lpstr>Studly</vt:lpstr>
      <vt:lpstr>Calibri</vt:lpstr>
      <vt:lpstr>Arial Bold</vt:lpstr>
      <vt:lpstr>Lato Heavy</vt:lpstr>
      <vt:lpstr>Homemade Apple</vt:lpstr>
      <vt:lpstr>Arial</vt:lpstr>
      <vt:lpstr>Kollektif</vt:lpstr>
      <vt:lpstr>Lato Heavy Bold</vt:lpstr>
      <vt:lpstr>Libre Baskerville Bold</vt:lpstr>
      <vt:lpstr>Hussar Ekologiczy</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ARAŞTIRMA PROJELERİ BİRİMİ</dc:title>
  <dc:creator>Dell</dc:creator>
  <cp:lastModifiedBy>Dell</cp:lastModifiedBy>
  <cp:revision>5</cp:revision>
  <dcterms:created xsi:type="dcterms:W3CDTF">2006-08-16T00:00:00Z</dcterms:created>
  <dcterms:modified xsi:type="dcterms:W3CDTF">2024-12-10T06:24:00Z</dcterms:modified>
  <dc:identifier>DAGYuqfY2zs</dc:identifier>
</cp:coreProperties>
</file>