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sldIdLst>
    <p:sldId id="257" r:id="rId2"/>
    <p:sldId id="258" r:id="rId3"/>
    <p:sldId id="259" r:id="rId4"/>
    <p:sldId id="260" r:id="rId5"/>
    <p:sldId id="261" r:id="rId6"/>
    <p:sldId id="263" r:id="rId7"/>
    <p:sldId id="264" r:id="rId8"/>
    <p:sldId id="262"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3300"/>
    <a:srgbClr val="DCF4F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8" d="100"/>
          <a:sy n="118" d="100"/>
        </p:scale>
        <p:origin x="-1122" y="-2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53AF5-77A0-4BDD-8FE4-2BAFF8463605}" type="datetimeFigureOut">
              <a:rPr lang="tr-TR" smtClean="0"/>
              <a:t>22.04.2025</a:t>
            </a:fld>
            <a:endParaRPr lang="tr-TR"/>
          </a:p>
        </p:txBody>
      </p:sp>
      <p:sp>
        <p:nvSpPr>
          <p:cNvPr id="4" name="Slayt Resmi Yer Tutucusu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2EC3F-BD22-4BA6-8926-FDEAC362B5D5}" type="slidenum">
              <a:rPr lang="tr-TR" smtClean="0"/>
              <a:t>‹#›</a:t>
            </a:fld>
            <a:endParaRPr lang="tr-TR"/>
          </a:p>
        </p:txBody>
      </p:sp>
    </p:spTree>
    <p:extLst>
      <p:ext uri="{BB962C8B-B14F-4D97-AF65-F5344CB8AC3E}">
        <p14:creationId xmlns:p14="http://schemas.microsoft.com/office/powerpoint/2010/main" val="4022521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D52EC3F-BD22-4BA6-8926-FDEAC362B5D5}" type="slidenum">
              <a:rPr lang="tr-TR" smtClean="0"/>
              <a:t>1</a:t>
            </a:fld>
            <a:endParaRPr lang="tr-TR"/>
          </a:p>
        </p:txBody>
      </p:sp>
    </p:spTree>
    <p:extLst>
      <p:ext uri="{BB962C8B-B14F-4D97-AF65-F5344CB8AC3E}">
        <p14:creationId xmlns:p14="http://schemas.microsoft.com/office/powerpoint/2010/main" val="642251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t>22.04.2025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108968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t>22.04.2025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236578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t>22.04.2025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356556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81038" y="1518082"/>
            <a:ext cx="8543925" cy="601846"/>
          </a:xfrm>
        </p:spPr>
        <p:txBody>
          <a:bodyPr>
            <a:normAutofit/>
          </a:bodyPr>
          <a:lstStyle>
            <a:lvl1pPr>
              <a:defRPr sz="3400">
                <a:latin typeface="Arial" panose="020B0604020202020204" pitchFamily="34" charset="0"/>
                <a:cs typeface="Arial" panose="020B0604020202020204" pitchFamily="34" charset="0"/>
              </a:defRPr>
            </a:lvl1pPr>
          </a:lstStyle>
          <a:p>
            <a:r>
              <a:rPr lang="tr-TR" dirty="0"/>
              <a:t>Asıl başlık stilini düzenlemek için tıklayın</a:t>
            </a:r>
            <a:endParaRPr lang="en-US" dirty="0"/>
          </a:p>
        </p:txBody>
      </p:sp>
      <p:sp>
        <p:nvSpPr>
          <p:cNvPr id="3" name="Content Placeholder 2"/>
          <p:cNvSpPr>
            <a:spLocks noGrp="1"/>
          </p:cNvSpPr>
          <p:nvPr>
            <p:ph idx="1"/>
          </p:nvPr>
        </p:nvSpPr>
        <p:spPr>
          <a:xfrm>
            <a:off x="681038" y="2299317"/>
            <a:ext cx="8543925" cy="3877646"/>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t>22.04.2025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25473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C91E0DE-1AFE-4C88-B85A-8630037ABCF5}" type="datetimeFigureOut">
              <a:rPr lang="tr-TR" smtClean="0"/>
              <a:t>22.04.2025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69164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C91E0DE-1AFE-4C88-B85A-8630037ABCF5}" type="datetimeFigureOut">
              <a:rPr lang="tr-TR" smtClean="0"/>
              <a:t>22.04.2025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251342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2329" y="2505075"/>
            <a:ext cx="4190702"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14913" y="2505075"/>
            <a:ext cx="4211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C91E0DE-1AFE-4C88-B85A-8630037ABCF5}" type="datetimeFigureOut">
              <a:rPr lang="tr-TR" smtClean="0"/>
              <a:t>22.04.2025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275108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C91E0DE-1AFE-4C88-B85A-8630037ABCF5}" type="datetimeFigureOut">
              <a:rPr lang="tr-TR" smtClean="0"/>
              <a:t>22.04.2025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136048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1E0DE-1AFE-4C88-B85A-8630037ABCF5}" type="datetimeFigureOut">
              <a:rPr lang="tr-TR" smtClean="0"/>
              <a:t>22.04.2025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214068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C91E0DE-1AFE-4C88-B85A-8630037ABCF5}" type="datetimeFigureOut">
              <a:rPr lang="tr-TR" smtClean="0"/>
              <a:t>22.04.2025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7300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C91E0DE-1AFE-4C88-B85A-8630037ABCF5}" type="datetimeFigureOut">
              <a:rPr lang="tr-TR" smtClean="0"/>
              <a:t>22.04.2025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3413759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1E0DE-1AFE-4C88-B85A-8630037ABCF5}" type="datetimeFigureOut">
              <a:rPr lang="tr-TR" smtClean="0"/>
              <a:t>22.04.2025</a:t>
            </a:fld>
            <a:endParaRPr lang="tr-T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B2A3-D668-4FD8-A77D-719D67EDD0DC}" type="slidenum">
              <a:rPr lang="tr-TR" smtClean="0"/>
              <a:t>‹#›</a:t>
            </a:fld>
            <a:endParaRPr lang="tr-TR"/>
          </a:p>
        </p:txBody>
      </p:sp>
    </p:spTree>
    <p:extLst>
      <p:ext uri="{BB962C8B-B14F-4D97-AF65-F5344CB8AC3E}">
        <p14:creationId xmlns:p14="http://schemas.microsoft.com/office/powerpoint/2010/main" val="37772420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6F088F4-C766-4BE9-B314-F932E78D0875}"/>
              </a:ext>
            </a:extLst>
          </p:cNvPr>
          <p:cNvSpPr>
            <a:spLocks noGrp="1"/>
          </p:cNvSpPr>
          <p:nvPr>
            <p:ph type="ctrTitle"/>
          </p:nvPr>
        </p:nvSpPr>
        <p:spPr>
          <a:xfrm>
            <a:off x="1" y="3215045"/>
            <a:ext cx="9906000" cy="1822782"/>
          </a:xfrm>
          <a:solidFill>
            <a:srgbClr val="C00000"/>
          </a:solidFill>
        </p:spPr>
        <p:txBody>
          <a:bodyPr>
            <a:normAutofit fontScale="90000"/>
          </a:bodyPr>
          <a:lstStyle/>
          <a:p>
            <a:r>
              <a:rPr lang="tr-TR" dirty="0" smtClean="0">
                <a:solidFill>
                  <a:schemeClr val="bg1"/>
                </a:solidFill>
              </a:rPr>
              <a:t>Etkili Konuşma ve Hitabet Eğitimi</a:t>
            </a:r>
            <a:r>
              <a:rPr lang="tr-TR" sz="4400" dirty="0">
                <a:solidFill>
                  <a:schemeClr val="bg1"/>
                </a:solidFill>
                <a:latin typeface="Arial" panose="020B0604020202020204" pitchFamily="34" charset="0"/>
                <a:cs typeface="Arial" panose="020B0604020202020204" pitchFamily="34" charset="0"/>
              </a:rPr>
              <a:t/>
            </a:r>
            <a:br>
              <a:rPr lang="tr-TR" sz="4400" dirty="0">
                <a:solidFill>
                  <a:schemeClr val="bg1"/>
                </a:solidFill>
                <a:latin typeface="Arial" panose="020B0604020202020204" pitchFamily="34" charset="0"/>
                <a:cs typeface="Arial" panose="020B0604020202020204" pitchFamily="34" charset="0"/>
              </a:rPr>
            </a:br>
            <a:r>
              <a:rPr lang="tr-TR" sz="1600" dirty="0" smtClean="0">
                <a:solidFill>
                  <a:schemeClr val="bg1"/>
                </a:solidFill>
                <a:latin typeface="Arial" panose="020B0604020202020204" pitchFamily="34" charset="0"/>
                <a:cs typeface="Arial" panose="020B0604020202020204" pitchFamily="34" charset="0"/>
              </a:rPr>
              <a:t>Dr</a:t>
            </a:r>
            <a:r>
              <a:rPr lang="tr-TR" sz="1600" dirty="0">
                <a:solidFill>
                  <a:schemeClr val="bg1"/>
                </a:solidFill>
                <a:latin typeface="Arial" panose="020B0604020202020204" pitchFamily="34" charset="0"/>
                <a:cs typeface="Arial" panose="020B0604020202020204" pitchFamily="34" charset="0"/>
              </a:rPr>
              <a:t>. </a:t>
            </a:r>
            <a:r>
              <a:rPr lang="tr-TR" sz="1600" dirty="0" err="1">
                <a:solidFill>
                  <a:schemeClr val="bg1"/>
                </a:solidFill>
                <a:latin typeface="Arial" panose="020B0604020202020204" pitchFamily="34" charset="0"/>
                <a:cs typeface="Arial" panose="020B0604020202020204" pitchFamily="34" charset="0"/>
              </a:rPr>
              <a:t>Öğr</a:t>
            </a:r>
            <a:r>
              <a:rPr lang="tr-TR" sz="1600" dirty="0">
                <a:solidFill>
                  <a:schemeClr val="bg1"/>
                </a:solidFill>
                <a:latin typeface="Arial" panose="020B0604020202020204" pitchFamily="34" charset="0"/>
                <a:cs typeface="Arial" panose="020B0604020202020204" pitchFamily="34" charset="0"/>
              </a:rPr>
              <a:t>. </a:t>
            </a:r>
            <a:r>
              <a:rPr lang="tr-TR" sz="1600" dirty="0" smtClean="0">
                <a:solidFill>
                  <a:schemeClr val="bg1"/>
                </a:solidFill>
                <a:latin typeface="Arial" panose="020B0604020202020204" pitchFamily="34" charset="0"/>
                <a:cs typeface="Arial" panose="020B0604020202020204" pitchFamily="34" charset="0"/>
              </a:rPr>
              <a:t>Üyesi M. Volkan DEMİREL </a:t>
            </a:r>
            <a:r>
              <a:rPr lang="tr-TR" sz="1600" dirty="0">
                <a:solidFill>
                  <a:schemeClr val="bg1"/>
                </a:solidFill>
                <a:latin typeface="Arial" panose="020B0604020202020204" pitchFamily="34" charset="0"/>
                <a:cs typeface="Arial" panose="020B0604020202020204" pitchFamily="34" charset="0"/>
              </a:rPr>
              <a:t/>
            </a:r>
            <a:br>
              <a:rPr lang="tr-TR" sz="1600" dirty="0">
                <a:solidFill>
                  <a:schemeClr val="bg1"/>
                </a:solidFill>
                <a:latin typeface="Arial" panose="020B0604020202020204" pitchFamily="34" charset="0"/>
                <a:cs typeface="Arial" panose="020B0604020202020204" pitchFamily="34" charset="0"/>
              </a:rPr>
            </a:br>
            <a:endParaRPr lang="tr-TR" sz="1600" dirty="0">
              <a:solidFill>
                <a:schemeClr val="bg1"/>
              </a:solidFill>
              <a:latin typeface="Arial" panose="020B0604020202020204" pitchFamily="34" charset="0"/>
              <a:cs typeface="Arial" panose="020B0604020202020204" pitchFamily="34" charset="0"/>
            </a:endParaRPr>
          </a:p>
        </p:txBody>
      </p:sp>
      <p:sp>
        <p:nvSpPr>
          <p:cNvPr id="4" name="Metin kutusu 3"/>
          <p:cNvSpPr txBox="1"/>
          <p:nvPr/>
        </p:nvSpPr>
        <p:spPr>
          <a:xfrm>
            <a:off x="0" y="6263427"/>
            <a:ext cx="1008667" cy="261610"/>
          </a:xfrm>
          <a:prstGeom prst="rect">
            <a:avLst/>
          </a:prstGeom>
          <a:solidFill>
            <a:srgbClr val="DCF4FA"/>
          </a:solidFill>
        </p:spPr>
        <p:txBody>
          <a:bodyPr wrap="square" rtlCol="0">
            <a:spAutoFit/>
          </a:bodyPr>
          <a:lstStyle/>
          <a:p>
            <a:r>
              <a:rPr lang="tr-TR" sz="1100" dirty="0">
                <a:latin typeface="Arial" panose="020B0604020202020204" pitchFamily="34" charset="0"/>
                <a:cs typeface="Arial" panose="020B0604020202020204" pitchFamily="34" charset="0"/>
              </a:rPr>
              <a:t>Hafta ….</a:t>
            </a:r>
          </a:p>
        </p:txBody>
      </p:sp>
    </p:spTree>
    <p:extLst>
      <p:ext uri="{BB962C8B-B14F-4D97-AF65-F5344CB8AC3E}">
        <p14:creationId xmlns:p14="http://schemas.microsoft.com/office/powerpoint/2010/main" val="2994806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1038" y="1518081"/>
            <a:ext cx="8543925" cy="811461"/>
          </a:xfrm>
        </p:spPr>
        <p:txBody>
          <a:bodyPr>
            <a:noAutofit/>
          </a:bodyPr>
          <a:lstStyle/>
          <a:p>
            <a:pPr algn="ctr"/>
            <a:r>
              <a:rPr lang="tr-TR" sz="2800" dirty="0"/>
              <a:t>TÜRKÇEYİ DOĞRU, GÜZEL VE ETKİLİ </a:t>
            </a:r>
            <a:r>
              <a:rPr lang="tr-TR" sz="2800" dirty="0" smtClean="0"/>
              <a:t>KULLANMAK</a:t>
            </a:r>
            <a:endParaRPr lang="tr-TR" sz="2800" dirty="0"/>
          </a:p>
        </p:txBody>
      </p:sp>
      <p:sp>
        <p:nvSpPr>
          <p:cNvPr id="3" name="İçerik Yer Tutucusu 2"/>
          <p:cNvSpPr>
            <a:spLocks noGrp="1"/>
          </p:cNvSpPr>
          <p:nvPr>
            <p:ph idx="1"/>
          </p:nvPr>
        </p:nvSpPr>
        <p:spPr>
          <a:xfrm>
            <a:off x="681038" y="2623457"/>
            <a:ext cx="8543925" cy="3553506"/>
          </a:xfrm>
        </p:spPr>
        <p:txBody>
          <a:bodyPr/>
          <a:lstStyle/>
          <a:p>
            <a:pPr lvl="0"/>
            <a:r>
              <a:rPr lang="tr-TR" dirty="0"/>
              <a:t>Türkçede yaygın olarak yapılan hataların ve Türkçeleri dururken yabancı dillerden sözcükler kullanmanın başlıca sebepleri şunlardır:</a:t>
            </a:r>
          </a:p>
          <a:p>
            <a:pPr lvl="0"/>
            <a:r>
              <a:rPr lang="tr-TR" dirty="0"/>
              <a:t>Kendi benliğini tanımamak, benliğinden uzaklaşmak,</a:t>
            </a:r>
          </a:p>
          <a:p>
            <a:pPr lvl="0"/>
            <a:r>
              <a:rPr lang="tr-TR" dirty="0"/>
              <a:t> Alışkanlığı bırakamamak,</a:t>
            </a:r>
          </a:p>
          <a:p>
            <a:pPr lvl="0"/>
            <a:r>
              <a:rPr lang="tr-TR" dirty="0"/>
              <a:t>Aşağılık duygusu,</a:t>
            </a:r>
          </a:p>
          <a:p>
            <a:pPr lvl="0"/>
            <a:r>
              <a:rPr lang="tr-TR" dirty="0"/>
              <a:t>Bilgili görünme isteği ve özenti,</a:t>
            </a:r>
          </a:p>
          <a:p>
            <a:pPr lvl="0"/>
            <a:r>
              <a:rPr lang="tr-TR" dirty="0"/>
              <a:t>Yabancı sözcüklerin Türkçe karşılığını bilmemek ve aramamak,</a:t>
            </a:r>
          </a:p>
          <a:p>
            <a:pPr lvl="0"/>
            <a:r>
              <a:rPr lang="tr-TR" dirty="0"/>
              <a:t>Türkçelerini beğenmemek.</a:t>
            </a:r>
          </a:p>
          <a:p>
            <a:endParaRPr lang="tr-TR" dirty="0"/>
          </a:p>
        </p:txBody>
      </p:sp>
    </p:spTree>
    <p:extLst>
      <p:ext uri="{BB962C8B-B14F-4D97-AF65-F5344CB8AC3E}">
        <p14:creationId xmlns:p14="http://schemas.microsoft.com/office/powerpoint/2010/main" val="2960739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Türkçenin Doğru Kullanımına Yönelik Öneriler</a:t>
            </a:r>
            <a:r>
              <a:rPr lang="tr-TR" dirty="0" smtClean="0"/>
              <a:t>:</a:t>
            </a:r>
            <a:endParaRPr lang="tr-TR" dirty="0"/>
          </a:p>
        </p:txBody>
      </p:sp>
      <p:sp>
        <p:nvSpPr>
          <p:cNvPr id="3" name="İçerik Yer Tutucusu 2"/>
          <p:cNvSpPr>
            <a:spLocks noGrp="1"/>
          </p:cNvSpPr>
          <p:nvPr>
            <p:ph idx="1"/>
          </p:nvPr>
        </p:nvSpPr>
        <p:spPr/>
        <p:txBody>
          <a:bodyPr/>
          <a:lstStyle/>
          <a:p>
            <a:r>
              <a:rPr lang="tr-TR" dirty="0"/>
              <a:t>1.  Türkçenin, özellikle magazin basınının başını çektiği kültür ve dil kirliliğinden kurtarılması ve dilin kurallarına uygun olarak kullanılması amacıyla, toplumu bilinçlendirmek, gerekli yerleri bilgilendirip uyarmak.</a:t>
            </a:r>
          </a:p>
          <a:p>
            <a:r>
              <a:rPr lang="tr-TR" dirty="0"/>
              <a:t>2.  Sözlü ve yazılı anlatımda, Türkçe karşılıkları bulunan yabancı sözcüklere yer vermemek (bazı terimler ve mecburi haller dışında)</a:t>
            </a:r>
          </a:p>
          <a:p>
            <a:r>
              <a:rPr lang="tr-TR" dirty="0"/>
              <a:t>3.  Özellikle günlük konuşmalarda Türkçenin kendine özgü cümle </a:t>
            </a:r>
            <a:r>
              <a:rPr lang="tr-TR" dirty="0" smtClean="0"/>
              <a:t>yapısını </a:t>
            </a:r>
            <a:r>
              <a:rPr lang="tr-TR" dirty="0"/>
              <a:t>korumak için cümle yapısıyla ilgili hatalı kullanımları ve Türkçe dil bilgisi kuralları ile ilgili hataları düzeltmek konusunda bilinçli olmak.</a:t>
            </a:r>
          </a:p>
          <a:p>
            <a:endParaRPr lang="tr-TR" dirty="0"/>
          </a:p>
        </p:txBody>
      </p:sp>
    </p:spTree>
    <p:extLst>
      <p:ext uri="{BB962C8B-B14F-4D97-AF65-F5344CB8AC3E}">
        <p14:creationId xmlns:p14="http://schemas.microsoft.com/office/powerpoint/2010/main" val="3217278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dirty="0" smtClean="0"/>
              <a:t>DİKSİYON VE DİKSİYONUN KURALLARI</a:t>
            </a:r>
            <a:endParaRPr lang="tr-TR" sz="2800" dirty="0"/>
          </a:p>
        </p:txBody>
      </p:sp>
      <p:sp>
        <p:nvSpPr>
          <p:cNvPr id="3" name="İçerik Yer Tutucusu 2"/>
          <p:cNvSpPr>
            <a:spLocks noGrp="1"/>
          </p:cNvSpPr>
          <p:nvPr>
            <p:ph idx="1"/>
          </p:nvPr>
        </p:nvSpPr>
        <p:spPr/>
        <p:txBody>
          <a:bodyPr/>
          <a:lstStyle/>
          <a:p>
            <a:pPr lvl="0"/>
            <a:r>
              <a:rPr lang="tr-TR" dirty="0"/>
              <a:t>Hece ve sözcük vurgusuna dikkat etmek,</a:t>
            </a:r>
          </a:p>
          <a:p>
            <a:pPr lvl="0"/>
            <a:r>
              <a:rPr lang="tr-TR" dirty="0"/>
              <a:t>Sesleri doğru </a:t>
            </a:r>
            <a:r>
              <a:rPr lang="tr-TR" dirty="0" err="1"/>
              <a:t>boğumlamak</a:t>
            </a:r>
            <a:r>
              <a:rPr lang="tr-TR" dirty="0"/>
              <a:t>,</a:t>
            </a:r>
          </a:p>
          <a:p>
            <a:pPr lvl="0"/>
            <a:r>
              <a:rPr lang="tr-TR" dirty="0"/>
              <a:t>Jest, mimiklere dikkat etmek, </a:t>
            </a:r>
          </a:p>
          <a:p>
            <a:pPr lvl="0"/>
            <a:r>
              <a:rPr lang="tr-TR" dirty="0"/>
              <a:t>Yerinde ve doğru tonlama yapmak,</a:t>
            </a:r>
          </a:p>
          <a:p>
            <a:pPr lvl="0"/>
            <a:r>
              <a:rPr lang="tr-TR" dirty="0"/>
              <a:t>Sözcüklerin anlam değerlerine göre sesi kullanmak,</a:t>
            </a:r>
          </a:p>
          <a:p>
            <a:pPr lvl="0"/>
            <a:r>
              <a:rPr lang="tr-TR" dirty="0"/>
              <a:t>Uzun ve kısa heceleri doğru söylemek,</a:t>
            </a:r>
          </a:p>
          <a:p>
            <a:pPr lvl="0"/>
            <a:r>
              <a:rPr lang="tr-TR" dirty="0"/>
              <a:t>İşitilebilir bir sesle konuşmak.</a:t>
            </a:r>
          </a:p>
          <a:p>
            <a:endParaRPr lang="tr-TR" dirty="0"/>
          </a:p>
        </p:txBody>
      </p:sp>
    </p:spTree>
    <p:extLst>
      <p:ext uri="{BB962C8B-B14F-4D97-AF65-F5344CB8AC3E}">
        <p14:creationId xmlns:p14="http://schemas.microsoft.com/office/powerpoint/2010/main" val="224811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a:t>NEFES VE SES </a:t>
            </a:r>
            <a:r>
              <a:rPr lang="tr-TR" dirty="0" smtClean="0"/>
              <a:t>EĞİTİMİ</a:t>
            </a:r>
            <a:endParaRPr lang="tr-TR" dirty="0"/>
          </a:p>
        </p:txBody>
      </p:sp>
      <p:sp>
        <p:nvSpPr>
          <p:cNvPr id="3" name="İçerik Yer Tutucusu 2"/>
          <p:cNvSpPr>
            <a:spLocks noGrp="1"/>
          </p:cNvSpPr>
          <p:nvPr>
            <p:ph idx="1"/>
          </p:nvPr>
        </p:nvSpPr>
        <p:spPr/>
        <p:txBody>
          <a:bodyPr/>
          <a:lstStyle/>
          <a:p>
            <a:r>
              <a:rPr lang="tr-TR" dirty="0" smtClean="0"/>
              <a:t>Nefes </a:t>
            </a:r>
            <a:r>
              <a:rPr lang="tr-TR" dirty="0"/>
              <a:t>alma çalışmaları </a:t>
            </a:r>
            <a:r>
              <a:rPr lang="tr-TR" dirty="0" smtClean="0"/>
              <a:t>diksiyon alıştırmalarının önemli </a:t>
            </a:r>
            <a:r>
              <a:rPr lang="tr-TR" dirty="0"/>
              <a:t>bir bölümünü oluşturur. Günlük konuşmalardan dramatik çalışmalara kadar her alanda kusursuz bir diksiyon için, nefes, gerekli bir biçimde kullanılmalıdır. Doğru nefes almak bazı hastalıkların oluşmasını da engellemektedir.</a:t>
            </a:r>
          </a:p>
          <a:p>
            <a:r>
              <a:rPr lang="tr-TR" dirty="0"/>
              <a:t>En doğru nefes alma şekli bebek gibi nefes almadır. Bebeklerin nefes almalarına dikkat ettiğimizde karınlarının nefesle yükselip alçaldığını görürüz. Bu, derin ve yavaş nefes almalarının sonucudur. Zamanla, insanın nefes alma alışkanlığı yürüme sporuyla sağlanabilir. Çünkü yürüme sırasında yanlış nefes almak zordur.</a:t>
            </a:r>
          </a:p>
          <a:p>
            <a:pPr marL="0" indent="0" algn="just">
              <a:buNone/>
            </a:pPr>
            <a:endParaRPr lang="tr-TR" dirty="0"/>
          </a:p>
        </p:txBody>
      </p:sp>
    </p:spTree>
    <p:extLst>
      <p:ext uri="{BB962C8B-B14F-4D97-AF65-F5344CB8AC3E}">
        <p14:creationId xmlns:p14="http://schemas.microsoft.com/office/powerpoint/2010/main" val="1013206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a:t>YANLIŞ – YETERSİZ NEFES </a:t>
            </a:r>
            <a:r>
              <a:rPr lang="tr-TR" dirty="0" smtClean="0"/>
              <a:t>ALMAK</a:t>
            </a:r>
            <a:endParaRPr lang="tr-TR" dirty="0"/>
          </a:p>
        </p:txBody>
      </p:sp>
      <p:sp>
        <p:nvSpPr>
          <p:cNvPr id="3" name="İçerik Yer Tutucusu 2"/>
          <p:cNvSpPr>
            <a:spLocks noGrp="1"/>
          </p:cNvSpPr>
          <p:nvPr>
            <p:ph idx="1"/>
          </p:nvPr>
        </p:nvSpPr>
        <p:spPr/>
        <p:txBody>
          <a:bodyPr/>
          <a:lstStyle/>
          <a:p>
            <a:pPr marL="0" indent="0">
              <a:buNone/>
            </a:pPr>
            <a:r>
              <a:rPr lang="tr-TR" dirty="0"/>
              <a:t>Ses tellerini titreşime geçiren, sesin tınlamasını gerçekleştiren nefestir, bu nedenle nefes doğru, düzenli kullanılmalıdır. Doğru nefes almak için şu hususlara dikkat edilmelidir:</a:t>
            </a:r>
          </a:p>
          <a:p>
            <a:pPr marL="0" indent="0">
              <a:buNone/>
            </a:pPr>
            <a:r>
              <a:rPr lang="tr-TR" dirty="0"/>
              <a:t>1.  Gereğinden fazla nefes </a:t>
            </a:r>
            <a:r>
              <a:rPr lang="tr-TR" dirty="0" smtClean="0"/>
              <a:t>alınmamalıdır </a:t>
            </a:r>
            <a:r>
              <a:rPr lang="tr-TR" dirty="0"/>
              <a:t>(Mekanizma rahatsızlanır, göğüs sıkışır ses zorlanır…).</a:t>
            </a:r>
          </a:p>
          <a:p>
            <a:pPr marL="0" indent="0">
              <a:buNone/>
            </a:pPr>
            <a:r>
              <a:rPr lang="tr-TR" dirty="0"/>
              <a:t>2.  Gereğinden az nefes almak da yanlıştır ( Kişi nefessiz kalır, başladığı cümleyi bitiremez, sesin kuvveti düşer.)</a:t>
            </a:r>
          </a:p>
          <a:p>
            <a:pPr marL="0" indent="0">
              <a:buNone/>
            </a:pPr>
            <a:r>
              <a:rPr lang="tr-TR" dirty="0"/>
              <a:t>Nefes, ses üretim merkezini harekete geçiren bir güçtür. Üretim merkezi gırtlaktır, doğru alınmayan ve doğru kullanılmayan nefes, merkezi zorlar, yıpratır, üretimin (sesin) kalitesi düşer.</a:t>
            </a:r>
          </a:p>
          <a:p>
            <a:endParaRPr lang="tr-TR" dirty="0"/>
          </a:p>
        </p:txBody>
      </p:sp>
    </p:spTree>
    <p:extLst>
      <p:ext uri="{BB962C8B-B14F-4D97-AF65-F5344CB8AC3E}">
        <p14:creationId xmlns:p14="http://schemas.microsoft.com/office/powerpoint/2010/main" val="3852950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1038" y="1240971"/>
            <a:ext cx="8543925" cy="990600"/>
          </a:xfrm>
        </p:spPr>
        <p:txBody>
          <a:bodyPr>
            <a:noAutofit/>
          </a:bodyPr>
          <a:lstStyle/>
          <a:p>
            <a:pPr algn="ctr"/>
            <a:r>
              <a:rPr lang="tr-TR" sz="2800" dirty="0"/>
              <a:t>NEFESLE BEYİN VE VÜCUT FONKSİYONLARININ </a:t>
            </a:r>
            <a:r>
              <a:rPr lang="tr-TR" sz="2800" dirty="0" smtClean="0"/>
              <a:t>İLİŞKİSİ</a:t>
            </a:r>
            <a:endParaRPr lang="tr-TR" sz="2800" dirty="0"/>
          </a:p>
        </p:txBody>
      </p:sp>
      <p:sp>
        <p:nvSpPr>
          <p:cNvPr id="3" name="İçerik Yer Tutucusu 2"/>
          <p:cNvSpPr>
            <a:spLocks noGrp="1"/>
          </p:cNvSpPr>
          <p:nvPr>
            <p:ph idx="1"/>
          </p:nvPr>
        </p:nvSpPr>
        <p:spPr/>
        <p:txBody>
          <a:bodyPr/>
          <a:lstStyle/>
          <a:p>
            <a:r>
              <a:rPr lang="tr-TR" dirty="0"/>
              <a:t>Sağlığımız, kan dolaşımı sistemiyle doğrudan ilişkilidir. Kan dolaşımı sistemi nefesle beslenir ve temizlenir. Kan, yeterli oksijenden mahrum kaldığında bedenimizdeki toksinler temizlenmez. Üstelik kaslar, oksijensiz kalır. Kanın yeterli oksijen taşıması ve zehirli maddeleri dışarı atması için kullanılan lenf sistemi bu durumda yavaşlar vücut hantallaşır. Kontrolü güçleşir. Zaman içinde depresif durumlar oluşur.</a:t>
            </a:r>
          </a:p>
          <a:p>
            <a:r>
              <a:rPr lang="tr-TR" dirty="0"/>
              <a:t>Beyin hücreleri çalışmak için saf glikoz ve oksijen kullanır. Beyne giden kanda oksijen miktarı azaldığında beyin, </a:t>
            </a:r>
            <a:r>
              <a:rPr lang="tr-TR" dirty="0" smtClean="0"/>
              <a:t>glikoza </a:t>
            </a:r>
            <a:r>
              <a:rPr lang="tr-TR" dirty="0"/>
              <a:t>ihtiyaç </a:t>
            </a:r>
            <a:r>
              <a:rPr lang="tr-TR" dirty="0" smtClean="0"/>
              <a:t>duyduğunda </a:t>
            </a:r>
            <a:r>
              <a:rPr lang="tr-TR" dirty="0"/>
              <a:t>yeterli oksijen ulaşmazsa bu süreç işlemez. Bilgi </a:t>
            </a:r>
            <a:r>
              <a:rPr lang="tr-TR" dirty="0" smtClean="0"/>
              <a:t>işlemez</a:t>
            </a:r>
            <a:r>
              <a:rPr lang="tr-TR" dirty="0"/>
              <a:t>,</a:t>
            </a:r>
            <a:r>
              <a:rPr lang="tr-TR" dirty="0" smtClean="0"/>
              <a:t> </a:t>
            </a:r>
            <a:r>
              <a:rPr lang="tr-TR" dirty="0"/>
              <a:t>hafızaya kaydolmaz veya yavaş kaydolur. Geç algılama, geç fark etme, çabucak unutma gibi durumlar ortaya çıkar.</a:t>
            </a:r>
          </a:p>
          <a:p>
            <a:endParaRPr lang="tr-TR" dirty="0"/>
          </a:p>
        </p:txBody>
      </p:sp>
    </p:spTree>
    <p:extLst>
      <p:ext uri="{BB962C8B-B14F-4D97-AF65-F5344CB8AC3E}">
        <p14:creationId xmlns:p14="http://schemas.microsoft.com/office/powerpoint/2010/main" val="4271709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a:t>DOĞRU NEFES ALMA </a:t>
            </a:r>
            <a:r>
              <a:rPr lang="tr-TR" dirty="0" smtClean="0"/>
              <a:t>TEKNİKLERİ</a:t>
            </a:r>
            <a:endParaRPr lang="tr-TR" dirty="0"/>
          </a:p>
        </p:txBody>
      </p:sp>
      <p:sp>
        <p:nvSpPr>
          <p:cNvPr id="3" name="İçerik Yer Tutucusu 2"/>
          <p:cNvSpPr>
            <a:spLocks noGrp="1"/>
          </p:cNvSpPr>
          <p:nvPr>
            <p:ph idx="1"/>
          </p:nvPr>
        </p:nvSpPr>
        <p:spPr/>
        <p:txBody>
          <a:bodyPr/>
          <a:lstStyle/>
          <a:p>
            <a:pPr marL="0" indent="0">
              <a:buNone/>
            </a:pPr>
            <a:r>
              <a:rPr lang="tr-TR" dirty="0"/>
              <a:t>Doğru nefes alma çalışmaları beş aşamada gerçekleşir.</a:t>
            </a:r>
          </a:p>
          <a:p>
            <a:pPr marL="0" indent="0">
              <a:buNone/>
            </a:pPr>
            <a:r>
              <a:rPr lang="tr-TR" dirty="0"/>
              <a:t>1.  Diyaframı kullanabilmek.</a:t>
            </a:r>
          </a:p>
          <a:p>
            <a:pPr marL="0" indent="0">
              <a:buNone/>
            </a:pPr>
            <a:r>
              <a:rPr lang="tr-TR" dirty="0"/>
              <a:t>2.  Nefesi diyaframda tutmak </a:t>
            </a:r>
          </a:p>
          <a:p>
            <a:pPr marL="0" indent="0">
              <a:buNone/>
            </a:pPr>
            <a:r>
              <a:rPr lang="tr-TR" dirty="0"/>
              <a:t>3.  Nefesi tasarruflu kullanmak </a:t>
            </a:r>
          </a:p>
          <a:p>
            <a:pPr marL="0" indent="0">
              <a:buNone/>
            </a:pPr>
            <a:r>
              <a:rPr lang="tr-TR" dirty="0"/>
              <a:t>4.  Nefes alıştırmaları</a:t>
            </a:r>
          </a:p>
          <a:p>
            <a:pPr marL="0" indent="0">
              <a:buNone/>
            </a:pPr>
            <a:r>
              <a:rPr lang="tr-TR" dirty="0"/>
              <a:t>5.  Dinleme-rahatlama alıştırmaları</a:t>
            </a:r>
          </a:p>
          <a:p>
            <a:endParaRPr lang="tr-TR" dirty="0"/>
          </a:p>
        </p:txBody>
      </p:sp>
    </p:spTree>
    <p:extLst>
      <p:ext uri="{BB962C8B-B14F-4D97-AF65-F5344CB8AC3E}">
        <p14:creationId xmlns:p14="http://schemas.microsoft.com/office/powerpoint/2010/main" val="3176039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800" dirty="0"/>
              <a:t>SES İLE İLGİLİ </a:t>
            </a:r>
            <a:r>
              <a:rPr lang="tr-TR" sz="2800" dirty="0" smtClean="0"/>
              <a:t>ÖZELLİKLER</a:t>
            </a:r>
            <a:endParaRPr lang="tr-TR" sz="2800" dirty="0"/>
          </a:p>
        </p:txBody>
      </p:sp>
      <p:sp>
        <p:nvSpPr>
          <p:cNvPr id="3" name="İçerik Yer Tutucusu 2"/>
          <p:cNvSpPr>
            <a:spLocks noGrp="1"/>
          </p:cNvSpPr>
          <p:nvPr>
            <p:ph idx="1"/>
          </p:nvPr>
        </p:nvSpPr>
        <p:spPr/>
        <p:txBody>
          <a:bodyPr/>
          <a:lstStyle/>
          <a:p>
            <a:pPr marL="0" indent="0" algn="ctr">
              <a:buNone/>
            </a:pPr>
            <a:r>
              <a:rPr lang="tr-TR" dirty="0"/>
              <a:t>Ses Rengi, Ses Aralığı</a:t>
            </a:r>
          </a:p>
          <a:p>
            <a:r>
              <a:rPr lang="tr-TR" dirty="0"/>
              <a:t>İnsanı diğer birçok canlıdan ayıran en önemli özellik, sesi ve bu sesle yaptığı iletişimdir. Her insanın doğuştan sahip olduğu bir ses frekansı (aralığı) vardır. Bunun içerisinde kullanımı ve sesin karakteristiğini belirleyen renkler bulunmaktadır. Ses aralığı eğitimle genişletilebilir.</a:t>
            </a:r>
          </a:p>
          <a:p>
            <a:r>
              <a:rPr lang="tr-TR" dirty="0"/>
              <a:t>Ses eğitimi alındıkça sesin rengi belli olur. Sesin bir oturma, şekillenme süresi vardır. Bu süre sonunda sesin rengi netleşir. Her insansın bir konuşma bir de şarkı söyleme şekli vardır. Her şarkı söyleyen ve konuşmacı ses aralığını iyi tanımalı, sesinin rengini bilmelidir.</a:t>
            </a:r>
          </a:p>
          <a:p>
            <a:r>
              <a:rPr lang="tr-TR" dirty="0"/>
              <a:t>Güzel etkili konuşma ses çıkışı ile nefesin kullanımı arasında başarılı bir uyumla gerçekleşir. Düzgün bir sesin temel özelliklerinden biri de </a:t>
            </a:r>
            <a:r>
              <a:rPr lang="tr-TR" dirty="0" err="1"/>
              <a:t>işitilebilirliği</a:t>
            </a:r>
            <a:r>
              <a:rPr lang="tr-TR" dirty="0"/>
              <a:t> (yüksekliği) </a:t>
            </a:r>
            <a:r>
              <a:rPr lang="tr-TR" dirty="0" err="1"/>
              <a:t>dir</a:t>
            </a:r>
            <a:r>
              <a:rPr lang="tr-TR" dirty="0"/>
              <a:t>.</a:t>
            </a:r>
          </a:p>
          <a:p>
            <a:endParaRPr lang="tr-TR" dirty="0"/>
          </a:p>
        </p:txBody>
      </p:sp>
    </p:spTree>
    <p:extLst>
      <p:ext uri="{BB962C8B-B14F-4D97-AF65-F5344CB8AC3E}">
        <p14:creationId xmlns:p14="http://schemas.microsoft.com/office/powerpoint/2010/main" val="3214942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r>
              <a:rPr lang="tr-TR" dirty="0"/>
              <a:t>Sesin </a:t>
            </a:r>
            <a:r>
              <a:rPr lang="tr-TR" dirty="0" err="1"/>
              <a:t>İşitilebilirliği</a:t>
            </a:r>
            <a:r>
              <a:rPr lang="tr-TR" dirty="0"/>
              <a:t> (Yüksekliği)</a:t>
            </a:r>
          </a:p>
          <a:p>
            <a:r>
              <a:rPr lang="tr-TR" dirty="0"/>
              <a:t>Bir konuşmacının sesini karşısındakine duyurabilmesi, iyi bir konuşmanın başlangıcını oluşturur. Konuşmacının sesi işitilmezse konuşmacı ve dinleyici arasında iletişim gerçekleşmez. Alçak veya çok yüksek sesle konuşmak, dinleyiciyi tedirgin eder. Konuşma ortamına göre sesi ayarlamak önemlidir.</a:t>
            </a:r>
          </a:p>
          <a:p>
            <a:r>
              <a:rPr lang="tr-TR" dirty="0"/>
              <a:t>Uygun ses, dinleyici kitlesini tamamen kuşatabilen sestir. Konuşmacı aşağıdaki soruları dikkate alarak ses yüksekliğini ayarlamalıdır.</a:t>
            </a:r>
          </a:p>
          <a:p>
            <a:pPr marL="457200" lvl="1" indent="0">
              <a:buNone/>
            </a:pPr>
            <a:r>
              <a:rPr lang="tr-TR" sz="1800" dirty="0"/>
              <a:t>1.  Kaç kişilik bir gruba konuşuluyor?</a:t>
            </a:r>
          </a:p>
          <a:p>
            <a:pPr marL="457200" lvl="1" indent="0">
              <a:buNone/>
            </a:pPr>
            <a:r>
              <a:rPr lang="tr-TR" sz="1800" dirty="0"/>
              <a:t>2.  Salon ne kadar geniş?</a:t>
            </a:r>
          </a:p>
          <a:p>
            <a:pPr marL="457200" lvl="1" indent="0">
              <a:buNone/>
            </a:pPr>
            <a:r>
              <a:rPr lang="tr-TR" sz="1800" dirty="0"/>
              <a:t>3.  Ortamda gürültü yapan var mı?</a:t>
            </a:r>
          </a:p>
          <a:p>
            <a:pPr marL="457200" lvl="1" indent="0">
              <a:buNone/>
            </a:pPr>
            <a:r>
              <a:rPr lang="tr-TR" sz="1800" dirty="0"/>
              <a:t>4.  Ses, gürültü gibi çıkıyor, rahat duyuluyor mu?</a:t>
            </a:r>
          </a:p>
          <a:p>
            <a:endParaRPr lang="tr-TR" dirty="0"/>
          </a:p>
        </p:txBody>
      </p:sp>
    </p:spTree>
    <p:extLst>
      <p:ext uri="{BB962C8B-B14F-4D97-AF65-F5344CB8AC3E}">
        <p14:creationId xmlns:p14="http://schemas.microsoft.com/office/powerpoint/2010/main" val="80610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800" dirty="0"/>
              <a:t>SES ORGANLARININ </a:t>
            </a:r>
            <a:r>
              <a:rPr lang="tr-TR" sz="2800" dirty="0" smtClean="0"/>
              <a:t>EĞİTİMİ</a:t>
            </a:r>
            <a:endParaRPr lang="tr-TR" sz="2800" dirty="0"/>
          </a:p>
        </p:txBody>
      </p:sp>
      <p:sp>
        <p:nvSpPr>
          <p:cNvPr id="3" name="İçerik Yer Tutucusu 2"/>
          <p:cNvSpPr>
            <a:spLocks noGrp="1"/>
          </p:cNvSpPr>
          <p:nvPr>
            <p:ph idx="1"/>
          </p:nvPr>
        </p:nvSpPr>
        <p:spPr/>
        <p:txBody>
          <a:bodyPr>
            <a:normAutofit fontScale="92500"/>
          </a:bodyPr>
          <a:lstStyle/>
          <a:p>
            <a:r>
              <a:rPr lang="tr-TR" dirty="0"/>
              <a:t>Ses organlarının eğitimi, diksiyon alt yapısını oluşturur. Gırtlağın ürettiği ses tınlarken konuşma oranları devreye girer ve sese son şeklini verir. Böylece konuşma olayı gerçekleşir. En muhteşem enstrüman olan sesin, ince ayarlarla rengi bulunup kalitesi ortaya çıkarılmaktadır. </a:t>
            </a:r>
            <a:r>
              <a:rPr lang="tr-TR" dirty="0" smtClean="0"/>
              <a:t>Bunun </a:t>
            </a:r>
            <a:r>
              <a:rPr lang="tr-TR" dirty="0"/>
              <a:t>için yapılması gerekenler şunlardır:</a:t>
            </a:r>
          </a:p>
          <a:p>
            <a:r>
              <a:rPr lang="tr-TR" dirty="0"/>
              <a:t>1.  Sesi Isıtmak: ısınan kas daha esnek, kıvrak, güçlü ve dayanıklı olur. Ses alıştırmaları kası çalıştırır, ısıtır ve ses organları kolay yorulmaz.</a:t>
            </a:r>
          </a:p>
          <a:p>
            <a:r>
              <a:rPr lang="tr-TR" dirty="0"/>
              <a:t>2.  Sese Teknik Kazandırmak: Gırtlağa enstrüman özelliği kazandırmak için ses alıştırmaları doğru uygulanarak en kolayından en zoruna kadar sürekli yapılmalıdır.</a:t>
            </a:r>
          </a:p>
          <a:p>
            <a:r>
              <a:rPr lang="tr-TR" dirty="0"/>
              <a:t>3.  </a:t>
            </a:r>
            <a:r>
              <a:rPr lang="tr-TR" dirty="0" err="1"/>
              <a:t>Boğumlama</a:t>
            </a:r>
            <a:r>
              <a:rPr lang="tr-TR" dirty="0"/>
              <a:t> Uygulamaları: Kişi hangi dilde konuşursa konuşsun ünlüleri ve ünsüzleri doğru </a:t>
            </a:r>
            <a:r>
              <a:rPr lang="tr-TR" dirty="0" err="1"/>
              <a:t>boğumlamasını</a:t>
            </a:r>
            <a:r>
              <a:rPr lang="tr-TR" dirty="0"/>
              <a:t> öğrenmelidir.</a:t>
            </a:r>
          </a:p>
          <a:p>
            <a:r>
              <a:rPr lang="tr-TR" dirty="0"/>
              <a:t>Sese beğenilen bir özellik kazandırmak için ses organlarını iyi tanımak ve onları iyi kullanabilmek önemlidir. Başta dil olmak üzere dudaklar, dişler, çene ve ağız boşluğu konuşmacının sağlıklı bir konuşmayla denetim altına alabileceği ses organlarıdır.</a:t>
            </a:r>
          </a:p>
          <a:p>
            <a:pPr marL="0" indent="0">
              <a:buNone/>
            </a:pPr>
            <a:endParaRPr lang="tr-TR" dirty="0"/>
          </a:p>
        </p:txBody>
      </p:sp>
    </p:spTree>
    <p:extLst>
      <p:ext uri="{BB962C8B-B14F-4D97-AF65-F5344CB8AC3E}">
        <p14:creationId xmlns:p14="http://schemas.microsoft.com/office/powerpoint/2010/main" val="332537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a:t>Etkili Konuşma ve Hitabet Nasıl </a:t>
            </a:r>
            <a:r>
              <a:rPr lang="tr-TR" dirty="0" smtClean="0"/>
              <a:t>Gerçekleşir</a:t>
            </a:r>
            <a:endParaRPr lang="tr-TR" dirty="0"/>
          </a:p>
        </p:txBody>
      </p:sp>
      <p:sp>
        <p:nvSpPr>
          <p:cNvPr id="3" name="İçerik Yer Tutucusu 2"/>
          <p:cNvSpPr>
            <a:spLocks noGrp="1"/>
          </p:cNvSpPr>
          <p:nvPr>
            <p:ph idx="1"/>
          </p:nvPr>
        </p:nvSpPr>
        <p:spPr/>
        <p:txBody>
          <a:bodyPr/>
          <a:lstStyle/>
          <a:p>
            <a:pPr lvl="0"/>
            <a:r>
              <a:rPr lang="tr-TR" dirty="0"/>
              <a:t>Düzgün bir diksiyon</a:t>
            </a:r>
          </a:p>
          <a:p>
            <a:pPr lvl="0"/>
            <a:r>
              <a:rPr lang="tr-TR" dirty="0"/>
              <a:t>Doğru anlatım</a:t>
            </a:r>
          </a:p>
          <a:p>
            <a:pPr lvl="0"/>
            <a:r>
              <a:rPr lang="tr-TR" dirty="0"/>
              <a:t>Yerinde jest ve mimik kullanımı</a:t>
            </a:r>
          </a:p>
          <a:p>
            <a:endParaRPr lang="tr-TR" dirty="0"/>
          </a:p>
        </p:txBody>
      </p:sp>
    </p:spTree>
    <p:extLst>
      <p:ext uri="{BB962C8B-B14F-4D97-AF65-F5344CB8AC3E}">
        <p14:creationId xmlns:p14="http://schemas.microsoft.com/office/powerpoint/2010/main" val="1796240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1038" y="1164771"/>
            <a:ext cx="8543925" cy="955157"/>
          </a:xfrm>
        </p:spPr>
        <p:txBody>
          <a:bodyPr>
            <a:noAutofit/>
          </a:bodyPr>
          <a:lstStyle/>
          <a:p>
            <a:pPr algn="ctr"/>
            <a:r>
              <a:rPr lang="tr-TR" sz="2800" dirty="0"/>
              <a:t>İFADENİN </a:t>
            </a:r>
            <a:r>
              <a:rPr lang="tr-TR" sz="2800" dirty="0" smtClean="0"/>
              <a:t>KUVVETLENDİRİLMESİ:</a:t>
            </a:r>
            <a:r>
              <a:rPr lang="tr-TR" sz="2800" dirty="0"/>
              <a:t/>
            </a:r>
            <a:br>
              <a:rPr lang="tr-TR" sz="2800" dirty="0"/>
            </a:br>
            <a:r>
              <a:rPr lang="tr-TR" sz="2800" dirty="0"/>
              <a:t>VURGU VE </a:t>
            </a:r>
            <a:r>
              <a:rPr lang="tr-TR" sz="2800" dirty="0" smtClean="0"/>
              <a:t>TONLAMA</a:t>
            </a:r>
            <a:endParaRPr lang="tr-TR" sz="2800" dirty="0"/>
          </a:p>
        </p:txBody>
      </p:sp>
      <p:sp>
        <p:nvSpPr>
          <p:cNvPr id="3" name="İçerik Yer Tutucusu 2"/>
          <p:cNvSpPr>
            <a:spLocks noGrp="1"/>
          </p:cNvSpPr>
          <p:nvPr>
            <p:ph idx="1"/>
          </p:nvPr>
        </p:nvSpPr>
        <p:spPr/>
        <p:txBody>
          <a:bodyPr>
            <a:normAutofit/>
          </a:bodyPr>
          <a:lstStyle/>
          <a:p>
            <a:r>
              <a:rPr lang="tr-TR" dirty="0"/>
              <a:t>1. </a:t>
            </a:r>
            <a:r>
              <a:rPr lang="tr-TR" dirty="0" smtClean="0"/>
              <a:t>Sesin düz</a:t>
            </a:r>
            <a:r>
              <a:rPr lang="tr-TR" dirty="0"/>
              <a:t>, yükselen, alçalan, yükselip alçalarak dalgalanan, alçalıp yükselerek </a:t>
            </a:r>
            <a:r>
              <a:rPr lang="tr-TR" dirty="0" smtClean="0"/>
              <a:t>dalgalanması ve </a:t>
            </a:r>
            <a:r>
              <a:rPr lang="tr-TR" dirty="0"/>
              <a:t>konuşma biçimlerine uygun yerlerde kullanılması önemlidir.</a:t>
            </a:r>
          </a:p>
          <a:p>
            <a:r>
              <a:rPr lang="tr-TR" dirty="0"/>
              <a:t>2.  Bir şiir, bir </a:t>
            </a:r>
            <a:r>
              <a:rPr lang="tr-TR" dirty="0" smtClean="0"/>
              <a:t>yazı, </a:t>
            </a:r>
            <a:r>
              <a:rPr lang="tr-TR" dirty="0"/>
              <a:t>bir söz ne denli duygulu ve dokunaklı olursa olsun okuyan kişi sesine o duyguyu, o coşkuyu katamıyorsa kendisi de dinleyenler de tat almaz. Sese sevinç, beğeni, sevgi gibi duygular katılmasıyla okuma ve konuşmalara canlılık kazandırılabilir. Bu canlılığı vurgu ve tonlama sağlar.</a:t>
            </a:r>
          </a:p>
          <a:p>
            <a:r>
              <a:rPr lang="tr-TR" dirty="0"/>
              <a:t>3.  Konuşurken yapılacak yanlış vurgu ve tonlama anlam karışıklığına yol açar</a:t>
            </a:r>
            <a:r>
              <a:rPr lang="tr-TR" dirty="0" smtClean="0"/>
              <a:t>, </a:t>
            </a:r>
            <a:r>
              <a:rPr lang="tr-TR" dirty="0"/>
              <a:t>yanlış anlamaları ancak doğru bir tonlama önler.</a:t>
            </a:r>
          </a:p>
          <a:p>
            <a:r>
              <a:rPr lang="tr-TR" dirty="0"/>
              <a:t>4.  Eş sesli sözcüklerin anlamı vurguyla belirginleşir. (Denizli’nin </a:t>
            </a:r>
            <a:r>
              <a:rPr lang="tr-TR" dirty="0" err="1"/>
              <a:t>denizli</a:t>
            </a:r>
            <a:r>
              <a:rPr lang="tr-TR" dirty="0"/>
              <a:t> bir şehir olmadığını biliyor musunuz?)</a:t>
            </a:r>
          </a:p>
          <a:p>
            <a:r>
              <a:rPr lang="tr-TR" dirty="0"/>
              <a:t>5.  Doğru tonlamayı yapabilmek için hakim olan duyguyu bilmek şarttır. (Artık sus!- Emir; Artık sus!-Yalvarma)</a:t>
            </a:r>
          </a:p>
          <a:p>
            <a:endParaRPr lang="tr-TR" dirty="0"/>
          </a:p>
        </p:txBody>
      </p:sp>
    </p:spTree>
    <p:extLst>
      <p:ext uri="{BB962C8B-B14F-4D97-AF65-F5344CB8AC3E}">
        <p14:creationId xmlns:p14="http://schemas.microsoft.com/office/powerpoint/2010/main" val="2639311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Sözcüklerdeki bazı hecelerin diğerlerine göre daha baskılı ve şiddetli söylenmesine vurgu denir. Türkçede vurgu genellikle son hecededir.  Vurgu; Söze duygu ve ahenk katmakla konuşmayı tekdüzelikten kurtarır, söze doğru değeri kazandırır, anlatılanın kavranmasını kolaylaştırır. Sesi söyleyişi canlandırır.</a:t>
            </a:r>
          </a:p>
          <a:p>
            <a:r>
              <a:rPr lang="tr-TR" dirty="0"/>
              <a:t>-	“Şimdi” sözcüğünü sırayla aşağıdaki anlamları ifade edecek biçimde söyleyiniz: </a:t>
            </a:r>
          </a:p>
          <a:p>
            <a:r>
              <a:rPr lang="tr-TR" dirty="0"/>
              <a:t>Şimdi (hemen) </a:t>
            </a:r>
          </a:p>
          <a:p>
            <a:r>
              <a:rPr lang="tr-TR" dirty="0"/>
              <a:t>Şimdi (Gelelim asıl konumuza.) </a:t>
            </a:r>
          </a:p>
          <a:p>
            <a:r>
              <a:rPr lang="tr-TR" dirty="0"/>
              <a:t>Şimdi (Diyelim ki sen </a:t>
            </a:r>
            <a:r>
              <a:rPr lang="tr-TR" dirty="0" err="1"/>
              <a:t>şurdasın</a:t>
            </a:r>
            <a:r>
              <a:rPr lang="tr-TR" dirty="0"/>
              <a:t>.) </a:t>
            </a:r>
          </a:p>
          <a:p>
            <a:r>
              <a:rPr lang="tr-TR" dirty="0"/>
              <a:t>Şimdi (Ne desem bilmem ki…) </a:t>
            </a:r>
          </a:p>
        </p:txBody>
      </p:sp>
    </p:spTree>
    <p:extLst>
      <p:ext uri="{BB962C8B-B14F-4D97-AF65-F5344CB8AC3E}">
        <p14:creationId xmlns:p14="http://schemas.microsoft.com/office/powerpoint/2010/main" val="2184194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a:t>VURGU VE </a:t>
            </a:r>
            <a:r>
              <a:rPr lang="tr-TR" dirty="0" smtClean="0"/>
              <a:t>ÇEŞİTLERİ</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dirty="0"/>
              <a:t>A. Sözcük Vurgusu:</a:t>
            </a:r>
          </a:p>
          <a:p>
            <a:pPr marL="0" indent="0">
              <a:buNone/>
            </a:pPr>
            <a:r>
              <a:rPr lang="tr-TR" dirty="0"/>
              <a:t>1. Tek heceli sözcükler </a:t>
            </a:r>
            <a:r>
              <a:rPr lang="tr-TR" dirty="0" err="1"/>
              <a:t>vurgusuzdur</a:t>
            </a:r>
            <a:r>
              <a:rPr lang="tr-TR" dirty="0"/>
              <a:t> (“ En, pek, çok” gibi zarflar hariç).</a:t>
            </a:r>
          </a:p>
          <a:p>
            <a:pPr marL="0" indent="0">
              <a:buNone/>
            </a:pPr>
            <a:r>
              <a:rPr lang="tr-TR" dirty="0"/>
              <a:t>2. Çok heceli sözcüklerde vurgu genellikle son hecededir. Yer adlarında durum değişebilir.</a:t>
            </a:r>
          </a:p>
          <a:p>
            <a:pPr marL="0" indent="0">
              <a:buNone/>
            </a:pPr>
            <a:r>
              <a:rPr lang="tr-TR" dirty="0"/>
              <a:t>a. İki heceli yer adlarında vurgu baştadır (İzmir, Konya, Samsun …)</a:t>
            </a:r>
          </a:p>
          <a:p>
            <a:pPr marL="0" indent="0">
              <a:buNone/>
            </a:pPr>
            <a:r>
              <a:rPr lang="tr-TR" dirty="0"/>
              <a:t>b. Çok heceli yer adlarında başa doğru sürülür; güçlü hecede yerleşir (Ardahan, Çankırı, Tunceli…).</a:t>
            </a:r>
          </a:p>
          <a:p>
            <a:pPr marL="0" indent="0">
              <a:buNone/>
            </a:pPr>
            <a:r>
              <a:rPr lang="tr-TR" dirty="0"/>
              <a:t>c. Birinci hece bir iki sesli; İkinci hece üç-dört sesli ise ikinci hece vurguyu üzerine çeker (Antalya, Denizli…).</a:t>
            </a:r>
          </a:p>
          <a:p>
            <a:pPr marL="0" indent="0">
              <a:buNone/>
            </a:pPr>
            <a:r>
              <a:rPr lang="tr-TR" dirty="0"/>
              <a:t>3. Birkaç zarf, bağlaç ve ünlemde vurgu baştadır (Şimdi, haydi, ancak…)</a:t>
            </a:r>
          </a:p>
          <a:p>
            <a:pPr marL="0" indent="0">
              <a:buNone/>
            </a:pPr>
            <a:r>
              <a:rPr lang="tr-TR" dirty="0"/>
              <a:t>Not: Cins adları özel yer adları olarak kullanılınca vurgu başa doğru kayar. “Kartal büyük bir kuştur. Kartal’dan gelen tren.”</a:t>
            </a:r>
          </a:p>
          <a:p>
            <a:endParaRPr lang="tr-TR" dirty="0"/>
          </a:p>
        </p:txBody>
      </p:sp>
    </p:spTree>
    <p:extLst>
      <p:ext uri="{BB962C8B-B14F-4D97-AF65-F5344CB8AC3E}">
        <p14:creationId xmlns:p14="http://schemas.microsoft.com/office/powerpoint/2010/main" val="261688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1038" y="1621971"/>
            <a:ext cx="8543925" cy="4554992"/>
          </a:xfrm>
        </p:spPr>
        <p:txBody>
          <a:bodyPr>
            <a:normAutofit lnSpcReduction="10000"/>
          </a:bodyPr>
          <a:lstStyle/>
          <a:p>
            <a:pPr marL="0" indent="0">
              <a:buNone/>
            </a:pPr>
            <a:r>
              <a:rPr lang="tr-TR" dirty="0"/>
              <a:t>4. Ekler genel olarak sözcük sonundaki vurguyu üzerlerine çeker (Çiçek, çiçekler, çiçeklerimiz, çiçekli).</a:t>
            </a:r>
          </a:p>
          <a:p>
            <a:pPr marL="0" indent="0">
              <a:buNone/>
            </a:pPr>
            <a:r>
              <a:rPr lang="tr-TR" dirty="0"/>
              <a:t>5. Yalnız </a:t>
            </a:r>
            <a:r>
              <a:rPr lang="tr-TR" dirty="0" err="1"/>
              <a:t>şular</a:t>
            </a:r>
            <a:r>
              <a:rPr lang="tr-TR" dirty="0"/>
              <a:t> vurguyu üzerine çekmez. Vurgu kendinden önceki hecede kalır.</a:t>
            </a:r>
          </a:p>
          <a:p>
            <a:pPr marL="0" indent="0">
              <a:buNone/>
            </a:pPr>
            <a:r>
              <a:rPr lang="tr-TR" dirty="0"/>
              <a:t>a. Olumsuzluk eki: -me, -</a:t>
            </a:r>
            <a:r>
              <a:rPr lang="tr-TR" dirty="0" err="1"/>
              <a:t>ma</a:t>
            </a:r>
            <a:r>
              <a:rPr lang="tr-TR" dirty="0"/>
              <a:t> (Arkadaş! Yurduma alçakları uğratma, sakın.)</a:t>
            </a:r>
          </a:p>
          <a:p>
            <a:pPr marL="0" indent="0">
              <a:buNone/>
            </a:pPr>
            <a:r>
              <a:rPr lang="tr-TR" dirty="0"/>
              <a:t>b. Soru eki: mi (Geldin mi?)</a:t>
            </a:r>
          </a:p>
          <a:p>
            <a:pPr marL="0" indent="0">
              <a:buNone/>
            </a:pPr>
            <a:r>
              <a:rPr lang="tr-TR" dirty="0"/>
              <a:t>c. -ce eki: küçültme anlamında vurguyu üzerine çeker. (bolca, güzelce…) Küçültmeden başka anlam ifade eden –ce eki vurguyu üzerine çekmez (kardeşçe, bence…). </a:t>
            </a:r>
          </a:p>
          <a:p>
            <a:pPr marL="0" indent="0">
              <a:buNone/>
            </a:pPr>
            <a:r>
              <a:rPr lang="tr-TR" dirty="0"/>
              <a:t>ç. “ile, ise, idi, imiş, iken” sözcükleri ek haline gelince vurguyu üzerine çekmez. Tebeşirle, kardeşiyle, çalışkandı.</a:t>
            </a:r>
          </a:p>
          <a:p>
            <a:pPr marL="0" indent="0">
              <a:buNone/>
            </a:pPr>
            <a:r>
              <a:rPr lang="tr-TR" dirty="0"/>
              <a:t>d. Ek-fiilin geniş zaman tipinin –im, -sin, -iz, -siniz, -</a:t>
            </a:r>
            <a:r>
              <a:rPr lang="tr-TR" dirty="0" err="1"/>
              <a:t>dir</a:t>
            </a:r>
            <a:r>
              <a:rPr lang="tr-TR" dirty="0"/>
              <a:t> ekleri vurguyu üzerine çekmez. (Çocuksun, kardeşiz…)</a:t>
            </a:r>
          </a:p>
          <a:p>
            <a:pPr marL="0" indent="0">
              <a:buNone/>
            </a:pPr>
            <a:r>
              <a:rPr lang="tr-TR" dirty="0"/>
              <a:t>Not: Ek-fiil olmayan –im vurguyu üzerine çeker. [(Ben) öğretmenim, (benim) öğretmenim</a:t>
            </a:r>
            <a:r>
              <a:rPr lang="tr-TR" dirty="0" smtClean="0"/>
              <a:t>]</a:t>
            </a:r>
          </a:p>
          <a:p>
            <a:pPr marL="0" indent="0">
              <a:buNone/>
            </a:pPr>
            <a:r>
              <a:rPr lang="tr-TR" dirty="0"/>
              <a:t>e. ki ve de bağlacı vurguyu üzerine çekmez. Ayşe de geldi, bilirsiniz ki…</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1327777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 Cümle Vurgusu: Cümlede en anlamlı sözcük vurgu ile belirlenir. Bazı sözcüklerin söyleyiş ve cümledeki görevi bakımından baskılı söylenmesine cümle vurgusu denir.</a:t>
            </a:r>
          </a:p>
          <a:p>
            <a:r>
              <a:rPr lang="tr-TR" dirty="0"/>
              <a:t>1. Sonda bulunmayan yüklemler özel olarak vurgulanır.</a:t>
            </a:r>
          </a:p>
          <a:p>
            <a:r>
              <a:rPr lang="tr-TR" dirty="0"/>
              <a:t>2. Cümlede yükleme yakın olan sözcükler daha vurgulu söylenir. Bu nedenle cümlede vurgulanmak istenen öğe yükleme yaklaştırılır. Sözcüklerin sırlarını değiştirmeden de belirtme vurgusu ile cümleye farkı bir anlam kazandırılır.</a:t>
            </a:r>
          </a:p>
          <a:p>
            <a:r>
              <a:rPr lang="tr-TR" dirty="0"/>
              <a:t>3. Cümle başında virgülle ayrılan özneler de vurguyu kendi üzerine çeker.</a:t>
            </a:r>
          </a:p>
          <a:p>
            <a:endParaRPr lang="tr-TR" dirty="0"/>
          </a:p>
        </p:txBody>
      </p:sp>
    </p:spTree>
    <p:extLst>
      <p:ext uri="{BB962C8B-B14F-4D97-AF65-F5344CB8AC3E}">
        <p14:creationId xmlns:p14="http://schemas.microsoft.com/office/powerpoint/2010/main" val="1102349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C. Şiddet (Berkitme) Vurgusu: Söze daha çok kuvvet vermek, dikkati canlandırmak için kimi sözcüklerin şiddetli söylenmesidir. (İnsafsız benden beş kuruşu esirgedi.).</a:t>
            </a:r>
          </a:p>
          <a:p>
            <a:r>
              <a:rPr lang="tr-TR" dirty="0"/>
              <a:t>Şiddet vurgusunun en belirgin olduğu yerler beğenme, gücenme, kızma gibi yerlerdir. Şiddet vurgusu hitaplarda görülebilir. Pekiştirme sıfatları, niteleme sıfatları, asıl sayılar bu vurguya elverişlidir.</a:t>
            </a:r>
          </a:p>
          <a:p>
            <a:r>
              <a:rPr lang="tr-TR" dirty="0"/>
              <a:t>D. Dize Vurgusu: Şiirlerde, dizelerde görülen sözcük vurgusuna “dize vurgusu” denir. Dize vurgusuyla şiirdeki anlam </a:t>
            </a:r>
            <a:r>
              <a:rPr lang="tr-TR" dirty="0" err="1"/>
              <a:t>belirginleşiri</a:t>
            </a:r>
            <a:r>
              <a:rPr lang="tr-TR" dirty="0"/>
              <a:t> söyleyiş güzelliği ve inceliği artar.</a:t>
            </a:r>
          </a:p>
          <a:p>
            <a:endParaRPr lang="tr-TR" dirty="0"/>
          </a:p>
        </p:txBody>
      </p:sp>
    </p:spTree>
    <p:extLst>
      <p:ext uri="{BB962C8B-B14F-4D97-AF65-F5344CB8AC3E}">
        <p14:creationId xmlns:p14="http://schemas.microsoft.com/office/powerpoint/2010/main" val="2689397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800" dirty="0" smtClean="0"/>
              <a:t>TONLAMA</a:t>
            </a:r>
            <a:endParaRPr lang="tr-TR" sz="2800" dirty="0"/>
          </a:p>
        </p:txBody>
      </p:sp>
      <p:sp>
        <p:nvSpPr>
          <p:cNvPr id="3" name="İçerik Yer Tutucusu 2"/>
          <p:cNvSpPr>
            <a:spLocks noGrp="1"/>
          </p:cNvSpPr>
          <p:nvPr>
            <p:ph idx="1"/>
          </p:nvPr>
        </p:nvSpPr>
        <p:spPr/>
        <p:txBody>
          <a:bodyPr/>
          <a:lstStyle/>
          <a:p>
            <a:r>
              <a:rPr lang="tr-TR" dirty="0"/>
              <a:t>Tonlama ses titreşimlerinin yükselip alçalmasıdır. Konuşmaya hâkim olan ana nokta, çeşitli ses değişiklikleridir. Heyecan, korku, telaş, öfke gibi durumlarda konuşma hızı artar; sevgi, üzüntü, saygı gibi durumlarda hız azalır. Konuşma anındaki hız; duygulara, kişiliğe, yere ve dinleyicinin niteliğine göre değişimler gösterir. Seslerin çeşitliliği, perdelenmedeki farklılıklar konuşmada ezgiyi sağlayan ve besleyen kaynaktır. Yanlış tonlama, yanlış vurgulamaya dayanır. Her ikisi birden cümlenin doğal ezgisini bozar. Anlam aktarımını engeller, anlatım </a:t>
            </a:r>
            <a:r>
              <a:rPr lang="tr-TR" dirty="0" smtClean="0"/>
              <a:t>inceliklerini </a:t>
            </a:r>
            <a:r>
              <a:rPr lang="tr-TR" dirty="0"/>
              <a:t>ve etkileme gücünü düşürür. Konuşmadan beklenilen sonuç elde edilemez.</a:t>
            </a:r>
          </a:p>
          <a:p>
            <a:endParaRPr lang="tr-TR" dirty="0"/>
          </a:p>
        </p:txBody>
      </p:sp>
    </p:spTree>
    <p:extLst>
      <p:ext uri="{BB962C8B-B14F-4D97-AF65-F5344CB8AC3E}">
        <p14:creationId xmlns:p14="http://schemas.microsoft.com/office/powerpoint/2010/main" val="1701857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a:t>DURAKLAMA VE </a:t>
            </a:r>
            <a:r>
              <a:rPr lang="tr-TR" dirty="0" smtClean="0"/>
              <a:t>ULAMA</a:t>
            </a:r>
            <a:endParaRPr lang="tr-TR" dirty="0"/>
          </a:p>
        </p:txBody>
      </p:sp>
      <p:sp>
        <p:nvSpPr>
          <p:cNvPr id="3" name="İçerik Yer Tutucusu 2"/>
          <p:cNvSpPr>
            <a:spLocks noGrp="1"/>
          </p:cNvSpPr>
          <p:nvPr>
            <p:ph idx="1"/>
          </p:nvPr>
        </p:nvSpPr>
        <p:spPr/>
        <p:txBody>
          <a:bodyPr/>
          <a:lstStyle/>
          <a:p>
            <a:r>
              <a:rPr lang="tr-TR" dirty="0"/>
              <a:t>1.  Bir cümle –hele uzunsa- baştan sona ayrı tonda, aynı ritimde okunamaz. Ayrıca sözcükleri okurken onlara canlılık kazandırmak, renk vermek de noktalamaya dikkat etmekle sağlanır. Soluk alma yerleri, duraklar, vurgular ve noktalama işaretleri cümlede bir çeşit bağlantı araçlarıdır. Onlarsız doğru ve iyi bir anlatım düşünülemez.</a:t>
            </a:r>
          </a:p>
          <a:p>
            <a:r>
              <a:rPr lang="tr-TR" dirty="0"/>
              <a:t>2.  Konuşmayı bozan ve çirkinleştiren sebeplerden biri cümlelerin akıcı olmayışıdır. Türkçenin konuşma dilindeki önemli kurallarından biri olan ulamayı bilmemek konuşmayı, okumayı olumsuz etkiler.</a:t>
            </a:r>
          </a:p>
          <a:p>
            <a:r>
              <a:rPr lang="tr-TR" dirty="0"/>
              <a:t>3.  Ulama bir sözcüğün sonundaki ünsüz harfin bir sonraki sözcüğün başında bulunan ünlü harfe bağlanıp birlikte söylenmesidir. Ulama söz akışına pürüzsüzlük ve tatlılık verir. Uygun ulama ile yapılan konuşmalar ve seslendirmelerde ses bir nehrin akışı gibi sakin ve düzenlidir.</a:t>
            </a:r>
          </a:p>
          <a:p>
            <a:endParaRPr lang="tr-TR" dirty="0"/>
          </a:p>
        </p:txBody>
      </p:sp>
    </p:spTree>
    <p:extLst>
      <p:ext uri="{BB962C8B-B14F-4D97-AF65-F5344CB8AC3E}">
        <p14:creationId xmlns:p14="http://schemas.microsoft.com/office/powerpoint/2010/main" val="4246845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1038" y="1317171"/>
            <a:ext cx="8543925" cy="4859792"/>
          </a:xfrm>
        </p:spPr>
        <p:txBody>
          <a:bodyPr>
            <a:normAutofit lnSpcReduction="10000"/>
          </a:bodyPr>
          <a:lstStyle/>
          <a:p>
            <a:r>
              <a:rPr lang="tr-TR" dirty="0"/>
              <a:t>Ulamanın Yapıldığı Yerler:</a:t>
            </a:r>
          </a:p>
          <a:p>
            <a:r>
              <a:rPr lang="tr-TR" dirty="0"/>
              <a:t>1. Sessiz harfle biten bir sözcüğün son harfi, sesli harfle başlayan yanındaki sözcüğün ilk harfiyle birleşir.</a:t>
            </a:r>
          </a:p>
          <a:p>
            <a:r>
              <a:rPr lang="tr-TR" dirty="0"/>
              <a:t>Kitap (Kitap aldı.)      </a:t>
            </a:r>
            <a:r>
              <a:rPr lang="tr-TR" dirty="0" err="1"/>
              <a:t>Kita</a:t>
            </a:r>
            <a:r>
              <a:rPr lang="tr-TR" dirty="0"/>
              <a:t> baldı.</a:t>
            </a:r>
          </a:p>
          <a:p>
            <a:r>
              <a:rPr lang="tr-TR" dirty="0"/>
              <a:t>2. Asıllarında sonu “b, c, d, g” ile biten sözcükler eksiz kullandıklarında “p, ç, t, k” ile söylenir. Yazı dilinde sonlarına ünlü ile başlayan bir ek aldıklarında yumuşak konumlarına döner. Yazı dilinde sert olan harf ulamayla yumuşar.</a:t>
            </a:r>
          </a:p>
          <a:p>
            <a:r>
              <a:rPr lang="tr-TR" dirty="0"/>
              <a:t>Yemekhane-</a:t>
            </a:r>
            <a:r>
              <a:rPr lang="tr-TR" dirty="0" err="1"/>
              <a:t>yemekane</a:t>
            </a:r>
            <a:r>
              <a:rPr lang="tr-TR" dirty="0"/>
              <a:t>   Erik hoşafı-</a:t>
            </a:r>
            <a:r>
              <a:rPr lang="tr-TR" dirty="0" err="1"/>
              <a:t>erikoşafı</a:t>
            </a:r>
            <a:endParaRPr lang="tr-TR" dirty="0"/>
          </a:p>
          <a:p>
            <a:r>
              <a:rPr lang="tr-TR" dirty="0"/>
              <a:t>3. Türkçede sözcük sonundaki “k” ünsüzü, “h” ünsüzü ile başlayan bir sözcük ile yan yana geldiğinde “h” ünsüzü düşer, iki sözcük birbirine bağlanır.</a:t>
            </a:r>
          </a:p>
          <a:p>
            <a:r>
              <a:rPr lang="tr-TR" dirty="0"/>
              <a:t>Koşuştururken okulu unuttu (Konuşma ve yazı dilinde aynıdır.)</a:t>
            </a:r>
          </a:p>
          <a:p>
            <a:r>
              <a:rPr lang="tr-TR" dirty="0"/>
              <a:t>4. Eğer sözcükler arasında durak olursa kurala uygun olsa da ulama yapılmaz.</a:t>
            </a:r>
          </a:p>
          <a:p>
            <a:r>
              <a:rPr lang="tr-TR" dirty="0"/>
              <a:t>Ne için-niçin; Ne asıl-nasıl</a:t>
            </a:r>
          </a:p>
          <a:p>
            <a:r>
              <a:rPr lang="tr-TR" dirty="0"/>
              <a:t>5. Bazı durumlarda iki ayrı sözcüğün tek heceli olan ilk sözcüğünde bulunan ünlü düşer ve iki sözcük birleşir.</a:t>
            </a:r>
          </a:p>
          <a:p>
            <a:endParaRPr lang="tr-TR" dirty="0"/>
          </a:p>
        </p:txBody>
      </p:sp>
    </p:spTree>
    <p:extLst>
      <p:ext uri="{BB962C8B-B14F-4D97-AF65-F5344CB8AC3E}">
        <p14:creationId xmlns:p14="http://schemas.microsoft.com/office/powerpoint/2010/main" val="1832076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800" dirty="0" smtClean="0"/>
              <a:t>DURAKLAMA</a:t>
            </a:r>
            <a:endParaRPr lang="tr-TR" sz="2800" dirty="0"/>
          </a:p>
        </p:txBody>
      </p:sp>
      <p:sp>
        <p:nvSpPr>
          <p:cNvPr id="3" name="İçerik Yer Tutucusu 2"/>
          <p:cNvSpPr>
            <a:spLocks noGrp="1"/>
          </p:cNvSpPr>
          <p:nvPr>
            <p:ph idx="1"/>
          </p:nvPr>
        </p:nvSpPr>
        <p:spPr/>
        <p:txBody>
          <a:bodyPr>
            <a:normAutofit lnSpcReduction="10000"/>
          </a:bodyPr>
          <a:lstStyle/>
          <a:p>
            <a:pPr marL="0" indent="0">
              <a:buNone/>
            </a:pPr>
            <a:r>
              <a:rPr lang="tr-TR" dirty="0" smtClean="0"/>
              <a:t>	Bir </a:t>
            </a:r>
            <a:r>
              <a:rPr lang="tr-TR" dirty="0"/>
              <a:t>konuşmanın sıkıcı ve anlaşılmaz olmaktan kurtulması için söz söylemenin doğallığı içerisinde bazı yerlerde nefes alınır. Buna duraklama denir. Özellikle konuşmanın ana fikirleri üzerinde duraklama yapılmalı, bir konuşmanın başarılı olabilmesi için nerelerde, ne kadar duraklama yapılması gerektiği bilinmelidir.</a:t>
            </a:r>
          </a:p>
          <a:p>
            <a:pPr marL="457200" lvl="1" indent="0">
              <a:buNone/>
            </a:pPr>
            <a:r>
              <a:rPr lang="tr-TR" sz="1800" dirty="0"/>
              <a:t>Bir konuşmacının duraklama yapacağı yerler şunlardır:</a:t>
            </a:r>
          </a:p>
          <a:p>
            <a:pPr marL="0" indent="0">
              <a:buNone/>
            </a:pPr>
            <a:r>
              <a:rPr lang="tr-TR" dirty="0"/>
              <a:t>1.  Konuşmaya noktalama işaretleri getirebilmek için: Noktalama işaretleri bulunmayan bir yazı okuyucuyu şaşırtır, sinirlendirir, sıkıntıya düşürür, duraklamasız bir konuşma da aynı tepkiyi doğurur.</a:t>
            </a:r>
          </a:p>
          <a:p>
            <a:pPr marL="0" indent="0">
              <a:buNone/>
            </a:pPr>
            <a:r>
              <a:rPr lang="tr-TR" dirty="0"/>
              <a:t>2.  Nefes alıp verişleri kontrol etmek için: Konuşmacı ve dinleyiciyi rahatlatır.</a:t>
            </a:r>
          </a:p>
          <a:p>
            <a:pPr marL="0" indent="0">
              <a:buNone/>
            </a:pPr>
            <a:r>
              <a:rPr lang="tr-TR" dirty="0"/>
              <a:t>3.  Dinleyicilerin sessizliğini sağlamak için: Konuşmaya başlamadan önce dinleyicinin ilgisini çekmek için çalışılır.</a:t>
            </a:r>
          </a:p>
          <a:p>
            <a:pPr marL="0" indent="0">
              <a:buNone/>
            </a:pPr>
            <a:r>
              <a:rPr lang="tr-TR" dirty="0"/>
              <a:t>4.  Ana noktaları vurgulamak için: Konuşmanın belirli bölümlerinde yapılan duraklama dinleyicinin özellikle anlaması gereken noktaları ifade eder.</a:t>
            </a:r>
          </a:p>
          <a:p>
            <a:pPr marL="0" indent="0">
              <a:buNone/>
            </a:pPr>
            <a:endParaRPr lang="tr-TR" dirty="0"/>
          </a:p>
        </p:txBody>
      </p:sp>
    </p:spTree>
    <p:extLst>
      <p:ext uri="{BB962C8B-B14F-4D97-AF65-F5344CB8AC3E}">
        <p14:creationId xmlns:p14="http://schemas.microsoft.com/office/powerpoint/2010/main" val="1918813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35467" y="1382485"/>
            <a:ext cx="8543925" cy="754519"/>
          </a:xfrm>
        </p:spPr>
        <p:txBody>
          <a:bodyPr>
            <a:normAutofit/>
          </a:bodyPr>
          <a:lstStyle/>
          <a:p>
            <a:r>
              <a:rPr lang="tr-TR" dirty="0"/>
              <a:t>Etkili Konuşma Bize Ne Kazandırır</a:t>
            </a:r>
            <a:r>
              <a:rPr lang="tr-TR" dirty="0" smtClean="0"/>
              <a:t>?</a:t>
            </a:r>
            <a:endParaRPr lang="tr-TR" dirty="0"/>
          </a:p>
        </p:txBody>
      </p:sp>
      <p:sp>
        <p:nvSpPr>
          <p:cNvPr id="4" name="İçerik Yer Tutucusu 3"/>
          <p:cNvSpPr>
            <a:spLocks noGrp="1"/>
          </p:cNvSpPr>
          <p:nvPr>
            <p:ph sz="half" idx="1"/>
          </p:nvPr>
        </p:nvSpPr>
        <p:spPr>
          <a:xfrm>
            <a:off x="681038" y="2275114"/>
            <a:ext cx="4210050" cy="3901848"/>
          </a:xfrm>
        </p:spPr>
        <p:txBody>
          <a:bodyPr>
            <a:normAutofit/>
          </a:bodyPr>
          <a:lstStyle/>
          <a:p>
            <a:r>
              <a:rPr lang="tr-TR" sz="2000" dirty="0"/>
              <a:t>Toplum için;</a:t>
            </a:r>
          </a:p>
          <a:p>
            <a:pPr lvl="0"/>
            <a:r>
              <a:rPr lang="tr-TR" sz="2000" dirty="0"/>
              <a:t>Barış ortamı sağlanır.</a:t>
            </a:r>
          </a:p>
          <a:p>
            <a:pPr lvl="0"/>
            <a:r>
              <a:rPr lang="tr-TR" sz="2000" dirty="0"/>
              <a:t>Kültürel ve sosyal ilişkiler artar.</a:t>
            </a:r>
          </a:p>
          <a:p>
            <a:pPr lvl="0"/>
            <a:r>
              <a:rPr lang="tr-TR" sz="2000" dirty="0"/>
              <a:t>Toplumların diğer toplumlar arasındaki itibarı artar.</a:t>
            </a:r>
          </a:p>
          <a:p>
            <a:pPr lvl="0"/>
            <a:r>
              <a:rPr lang="tr-TR" sz="2000" dirty="0"/>
              <a:t>Ekonomik ilişkiler düzenli hale gelir.</a:t>
            </a:r>
          </a:p>
          <a:p>
            <a:pPr marL="0" indent="0">
              <a:buNone/>
            </a:pPr>
            <a:endParaRPr lang="tr-TR" sz="2000" dirty="0"/>
          </a:p>
        </p:txBody>
      </p:sp>
      <p:sp>
        <p:nvSpPr>
          <p:cNvPr id="5" name="İçerik Yer Tutucusu 4"/>
          <p:cNvSpPr>
            <a:spLocks noGrp="1"/>
          </p:cNvSpPr>
          <p:nvPr>
            <p:ph sz="half" idx="2"/>
          </p:nvPr>
        </p:nvSpPr>
        <p:spPr>
          <a:xfrm>
            <a:off x="5014913" y="2296885"/>
            <a:ext cx="4210050" cy="3880077"/>
          </a:xfrm>
        </p:spPr>
        <p:txBody>
          <a:bodyPr>
            <a:normAutofit/>
          </a:bodyPr>
          <a:lstStyle/>
          <a:p>
            <a:r>
              <a:rPr lang="tr-TR" sz="2200" dirty="0"/>
              <a:t>Birey için;</a:t>
            </a:r>
          </a:p>
          <a:p>
            <a:pPr lvl="0"/>
            <a:r>
              <a:rPr lang="tr-TR" sz="2200" dirty="0"/>
              <a:t>İnsanlarla doğru iletişim kurabilmek,</a:t>
            </a:r>
          </a:p>
          <a:p>
            <a:pPr lvl="0"/>
            <a:r>
              <a:rPr lang="tr-TR" sz="2200" dirty="0"/>
              <a:t>Meslekte başarı kazanmak,</a:t>
            </a:r>
          </a:p>
          <a:p>
            <a:pPr lvl="0"/>
            <a:r>
              <a:rPr lang="tr-TR" sz="2200" dirty="0"/>
              <a:t>Toplumda saygı görmek,</a:t>
            </a:r>
          </a:p>
          <a:p>
            <a:pPr lvl="0"/>
            <a:r>
              <a:rPr lang="tr-TR" sz="2200" dirty="0"/>
              <a:t>Dinleyenleri ikna edebilmek, </a:t>
            </a:r>
          </a:p>
          <a:p>
            <a:pPr lvl="0"/>
            <a:r>
              <a:rPr lang="tr-TR" sz="2200" dirty="0"/>
              <a:t>Tercih edilmek, </a:t>
            </a:r>
          </a:p>
          <a:p>
            <a:pPr lvl="0"/>
            <a:r>
              <a:rPr lang="tr-TR" sz="2200" dirty="0"/>
              <a:t>Başarılı olmak,</a:t>
            </a:r>
          </a:p>
          <a:p>
            <a:pPr lvl="0"/>
            <a:r>
              <a:rPr lang="tr-TR" sz="2200" dirty="0"/>
              <a:t>İnsanların kalplerini kazanmak.</a:t>
            </a:r>
          </a:p>
          <a:p>
            <a:endParaRPr lang="tr-TR" dirty="0"/>
          </a:p>
        </p:txBody>
      </p:sp>
    </p:spTree>
    <p:extLst>
      <p:ext uri="{BB962C8B-B14F-4D97-AF65-F5344CB8AC3E}">
        <p14:creationId xmlns:p14="http://schemas.microsoft.com/office/powerpoint/2010/main" val="3249498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5.  Konuşmanın sona erdirildiğini hissettirmek için: Konuşmanın sonuna gelmeden önce bir adım öne, kürsü arkasında ise kürsü önüne geçmek dinleyicinin dikkatini konuşmacı üzerine çekecek bitiş cümlelerinin belirli yerlerinde duraklama konuşmanın daha iyi anlaşılmasını sağlayacaktır. Duraklamalar düşünce ve duyguları en derin anlamlarıyla anlatmaya yarar. Bunun için büyük hatipler konuşmalarına güç katmak için duraklamaya özen gösterir.</a:t>
            </a:r>
          </a:p>
          <a:p>
            <a:r>
              <a:rPr lang="tr-TR" dirty="0"/>
              <a:t>Doğru Duraklama İçin Öneriler</a:t>
            </a:r>
          </a:p>
          <a:p>
            <a:r>
              <a:rPr lang="tr-TR" dirty="0"/>
              <a:t>Yavaş yavaş okuyun. Okumak için epeyce zaman ayırınız. Noktalamaların işaret ettikleri yerlerde duraklayın, her virgüle dikkat ediniz. Büyük harfle başlayan her yerde duraklayın. Okuduklarınızı iyi anlayamadığınız zaman da duraklayınız.</a:t>
            </a:r>
          </a:p>
          <a:p>
            <a:endParaRPr lang="tr-TR" dirty="0"/>
          </a:p>
        </p:txBody>
      </p:sp>
    </p:spTree>
    <p:extLst>
      <p:ext uri="{BB962C8B-B14F-4D97-AF65-F5344CB8AC3E}">
        <p14:creationId xmlns:p14="http://schemas.microsoft.com/office/powerpoint/2010/main" val="3187697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1038" y="1621971"/>
            <a:ext cx="8543925" cy="4554992"/>
          </a:xfrm>
        </p:spPr>
        <p:txBody>
          <a:bodyPr>
            <a:normAutofit/>
          </a:bodyPr>
          <a:lstStyle/>
          <a:p>
            <a:pPr marL="0" indent="0">
              <a:buNone/>
            </a:pPr>
            <a:r>
              <a:rPr lang="tr-TR" dirty="0"/>
              <a:t>Bin atlı akınlarda çocuklar gibi şendik, I </a:t>
            </a:r>
          </a:p>
          <a:p>
            <a:pPr marL="0" indent="0">
              <a:buNone/>
            </a:pPr>
            <a:r>
              <a:rPr lang="tr-TR" dirty="0"/>
              <a:t>Bin atlı o gün dev gibi bir orduyu yendik, I </a:t>
            </a:r>
          </a:p>
          <a:p>
            <a:pPr marL="0" indent="0">
              <a:buNone/>
            </a:pPr>
            <a:r>
              <a:rPr lang="tr-TR" dirty="0"/>
              <a:t>Ak tolgalı beylerbeyi haykırdı: I “İlerle!” </a:t>
            </a:r>
          </a:p>
          <a:p>
            <a:pPr marL="0" indent="0">
              <a:buNone/>
            </a:pPr>
            <a:r>
              <a:rPr lang="tr-TR" dirty="0"/>
              <a:t>Bir yaz günü geçtik Tuna’dan kafilelerle. I </a:t>
            </a:r>
          </a:p>
          <a:p>
            <a:pPr marL="0" indent="0">
              <a:buNone/>
            </a:pPr>
            <a:r>
              <a:rPr lang="tr-TR" dirty="0"/>
              <a:t>Şimşek gibi bir semte atıldık yedi koldan, I </a:t>
            </a:r>
          </a:p>
          <a:p>
            <a:pPr marL="0" indent="0">
              <a:buNone/>
            </a:pPr>
            <a:r>
              <a:rPr lang="tr-TR" dirty="0"/>
              <a:t>Şimşek gibi Türk atlarının geçtiği yoldan. I </a:t>
            </a:r>
          </a:p>
          <a:p>
            <a:pPr marL="0" indent="0">
              <a:buNone/>
            </a:pPr>
            <a:r>
              <a:rPr lang="tr-TR" dirty="0"/>
              <a:t>Birden doludizgin boşanan atlarımızla I</a:t>
            </a:r>
          </a:p>
          <a:p>
            <a:pPr marL="0" indent="0">
              <a:buNone/>
            </a:pPr>
            <a:r>
              <a:rPr lang="tr-TR" dirty="0"/>
              <a:t>Yerden yedi kat arşa kanatlandık o hızla. I </a:t>
            </a:r>
          </a:p>
          <a:p>
            <a:pPr marL="0" indent="0">
              <a:buNone/>
            </a:pPr>
            <a:r>
              <a:rPr lang="tr-TR" dirty="0"/>
              <a:t>Cennette bu gün gülleri açmış görürüz de </a:t>
            </a:r>
          </a:p>
          <a:p>
            <a:pPr marL="0" indent="0">
              <a:buNone/>
            </a:pPr>
            <a:r>
              <a:rPr lang="tr-TR" dirty="0"/>
              <a:t>Hâlâ o kızıl hatıra titrer gözümüzde. I </a:t>
            </a:r>
            <a:endParaRPr lang="tr-TR" dirty="0" smtClean="0"/>
          </a:p>
          <a:p>
            <a:pPr marL="0" indent="0">
              <a:buNone/>
            </a:pPr>
            <a:r>
              <a:rPr lang="tr-TR" dirty="0" smtClean="0"/>
              <a:t>Bin </a:t>
            </a:r>
            <a:r>
              <a:rPr lang="tr-TR" dirty="0"/>
              <a:t>atlı akınlarda çocuklar gibi şendik, I </a:t>
            </a:r>
          </a:p>
          <a:p>
            <a:pPr marL="0" indent="0">
              <a:buNone/>
            </a:pPr>
            <a:r>
              <a:rPr lang="tr-TR" dirty="0"/>
              <a:t>Bin atlı o gün dev gibi bir orduyu yendik. </a:t>
            </a:r>
          </a:p>
          <a:p>
            <a:pPr marL="0" indent="0">
              <a:buNone/>
            </a:pPr>
            <a:endParaRPr lang="tr-TR" dirty="0"/>
          </a:p>
        </p:txBody>
      </p:sp>
    </p:spTree>
    <p:extLst>
      <p:ext uri="{BB962C8B-B14F-4D97-AF65-F5344CB8AC3E}">
        <p14:creationId xmlns:p14="http://schemas.microsoft.com/office/powerpoint/2010/main" val="1299671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a:t>Konuşmada –</a:t>
            </a:r>
            <a:r>
              <a:rPr lang="tr-TR" dirty="0" err="1"/>
              <a:t>ecek</a:t>
            </a:r>
            <a:r>
              <a:rPr lang="tr-TR" dirty="0"/>
              <a:t>/-</a:t>
            </a:r>
            <a:r>
              <a:rPr lang="tr-TR" dirty="0" err="1"/>
              <a:t>acak</a:t>
            </a:r>
            <a:r>
              <a:rPr lang="tr-TR" dirty="0"/>
              <a:t> ekinin </a:t>
            </a:r>
            <a:r>
              <a:rPr lang="tr-TR" dirty="0" smtClean="0"/>
              <a:t>söylenişi</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dirty="0"/>
              <a:t>1</a:t>
            </a:r>
          </a:p>
          <a:p>
            <a:r>
              <a:rPr lang="tr-TR" dirty="0"/>
              <a:t>Konuşmada “</a:t>
            </a:r>
            <a:r>
              <a:rPr lang="tr-TR" dirty="0" err="1"/>
              <a:t>ecek</a:t>
            </a:r>
            <a:r>
              <a:rPr lang="tr-TR" dirty="0"/>
              <a:t>/</a:t>
            </a:r>
            <a:r>
              <a:rPr lang="tr-TR" dirty="0" err="1"/>
              <a:t>acak</a:t>
            </a:r>
            <a:r>
              <a:rPr lang="tr-TR" dirty="0"/>
              <a:t>” ekleri sonu sessiz harfle biten ve içinde “a-e-ı-i” gibi düz ünlüler olan eylem köklerine bağlandığında “</a:t>
            </a:r>
            <a:r>
              <a:rPr lang="tr-TR" dirty="0" err="1"/>
              <a:t>ecek</a:t>
            </a:r>
            <a:r>
              <a:rPr lang="tr-TR" dirty="0"/>
              <a:t>/</a:t>
            </a:r>
            <a:r>
              <a:rPr lang="tr-TR" dirty="0" err="1"/>
              <a:t>acak</a:t>
            </a:r>
            <a:r>
              <a:rPr lang="tr-TR" dirty="0"/>
              <a:t>” eklerinin başlarındaki “</a:t>
            </a:r>
            <a:r>
              <a:rPr lang="tr-TR" dirty="0" err="1"/>
              <a:t>a”lar</a:t>
            </a:r>
            <a:r>
              <a:rPr lang="tr-TR" dirty="0"/>
              <a:t> “ı”, “</a:t>
            </a:r>
            <a:r>
              <a:rPr lang="tr-TR" dirty="0" err="1"/>
              <a:t>e”ler</a:t>
            </a:r>
            <a:r>
              <a:rPr lang="tr-TR" dirty="0"/>
              <a:t> “i” olarak darlaşır.</a:t>
            </a:r>
          </a:p>
          <a:p>
            <a:r>
              <a:rPr lang="tr-TR" dirty="0"/>
              <a:t>Kan + </a:t>
            </a:r>
            <a:r>
              <a:rPr lang="tr-TR" dirty="0" err="1"/>
              <a:t>acak</a:t>
            </a:r>
            <a:r>
              <a:rPr lang="tr-TR" dirty="0"/>
              <a:t> </a:t>
            </a:r>
            <a:r>
              <a:rPr lang="tr-TR" dirty="0" err="1"/>
              <a:t>kanıcak</a:t>
            </a:r>
            <a:endParaRPr lang="tr-TR" dirty="0"/>
          </a:p>
          <a:p>
            <a:r>
              <a:rPr lang="tr-TR" dirty="0"/>
              <a:t>kır + </a:t>
            </a:r>
            <a:r>
              <a:rPr lang="tr-TR" dirty="0" err="1"/>
              <a:t>acak</a:t>
            </a:r>
            <a:r>
              <a:rPr lang="tr-TR" dirty="0"/>
              <a:t> </a:t>
            </a:r>
            <a:r>
              <a:rPr lang="tr-TR" dirty="0" err="1"/>
              <a:t>kırıcak</a:t>
            </a:r>
            <a:endParaRPr lang="tr-TR" dirty="0"/>
          </a:p>
          <a:p>
            <a:r>
              <a:rPr lang="tr-TR" dirty="0"/>
              <a:t>sil + </a:t>
            </a:r>
            <a:r>
              <a:rPr lang="tr-TR" dirty="0" err="1"/>
              <a:t>ecek</a:t>
            </a:r>
            <a:r>
              <a:rPr lang="tr-TR" dirty="0"/>
              <a:t> </a:t>
            </a:r>
            <a:r>
              <a:rPr lang="tr-TR" dirty="0" err="1"/>
              <a:t>silicek</a:t>
            </a:r>
            <a:endParaRPr lang="tr-TR" dirty="0"/>
          </a:p>
          <a:p>
            <a:pPr marL="0" indent="0">
              <a:buNone/>
            </a:pPr>
            <a:r>
              <a:rPr lang="tr-TR" dirty="0"/>
              <a:t>2</a:t>
            </a:r>
          </a:p>
          <a:p>
            <a:r>
              <a:rPr lang="tr-TR" dirty="0"/>
              <a:t>Konuşmada “</a:t>
            </a:r>
            <a:r>
              <a:rPr lang="tr-TR" dirty="0" err="1"/>
              <a:t>ecek</a:t>
            </a:r>
            <a:r>
              <a:rPr lang="tr-TR" dirty="0"/>
              <a:t>/</a:t>
            </a:r>
            <a:r>
              <a:rPr lang="tr-TR" dirty="0" err="1"/>
              <a:t>acak</a:t>
            </a:r>
            <a:r>
              <a:rPr lang="tr-TR" dirty="0"/>
              <a:t>” eklerinin bağlandıkları eylem köklerinin içinde “o-ö-u-ü” gibi yuvarlak ünlüler varsa, “</a:t>
            </a:r>
            <a:r>
              <a:rPr lang="tr-TR" dirty="0" err="1"/>
              <a:t>ecek</a:t>
            </a:r>
            <a:r>
              <a:rPr lang="tr-TR" dirty="0"/>
              <a:t>/</a:t>
            </a:r>
            <a:r>
              <a:rPr lang="tr-TR" dirty="0" err="1"/>
              <a:t>acak</a:t>
            </a:r>
            <a:r>
              <a:rPr lang="tr-TR" dirty="0"/>
              <a:t>” eklerinin başlarındaki “</a:t>
            </a:r>
            <a:r>
              <a:rPr lang="tr-TR" dirty="0" err="1"/>
              <a:t>a”lar</a:t>
            </a:r>
            <a:r>
              <a:rPr lang="tr-TR" dirty="0"/>
              <a:t> “u”, “</a:t>
            </a:r>
            <a:r>
              <a:rPr lang="tr-TR" dirty="0" err="1"/>
              <a:t>e”ler</a:t>
            </a:r>
            <a:r>
              <a:rPr lang="tr-TR" dirty="0"/>
              <a:t> “ü” olarak darlaşır.</a:t>
            </a:r>
          </a:p>
          <a:p>
            <a:r>
              <a:rPr lang="tr-TR" dirty="0"/>
              <a:t>Don + </a:t>
            </a:r>
            <a:r>
              <a:rPr lang="tr-TR" dirty="0" err="1"/>
              <a:t>acak</a:t>
            </a:r>
            <a:r>
              <a:rPr lang="tr-TR" dirty="0"/>
              <a:t> </a:t>
            </a:r>
            <a:r>
              <a:rPr lang="tr-TR" dirty="0" err="1"/>
              <a:t>donucak</a:t>
            </a:r>
            <a:endParaRPr lang="tr-TR" dirty="0"/>
          </a:p>
          <a:p>
            <a:endParaRPr lang="tr-TR" dirty="0"/>
          </a:p>
        </p:txBody>
      </p:sp>
    </p:spTree>
    <p:extLst>
      <p:ext uri="{BB962C8B-B14F-4D97-AF65-F5344CB8AC3E}">
        <p14:creationId xmlns:p14="http://schemas.microsoft.com/office/powerpoint/2010/main" val="299157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1038" y="1415143"/>
            <a:ext cx="8543925" cy="4761820"/>
          </a:xfrm>
        </p:spPr>
        <p:txBody>
          <a:bodyPr>
            <a:normAutofit fontScale="92500" lnSpcReduction="20000"/>
          </a:bodyPr>
          <a:lstStyle/>
          <a:p>
            <a:pPr marL="0" indent="0">
              <a:buNone/>
            </a:pPr>
            <a:r>
              <a:rPr lang="tr-TR" dirty="0"/>
              <a:t>3</a:t>
            </a:r>
          </a:p>
          <a:p>
            <a:r>
              <a:rPr lang="tr-TR" dirty="0"/>
              <a:t>ol + </a:t>
            </a:r>
            <a:r>
              <a:rPr lang="tr-TR" dirty="0" err="1"/>
              <a:t>acak</a:t>
            </a:r>
            <a:r>
              <a:rPr lang="tr-TR" dirty="0"/>
              <a:t> </a:t>
            </a:r>
            <a:r>
              <a:rPr lang="tr-TR" dirty="0" err="1"/>
              <a:t>olucak</a:t>
            </a:r>
            <a:endParaRPr lang="tr-TR" dirty="0"/>
          </a:p>
          <a:p>
            <a:r>
              <a:rPr lang="tr-TR" dirty="0"/>
              <a:t>gör + </a:t>
            </a:r>
            <a:r>
              <a:rPr lang="tr-TR" dirty="0" err="1"/>
              <a:t>ecek</a:t>
            </a:r>
            <a:r>
              <a:rPr lang="tr-TR" dirty="0"/>
              <a:t> </a:t>
            </a:r>
            <a:r>
              <a:rPr lang="tr-TR" dirty="0" err="1"/>
              <a:t>görücek</a:t>
            </a:r>
            <a:endParaRPr lang="tr-TR" dirty="0"/>
          </a:p>
          <a:p>
            <a:r>
              <a:rPr lang="tr-TR" dirty="0"/>
              <a:t>Eylem ve eylemsi ekler olan “a-e-un-en-arak-erek-</a:t>
            </a:r>
            <a:r>
              <a:rPr lang="tr-TR" dirty="0" err="1"/>
              <a:t>acak</a:t>
            </a:r>
            <a:r>
              <a:rPr lang="tr-TR" dirty="0"/>
              <a:t>-</a:t>
            </a:r>
            <a:r>
              <a:rPr lang="tr-TR" dirty="0" err="1"/>
              <a:t>ecek</a:t>
            </a:r>
            <a:r>
              <a:rPr lang="tr-TR" dirty="0"/>
              <a:t>” ekleri sonu sesli harfle biten eylem köklerine bağlandıklarında Türkçe sözcüklerde 2 sesli harf yan yana gelemeyeceğinden araya “y” kaynaştırma harfi alır. Konuşmada “y” kaynaştırma harfi kendinden önceki “</a:t>
            </a:r>
            <a:r>
              <a:rPr lang="tr-TR" dirty="0" err="1"/>
              <a:t>a”ları</a:t>
            </a:r>
            <a:r>
              <a:rPr lang="tr-TR" dirty="0"/>
              <a:t> “ı”, “</a:t>
            </a:r>
            <a:r>
              <a:rPr lang="tr-TR" dirty="0" err="1"/>
              <a:t>e”leri</a:t>
            </a:r>
            <a:r>
              <a:rPr lang="tr-TR" dirty="0"/>
              <a:t> “i” olarak darlaştırır.</a:t>
            </a:r>
          </a:p>
          <a:p>
            <a:r>
              <a:rPr lang="tr-TR" dirty="0"/>
              <a:t>Anla + y + an </a:t>
            </a:r>
            <a:r>
              <a:rPr lang="tr-TR" dirty="0" err="1"/>
              <a:t>anlıyan</a:t>
            </a:r>
            <a:endParaRPr lang="tr-TR" dirty="0"/>
          </a:p>
          <a:p>
            <a:pPr marL="0" indent="0">
              <a:buNone/>
            </a:pPr>
            <a:r>
              <a:rPr lang="tr-TR" dirty="0"/>
              <a:t>4</a:t>
            </a:r>
          </a:p>
          <a:p>
            <a:r>
              <a:rPr lang="tr-TR" dirty="0"/>
              <a:t>söyle + y + e </a:t>
            </a:r>
            <a:r>
              <a:rPr lang="tr-TR" dirty="0" err="1"/>
              <a:t>söyliye</a:t>
            </a:r>
            <a:endParaRPr lang="tr-TR" dirty="0"/>
          </a:p>
          <a:p>
            <a:r>
              <a:rPr lang="tr-TR" dirty="0"/>
              <a:t>söyle + y + en </a:t>
            </a:r>
            <a:r>
              <a:rPr lang="tr-TR" dirty="0" err="1"/>
              <a:t>söliyen</a:t>
            </a:r>
            <a:endParaRPr lang="tr-TR" dirty="0"/>
          </a:p>
          <a:p>
            <a:r>
              <a:rPr lang="tr-TR" dirty="0"/>
              <a:t>“Y” kaynaştırma harfi konuşmada, “</a:t>
            </a:r>
            <a:r>
              <a:rPr lang="tr-TR" dirty="0" err="1"/>
              <a:t>acak</a:t>
            </a:r>
            <a:r>
              <a:rPr lang="tr-TR" dirty="0"/>
              <a:t>/</a:t>
            </a:r>
            <a:r>
              <a:rPr lang="tr-TR" dirty="0" err="1"/>
              <a:t>ecek</a:t>
            </a:r>
            <a:r>
              <a:rPr lang="tr-TR" dirty="0"/>
              <a:t>” ekleriyle bağlandığı eylem köklerini gelecek zaman kipine dönüştürür. Bağlandığı eylem kökünün sonundaki sesli harfi darlaştırdığı gibi kendinden sonra gelen “</a:t>
            </a:r>
            <a:r>
              <a:rPr lang="tr-TR" dirty="0" err="1"/>
              <a:t>ecek</a:t>
            </a:r>
            <a:r>
              <a:rPr lang="tr-TR" dirty="0"/>
              <a:t>/</a:t>
            </a:r>
            <a:r>
              <a:rPr lang="tr-TR" dirty="0" err="1"/>
              <a:t>acak</a:t>
            </a:r>
            <a:r>
              <a:rPr lang="tr-TR" dirty="0"/>
              <a:t>” eklerinin başındaki “e” ve “</a:t>
            </a:r>
            <a:r>
              <a:rPr lang="tr-TR" dirty="0" err="1"/>
              <a:t>a”ları</a:t>
            </a:r>
            <a:r>
              <a:rPr lang="tr-TR" dirty="0"/>
              <a:t> </a:t>
            </a:r>
          </a:p>
          <a:p>
            <a:r>
              <a:rPr lang="tr-TR" dirty="0"/>
              <a:t>düşürür.</a:t>
            </a:r>
          </a:p>
          <a:p>
            <a:r>
              <a:rPr lang="tr-TR" dirty="0"/>
              <a:t>anla + y + </a:t>
            </a:r>
            <a:r>
              <a:rPr lang="tr-TR" dirty="0" err="1"/>
              <a:t>cak</a:t>
            </a:r>
            <a:endParaRPr lang="tr-TR" dirty="0"/>
          </a:p>
          <a:p>
            <a:r>
              <a:rPr lang="tr-TR" dirty="0"/>
              <a:t>söyle + y + </a:t>
            </a:r>
            <a:r>
              <a:rPr lang="tr-TR" dirty="0" err="1"/>
              <a:t>ecek</a:t>
            </a:r>
            <a:endParaRPr lang="tr-TR" dirty="0"/>
          </a:p>
          <a:p>
            <a:endParaRPr lang="tr-TR" dirty="0"/>
          </a:p>
        </p:txBody>
      </p:sp>
    </p:spTree>
    <p:extLst>
      <p:ext uri="{BB962C8B-B14F-4D97-AF65-F5344CB8AC3E}">
        <p14:creationId xmlns:p14="http://schemas.microsoft.com/office/powerpoint/2010/main" val="224583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1214438" y="1191511"/>
            <a:ext cx="8543925" cy="601846"/>
          </a:xfrm>
        </p:spPr>
        <p:txBody>
          <a:bodyPr/>
          <a:lstStyle/>
          <a:p>
            <a:r>
              <a:rPr lang="tr-TR" dirty="0" smtClean="0"/>
              <a:t>Konuşma Kusurları Nelerdir?</a:t>
            </a:r>
            <a:endParaRPr lang="tr-TR" dirty="0"/>
          </a:p>
        </p:txBody>
      </p:sp>
      <p:sp>
        <p:nvSpPr>
          <p:cNvPr id="6" name="İçerik Yer Tutucusu 5"/>
          <p:cNvSpPr>
            <a:spLocks noGrp="1"/>
          </p:cNvSpPr>
          <p:nvPr>
            <p:ph idx="1"/>
          </p:nvPr>
        </p:nvSpPr>
        <p:spPr>
          <a:xfrm>
            <a:off x="681038" y="2144486"/>
            <a:ext cx="8543925" cy="4032477"/>
          </a:xfrm>
        </p:spPr>
        <p:txBody>
          <a:bodyPr>
            <a:normAutofit lnSpcReduction="10000"/>
          </a:bodyPr>
          <a:lstStyle/>
          <a:p>
            <a:pPr lvl="0"/>
            <a:r>
              <a:rPr lang="tr-TR" dirty="0"/>
              <a:t>Ana dili iyi kullanamamak, </a:t>
            </a:r>
          </a:p>
          <a:p>
            <a:pPr lvl="0"/>
            <a:r>
              <a:rPr lang="tr-TR" dirty="0"/>
              <a:t>Yerel ağızla konuşmak,</a:t>
            </a:r>
          </a:p>
          <a:p>
            <a:pPr marL="457200" lvl="1" indent="0">
              <a:buNone/>
            </a:pPr>
            <a:r>
              <a:rPr lang="tr-TR" sz="1800" dirty="0"/>
              <a:t>Örnekler: </a:t>
            </a:r>
          </a:p>
          <a:p>
            <a:pPr marL="457200" lvl="1" indent="0">
              <a:buNone/>
            </a:pPr>
            <a:r>
              <a:rPr lang="tr-TR" sz="1800" dirty="0"/>
              <a:t>Kalın: </a:t>
            </a:r>
            <a:r>
              <a:rPr lang="tr-TR" sz="1800" dirty="0" err="1"/>
              <a:t>galın</a:t>
            </a:r>
            <a:r>
              <a:rPr lang="tr-TR" sz="1800" dirty="0"/>
              <a:t> </a:t>
            </a:r>
          </a:p>
          <a:p>
            <a:pPr marL="457200" lvl="1" indent="0">
              <a:buNone/>
            </a:pPr>
            <a:r>
              <a:rPr lang="tr-TR" sz="1800" dirty="0"/>
              <a:t>Gidiyorum: </a:t>
            </a:r>
            <a:r>
              <a:rPr lang="tr-TR" sz="1800" dirty="0" err="1"/>
              <a:t>gidiyom</a:t>
            </a:r>
            <a:r>
              <a:rPr lang="tr-TR" sz="1800" dirty="0"/>
              <a:t> ya da gidim </a:t>
            </a:r>
          </a:p>
          <a:p>
            <a:pPr marL="457200" lvl="1" indent="0">
              <a:buNone/>
            </a:pPr>
            <a:r>
              <a:rPr lang="tr-TR" sz="1800" dirty="0"/>
              <a:t>Yuvarlanmak: </a:t>
            </a:r>
            <a:r>
              <a:rPr lang="tr-TR" sz="1800" dirty="0" err="1"/>
              <a:t>gındırmak</a:t>
            </a:r>
            <a:r>
              <a:rPr lang="tr-TR" sz="1800" dirty="0"/>
              <a:t> Çukur: </a:t>
            </a:r>
            <a:r>
              <a:rPr lang="tr-TR" sz="1800" dirty="0" err="1"/>
              <a:t>kortik</a:t>
            </a:r>
            <a:r>
              <a:rPr lang="tr-TR" sz="1800" dirty="0"/>
              <a:t> </a:t>
            </a:r>
          </a:p>
          <a:p>
            <a:pPr lvl="0"/>
            <a:r>
              <a:rPr lang="tr-TR" dirty="0" smtClean="0"/>
              <a:t>Ses </a:t>
            </a:r>
            <a:r>
              <a:rPr lang="tr-TR" dirty="0"/>
              <a:t>tonunu ayarlayamamak, kontrol edememek, </a:t>
            </a:r>
          </a:p>
          <a:p>
            <a:pPr lvl="0"/>
            <a:r>
              <a:rPr lang="tr-TR" dirty="0"/>
              <a:t>Sözcükleri doğru telaffuz edememek,</a:t>
            </a:r>
          </a:p>
          <a:p>
            <a:pPr lvl="0"/>
            <a:r>
              <a:rPr lang="tr-TR" dirty="0"/>
              <a:t>Konuşmayı gereksiz yere uzatmak,</a:t>
            </a:r>
          </a:p>
          <a:p>
            <a:pPr lvl="0"/>
            <a:r>
              <a:rPr lang="tr-TR" dirty="0"/>
              <a:t>Kendini övmek, yapmacık davranışlarda bulunmak, </a:t>
            </a:r>
          </a:p>
          <a:p>
            <a:pPr lvl="0"/>
            <a:r>
              <a:rPr lang="tr-TR" dirty="0"/>
              <a:t>Eleştiriye kapalı olmak,</a:t>
            </a:r>
          </a:p>
          <a:p>
            <a:pPr lvl="0"/>
            <a:r>
              <a:rPr lang="tr-TR" dirty="0"/>
              <a:t>Beden dilini, mimikleri doğru kullanamamak,</a:t>
            </a:r>
          </a:p>
          <a:p>
            <a:endParaRPr lang="tr-TR" dirty="0"/>
          </a:p>
        </p:txBody>
      </p:sp>
    </p:spTree>
    <p:extLst>
      <p:ext uri="{BB962C8B-B14F-4D97-AF65-F5344CB8AC3E}">
        <p14:creationId xmlns:p14="http://schemas.microsoft.com/office/powerpoint/2010/main" val="2762273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dirty="0"/>
              <a:t>Argo ve kaba sözler kullanmak,</a:t>
            </a:r>
          </a:p>
          <a:p>
            <a:pPr lvl="0"/>
            <a:r>
              <a:rPr lang="tr-TR" dirty="0"/>
              <a:t>Heyecanını yenememek,</a:t>
            </a:r>
          </a:p>
          <a:p>
            <a:pPr lvl="0"/>
            <a:r>
              <a:rPr lang="tr-TR" dirty="0"/>
              <a:t>Sözcükleri tekrarlamak,</a:t>
            </a:r>
          </a:p>
          <a:p>
            <a:pPr lvl="0"/>
            <a:r>
              <a:rPr lang="tr-TR" dirty="0" err="1"/>
              <a:t>Eee</a:t>
            </a:r>
            <a:r>
              <a:rPr lang="tr-TR" dirty="0"/>
              <a:t>…, </a:t>
            </a:r>
            <a:r>
              <a:rPr lang="tr-TR" dirty="0" err="1"/>
              <a:t>ııı</a:t>
            </a:r>
            <a:r>
              <a:rPr lang="tr-TR" dirty="0"/>
              <a:t>…, </a:t>
            </a:r>
            <a:r>
              <a:rPr lang="tr-TR" dirty="0" err="1"/>
              <a:t>aaa</a:t>
            </a:r>
            <a:r>
              <a:rPr lang="tr-TR" dirty="0"/>
              <a:t>… gibi sesler çıkarmak.</a:t>
            </a:r>
          </a:p>
          <a:p>
            <a:endParaRPr lang="tr-TR" dirty="0"/>
          </a:p>
        </p:txBody>
      </p:sp>
    </p:spTree>
    <p:extLst>
      <p:ext uri="{BB962C8B-B14F-4D97-AF65-F5344CB8AC3E}">
        <p14:creationId xmlns:p14="http://schemas.microsoft.com/office/powerpoint/2010/main" val="142523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Konuşmada Nelere Dikkat </a:t>
            </a:r>
            <a:r>
              <a:rPr lang="tr-TR" dirty="0" smtClean="0"/>
              <a:t>Etmeliyiz</a:t>
            </a:r>
            <a:endParaRPr lang="tr-TR" dirty="0"/>
          </a:p>
        </p:txBody>
      </p:sp>
      <p:sp>
        <p:nvSpPr>
          <p:cNvPr id="3" name="İçerik Yer Tutucusu 2"/>
          <p:cNvSpPr>
            <a:spLocks noGrp="1"/>
          </p:cNvSpPr>
          <p:nvPr>
            <p:ph idx="1"/>
          </p:nvPr>
        </p:nvSpPr>
        <p:spPr/>
        <p:txBody>
          <a:bodyPr/>
          <a:lstStyle/>
          <a:p>
            <a:r>
              <a:rPr lang="tr-TR" dirty="0"/>
              <a:t>1.  Canlı, inandırıcı, ilgi çekici, olma: </a:t>
            </a:r>
            <a:r>
              <a:rPr lang="tr-TR" dirty="0" smtClean="0"/>
              <a:t>Konuşmamızın </a:t>
            </a:r>
            <a:r>
              <a:rPr lang="tr-TR" dirty="0"/>
              <a:t>baştan sona canlı bir havada dinlenebilmesi için ifadelerimize, ses tonumuza ve özellikle hareketlerimize ayrı bir özen göstermeliyiz.</a:t>
            </a:r>
          </a:p>
          <a:p>
            <a:r>
              <a:rPr lang="tr-TR" dirty="0"/>
              <a:t>2.  Konuşma süresinin kontrolü: Verilen süreye bağlı kalmamız dinleyicilere saygı gereğidir. Konuşmamızı bu süreye uygun bir şekilde planlayıp sunmalıyız.</a:t>
            </a:r>
          </a:p>
          <a:p>
            <a:r>
              <a:rPr lang="tr-TR" dirty="0"/>
              <a:t>3.  Vurgu, tonlama, telaffuz: Konuşmacı ile dinleyiciler arasındaki iletişimi sağlayan sesimizdir. Bu nedenle telaffuz tonlama ve vurgumuza dikkat etmeliyiz. </a:t>
            </a:r>
          </a:p>
          <a:p>
            <a:r>
              <a:rPr lang="tr-TR" dirty="0"/>
              <a:t>4.  Üslubu, sözcükleri amaca göre belirleme: Konuşmacılar ile dinleyiciler arasındaki </a:t>
            </a:r>
            <a:r>
              <a:rPr lang="tr-TR" dirty="0" smtClean="0"/>
              <a:t>ilişkiye dikkat ederek; konuşma </a:t>
            </a:r>
            <a:r>
              <a:rPr lang="tr-TR" dirty="0"/>
              <a:t>yapılan ortama göre belirlemeliyiz.</a:t>
            </a:r>
          </a:p>
          <a:p>
            <a:endParaRPr lang="tr-TR" dirty="0"/>
          </a:p>
        </p:txBody>
      </p:sp>
    </p:spTree>
    <p:extLst>
      <p:ext uri="{BB962C8B-B14F-4D97-AF65-F5344CB8AC3E}">
        <p14:creationId xmlns:p14="http://schemas.microsoft.com/office/powerpoint/2010/main" val="168777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a:t>KONUŞMANIN </a:t>
            </a:r>
            <a:r>
              <a:rPr lang="tr-TR" dirty="0" smtClean="0"/>
              <a:t>UNSURLARI</a:t>
            </a:r>
            <a:endParaRPr lang="tr-TR" dirty="0"/>
          </a:p>
        </p:txBody>
      </p:sp>
      <p:sp>
        <p:nvSpPr>
          <p:cNvPr id="3" name="İçerik Yer Tutucusu 2"/>
          <p:cNvSpPr>
            <a:spLocks noGrp="1"/>
          </p:cNvSpPr>
          <p:nvPr>
            <p:ph idx="1"/>
          </p:nvPr>
        </p:nvSpPr>
        <p:spPr/>
        <p:txBody>
          <a:bodyPr/>
          <a:lstStyle/>
          <a:p>
            <a:r>
              <a:rPr lang="tr-TR" dirty="0"/>
              <a:t>1.  Bedensel davranış: Duruş, jest, mimik gibi görsel simgeler konuşmanın </a:t>
            </a:r>
            <a:r>
              <a:rPr lang="tr-TR" dirty="0" smtClean="0"/>
              <a:t>temel </a:t>
            </a:r>
            <a:r>
              <a:rPr lang="tr-TR" dirty="0"/>
              <a:t>öğeleridir.</a:t>
            </a:r>
          </a:p>
          <a:p>
            <a:r>
              <a:rPr lang="tr-TR" dirty="0"/>
              <a:t>2.  Ses: Ses ile kişilik arasında yakın bir ilişki vardır. Bir dilin sözcükleri anlam bakımından zengin olabilir. Bu zenginlik, ancak ses ile sözün doğru birleşimiyle belirtilebilir. </a:t>
            </a:r>
          </a:p>
          <a:p>
            <a:r>
              <a:rPr lang="tr-TR" dirty="0"/>
              <a:t>3.  Dil: İnsanlar arasında anlaşma </a:t>
            </a:r>
            <a:r>
              <a:rPr lang="tr-TR" dirty="0" smtClean="0"/>
              <a:t>aracıdır; </a:t>
            </a:r>
            <a:r>
              <a:rPr lang="tr-TR" dirty="0"/>
              <a:t>duygu, düşünce ve istekleri ifade etmede kullanılır. Konuşma sırasında duyguların, düşüncelerin tam ve doğru olarak iletilebilmesi için telaffuz ve üsluba dikkat etmek gereklidir.</a:t>
            </a:r>
          </a:p>
          <a:p>
            <a:r>
              <a:rPr lang="tr-TR" dirty="0"/>
              <a:t>4.  Düşünce (Zihinsel Etkinlik): Zihinsel etkinlik konuşmanın görsel ve işitsel ögelerle ifade edilmesinden önceki süreçtir.</a:t>
            </a:r>
          </a:p>
          <a:p>
            <a:r>
              <a:rPr lang="tr-TR" dirty="0"/>
              <a:t>Konuşmacı işe önce zihinsel oluşumlarla başlar, sonra bu oluşumları dilin kalıplarına aktarır, bu kalıpları seslendirir, en sonunda da jestlerle, ses ve söz halinde sunar.</a:t>
            </a:r>
          </a:p>
          <a:p>
            <a:endParaRPr lang="tr-TR" dirty="0"/>
          </a:p>
        </p:txBody>
      </p:sp>
    </p:spTree>
    <p:extLst>
      <p:ext uri="{BB962C8B-B14F-4D97-AF65-F5344CB8AC3E}">
        <p14:creationId xmlns:p14="http://schemas.microsoft.com/office/powerpoint/2010/main" val="2939222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a:t>Yazı diliyle konuşma:</a:t>
            </a:r>
            <a:r>
              <a:rPr lang="tr-TR" dirty="0"/>
              <a:t> Denilir ki Türkçe dünya dilleri arasında yazıldığı şekilde konuşulan tek dildir. Oysa bu inanış tamamen yanlıştır. Türkçe de dünya dillerinde olduğu şekilde yazıldığı gibi konuşulmayan bir dildir. Yani yazıldığı şekilde konuşulamaz, konuşulduğu biçimde de yazılamaz. </a:t>
            </a:r>
          </a:p>
          <a:p>
            <a:r>
              <a:rPr lang="tr-TR" dirty="0"/>
              <a:t>Özellikle oyuncular yazı diliyle konuştukları zaman yapmacıklığa düşer. </a:t>
            </a:r>
          </a:p>
          <a:p>
            <a:r>
              <a:rPr lang="tr-TR" b="1" dirty="0"/>
              <a:t>Örnekler: </a:t>
            </a:r>
            <a:endParaRPr lang="tr-TR" dirty="0"/>
          </a:p>
          <a:p>
            <a:r>
              <a:rPr lang="tr-TR" dirty="0"/>
              <a:t>Yazı dili: Konuşma dili </a:t>
            </a:r>
          </a:p>
          <a:p>
            <a:r>
              <a:rPr lang="tr-TR" dirty="0"/>
              <a:t>Gideceğim: </a:t>
            </a:r>
            <a:r>
              <a:rPr lang="tr-TR" dirty="0" err="1"/>
              <a:t>gidicem</a:t>
            </a:r>
            <a:r>
              <a:rPr lang="tr-TR" dirty="0"/>
              <a:t> </a:t>
            </a:r>
          </a:p>
          <a:p>
            <a:r>
              <a:rPr lang="tr-TR" dirty="0"/>
              <a:t>Değil: </a:t>
            </a:r>
            <a:r>
              <a:rPr lang="tr-TR" dirty="0" err="1"/>
              <a:t>diil</a:t>
            </a:r>
            <a:r>
              <a:rPr lang="tr-TR" dirty="0"/>
              <a:t> </a:t>
            </a:r>
          </a:p>
          <a:p>
            <a:r>
              <a:rPr lang="tr-TR" dirty="0"/>
              <a:t>Konuşuyorsunuz: </a:t>
            </a:r>
            <a:r>
              <a:rPr lang="tr-TR" dirty="0" err="1"/>
              <a:t>konuşuyosunuz</a:t>
            </a:r>
            <a:r>
              <a:rPr lang="tr-TR" dirty="0"/>
              <a:t> </a:t>
            </a:r>
          </a:p>
          <a:p>
            <a:r>
              <a:rPr lang="tr-TR" dirty="0"/>
              <a:t>bir gün: </a:t>
            </a:r>
            <a:r>
              <a:rPr lang="tr-TR" dirty="0" err="1"/>
              <a:t>bi</a:t>
            </a:r>
            <a:r>
              <a:rPr lang="tr-TR" dirty="0"/>
              <a:t> gün </a:t>
            </a:r>
          </a:p>
          <a:p>
            <a:endParaRPr lang="tr-TR" dirty="0"/>
          </a:p>
        </p:txBody>
      </p:sp>
    </p:spTree>
    <p:extLst>
      <p:ext uri="{BB962C8B-B14F-4D97-AF65-F5344CB8AC3E}">
        <p14:creationId xmlns:p14="http://schemas.microsoft.com/office/powerpoint/2010/main" val="2131883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2800" dirty="0"/>
              <a:t>KONUŞMA VE YAZI DİLİ ARASINDAKİ </a:t>
            </a:r>
            <a:r>
              <a:rPr lang="tr-TR" sz="2800" dirty="0" smtClean="0"/>
              <a:t>FARKLAR</a:t>
            </a:r>
            <a:endParaRPr lang="tr-TR" sz="2800" dirty="0"/>
          </a:p>
        </p:txBody>
      </p:sp>
      <p:sp>
        <p:nvSpPr>
          <p:cNvPr id="3" name="İçerik Yer Tutucusu 2"/>
          <p:cNvSpPr>
            <a:spLocks noGrp="1"/>
          </p:cNvSpPr>
          <p:nvPr>
            <p:ph idx="1"/>
          </p:nvPr>
        </p:nvSpPr>
        <p:spPr/>
        <p:txBody>
          <a:bodyPr/>
          <a:lstStyle/>
          <a:p>
            <a:pPr lvl="0"/>
            <a:r>
              <a:rPr lang="tr-TR" dirty="0"/>
              <a:t>Yazı dili yazım kurallarına, konuşma dili söyleyiş kolaylığına önem verir.</a:t>
            </a:r>
          </a:p>
          <a:p>
            <a:pPr lvl="0"/>
            <a:r>
              <a:rPr lang="tr-TR" dirty="0"/>
              <a:t>Konuşma dilinde cümleler genellikle kısadır, yazı dilinde uzun cümleler vardır.</a:t>
            </a:r>
          </a:p>
          <a:p>
            <a:pPr lvl="0"/>
            <a:r>
              <a:rPr lang="tr-TR" dirty="0"/>
              <a:t>Yazı dilinde cümleler kurallıdır. Yüklem sonda bulunur. Konuşma dilinde ise devrik ve </a:t>
            </a:r>
            <a:r>
              <a:rPr lang="tr-TR" dirty="0" err="1"/>
              <a:t>eksiltili</a:t>
            </a:r>
            <a:r>
              <a:rPr lang="tr-TR" dirty="0"/>
              <a:t> cümleler çoğunluktadır.</a:t>
            </a:r>
          </a:p>
          <a:p>
            <a:pPr lvl="0"/>
            <a:r>
              <a:rPr lang="tr-TR" dirty="0"/>
              <a:t>Bir ülkenin çeşitli konuşma dilleri ve ağızları bulunmasına karşılık yazı dili tektir. O ülkede yaşayan insanlar okuyup yazarken bu ortak dili kullanır.</a:t>
            </a:r>
          </a:p>
          <a:p>
            <a:pPr lvl="0"/>
            <a:r>
              <a:rPr lang="tr-TR" dirty="0"/>
              <a:t>Yazı dilindeki alfabe sistemi bütün sesleri göstermeye yetmez. Bu yüzden konuşma dilinde bazı seslerin farklı seslendirildiği görülür.</a:t>
            </a:r>
          </a:p>
          <a:p>
            <a:pPr lvl="0"/>
            <a:r>
              <a:rPr lang="tr-TR" dirty="0"/>
              <a:t>Yazı dilinde anlamı kolayca ifade etmeye yarayan noktalama ve imla kurallarının yerini konuşma dilinde vurgu, tonlama, duraklama gibi özellikler alır. Bu özellikleri kazandıran diksiyon sanatıdır.</a:t>
            </a:r>
          </a:p>
          <a:p>
            <a:pPr marL="0" indent="0">
              <a:buNone/>
            </a:pPr>
            <a:endParaRPr lang="tr-TR" dirty="0"/>
          </a:p>
        </p:txBody>
      </p:sp>
    </p:spTree>
    <p:extLst>
      <p:ext uri="{BB962C8B-B14F-4D97-AF65-F5344CB8AC3E}">
        <p14:creationId xmlns:p14="http://schemas.microsoft.com/office/powerpoint/2010/main" val="2595218974"/>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Özel 2">
      <a:majorFont>
        <a:latin typeface="Garamond"/>
        <a:ea typeface=""/>
        <a:cs typeface=""/>
      </a:majorFont>
      <a:minorFont>
        <a:latin typeface="Garamond"/>
        <a:ea typeface=""/>
        <a:cs typeface=""/>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345</TotalTime>
  <Words>3036</Words>
  <Application>Microsoft Office PowerPoint</Application>
  <PresentationFormat>A4 Kağıt (210x297 mm)</PresentationFormat>
  <Paragraphs>216</Paragraphs>
  <Slides>33</Slides>
  <Notes>1</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Office Teması</vt:lpstr>
      <vt:lpstr>Etkili Konuşma ve Hitabet Eğitimi Dr. Öğr. Üyesi M. Volkan DEMİREL  </vt:lpstr>
      <vt:lpstr>Etkili Konuşma ve Hitabet Nasıl Gerçekleşir</vt:lpstr>
      <vt:lpstr>Etkili Konuşma Bize Ne Kazandırır?</vt:lpstr>
      <vt:lpstr>Konuşma Kusurları Nelerdir?</vt:lpstr>
      <vt:lpstr>PowerPoint Sunusu</vt:lpstr>
      <vt:lpstr>Konuşmada Nelere Dikkat Etmeliyiz</vt:lpstr>
      <vt:lpstr>KONUŞMANIN UNSURLARI</vt:lpstr>
      <vt:lpstr>PowerPoint Sunusu</vt:lpstr>
      <vt:lpstr>KONUŞMA VE YAZI DİLİ ARASINDAKİ FARKLAR</vt:lpstr>
      <vt:lpstr>TÜRKÇEYİ DOĞRU, GÜZEL VE ETKİLİ KULLANMAK</vt:lpstr>
      <vt:lpstr>Türkçenin Doğru Kullanımına Yönelik Öneriler:</vt:lpstr>
      <vt:lpstr>DİKSİYON VE DİKSİYONUN KURALLARI</vt:lpstr>
      <vt:lpstr>NEFES VE SES EĞİTİMİ</vt:lpstr>
      <vt:lpstr>YANLIŞ – YETERSİZ NEFES ALMAK</vt:lpstr>
      <vt:lpstr>NEFESLE BEYİN VE VÜCUT FONKSİYONLARININ İLİŞKİSİ</vt:lpstr>
      <vt:lpstr>DOĞRU NEFES ALMA TEKNİKLERİ</vt:lpstr>
      <vt:lpstr>SES İLE İLGİLİ ÖZELLİKLER</vt:lpstr>
      <vt:lpstr>PowerPoint Sunusu</vt:lpstr>
      <vt:lpstr>SES ORGANLARININ EĞİTİMİ</vt:lpstr>
      <vt:lpstr>İFADENİN KUVVETLENDİRİLMESİ: VURGU VE TONLAMA</vt:lpstr>
      <vt:lpstr>PowerPoint Sunusu</vt:lpstr>
      <vt:lpstr>VURGU VE ÇEŞİTLERİ</vt:lpstr>
      <vt:lpstr>PowerPoint Sunusu</vt:lpstr>
      <vt:lpstr>PowerPoint Sunusu</vt:lpstr>
      <vt:lpstr>PowerPoint Sunusu</vt:lpstr>
      <vt:lpstr>TONLAMA</vt:lpstr>
      <vt:lpstr>DURAKLAMA VE ULAMA</vt:lpstr>
      <vt:lpstr>PowerPoint Sunusu</vt:lpstr>
      <vt:lpstr>DURAKLAMA</vt:lpstr>
      <vt:lpstr>PowerPoint Sunusu</vt:lpstr>
      <vt:lpstr>PowerPoint Sunusu</vt:lpstr>
      <vt:lpstr>Konuşmada –ecek/-acak ekinin söylenişi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Gamze AYDIN</dc:creator>
  <cp:lastModifiedBy>Acer</cp:lastModifiedBy>
  <cp:revision>44</cp:revision>
  <dcterms:created xsi:type="dcterms:W3CDTF">2019-10-08T08:16:33Z</dcterms:created>
  <dcterms:modified xsi:type="dcterms:W3CDTF">2025-04-22T05:36:42Z</dcterms:modified>
</cp:coreProperties>
</file>