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Kendinizi ve projenizi tek cümleyle tanıtın. Sunum 10 dakika, ardından 5 dakika soru-cevaptır.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Hedef değerleri net söyleyin — jüri bunları sonuçlarla karşılaştıracak.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Blok diyagramdan gerçek şemaya geçişi anlatın; her katın görevini bir cümleyle özetleyin.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Hesabın tamamını okumaya çalışmayın; en kritik iki-üç kararı ve gerekçesini anlatın.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Somut bir örnek verin: YZ'nin verdiği bir yanıtı nasıl doğruladığınızı veya düzelttiğinizi anlatın. Bu bölüm değerlendirmenin %20'si.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Grafikte hedeflenen bandı ve 50 Hz çentiği işaret edin. Tablodaki sapmaları kısaca gerekçelendirin.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Ana mesajı tek cümlede toparlayın ve soruları alın.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619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4864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spc="200" kern="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YOZGAT BOZOK ÜNİVERSİTESİ  •  AGEP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640080" y="2103120"/>
            <a:ext cx="109728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[Proje Başlığı]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640080" y="3383280"/>
            <a:ext cx="10515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i="1" dirty="0">
                <a:solidFill>
                  <a:srgbClr val="CADCF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Yapay Zekâ Destekli Biyosinyal Ölçümü için Analog Ön Uç Tasarımı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685800" y="4114800"/>
            <a:ext cx="2926080" cy="0"/>
          </a:xfrm>
          <a:prstGeom prst="line">
            <a:avLst/>
          </a:prstGeom>
          <a:noFill/>
          <a:ln w="38100">
            <a:solidFill>
              <a:srgbClr val="1C7293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4480560"/>
            <a:ext cx="73152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600" b="1" dirty="0">
                <a:solidFill>
                  <a:srgbClr val="E8EC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Ders: </a:t>
            </a:r>
            <a:pPr indent="0" marL="0">
              <a:lnSpc>
                <a:spcPct val="120000"/>
              </a:lnSpc>
              <a:buNone/>
            </a:pPr>
            <a:r>
              <a:rPr lang="en-US" sz="1600" dirty="0">
                <a:solidFill>
                  <a:srgbClr val="E8EC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Elektronik 2 Laboratuvarı
</a:t>
            </a:r>
            <a:pPr indent="0" marL="0">
              <a:lnSpc>
                <a:spcPct val="120000"/>
              </a:lnSpc>
              <a:buNone/>
            </a:pPr>
            <a:r>
              <a:rPr lang="en-US" sz="1600" b="1" dirty="0">
                <a:solidFill>
                  <a:srgbClr val="E8EC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Öğrenci: </a:t>
            </a:r>
            <a:pPr indent="0" marL="0">
              <a:lnSpc>
                <a:spcPct val="120000"/>
              </a:lnSpc>
              <a:buNone/>
            </a:pPr>
            <a:r>
              <a:rPr lang="en-US" sz="1600" dirty="0">
                <a:solidFill>
                  <a:srgbClr val="E8EC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[Ad Soyad – Numara]
</a:t>
            </a:r>
            <a:pPr indent="0" marL="0">
              <a:lnSpc>
                <a:spcPct val="120000"/>
              </a:lnSpc>
              <a:buNone/>
            </a:pPr>
            <a:r>
              <a:rPr lang="en-US" sz="1600" b="1" dirty="0">
                <a:solidFill>
                  <a:srgbClr val="E8EC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Sorumlu Öğr. Elemanı: </a:t>
            </a:r>
            <a:pPr indent="0" marL="0">
              <a:lnSpc>
                <a:spcPct val="120000"/>
              </a:lnSpc>
              <a:buNone/>
            </a:pPr>
            <a:r>
              <a:rPr lang="en-US" sz="1600" dirty="0">
                <a:solidFill>
                  <a:srgbClr val="E8EC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[Ad Soyad]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Problem ve Amaç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640080" y="1463040"/>
            <a:ext cx="5120640" cy="4206240"/>
          </a:xfrm>
          <a:prstGeom prst="roundRect">
            <a:avLst>
              <a:gd name="adj" fmla="val 1739"/>
            </a:avLst>
          </a:prstGeom>
          <a:solidFill>
            <a:srgbClr val="EEF2FA"/>
          </a:solidFill>
          <a:ln/>
        </p:spPr>
      </p:sp>
      <p:sp>
        <p:nvSpPr>
          <p:cNvPr id="4" name="Text 2"/>
          <p:cNvSpPr/>
          <p:nvPr/>
        </p:nvSpPr>
        <p:spPr>
          <a:xfrm>
            <a:off x="868680" y="1691640"/>
            <a:ext cx="4663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C729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Neden önemli?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868680" y="2194560"/>
            <a:ext cx="4663440" cy="3291840"/>
          </a:xfrm>
          <a:prstGeom prst="rect">
            <a:avLst/>
          </a:prstGeom>
          <a:solidFill>
            <a:srgbClr val="F2F4FA"/>
          </a:solidFill>
          <a:ln w="12700">
            <a:solidFill>
              <a:srgbClr val="D8DEEC"/>
            </a:solidFill>
            <a:prstDash val="dash"/>
          </a:ln>
        </p:spPr>
        <p:txBody>
          <a:bodyPr wrap="square" lIns="101600" tIns="101600" rIns="101600" bIns="101600" rtlCol="0" anchor="t"/>
          <a:lstStyle/>
          <a:p>
            <a:pPr algn="l" indent="0" marL="0">
              <a:buNone/>
            </a:pPr>
            <a:r>
              <a:rPr lang="en-US" sz="1500" i="1" dirty="0">
                <a:solidFill>
                  <a:srgbClr val="8A94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Ölçülecek EKG sinyalinin özellikleri (genlik, bant)</a:t>
            </a:r>
            <a:endParaRPr lang="en-US" sz="1500" dirty="0"/>
          </a:p>
          <a:p>
            <a:pPr algn="l" indent="0" marL="0">
              <a:buNone/>
            </a:pPr>
            <a:endParaRPr lang="en-US" sz="1500" dirty="0"/>
          </a:p>
          <a:p>
            <a:pPr algn="l" indent="0" marL="0">
              <a:buNone/>
            </a:pPr>
            <a:r>
              <a:rPr lang="en-US" sz="1500" i="1" dirty="0">
                <a:solidFill>
                  <a:srgbClr val="8A94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Analog ön ucun yapay zekâ destekli sağlık sistemlerindeki rolü</a:t>
            </a:r>
            <a:endParaRPr lang="en-US" sz="1500" dirty="0"/>
          </a:p>
          <a:p>
            <a:pPr algn="l" indent="0" marL="0">
              <a:buNone/>
            </a:pPr>
            <a:endParaRPr lang="en-US" sz="1500" dirty="0"/>
          </a:p>
          <a:p>
            <a:pPr algn="l" indent="0" marL="0">
              <a:buNone/>
            </a:pPr>
            <a:r>
              <a:rPr lang="en-US" sz="1500" i="1" dirty="0">
                <a:solidFill>
                  <a:srgbClr val="8A94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Bu slaytta problemi kendi cümlelerinizle çerçeveleyin.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6035040" y="1463040"/>
            <a:ext cx="5577840" cy="4206240"/>
          </a:xfrm>
          <a:prstGeom prst="roundRect">
            <a:avLst>
              <a:gd name="adj" fmla="val 1739"/>
            </a:avLst>
          </a:prstGeom>
          <a:solidFill>
            <a:srgbClr val="1E2761"/>
          </a:solidFill>
          <a:ln/>
        </p:spPr>
      </p:sp>
      <p:sp>
        <p:nvSpPr>
          <p:cNvPr id="7" name="Text 5"/>
          <p:cNvSpPr/>
          <p:nvPr/>
        </p:nvSpPr>
        <p:spPr>
          <a:xfrm>
            <a:off x="6263640" y="1691640"/>
            <a:ext cx="5120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Başarım Hedefleri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6355080" y="2286000"/>
            <a:ext cx="5029200" cy="3108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E8EC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Fark kazancı ≈ 1000 (60 dB)</a:t>
            </a:r>
            <a:endParaRPr lang="en-US" sz="1700" dirty="0"/>
          </a:p>
          <a:p>
            <a:pPr marL="342900" indent="-3429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E8EC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Bant: 0,5 – 100 Hz</a:t>
            </a:r>
            <a:endParaRPr lang="en-US" sz="1700" dirty="0"/>
          </a:p>
          <a:p>
            <a:pPr marL="342900" indent="-3429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E8EC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 Hz bastırma ≥ 20 dB</a:t>
            </a:r>
            <a:endParaRPr lang="en-US" sz="1700" dirty="0"/>
          </a:p>
          <a:p>
            <a:pPr marL="342900" indent="-3429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E8EC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yüksek CMRR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Sistem Blok Yapısı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640080" y="2377440"/>
            <a:ext cx="2468880" cy="1737360"/>
          </a:xfrm>
          <a:prstGeom prst="roundRect">
            <a:avLst>
              <a:gd name="adj" fmla="val 3158"/>
            </a:avLst>
          </a:prstGeom>
          <a:solidFill>
            <a:srgbClr val="1E2761"/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2377440"/>
            <a:ext cx="246888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Kat 1
</a:t>
            </a:r>
            <a:pPr algn="ctr"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Enstrümantasyon</a:t>
            </a:r>
            <a:endParaRPr lang="en-US" sz="1600" dirty="0"/>
          </a:p>
          <a:p>
            <a:pPr algn="ctr"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Kuvvetlendiricisi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3127248" y="3063240"/>
            <a:ext cx="283464" cy="365760"/>
          </a:xfrm>
          <a:prstGeom prst="rightArrow">
            <a:avLst/>
          </a:prstGeom>
          <a:solidFill>
            <a:srgbClr val="8A94B0"/>
          </a:solidFill>
          <a:ln/>
        </p:spPr>
      </p:sp>
      <p:sp>
        <p:nvSpPr>
          <p:cNvPr id="6" name="Shape 4"/>
          <p:cNvSpPr/>
          <p:nvPr/>
        </p:nvSpPr>
        <p:spPr>
          <a:xfrm>
            <a:off x="3429000" y="2377440"/>
            <a:ext cx="2468880" cy="1737360"/>
          </a:xfrm>
          <a:prstGeom prst="roundRect">
            <a:avLst>
              <a:gd name="adj" fmla="val 3158"/>
            </a:avLst>
          </a:prstGeom>
          <a:solidFill>
            <a:srgbClr val="1C7293"/>
          </a:solidFill>
          <a:ln/>
        </p:spPr>
      </p:sp>
      <p:sp>
        <p:nvSpPr>
          <p:cNvPr id="7" name="Text 5"/>
          <p:cNvSpPr/>
          <p:nvPr/>
        </p:nvSpPr>
        <p:spPr>
          <a:xfrm>
            <a:off x="3429000" y="2377440"/>
            <a:ext cx="246888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Kat 2
</a:t>
            </a:r>
            <a:pPr algn="ctr"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Bant Geçiren</a:t>
            </a:r>
            <a:endParaRPr lang="en-US" sz="1600" dirty="0"/>
          </a:p>
          <a:p>
            <a:pPr algn="ctr"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Filtre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5916168" y="3063240"/>
            <a:ext cx="283464" cy="365760"/>
          </a:xfrm>
          <a:prstGeom prst="rightArrow">
            <a:avLst/>
          </a:prstGeom>
          <a:solidFill>
            <a:srgbClr val="8A94B0"/>
          </a:solidFill>
          <a:ln/>
        </p:spPr>
      </p:sp>
      <p:sp>
        <p:nvSpPr>
          <p:cNvPr id="9" name="Shape 7"/>
          <p:cNvSpPr/>
          <p:nvPr/>
        </p:nvSpPr>
        <p:spPr>
          <a:xfrm>
            <a:off x="6217920" y="2377440"/>
            <a:ext cx="2468880" cy="1737360"/>
          </a:xfrm>
          <a:prstGeom prst="roundRect">
            <a:avLst>
              <a:gd name="adj" fmla="val 3158"/>
            </a:avLst>
          </a:prstGeom>
          <a:solidFill>
            <a:srgbClr val="1E2761"/>
          </a:solidFill>
          <a:ln/>
        </p:spPr>
      </p:sp>
      <p:sp>
        <p:nvSpPr>
          <p:cNvPr id="10" name="Text 8"/>
          <p:cNvSpPr/>
          <p:nvPr/>
        </p:nvSpPr>
        <p:spPr>
          <a:xfrm>
            <a:off x="6217920" y="2377440"/>
            <a:ext cx="246888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Kat 3
</a:t>
            </a:r>
            <a:pPr algn="ctr"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Çentik (Notch)</a:t>
            </a:r>
            <a:endParaRPr lang="en-US" sz="1600" dirty="0"/>
          </a:p>
          <a:p>
            <a:pPr algn="ctr"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Filtre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8705088" y="3063240"/>
            <a:ext cx="283464" cy="365760"/>
          </a:xfrm>
          <a:prstGeom prst="rightArrow">
            <a:avLst/>
          </a:prstGeom>
          <a:solidFill>
            <a:srgbClr val="8A94B0"/>
          </a:solidFill>
          <a:ln/>
        </p:spPr>
      </p:sp>
      <p:sp>
        <p:nvSpPr>
          <p:cNvPr id="12" name="Shape 10"/>
          <p:cNvSpPr/>
          <p:nvPr/>
        </p:nvSpPr>
        <p:spPr>
          <a:xfrm>
            <a:off x="9006840" y="2377440"/>
            <a:ext cx="2468880" cy="1737360"/>
          </a:xfrm>
          <a:prstGeom prst="roundRect">
            <a:avLst>
              <a:gd name="adj" fmla="val 3158"/>
            </a:avLst>
          </a:prstGeom>
          <a:solidFill>
            <a:srgbClr val="1C7293"/>
          </a:solidFill>
          <a:ln/>
        </p:spPr>
      </p:sp>
      <p:sp>
        <p:nvSpPr>
          <p:cNvPr id="13" name="Text 11"/>
          <p:cNvSpPr/>
          <p:nvPr/>
        </p:nvSpPr>
        <p:spPr>
          <a:xfrm>
            <a:off x="9006840" y="2377440"/>
            <a:ext cx="246888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Kat 4
</a:t>
            </a:r>
            <a:pPr algn="ctr"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Çıkış /</a:t>
            </a:r>
            <a:endParaRPr lang="en-US" sz="1600" dirty="0"/>
          </a:p>
          <a:p>
            <a:pPr algn="ctr"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Kazanç Katı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45720" y="2788920"/>
            <a:ext cx="5486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EKG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b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giriş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640080" y="4572000"/>
            <a:ext cx="10972800" cy="1463040"/>
          </a:xfrm>
          <a:prstGeom prst="rect">
            <a:avLst/>
          </a:prstGeom>
          <a:solidFill>
            <a:srgbClr val="F2F4FA"/>
          </a:solidFill>
          <a:ln w="12700">
            <a:solidFill>
              <a:srgbClr val="D8DEEC"/>
            </a:solidFill>
            <a:prstDash val="dash"/>
          </a:ln>
        </p:spPr>
        <p:txBody>
          <a:bodyPr wrap="square" lIns="101600" tIns="101600" rIns="101600" bIns="101600" rtlCol="0" anchor="t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8A94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 slayta gerçek devre şemanızı (LTspice/Multisim) ekleyin. Her katın giriş-çıkış ilişkisini kısaca açıklayın. Kullandığınız tümdevreleri (TL081, LM324, AD620 vb.) belirtin.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Tasarım ve Hesaplamalar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640080" y="1463040"/>
            <a:ext cx="502920" cy="502920"/>
          </a:xfrm>
          <a:prstGeom prst="ellipse">
            <a:avLst/>
          </a:prstGeom>
          <a:solidFill>
            <a:srgbClr val="1E2761"/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146304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325880" y="1444752"/>
            <a:ext cx="3108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Kazanç hesabı</a:t>
            </a:r>
            <a:endParaRPr lang="en-US" sz="1700" dirty="0"/>
          </a:p>
        </p:txBody>
      </p:sp>
      <p:sp>
        <p:nvSpPr>
          <p:cNvPr id="6" name="Shape 4"/>
          <p:cNvSpPr/>
          <p:nvPr/>
        </p:nvSpPr>
        <p:spPr>
          <a:xfrm>
            <a:off x="640080" y="3063240"/>
            <a:ext cx="502920" cy="502920"/>
          </a:xfrm>
          <a:prstGeom prst="ellipse">
            <a:avLst/>
          </a:prstGeom>
          <a:solidFill>
            <a:srgbClr val="1E2761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306324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325880" y="3044952"/>
            <a:ext cx="3108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Filtre eleman değerleri</a:t>
            </a:r>
            <a:endParaRPr lang="en-US" sz="1700" dirty="0"/>
          </a:p>
        </p:txBody>
      </p:sp>
      <p:sp>
        <p:nvSpPr>
          <p:cNvPr id="9" name="Shape 7"/>
          <p:cNvSpPr/>
          <p:nvPr/>
        </p:nvSpPr>
        <p:spPr>
          <a:xfrm>
            <a:off x="640080" y="4663440"/>
            <a:ext cx="502920" cy="502920"/>
          </a:xfrm>
          <a:prstGeom prst="ellipse">
            <a:avLst/>
          </a:prstGeom>
          <a:solidFill>
            <a:srgbClr val="1E2761"/>
          </a:solidFill>
          <a:ln/>
        </p:spPr>
      </p:sp>
      <p:sp>
        <p:nvSpPr>
          <p:cNvPr id="10" name="Text 8"/>
          <p:cNvSpPr/>
          <p:nvPr/>
        </p:nvSpPr>
        <p:spPr>
          <a:xfrm>
            <a:off x="640080" y="466344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1325880" y="4645152"/>
            <a:ext cx="3108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Kritik tasarım kararı</a:t>
            </a:r>
            <a:endParaRPr lang="en-US" sz="1700" dirty="0"/>
          </a:p>
        </p:txBody>
      </p:sp>
      <p:sp>
        <p:nvSpPr>
          <p:cNvPr id="12" name="Text 10"/>
          <p:cNvSpPr/>
          <p:nvPr/>
        </p:nvSpPr>
        <p:spPr>
          <a:xfrm>
            <a:off x="4754880" y="1463040"/>
            <a:ext cx="6858000" cy="4206240"/>
          </a:xfrm>
          <a:prstGeom prst="rect">
            <a:avLst/>
          </a:prstGeom>
          <a:solidFill>
            <a:srgbClr val="F2F4FA"/>
          </a:solidFill>
          <a:ln w="12700">
            <a:solidFill>
              <a:srgbClr val="D8DEEC"/>
            </a:solidFill>
            <a:prstDash val="dash"/>
          </a:ln>
        </p:spPr>
        <p:txBody>
          <a:bodyPr wrap="square" lIns="101600" tIns="101600" rIns="101600" bIns="101600" rtlCol="0" anchor="t"/>
          <a:lstStyle/>
          <a:p>
            <a:pPr algn="l" indent="0" marL="0">
              <a:buNone/>
            </a:pPr>
            <a:r>
              <a:rPr lang="en-US" sz="1500" i="1" dirty="0">
                <a:solidFill>
                  <a:srgbClr val="8A94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Anahtar formülleri ve seçtiğiniz eleman değerlerini buraya yazın (ör. kazanç ifadesi, kesim frekansı formülü). Uzun türetmeleri değil, sonuçları ve gerekçesini gösterin. Bir-iki temel eşitliği görsel olarak sunun.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619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Yapay Zekâ Etkileşimi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640080" y="114300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Projenin ayırt edici bileşeni: YZ'yi doğrulanabilir bir mühendislik asistanı olarak kullanmak</a:t>
            </a:r>
            <a:endParaRPr lang="en-US" sz="1500" dirty="0"/>
          </a:p>
        </p:txBody>
      </p:sp>
      <p:sp>
        <p:nvSpPr>
          <p:cNvPr id="4" name="Shape 2"/>
          <p:cNvSpPr/>
          <p:nvPr/>
        </p:nvSpPr>
        <p:spPr>
          <a:xfrm>
            <a:off x="640080" y="2011680"/>
            <a:ext cx="3474720" cy="3566160"/>
          </a:xfrm>
          <a:prstGeom prst="roundRect">
            <a:avLst>
              <a:gd name="adj" fmla="val 1579"/>
            </a:avLst>
          </a:prstGeom>
          <a:solidFill>
            <a:srgbClr val="23264D"/>
          </a:solidFill>
          <a:ln w="19050">
            <a:solidFill>
              <a:srgbClr val="1C7293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22960" y="2194560"/>
            <a:ext cx="3108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CADCF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Nerede kullandım?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822960" y="2834640"/>
            <a:ext cx="31089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E8EC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Hangi tasarım aşamasında (topoloji, eleman, hata ayıklama) danıştınız?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4389120" y="2011680"/>
            <a:ext cx="3474720" cy="3566160"/>
          </a:xfrm>
          <a:prstGeom prst="roundRect">
            <a:avLst>
              <a:gd name="adj" fmla="val 1579"/>
            </a:avLst>
          </a:prstGeom>
          <a:solidFill>
            <a:srgbClr val="23264D"/>
          </a:solidFill>
          <a:ln w="19050">
            <a:solidFill>
              <a:srgbClr val="1C7293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0" y="2194560"/>
            <a:ext cx="3108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CADCF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Ne yanıt aldım?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4572000" y="2834640"/>
            <a:ext cx="31089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E8EC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YZ'nin önerisini kısaca özetleyin.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8138160" y="2011680"/>
            <a:ext cx="3474720" cy="3566160"/>
          </a:xfrm>
          <a:prstGeom prst="roundRect">
            <a:avLst>
              <a:gd name="adj" fmla="val 1579"/>
            </a:avLst>
          </a:prstGeom>
          <a:solidFill>
            <a:srgbClr val="23264D"/>
          </a:solidFill>
          <a:ln w="19050">
            <a:solidFill>
              <a:srgbClr val="1C7293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321040" y="2194560"/>
            <a:ext cx="3108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CADCF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Doğru muydu?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8321040" y="2834640"/>
            <a:ext cx="31089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E8EC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hesabı / veri sayfası ile karşılaştırma sonucu: doğru / eksik / hatalı.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Simülasyon Sonuçları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640080" y="1463040"/>
            <a:ext cx="6217920" cy="4206240"/>
          </a:xfrm>
          <a:prstGeom prst="roundRect">
            <a:avLst>
              <a:gd name="adj" fmla="val 1304"/>
            </a:avLst>
          </a:prstGeom>
          <a:solidFill>
            <a:srgbClr val="F2F4FA"/>
          </a:solidFill>
          <a:ln w="12700">
            <a:solidFill>
              <a:srgbClr val="D8DEEC"/>
            </a:solidFill>
            <a:prstDash val="dash"/>
          </a:ln>
        </p:spPr>
      </p:sp>
      <p:sp>
        <p:nvSpPr>
          <p:cNvPr id="4" name="Text 2"/>
          <p:cNvSpPr/>
          <p:nvPr/>
        </p:nvSpPr>
        <p:spPr>
          <a:xfrm>
            <a:off x="640080" y="1463040"/>
            <a:ext cx="6217920" cy="4206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i="1" dirty="0">
                <a:solidFill>
                  <a:srgbClr val="8A94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Bode eğrisi / dalga şekli görselini buraya ekleyin ]</a:t>
            </a:r>
            <a:endParaRPr lang="en-US" sz="15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132320" y="1737360"/>
          <a:ext cx="4480560" cy="914400"/>
        </p:xfrm>
        <a:graphic>
          <a:graphicData uri="http://schemas.openxmlformats.org/drawingml/2006/table">
            <a:tbl>
              <a:tblPr/>
              <a:tblGrid>
                <a:gridCol w="1920240"/>
                <a:gridCol w="1280160"/>
                <a:gridCol w="1280160"/>
              </a:tblGrid>
              <a:tr h="68580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Parametre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DE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DE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DE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DE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Hedef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DE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DE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DE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DE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Elde Edilen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DE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DE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DE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DE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Kazanç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DE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DE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DE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DE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≈ 60 dB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DE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DE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DE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DE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…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DE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DE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DE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DE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Alt kesim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DE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DE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DE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DE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2F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0,5 Hz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DE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DE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DE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DE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2F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…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DE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DE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DE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DE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2FA"/>
                    </a:solidFill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Üst kesim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DE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DE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DE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DE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100 Hz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DE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DE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DE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DE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…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DE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DE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DE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DE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 Hz bastırma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DE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DE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DE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DE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2F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≥ 20 dB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DE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DE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DE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DE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2F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…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DE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DE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DE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DE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2F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619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48640"/>
            <a:ext cx="10972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Sonuç ve Değerlendirme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640080" y="1554480"/>
            <a:ext cx="7498080" cy="3657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Hedeflere ulaşıldı mı? </a:t>
            </a:r>
            <a:endParaRPr lang="en-US" sz="18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E8EC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[Kazanç / bant / bastırma değerlerini özetleyin]</a:t>
            </a:r>
            <a:endParaRPr lang="en-US" sz="1800" dirty="0"/>
          </a:p>
          <a:p>
            <a:pPr indent="0" marL="0">
              <a:lnSpc>
                <a:spcPct val="115000"/>
              </a:lnSpc>
              <a:buNone/>
            </a:pPr>
            <a:endParaRPr lang="en-US" sz="18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 öğrendim? </a:t>
            </a:r>
            <a:endParaRPr lang="en-US" sz="18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E8EC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[Analog tasarım + YZ'nin eleştirel kullanımı]</a:t>
            </a:r>
            <a:endParaRPr lang="en-US" sz="1800" dirty="0"/>
          </a:p>
          <a:p>
            <a:pPr indent="0" marL="0">
              <a:lnSpc>
                <a:spcPct val="115000"/>
              </a:lnSpc>
              <a:buNone/>
            </a:pPr>
            <a:endParaRPr lang="en-US" sz="18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Geliştirilebilecek yönler? </a:t>
            </a:r>
            <a:endParaRPr lang="en-US" sz="18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E8EC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[Sınırlamalar ve olası iyileştirmeler]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8503920" y="1554480"/>
            <a:ext cx="3108960" cy="3657600"/>
          </a:xfrm>
          <a:prstGeom prst="roundRect">
            <a:avLst>
              <a:gd name="adj" fmla="val 2353"/>
            </a:avLst>
          </a:prstGeom>
          <a:solidFill>
            <a:srgbClr val="1C7293"/>
          </a:solidFill>
          <a:ln/>
        </p:spPr>
      </p:sp>
      <p:sp>
        <p:nvSpPr>
          <p:cNvPr id="5" name="Text 3"/>
          <p:cNvSpPr/>
          <p:nvPr/>
        </p:nvSpPr>
        <p:spPr>
          <a:xfrm>
            <a:off x="8503920" y="1554480"/>
            <a:ext cx="3108960" cy="3657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Teşekkürler</a:t>
            </a:r>
            <a:endParaRPr lang="en-US" sz="2400" dirty="0"/>
          </a:p>
          <a:p>
            <a:pPr algn="ctr" indent="0" marL="0">
              <a:buNone/>
            </a:pPr>
            <a:endParaRPr lang="en-US" sz="2400" dirty="0"/>
          </a:p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Sorular?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2026-07-20T06:47:53Z</dcterms:created>
  <dcterms:modified xsi:type="dcterms:W3CDTF">2026-07-20T06:47:53Z</dcterms:modified>
</cp:coreProperties>
</file>