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Lst>
  <p:notesMasterIdLst>
    <p:notesMasterId r:id="rId38"/>
  </p:notesMasterIdLst>
  <p:sldIdLst>
    <p:sldId id="256" r:id="rId2"/>
    <p:sldId id="266" r:id="rId3"/>
    <p:sldId id="267" r:id="rId4"/>
    <p:sldId id="270" r:id="rId5"/>
    <p:sldId id="271" r:id="rId6"/>
    <p:sldId id="272" r:id="rId7"/>
    <p:sldId id="273" r:id="rId8"/>
    <p:sldId id="274" r:id="rId9"/>
    <p:sldId id="323" r:id="rId10"/>
    <p:sldId id="324" r:id="rId11"/>
    <p:sldId id="325" r:id="rId12"/>
    <p:sldId id="286" r:id="rId13"/>
    <p:sldId id="287" r:id="rId14"/>
    <p:sldId id="289" r:id="rId15"/>
    <p:sldId id="290" r:id="rId16"/>
    <p:sldId id="291" r:id="rId17"/>
    <p:sldId id="292" r:id="rId18"/>
    <p:sldId id="295" r:id="rId19"/>
    <p:sldId id="296" r:id="rId20"/>
    <p:sldId id="299" r:id="rId21"/>
    <p:sldId id="313" r:id="rId22"/>
    <p:sldId id="302" r:id="rId23"/>
    <p:sldId id="303" r:id="rId24"/>
    <p:sldId id="305" r:id="rId25"/>
    <p:sldId id="306" r:id="rId26"/>
    <p:sldId id="307" r:id="rId27"/>
    <p:sldId id="308" r:id="rId28"/>
    <p:sldId id="309" r:id="rId29"/>
    <p:sldId id="310" r:id="rId30"/>
    <p:sldId id="311" r:id="rId31"/>
    <p:sldId id="312" r:id="rId32"/>
    <p:sldId id="300" r:id="rId33"/>
    <p:sldId id="301" r:id="rId34"/>
    <p:sldId id="297" r:id="rId35"/>
    <p:sldId id="326" r:id="rId36"/>
    <p:sldId id="26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68EDE-00FD-4C50-A327-4C776D0FB39C}" v="58" dt="2025-02-26T21:05:03.0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7" d="100"/>
          <a:sy n="77" d="100"/>
        </p:scale>
        <p:origin x="-102" y="-7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5.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17.png"/><Relationship Id="rId6" Type="http://schemas.openxmlformats.org/officeDocument/2006/relationships/image" Target="../media/image25.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5.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941A9E-C011-416A-BDFE-6B2F5DAFA984}" type="doc">
      <dgm:prSet loTypeId="urn:microsoft.com/office/officeart/2005/8/layout/vList5" loCatId="list" qsTypeId="urn:microsoft.com/office/officeart/2005/8/quickstyle/simple4" qsCatId="simple" csTypeId="urn:microsoft.com/office/officeart/2005/8/colors/colorful1" csCatId="colorful"/>
      <dgm:spPr/>
      <dgm:t>
        <a:bodyPr/>
        <a:lstStyle/>
        <a:p>
          <a:endParaRPr lang="en-US"/>
        </a:p>
      </dgm:t>
    </dgm:pt>
    <dgm:pt modelId="{15D4EBB7-2CC7-4FCA-BF7F-141AE92302FF}">
      <dgm:prSet/>
      <dgm:spPr/>
      <dgm:t>
        <a:bodyPr/>
        <a:lstStyle/>
        <a:p>
          <a:r>
            <a:rPr lang="tr-TR"/>
            <a:t>KISA VADELİ HEDEFLER</a:t>
          </a:r>
          <a:endParaRPr lang="en-US"/>
        </a:p>
      </dgm:t>
    </dgm:pt>
    <dgm:pt modelId="{CD3E0186-942F-4183-9BF9-242A169A394F}" type="parTrans" cxnId="{F0B08FBC-38C4-4C80-87C9-F296C42A91AA}">
      <dgm:prSet/>
      <dgm:spPr/>
      <dgm:t>
        <a:bodyPr/>
        <a:lstStyle/>
        <a:p>
          <a:endParaRPr lang="en-US"/>
        </a:p>
      </dgm:t>
    </dgm:pt>
    <dgm:pt modelId="{80B7980E-BEC9-4D7B-8F27-1BEDB5666E5C}" type="sibTrans" cxnId="{F0B08FBC-38C4-4C80-87C9-F296C42A91AA}">
      <dgm:prSet/>
      <dgm:spPr/>
      <dgm:t>
        <a:bodyPr/>
        <a:lstStyle/>
        <a:p>
          <a:endParaRPr lang="en-US"/>
        </a:p>
      </dgm:t>
    </dgm:pt>
    <dgm:pt modelId="{0C3197F9-4604-44AD-8869-6F976E7373C1}">
      <dgm:prSet/>
      <dgm:spPr/>
      <dgm:t>
        <a:bodyPr/>
        <a:lstStyle/>
        <a:p>
          <a:r>
            <a:rPr lang="tr-TR" i="1" dirty="0"/>
            <a:t>Üniversite genelinde farkındalık artırıcı etkinlikler düzenlemek.</a:t>
          </a:r>
          <a:endParaRPr lang="en-US" dirty="0"/>
        </a:p>
      </dgm:t>
    </dgm:pt>
    <dgm:pt modelId="{5A9353CF-2483-4F0A-8FD6-7791B0C43550}" type="parTrans" cxnId="{16D7DB04-3AC4-41C0-89CD-61B942D2A745}">
      <dgm:prSet/>
      <dgm:spPr/>
      <dgm:t>
        <a:bodyPr/>
        <a:lstStyle/>
        <a:p>
          <a:endParaRPr lang="en-US"/>
        </a:p>
      </dgm:t>
    </dgm:pt>
    <dgm:pt modelId="{955D090B-B2E5-4268-BBF6-FB791DD04700}" type="sibTrans" cxnId="{16D7DB04-3AC4-41C0-89CD-61B942D2A745}">
      <dgm:prSet/>
      <dgm:spPr/>
      <dgm:t>
        <a:bodyPr/>
        <a:lstStyle/>
        <a:p>
          <a:endParaRPr lang="en-US"/>
        </a:p>
      </dgm:t>
    </dgm:pt>
    <dgm:pt modelId="{14CA69F5-3F32-4904-A9BB-60601387F74D}">
      <dgm:prSet/>
      <dgm:spPr/>
      <dgm:t>
        <a:bodyPr/>
        <a:lstStyle/>
        <a:p>
          <a:r>
            <a:rPr lang="tr-TR" i="1" dirty="0"/>
            <a:t>Enerji ve su tasarrufu gibi çevresel sürdürülebilirlik uygulamalarını başlatmak.</a:t>
          </a:r>
          <a:endParaRPr lang="en-US" dirty="0"/>
        </a:p>
      </dgm:t>
    </dgm:pt>
    <dgm:pt modelId="{C6BD99A3-0981-4C58-BC99-EA0D624A7BE1}" type="parTrans" cxnId="{B5E916F4-1BDC-49C2-ABF0-97EACE15617C}">
      <dgm:prSet/>
      <dgm:spPr/>
      <dgm:t>
        <a:bodyPr/>
        <a:lstStyle/>
        <a:p>
          <a:endParaRPr lang="en-US"/>
        </a:p>
      </dgm:t>
    </dgm:pt>
    <dgm:pt modelId="{80A3113B-A69F-4466-AC96-6010DB62B869}" type="sibTrans" cxnId="{B5E916F4-1BDC-49C2-ABF0-97EACE15617C}">
      <dgm:prSet/>
      <dgm:spPr/>
      <dgm:t>
        <a:bodyPr/>
        <a:lstStyle/>
        <a:p>
          <a:endParaRPr lang="en-US"/>
        </a:p>
      </dgm:t>
    </dgm:pt>
    <dgm:pt modelId="{2DA0949B-DFE7-4C30-982B-A408ABABFBC8}">
      <dgm:prSet/>
      <dgm:spPr/>
      <dgm:t>
        <a:bodyPr/>
        <a:lstStyle/>
        <a:p>
          <a:r>
            <a:rPr lang="tr-TR" i="1" dirty="0"/>
            <a:t>Sürdürülebilirlik raporlama süreçlerini başlatmak.</a:t>
          </a:r>
          <a:endParaRPr lang="en-US" dirty="0"/>
        </a:p>
      </dgm:t>
    </dgm:pt>
    <dgm:pt modelId="{1B1BCD68-6DCE-4F5B-A017-9ECC5A33B9D7}" type="parTrans" cxnId="{89CDB636-9BBD-4D69-AEA4-456FD4600555}">
      <dgm:prSet/>
      <dgm:spPr/>
      <dgm:t>
        <a:bodyPr/>
        <a:lstStyle/>
        <a:p>
          <a:endParaRPr lang="en-US"/>
        </a:p>
      </dgm:t>
    </dgm:pt>
    <dgm:pt modelId="{60E03D14-A81A-42F2-9A3D-870B163B56B1}" type="sibTrans" cxnId="{89CDB636-9BBD-4D69-AEA4-456FD4600555}">
      <dgm:prSet/>
      <dgm:spPr/>
      <dgm:t>
        <a:bodyPr/>
        <a:lstStyle/>
        <a:p>
          <a:endParaRPr lang="en-US"/>
        </a:p>
      </dgm:t>
    </dgm:pt>
    <dgm:pt modelId="{E5E304F4-313C-4BB0-8289-49CB1409F320}">
      <dgm:prSet/>
      <dgm:spPr/>
      <dgm:t>
        <a:bodyPr/>
        <a:lstStyle/>
        <a:p>
          <a:r>
            <a:rPr lang="tr-TR"/>
            <a:t>ORTA ve UZUN VADELİ HEDEFLER</a:t>
          </a:r>
          <a:endParaRPr lang="en-US"/>
        </a:p>
      </dgm:t>
    </dgm:pt>
    <dgm:pt modelId="{E2A9E2DE-5371-4F52-8FA2-20ACA4748A22}" type="parTrans" cxnId="{D4C6D38D-92F9-4ED3-B66B-409F8794427A}">
      <dgm:prSet/>
      <dgm:spPr/>
      <dgm:t>
        <a:bodyPr/>
        <a:lstStyle/>
        <a:p>
          <a:endParaRPr lang="en-US"/>
        </a:p>
      </dgm:t>
    </dgm:pt>
    <dgm:pt modelId="{B5FFF516-9953-48FE-A074-FB7CDFB29BEF}" type="sibTrans" cxnId="{D4C6D38D-92F9-4ED3-B66B-409F8794427A}">
      <dgm:prSet/>
      <dgm:spPr/>
      <dgm:t>
        <a:bodyPr/>
        <a:lstStyle/>
        <a:p>
          <a:endParaRPr lang="en-US"/>
        </a:p>
      </dgm:t>
    </dgm:pt>
    <dgm:pt modelId="{CFA394FB-78CB-45AF-9032-1A19FCA8F3F1}">
      <dgm:prSet/>
      <dgm:spPr/>
      <dgm:t>
        <a:bodyPr/>
        <a:lstStyle/>
        <a:p>
          <a:r>
            <a:rPr lang="tr-TR" i="1" dirty="0" err="1"/>
            <a:t>SKA’lara</a:t>
          </a:r>
          <a:r>
            <a:rPr lang="tr-TR" i="1" dirty="0"/>
            <a:t> katkı sağlayacak akademik ve idari projeleri desteklemek.</a:t>
          </a:r>
          <a:endParaRPr lang="en-US" dirty="0"/>
        </a:p>
      </dgm:t>
    </dgm:pt>
    <dgm:pt modelId="{03F00ECB-DD61-41FA-BB04-05E5284CAA1B}" type="parTrans" cxnId="{7A0652B0-BCF5-4F55-860E-1A7059FD984D}">
      <dgm:prSet/>
      <dgm:spPr/>
      <dgm:t>
        <a:bodyPr/>
        <a:lstStyle/>
        <a:p>
          <a:endParaRPr lang="en-US"/>
        </a:p>
      </dgm:t>
    </dgm:pt>
    <dgm:pt modelId="{6E01A435-85F6-4C1B-8DD0-C5532B605B26}" type="sibTrans" cxnId="{7A0652B0-BCF5-4F55-860E-1A7059FD984D}">
      <dgm:prSet/>
      <dgm:spPr/>
      <dgm:t>
        <a:bodyPr/>
        <a:lstStyle/>
        <a:p>
          <a:endParaRPr lang="en-US"/>
        </a:p>
      </dgm:t>
    </dgm:pt>
    <dgm:pt modelId="{BD894978-3A52-4360-ABC3-A886EFED055F}">
      <dgm:prSet/>
      <dgm:spPr/>
      <dgm:t>
        <a:bodyPr/>
        <a:lstStyle/>
        <a:p>
          <a:r>
            <a:rPr lang="tr-TR" i="1"/>
            <a:t>Karbon ayak izini ölçmek ve azaltmak.</a:t>
          </a:r>
          <a:endParaRPr lang="en-US"/>
        </a:p>
      </dgm:t>
    </dgm:pt>
    <dgm:pt modelId="{F7E7B4A9-5B1C-4E01-97F9-A53D6501E2A3}" type="parTrans" cxnId="{8D981A3D-D41F-475F-97F2-850015E9219C}">
      <dgm:prSet/>
      <dgm:spPr/>
      <dgm:t>
        <a:bodyPr/>
        <a:lstStyle/>
        <a:p>
          <a:endParaRPr lang="en-US"/>
        </a:p>
      </dgm:t>
    </dgm:pt>
    <dgm:pt modelId="{C9D4A2F7-ACEA-496E-B7DD-5FC26EC9A3C9}" type="sibTrans" cxnId="{8D981A3D-D41F-475F-97F2-850015E9219C}">
      <dgm:prSet/>
      <dgm:spPr/>
      <dgm:t>
        <a:bodyPr/>
        <a:lstStyle/>
        <a:p>
          <a:endParaRPr lang="en-US"/>
        </a:p>
      </dgm:t>
    </dgm:pt>
    <dgm:pt modelId="{16C20866-CF53-49B4-8D54-04854D3A62AB}">
      <dgm:prSet/>
      <dgm:spPr/>
      <dgm:t>
        <a:bodyPr/>
        <a:lstStyle/>
        <a:p>
          <a:r>
            <a:rPr lang="tr-TR" i="1" dirty="0"/>
            <a:t>Yenilenebilir enerji projelerini hayata geçirmek.</a:t>
          </a:r>
          <a:endParaRPr lang="en-US" dirty="0"/>
        </a:p>
      </dgm:t>
    </dgm:pt>
    <dgm:pt modelId="{9E95D0B9-957F-4E10-B03F-4453F0910847}" type="parTrans" cxnId="{57971D77-716F-498A-8D4A-AD7185CF1E73}">
      <dgm:prSet/>
      <dgm:spPr/>
      <dgm:t>
        <a:bodyPr/>
        <a:lstStyle/>
        <a:p>
          <a:endParaRPr lang="en-US"/>
        </a:p>
      </dgm:t>
    </dgm:pt>
    <dgm:pt modelId="{8B696114-6E42-402F-AFF2-E0978F13C6CC}" type="sibTrans" cxnId="{57971D77-716F-498A-8D4A-AD7185CF1E73}">
      <dgm:prSet/>
      <dgm:spPr/>
      <dgm:t>
        <a:bodyPr/>
        <a:lstStyle/>
        <a:p>
          <a:endParaRPr lang="en-US"/>
        </a:p>
      </dgm:t>
    </dgm:pt>
    <dgm:pt modelId="{D16BA41A-ECB0-448F-892E-209B917A779C}">
      <dgm:prSet/>
      <dgm:spPr/>
      <dgm:t>
        <a:bodyPr/>
        <a:lstStyle/>
        <a:p>
          <a:r>
            <a:rPr lang="tr-TR" i="1" dirty="0"/>
            <a:t>Yerel topluluklarla iş birliğini artırmak.</a:t>
          </a:r>
          <a:endParaRPr lang="en-US" dirty="0"/>
        </a:p>
      </dgm:t>
    </dgm:pt>
    <dgm:pt modelId="{3A785580-3184-4D7A-9959-4C0809AE8797}" type="parTrans" cxnId="{D15B7403-C3B3-4241-9564-4B74EE946484}">
      <dgm:prSet/>
      <dgm:spPr/>
      <dgm:t>
        <a:bodyPr/>
        <a:lstStyle/>
        <a:p>
          <a:endParaRPr lang="en-US"/>
        </a:p>
      </dgm:t>
    </dgm:pt>
    <dgm:pt modelId="{47B60044-106B-4F68-8967-3BE968B433F3}" type="sibTrans" cxnId="{D15B7403-C3B3-4241-9564-4B74EE946484}">
      <dgm:prSet/>
      <dgm:spPr/>
      <dgm:t>
        <a:bodyPr/>
        <a:lstStyle/>
        <a:p>
          <a:endParaRPr lang="en-US"/>
        </a:p>
      </dgm:t>
    </dgm:pt>
    <dgm:pt modelId="{626956FA-A34A-4DDC-B783-EA30AE3D4C02}" type="pres">
      <dgm:prSet presAssocID="{6C941A9E-C011-416A-BDFE-6B2F5DAFA984}" presName="Name0" presStyleCnt="0">
        <dgm:presLayoutVars>
          <dgm:dir/>
          <dgm:animLvl val="lvl"/>
          <dgm:resizeHandles val="exact"/>
        </dgm:presLayoutVars>
      </dgm:prSet>
      <dgm:spPr/>
      <dgm:t>
        <a:bodyPr/>
        <a:lstStyle/>
        <a:p>
          <a:endParaRPr lang="tr-TR"/>
        </a:p>
      </dgm:t>
    </dgm:pt>
    <dgm:pt modelId="{EB87BEA3-0CBD-4D74-B061-179ECF45F31B}" type="pres">
      <dgm:prSet presAssocID="{15D4EBB7-2CC7-4FCA-BF7F-141AE92302FF}" presName="linNode" presStyleCnt="0"/>
      <dgm:spPr/>
    </dgm:pt>
    <dgm:pt modelId="{68916A59-1574-4DBD-B4AE-D2232DF9CAF2}" type="pres">
      <dgm:prSet presAssocID="{15D4EBB7-2CC7-4FCA-BF7F-141AE92302FF}" presName="parentText" presStyleLbl="node1" presStyleIdx="0" presStyleCnt="2">
        <dgm:presLayoutVars>
          <dgm:chMax val="1"/>
          <dgm:bulletEnabled val="1"/>
        </dgm:presLayoutVars>
      </dgm:prSet>
      <dgm:spPr/>
      <dgm:t>
        <a:bodyPr/>
        <a:lstStyle/>
        <a:p>
          <a:endParaRPr lang="tr-TR"/>
        </a:p>
      </dgm:t>
    </dgm:pt>
    <dgm:pt modelId="{DEEFC075-4C93-4F92-AAA7-8E6781ACBA64}" type="pres">
      <dgm:prSet presAssocID="{15D4EBB7-2CC7-4FCA-BF7F-141AE92302FF}" presName="descendantText" presStyleLbl="alignAccFollowNode1" presStyleIdx="0" presStyleCnt="2">
        <dgm:presLayoutVars>
          <dgm:bulletEnabled val="1"/>
        </dgm:presLayoutVars>
      </dgm:prSet>
      <dgm:spPr/>
      <dgm:t>
        <a:bodyPr/>
        <a:lstStyle/>
        <a:p>
          <a:endParaRPr lang="tr-TR"/>
        </a:p>
      </dgm:t>
    </dgm:pt>
    <dgm:pt modelId="{29F54711-2EB7-4BF4-AE03-B1814F904D16}" type="pres">
      <dgm:prSet presAssocID="{80B7980E-BEC9-4D7B-8F27-1BEDB5666E5C}" presName="sp" presStyleCnt="0"/>
      <dgm:spPr/>
    </dgm:pt>
    <dgm:pt modelId="{9932A9A1-E6F0-4B69-80D6-7FAB92ECB04D}" type="pres">
      <dgm:prSet presAssocID="{E5E304F4-313C-4BB0-8289-49CB1409F320}" presName="linNode" presStyleCnt="0"/>
      <dgm:spPr/>
    </dgm:pt>
    <dgm:pt modelId="{BF6B93CA-97AA-4C9C-9CBC-83DD66A86209}" type="pres">
      <dgm:prSet presAssocID="{E5E304F4-313C-4BB0-8289-49CB1409F320}" presName="parentText" presStyleLbl="node1" presStyleIdx="1" presStyleCnt="2">
        <dgm:presLayoutVars>
          <dgm:chMax val="1"/>
          <dgm:bulletEnabled val="1"/>
        </dgm:presLayoutVars>
      </dgm:prSet>
      <dgm:spPr/>
      <dgm:t>
        <a:bodyPr/>
        <a:lstStyle/>
        <a:p>
          <a:endParaRPr lang="tr-TR"/>
        </a:p>
      </dgm:t>
    </dgm:pt>
    <dgm:pt modelId="{45FCDFDE-CABA-4797-B70E-881151D9A34E}" type="pres">
      <dgm:prSet presAssocID="{E5E304F4-313C-4BB0-8289-49CB1409F320}" presName="descendantText" presStyleLbl="alignAccFollowNode1" presStyleIdx="1" presStyleCnt="2">
        <dgm:presLayoutVars>
          <dgm:bulletEnabled val="1"/>
        </dgm:presLayoutVars>
      </dgm:prSet>
      <dgm:spPr/>
      <dgm:t>
        <a:bodyPr/>
        <a:lstStyle/>
        <a:p>
          <a:endParaRPr lang="tr-TR"/>
        </a:p>
      </dgm:t>
    </dgm:pt>
  </dgm:ptLst>
  <dgm:cxnLst>
    <dgm:cxn modelId="{5E13695C-692E-48D8-8DF9-DE3BD19C5572}" type="presOf" srcId="{E5E304F4-313C-4BB0-8289-49CB1409F320}" destId="{BF6B93CA-97AA-4C9C-9CBC-83DD66A86209}" srcOrd="0" destOrd="0" presId="urn:microsoft.com/office/officeart/2005/8/layout/vList5"/>
    <dgm:cxn modelId="{89CDB636-9BBD-4D69-AEA4-456FD4600555}" srcId="{15D4EBB7-2CC7-4FCA-BF7F-141AE92302FF}" destId="{2DA0949B-DFE7-4C30-982B-A408ABABFBC8}" srcOrd="2" destOrd="0" parTransId="{1B1BCD68-6DCE-4F5B-A017-9ECC5A33B9D7}" sibTransId="{60E03D14-A81A-42F2-9A3D-870B163B56B1}"/>
    <dgm:cxn modelId="{F0B08FBC-38C4-4C80-87C9-F296C42A91AA}" srcId="{6C941A9E-C011-416A-BDFE-6B2F5DAFA984}" destId="{15D4EBB7-2CC7-4FCA-BF7F-141AE92302FF}" srcOrd="0" destOrd="0" parTransId="{CD3E0186-942F-4183-9BF9-242A169A394F}" sibTransId="{80B7980E-BEC9-4D7B-8F27-1BEDB5666E5C}"/>
    <dgm:cxn modelId="{4DADFF75-615D-4419-A530-BAC2F0880E76}" type="presOf" srcId="{D16BA41A-ECB0-448F-892E-209B917A779C}" destId="{45FCDFDE-CABA-4797-B70E-881151D9A34E}" srcOrd="0" destOrd="3" presId="urn:microsoft.com/office/officeart/2005/8/layout/vList5"/>
    <dgm:cxn modelId="{74178AD5-3E57-4E05-BB3D-68CE2D5B4118}" type="presOf" srcId="{15D4EBB7-2CC7-4FCA-BF7F-141AE92302FF}" destId="{68916A59-1574-4DBD-B4AE-D2232DF9CAF2}" srcOrd="0" destOrd="0" presId="urn:microsoft.com/office/officeart/2005/8/layout/vList5"/>
    <dgm:cxn modelId="{2BC132DF-5F16-4FF7-96AF-0A75D603C1F4}" type="presOf" srcId="{16C20866-CF53-49B4-8D54-04854D3A62AB}" destId="{45FCDFDE-CABA-4797-B70E-881151D9A34E}" srcOrd="0" destOrd="2" presId="urn:microsoft.com/office/officeart/2005/8/layout/vList5"/>
    <dgm:cxn modelId="{3461C97D-DD5A-4C40-A67C-3BC60F210C80}" type="presOf" srcId="{14CA69F5-3F32-4904-A9BB-60601387F74D}" destId="{DEEFC075-4C93-4F92-AAA7-8E6781ACBA64}" srcOrd="0" destOrd="1" presId="urn:microsoft.com/office/officeart/2005/8/layout/vList5"/>
    <dgm:cxn modelId="{08287E1E-4E4E-46E7-9EEB-1EC9A8C51628}" type="presOf" srcId="{6C941A9E-C011-416A-BDFE-6B2F5DAFA984}" destId="{626956FA-A34A-4DDC-B783-EA30AE3D4C02}" srcOrd="0" destOrd="0" presId="urn:microsoft.com/office/officeart/2005/8/layout/vList5"/>
    <dgm:cxn modelId="{B5E916F4-1BDC-49C2-ABF0-97EACE15617C}" srcId="{15D4EBB7-2CC7-4FCA-BF7F-141AE92302FF}" destId="{14CA69F5-3F32-4904-A9BB-60601387F74D}" srcOrd="1" destOrd="0" parTransId="{C6BD99A3-0981-4C58-BC99-EA0D624A7BE1}" sibTransId="{80A3113B-A69F-4466-AC96-6010DB62B869}"/>
    <dgm:cxn modelId="{57971D77-716F-498A-8D4A-AD7185CF1E73}" srcId="{E5E304F4-313C-4BB0-8289-49CB1409F320}" destId="{16C20866-CF53-49B4-8D54-04854D3A62AB}" srcOrd="2" destOrd="0" parTransId="{9E95D0B9-957F-4E10-B03F-4453F0910847}" sibTransId="{8B696114-6E42-402F-AFF2-E0978F13C6CC}"/>
    <dgm:cxn modelId="{D4C6D38D-92F9-4ED3-B66B-409F8794427A}" srcId="{6C941A9E-C011-416A-BDFE-6B2F5DAFA984}" destId="{E5E304F4-313C-4BB0-8289-49CB1409F320}" srcOrd="1" destOrd="0" parTransId="{E2A9E2DE-5371-4F52-8FA2-20ACA4748A22}" sibTransId="{B5FFF516-9953-48FE-A074-FB7CDFB29BEF}"/>
    <dgm:cxn modelId="{F22CEF17-01EC-46B8-A138-07B4E44EA195}" type="presOf" srcId="{0C3197F9-4604-44AD-8869-6F976E7373C1}" destId="{DEEFC075-4C93-4F92-AAA7-8E6781ACBA64}" srcOrd="0" destOrd="0" presId="urn:microsoft.com/office/officeart/2005/8/layout/vList5"/>
    <dgm:cxn modelId="{7A0652B0-BCF5-4F55-860E-1A7059FD984D}" srcId="{E5E304F4-313C-4BB0-8289-49CB1409F320}" destId="{CFA394FB-78CB-45AF-9032-1A19FCA8F3F1}" srcOrd="0" destOrd="0" parTransId="{03F00ECB-DD61-41FA-BB04-05E5284CAA1B}" sibTransId="{6E01A435-85F6-4C1B-8DD0-C5532B605B26}"/>
    <dgm:cxn modelId="{8D981A3D-D41F-475F-97F2-850015E9219C}" srcId="{E5E304F4-313C-4BB0-8289-49CB1409F320}" destId="{BD894978-3A52-4360-ABC3-A886EFED055F}" srcOrd="1" destOrd="0" parTransId="{F7E7B4A9-5B1C-4E01-97F9-A53D6501E2A3}" sibTransId="{C9D4A2F7-ACEA-496E-B7DD-5FC26EC9A3C9}"/>
    <dgm:cxn modelId="{AD1A1993-EA10-413A-9415-43C9658A7A25}" type="presOf" srcId="{2DA0949B-DFE7-4C30-982B-A408ABABFBC8}" destId="{DEEFC075-4C93-4F92-AAA7-8E6781ACBA64}" srcOrd="0" destOrd="2" presId="urn:microsoft.com/office/officeart/2005/8/layout/vList5"/>
    <dgm:cxn modelId="{D15B7403-C3B3-4241-9564-4B74EE946484}" srcId="{E5E304F4-313C-4BB0-8289-49CB1409F320}" destId="{D16BA41A-ECB0-448F-892E-209B917A779C}" srcOrd="3" destOrd="0" parTransId="{3A785580-3184-4D7A-9959-4C0809AE8797}" sibTransId="{47B60044-106B-4F68-8967-3BE968B433F3}"/>
    <dgm:cxn modelId="{C794AA57-B626-40AA-92E2-3F6610773CB7}" type="presOf" srcId="{CFA394FB-78CB-45AF-9032-1A19FCA8F3F1}" destId="{45FCDFDE-CABA-4797-B70E-881151D9A34E}" srcOrd="0" destOrd="0" presId="urn:microsoft.com/office/officeart/2005/8/layout/vList5"/>
    <dgm:cxn modelId="{77EDB46A-D709-4B52-9378-E8807444B1AB}" type="presOf" srcId="{BD894978-3A52-4360-ABC3-A886EFED055F}" destId="{45FCDFDE-CABA-4797-B70E-881151D9A34E}" srcOrd="0" destOrd="1" presId="urn:microsoft.com/office/officeart/2005/8/layout/vList5"/>
    <dgm:cxn modelId="{16D7DB04-3AC4-41C0-89CD-61B942D2A745}" srcId="{15D4EBB7-2CC7-4FCA-BF7F-141AE92302FF}" destId="{0C3197F9-4604-44AD-8869-6F976E7373C1}" srcOrd="0" destOrd="0" parTransId="{5A9353CF-2483-4F0A-8FD6-7791B0C43550}" sibTransId="{955D090B-B2E5-4268-BBF6-FB791DD04700}"/>
    <dgm:cxn modelId="{728966AE-3B30-4AB5-94F3-377ACA313CED}" type="presParOf" srcId="{626956FA-A34A-4DDC-B783-EA30AE3D4C02}" destId="{EB87BEA3-0CBD-4D74-B061-179ECF45F31B}" srcOrd="0" destOrd="0" presId="urn:microsoft.com/office/officeart/2005/8/layout/vList5"/>
    <dgm:cxn modelId="{2D428030-86A9-4AE4-8154-8DA952F163A9}" type="presParOf" srcId="{EB87BEA3-0CBD-4D74-B061-179ECF45F31B}" destId="{68916A59-1574-4DBD-B4AE-D2232DF9CAF2}" srcOrd="0" destOrd="0" presId="urn:microsoft.com/office/officeart/2005/8/layout/vList5"/>
    <dgm:cxn modelId="{3BFBD1DB-D390-4568-999E-8D68AD51952D}" type="presParOf" srcId="{EB87BEA3-0CBD-4D74-B061-179ECF45F31B}" destId="{DEEFC075-4C93-4F92-AAA7-8E6781ACBA64}" srcOrd="1" destOrd="0" presId="urn:microsoft.com/office/officeart/2005/8/layout/vList5"/>
    <dgm:cxn modelId="{3547DA6A-DF30-4523-9395-333187C873E6}" type="presParOf" srcId="{626956FA-A34A-4DDC-B783-EA30AE3D4C02}" destId="{29F54711-2EB7-4BF4-AE03-B1814F904D16}" srcOrd="1" destOrd="0" presId="urn:microsoft.com/office/officeart/2005/8/layout/vList5"/>
    <dgm:cxn modelId="{7E4F4AA9-8FA7-434A-A231-995095CF572A}" type="presParOf" srcId="{626956FA-A34A-4DDC-B783-EA30AE3D4C02}" destId="{9932A9A1-E6F0-4B69-80D6-7FAB92ECB04D}" srcOrd="2" destOrd="0" presId="urn:microsoft.com/office/officeart/2005/8/layout/vList5"/>
    <dgm:cxn modelId="{9F4DFDA0-1646-4397-A724-735F47FB1953}" type="presParOf" srcId="{9932A9A1-E6F0-4B69-80D6-7FAB92ECB04D}" destId="{BF6B93CA-97AA-4C9C-9CBC-83DD66A86209}" srcOrd="0" destOrd="0" presId="urn:microsoft.com/office/officeart/2005/8/layout/vList5"/>
    <dgm:cxn modelId="{25275088-839F-4EA9-9CFD-25047D681D06}" type="presParOf" srcId="{9932A9A1-E6F0-4B69-80D6-7FAB92ECB04D}" destId="{45FCDFDE-CABA-4797-B70E-881151D9A34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0E6773-5EBA-4B25-84C7-ECAC5D42FE4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5D8E6A3-9C3E-4587-BD6D-2A5E5E5EFDE1}">
      <dgm:prSet custT="1"/>
      <dgm:spPr/>
      <dgm:t>
        <a:bodyPr/>
        <a:lstStyle/>
        <a:p>
          <a:r>
            <a:rPr lang="tr-TR" sz="1600" b="1" i="0" baseline="0" dirty="0"/>
            <a:t>Katılım:</a:t>
          </a:r>
        </a:p>
        <a:p>
          <a:r>
            <a:rPr lang="tr-TR" sz="1800" b="0" i="0" baseline="0" dirty="0"/>
            <a:t>Herkesin sürdürülebilirlik hedeflerine katkı sağlaması</a:t>
          </a:r>
          <a:r>
            <a:rPr lang="tr-TR" sz="1600" b="0" i="0" baseline="0" dirty="0"/>
            <a:t>.</a:t>
          </a:r>
          <a:endParaRPr lang="en-US" sz="1600" dirty="0"/>
        </a:p>
      </dgm:t>
    </dgm:pt>
    <dgm:pt modelId="{D678370A-7D56-4FF6-A5DC-AD80B966AC29}" type="parTrans" cxnId="{A100448E-FF9F-4B26-AD2C-110CC0E39042}">
      <dgm:prSet/>
      <dgm:spPr/>
      <dgm:t>
        <a:bodyPr/>
        <a:lstStyle/>
        <a:p>
          <a:endParaRPr lang="en-US"/>
        </a:p>
      </dgm:t>
    </dgm:pt>
    <dgm:pt modelId="{6EDD6B7A-3BA0-4C5C-A17E-A418EE0C5EEF}" type="sibTrans" cxnId="{A100448E-FF9F-4B26-AD2C-110CC0E39042}">
      <dgm:prSet/>
      <dgm:spPr/>
      <dgm:t>
        <a:bodyPr/>
        <a:lstStyle/>
        <a:p>
          <a:endParaRPr lang="en-US"/>
        </a:p>
      </dgm:t>
    </dgm:pt>
    <dgm:pt modelId="{BA815F48-6769-4A2E-9791-99906264C937}">
      <dgm:prSet custT="1"/>
      <dgm:spPr/>
      <dgm:t>
        <a:bodyPr/>
        <a:lstStyle/>
        <a:p>
          <a:r>
            <a:rPr lang="tr-TR" sz="1600" b="1" i="0" baseline="0" dirty="0"/>
            <a:t>Fikir ve Öneriler:</a:t>
          </a:r>
          <a:r>
            <a:rPr lang="tr-TR" sz="1600" b="0" i="0" baseline="0" dirty="0"/>
            <a:t> Yeni projeler ve uygulamalar için personel ve</a:t>
          </a:r>
          <a:r>
            <a:rPr lang="tr-TR" sz="1600" dirty="0"/>
            <a:t> </a:t>
          </a:r>
          <a:r>
            <a:rPr lang="tr-TR" sz="1600" b="0" i="0" baseline="0" dirty="0"/>
            <a:t>öğrencilerden gelecek önerilerin teşvik edilmesi.</a:t>
          </a:r>
          <a:endParaRPr lang="en-US" sz="1600" dirty="0"/>
        </a:p>
      </dgm:t>
    </dgm:pt>
    <dgm:pt modelId="{EE39232D-E7D3-4455-B6E3-356D9515BD79}" type="parTrans" cxnId="{EF983429-FAE0-47E5-8971-24696C37570C}">
      <dgm:prSet/>
      <dgm:spPr/>
      <dgm:t>
        <a:bodyPr/>
        <a:lstStyle/>
        <a:p>
          <a:endParaRPr lang="en-US"/>
        </a:p>
      </dgm:t>
    </dgm:pt>
    <dgm:pt modelId="{47B98529-191B-4185-83E1-B20EB8261F3A}" type="sibTrans" cxnId="{EF983429-FAE0-47E5-8971-24696C37570C}">
      <dgm:prSet/>
      <dgm:spPr/>
      <dgm:t>
        <a:bodyPr/>
        <a:lstStyle/>
        <a:p>
          <a:endParaRPr lang="en-US"/>
        </a:p>
      </dgm:t>
    </dgm:pt>
    <dgm:pt modelId="{EF822E7A-F536-4197-B30A-5A3360FF9442}">
      <dgm:prSet custT="1"/>
      <dgm:spPr/>
      <dgm:t>
        <a:bodyPr/>
        <a:lstStyle/>
        <a:p>
          <a:r>
            <a:rPr lang="tr-TR" sz="1800" b="1" i="0" baseline="0" dirty="0"/>
            <a:t>Davranış Değişikliği:</a:t>
          </a:r>
          <a:r>
            <a:rPr lang="tr-TR" sz="1800" b="0" i="0" baseline="0" dirty="0"/>
            <a:t> Günlük faaliyetlerde daha çevre dostu uygulamaların benimsenmesi. </a:t>
          </a:r>
          <a:endParaRPr lang="en-US" sz="1800" dirty="0"/>
        </a:p>
      </dgm:t>
    </dgm:pt>
    <dgm:pt modelId="{5DC2810C-3B4B-4A49-AC69-C74E718852AA}" type="parTrans" cxnId="{095D5626-A9B3-43F3-A093-310DF69B919B}">
      <dgm:prSet/>
      <dgm:spPr/>
      <dgm:t>
        <a:bodyPr/>
        <a:lstStyle/>
        <a:p>
          <a:endParaRPr lang="en-US"/>
        </a:p>
      </dgm:t>
    </dgm:pt>
    <dgm:pt modelId="{16BECB2C-759A-4617-BC8E-1E32F5478C6C}" type="sibTrans" cxnId="{095D5626-A9B3-43F3-A093-310DF69B919B}">
      <dgm:prSet/>
      <dgm:spPr/>
      <dgm:t>
        <a:bodyPr/>
        <a:lstStyle/>
        <a:p>
          <a:endParaRPr lang="en-US"/>
        </a:p>
      </dgm:t>
    </dgm:pt>
    <dgm:pt modelId="{D5647331-A3D3-44D8-8E52-DAD6F314A712}" type="pres">
      <dgm:prSet presAssocID="{640E6773-5EBA-4B25-84C7-ECAC5D42FE48}" presName="root" presStyleCnt="0">
        <dgm:presLayoutVars>
          <dgm:dir/>
          <dgm:resizeHandles val="exact"/>
        </dgm:presLayoutVars>
      </dgm:prSet>
      <dgm:spPr/>
      <dgm:t>
        <a:bodyPr/>
        <a:lstStyle/>
        <a:p>
          <a:endParaRPr lang="tr-TR"/>
        </a:p>
      </dgm:t>
    </dgm:pt>
    <dgm:pt modelId="{C21606FA-DA1F-4B1D-8C9B-E6DE2175DAB6}" type="pres">
      <dgm:prSet presAssocID="{15D8E6A3-9C3E-4587-BD6D-2A5E5E5EFDE1}" presName="compNode" presStyleCnt="0"/>
      <dgm:spPr/>
    </dgm:pt>
    <dgm:pt modelId="{1590A6EF-7975-4199-BF91-F650829E0670}" type="pres">
      <dgm:prSet presAssocID="{15D8E6A3-9C3E-4587-BD6D-2A5E5E5EFDE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Grup"/>
        </a:ext>
      </dgm:extLst>
    </dgm:pt>
    <dgm:pt modelId="{E5D6058A-3B8B-4485-B8DF-9EF8612BF6F8}" type="pres">
      <dgm:prSet presAssocID="{15D8E6A3-9C3E-4587-BD6D-2A5E5E5EFDE1}" presName="spaceRect" presStyleCnt="0"/>
      <dgm:spPr/>
    </dgm:pt>
    <dgm:pt modelId="{120051CE-8639-4175-BACF-3E7FDE6EE4E3}" type="pres">
      <dgm:prSet presAssocID="{15D8E6A3-9C3E-4587-BD6D-2A5E5E5EFDE1}" presName="textRect" presStyleLbl="revTx" presStyleIdx="0" presStyleCnt="3" custScaleX="158610">
        <dgm:presLayoutVars>
          <dgm:chMax val="1"/>
          <dgm:chPref val="1"/>
        </dgm:presLayoutVars>
      </dgm:prSet>
      <dgm:spPr/>
      <dgm:t>
        <a:bodyPr/>
        <a:lstStyle/>
        <a:p>
          <a:endParaRPr lang="tr-TR"/>
        </a:p>
      </dgm:t>
    </dgm:pt>
    <dgm:pt modelId="{F881C775-D9A1-4C78-905B-2B83DCEB4734}" type="pres">
      <dgm:prSet presAssocID="{6EDD6B7A-3BA0-4C5C-A17E-A418EE0C5EEF}" presName="sibTrans" presStyleCnt="0"/>
      <dgm:spPr/>
    </dgm:pt>
    <dgm:pt modelId="{78D6921A-0D8D-4EB4-822F-5E3921CAF404}" type="pres">
      <dgm:prSet presAssocID="{BA815F48-6769-4A2E-9791-99906264C937}" presName="compNode" presStyleCnt="0"/>
      <dgm:spPr/>
    </dgm:pt>
    <dgm:pt modelId="{7FF7BA40-3FF8-48B4-BEEA-C28CA0A3CF7C}" type="pres">
      <dgm:prSet presAssocID="{BA815F48-6769-4A2E-9791-99906264C9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Ampul"/>
        </a:ext>
      </dgm:extLst>
    </dgm:pt>
    <dgm:pt modelId="{D73330B6-478C-4829-A1BC-356EE675B2E8}" type="pres">
      <dgm:prSet presAssocID="{BA815F48-6769-4A2E-9791-99906264C937}" presName="spaceRect" presStyleCnt="0"/>
      <dgm:spPr/>
    </dgm:pt>
    <dgm:pt modelId="{D57F52B2-79BF-4545-AE1F-C3E7570F7EF3}" type="pres">
      <dgm:prSet presAssocID="{BA815F48-6769-4A2E-9791-99906264C937}" presName="textRect" presStyleLbl="revTx" presStyleIdx="1" presStyleCnt="3">
        <dgm:presLayoutVars>
          <dgm:chMax val="1"/>
          <dgm:chPref val="1"/>
        </dgm:presLayoutVars>
      </dgm:prSet>
      <dgm:spPr/>
      <dgm:t>
        <a:bodyPr/>
        <a:lstStyle/>
        <a:p>
          <a:endParaRPr lang="tr-TR"/>
        </a:p>
      </dgm:t>
    </dgm:pt>
    <dgm:pt modelId="{4654B49D-175C-4DF2-9609-FF6AD27FBE89}" type="pres">
      <dgm:prSet presAssocID="{47B98529-191B-4185-83E1-B20EB8261F3A}" presName="sibTrans" presStyleCnt="0"/>
      <dgm:spPr/>
    </dgm:pt>
    <dgm:pt modelId="{1F65483B-860A-4493-9E78-F9C43905D013}" type="pres">
      <dgm:prSet presAssocID="{EF822E7A-F536-4197-B30A-5A3360FF9442}" presName="compNode" presStyleCnt="0"/>
      <dgm:spPr/>
    </dgm:pt>
    <dgm:pt modelId="{ABDD2A01-36F0-434B-8776-9D0356C0957B}" type="pres">
      <dgm:prSet presAssocID="{EF822E7A-F536-4197-B30A-5A3360FF94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ead with Gears"/>
        </a:ext>
      </dgm:extLst>
    </dgm:pt>
    <dgm:pt modelId="{835695FB-502D-4E73-9A94-F070757F5F42}" type="pres">
      <dgm:prSet presAssocID="{EF822E7A-F536-4197-B30A-5A3360FF9442}" presName="spaceRect" presStyleCnt="0"/>
      <dgm:spPr/>
    </dgm:pt>
    <dgm:pt modelId="{754FDCF8-4A75-4B1A-A791-DE02B73434A2}" type="pres">
      <dgm:prSet presAssocID="{EF822E7A-F536-4197-B30A-5A3360FF9442}" presName="textRect" presStyleLbl="revTx" presStyleIdx="2" presStyleCnt="3" custScaleX="134648">
        <dgm:presLayoutVars>
          <dgm:chMax val="1"/>
          <dgm:chPref val="1"/>
        </dgm:presLayoutVars>
      </dgm:prSet>
      <dgm:spPr/>
      <dgm:t>
        <a:bodyPr/>
        <a:lstStyle/>
        <a:p>
          <a:endParaRPr lang="tr-TR"/>
        </a:p>
      </dgm:t>
    </dgm:pt>
  </dgm:ptLst>
  <dgm:cxnLst>
    <dgm:cxn modelId="{A100448E-FF9F-4B26-AD2C-110CC0E39042}" srcId="{640E6773-5EBA-4B25-84C7-ECAC5D42FE48}" destId="{15D8E6A3-9C3E-4587-BD6D-2A5E5E5EFDE1}" srcOrd="0" destOrd="0" parTransId="{D678370A-7D56-4FF6-A5DC-AD80B966AC29}" sibTransId="{6EDD6B7A-3BA0-4C5C-A17E-A418EE0C5EEF}"/>
    <dgm:cxn modelId="{EF983429-FAE0-47E5-8971-24696C37570C}" srcId="{640E6773-5EBA-4B25-84C7-ECAC5D42FE48}" destId="{BA815F48-6769-4A2E-9791-99906264C937}" srcOrd="1" destOrd="0" parTransId="{EE39232D-E7D3-4455-B6E3-356D9515BD79}" sibTransId="{47B98529-191B-4185-83E1-B20EB8261F3A}"/>
    <dgm:cxn modelId="{8DEA9C02-EDC0-465C-83A1-6DA02770F122}" type="presOf" srcId="{640E6773-5EBA-4B25-84C7-ECAC5D42FE48}" destId="{D5647331-A3D3-44D8-8E52-DAD6F314A712}" srcOrd="0" destOrd="0" presId="urn:microsoft.com/office/officeart/2018/2/layout/IconLabelList"/>
    <dgm:cxn modelId="{7967CDD1-AFD7-4733-BA0C-9D164F645FD8}" type="presOf" srcId="{EF822E7A-F536-4197-B30A-5A3360FF9442}" destId="{754FDCF8-4A75-4B1A-A791-DE02B73434A2}" srcOrd="0" destOrd="0" presId="urn:microsoft.com/office/officeart/2018/2/layout/IconLabelList"/>
    <dgm:cxn modelId="{84417BD5-36C0-48F8-B77B-489A08F6FDDD}" type="presOf" srcId="{15D8E6A3-9C3E-4587-BD6D-2A5E5E5EFDE1}" destId="{120051CE-8639-4175-BACF-3E7FDE6EE4E3}" srcOrd="0" destOrd="0" presId="urn:microsoft.com/office/officeart/2018/2/layout/IconLabelList"/>
    <dgm:cxn modelId="{C31152BC-7BD2-4A00-A82B-CBB60400C668}" type="presOf" srcId="{BA815F48-6769-4A2E-9791-99906264C937}" destId="{D57F52B2-79BF-4545-AE1F-C3E7570F7EF3}" srcOrd="0" destOrd="0" presId="urn:microsoft.com/office/officeart/2018/2/layout/IconLabelList"/>
    <dgm:cxn modelId="{095D5626-A9B3-43F3-A093-310DF69B919B}" srcId="{640E6773-5EBA-4B25-84C7-ECAC5D42FE48}" destId="{EF822E7A-F536-4197-B30A-5A3360FF9442}" srcOrd="2" destOrd="0" parTransId="{5DC2810C-3B4B-4A49-AC69-C74E718852AA}" sibTransId="{16BECB2C-759A-4617-BC8E-1E32F5478C6C}"/>
    <dgm:cxn modelId="{256C821C-2757-4BF1-959E-0282D6F68BCB}" type="presParOf" srcId="{D5647331-A3D3-44D8-8E52-DAD6F314A712}" destId="{C21606FA-DA1F-4B1D-8C9B-E6DE2175DAB6}" srcOrd="0" destOrd="0" presId="urn:microsoft.com/office/officeart/2018/2/layout/IconLabelList"/>
    <dgm:cxn modelId="{FB0BFE0B-22D8-485C-A4AE-D1836D13E813}" type="presParOf" srcId="{C21606FA-DA1F-4B1D-8C9B-E6DE2175DAB6}" destId="{1590A6EF-7975-4199-BF91-F650829E0670}" srcOrd="0" destOrd="0" presId="urn:microsoft.com/office/officeart/2018/2/layout/IconLabelList"/>
    <dgm:cxn modelId="{28857D8E-0D32-4ABC-8266-ED89B5E5CB03}" type="presParOf" srcId="{C21606FA-DA1F-4B1D-8C9B-E6DE2175DAB6}" destId="{E5D6058A-3B8B-4485-B8DF-9EF8612BF6F8}" srcOrd="1" destOrd="0" presId="urn:microsoft.com/office/officeart/2018/2/layout/IconLabelList"/>
    <dgm:cxn modelId="{6B903D11-2B78-489D-89D7-49BB1C39D59C}" type="presParOf" srcId="{C21606FA-DA1F-4B1D-8C9B-E6DE2175DAB6}" destId="{120051CE-8639-4175-BACF-3E7FDE6EE4E3}" srcOrd="2" destOrd="0" presId="urn:microsoft.com/office/officeart/2018/2/layout/IconLabelList"/>
    <dgm:cxn modelId="{A8BB689A-1477-49BB-9019-9DC79C26D987}" type="presParOf" srcId="{D5647331-A3D3-44D8-8E52-DAD6F314A712}" destId="{F881C775-D9A1-4C78-905B-2B83DCEB4734}" srcOrd="1" destOrd="0" presId="urn:microsoft.com/office/officeart/2018/2/layout/IconLabelList"/>
    <dgm:cxn modelId="{2ACAAC43-05B9-4265-9BF6-8EFDF6628596}" type="presParOf" srcId="{D5647331-A3D3-44D8-8E52-DAD6F314A712}" destId="{78D6921A-0D8D-4EB4-822F-5E3921CAF404}" srcOrd="2" destOrd="0" presId="urn:microsoft.com/office/officeart/2018/2/layout/IconLabelList"/>
    <dgm:cxn modelId="{6EED0C6E-92A5-4533-AB60-FE72B626C519}" type="presParOf" srcId="{78D6921A-0D8D-4EB4-822F-5E3921CAF404}" destId="{7FF7BA40-3FF8-48B4-BEEA-C28CA0A3CF7C}" srcOrd="0" destOrd="0" presId="urn:microsoft.com/office/officeart/2018/2/layout/IconLabelList"/>
    <dgm:cxn modelId="{7EF01A0F-83C4-4E0C-AD60-8E33CC5D2B0B}" type="presParOf" srcId="{78D6921A-0D8D-4EB4-822F-5E3921CAF404}" destId="{D73330B6-478C-4829-A1BC-356EE675B2E8}" srcOrd="1" destOrd="0" presId="urn:microsoft.com/office/officeart/2018/2/layout/IconLabelList"/>
    <dgm:cxn modelId="{A35A0ABF-DF1A-4055-961B-FBCBA74AED22}" type="presParOf" srcId="{78D6921A-0D8D-4EB4-822F-5E3921CAF404}" destId="{D57F52B2-79BF-4545-AE1F-C3E7570F7EF3}" srcOrd="2" destOrd="0" presId="urn:microsoft.com/office/officeart/2018/2/layout/IconLabelList"/>
    <dgm:cxn modelId="{AB7BE178-12A5-4C11-80D1-7E839501C7EE}" type="presParOf" srcId="{D5647331-A3D3-44D8-8E52-DAD6F314A712}" destId="{4654B49D-175C-4DF2-9609-FF6AD27FBE89}" srcOrd="3" destOrd="0" presId="urn:microsoft.com/office/officeart/2018/2/layout/IconLabelList"/>
    <dgm:cxn modelId="{946A0C48-517E-4724-AF30-1E7364C51C57}" type="presParOf" srcId="{D5647331-A3D3-44D8-8E52-DAD6F314A712}" destId="{1F65483B-860A-4493-9E78-F9C43905D013}" srcOrd="4" destOrd="0" presId="urn:microsoft.com/office/officeart/2018/2/layout/IconLabelList"/>
    <dgm:cxn modelId="{55EF3626-B37D-437A-8418-CACEE243AD54}" type="presParOf" srcId="{1F65483B-860A-4493-9E78-F9C43905D013}" destId="{ABDD2A01-36F0-434B-8776-9D0356C0957B}" srcOrd="0" destOrd="0" presId="urn:microsoft.com/office/officeart/2018/2/layout/IconLabelList"/>
    <dgm:cxn modelId="{664231FB-1C9E-4141-802B-7DA69452E38B}" type="presParOf" srcId="{1F65483B-860A-4493-9E78-F9C43905D013}" destId="{835695FB-502D-4E73-9A94-F070757F5F42}" srcOrd="1" destOrd="0" presId="urn:microsoft.com/office/officeart/2018/2/layout/IconLabelList"/>
    <dgm:cxn modelId="{C927F419-0A9E-4E31-9C4F-9AC7C62BF205}" type="presParOf" srcId="{1F65483B-860A-4493-9E78-F9C43905D013}" destId="{754FDCF8-4A75-4B1A-A791-DE02B73434A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A45018-E930-46E3-8E48-915CDD743FF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9C9B445-0C44-4CD3-AAC0-FD95E09AF4BA}">
      <dgm:prSet custT="1"/>
      <dgm:spPr/>
      <dgm:t>
        <a:bodyPr/>
        <a:lstStyle/>
        <a:p>
          <a:pPr algn="ctr">
            <a:lnSpc>
              <a:spcPct val="100000"/>
            </a:lnSpc>
          </a:pPr>
          <a:r>
            <a:rPr lang="tr-TR" sz="1600" dirty="0"/>
            <a:t>1- UI </a:t>
          </a:r>
          <a:r>
            <a:rPr lang="tr-TR" sz="1600" dirty="0" err="1"/>
            <a:t>GreenMetric</a:t>
          </a:r>
          <a:r>
            <a:rPr lang="tr-TR" sz="1600" dirty="0"/>
            <a:t> Dünya Üniversiteleri Sıralaması</a:t>
          </a:r>
          <a:endParaRPr lang="en-US" sz="1600" dirty="0"/>
        </a:p>
      </dgm:t>
    </dgm:pt>
    <dgm:pt modelId="{D0CBD5F9-558A-4E27-9496-008A3253FC24}" type="parTrans" cxnId="{40EC50CF-7D32-4B6E-99A7-9571B59EA61C}">
      <dgm:prSet/>
      <dgm:spPr/>
      <dgm:t>
        <a:bodyPr/>
        <a:lstStyle/>
        <a:p>
          <a:endParaRPr lang="en-US"/>
        </a:p>
      </dgm:t>
    </dgm:pt>
    <dgm:pt modelId="{DBE4E30B-E7EC-47C0-81A2-2BB60FEA0D1F}" type="sibTrans" cxnId="{40EC50CF-7D32-4B6E-99A7-9571B59EA61C}">
      <dgm:prSet/>
      <dgm:spPr/>
      <dgm:t>
        <a:bodyPr/>
        <a:lstStyle/>
        <a:p>
          <a:pPr>
            <a:lnSpc>
              <a:spcPct val="100000"/>
            </a:lnSpc>
          </a:pPr>
          <a:endParaRPr lang="en-US"/>
        </a:p>
      </dgm:t>
    </dgm:pt>
    <dgm:pt modelId="{7BE91D1E-67B0-42B9-8C6A-990C3506EA11}">
      <dgm:prSet/>
      <dgm:spPr/>
      <dgm:t>
        <a:bodyPr/>
        <a:lstStyle/>
        <a:p>
          <a:pPr>
            <a:lnSpc>
              <a:spcPct val="100000"/>
            </a:lnSpc>
          </a:pPr>
          <a:r>
            <a:rPr lang="tr-TR" b="1" dirty="0"/>
            <a:t>Hakkında:</a:t>
          </a:r>
          <a:r>
            <a:rPr lang="tr-TR" dirty="0"/>
            <a:t> UI </a:t>
          </a:r>
          <a:r>
            <a:rPr lang="tr-TR" dirty="0" err="1"/>
            <a:t>GreenMetric</a:t>
          </a:r>
          <a:r>
            <a:rPr lang="tr-TR" dirty="0"/>
            <a:t>, üniversitelerin çevre dostu uygulamalarını ve sürdürülebilirlik çabalarını değerlendiren küresel bir sıralamadır. Üniversiteleri Altyapı, Enerji yönetimi, Atık yönetimi, Su tasarrufu, Ulaşım, Eğitim ve Araştırma gibi altı alanda değerlendirmektedir.</a:t>
          </a:r>
          <a:endParaRPr lang="en-US" dirty="0"/>
        </a:p>
      </dgm:t>
    </dgm:pt>
    <dgm:pt modelId="{F9507F82-5DBF-42BC-BBD1-50248D4EE623}" type="parTrans" cxnId="{852A59D8-F646-4914-8E8F-5A29D2AB2DED}">
      <dgm:prSet/>
      <dgm:spPr/>
      <dgm:t>
        <a:bodyPr/>
        <a:lstStyle/>
        <a:p>
          <a:endParaRPr lang="en-US"/>
        </a:p>
      </dgm:t>
    </dgm:pt>
    <dgm:pt modelId="{E5B496F7-DDF5-4901-8730-A3F207FD2232}" type="sibTrans" cxnId="{852A59D8-F646-4914-8E8F-5A29D2AB2DED}">
      <dgm:prSet/>
      <dgm:spPr/>
      <dgm:t>
        <a:bodyPr/>
        <a:lstStyle/>
        <a:p>
          <a:pPr>
            <a:lnSpc>
              <a:spcPct val="100000"/>
            </a:lnSpc>
          </a:pPr>
          <a:endParaRPr lang="en-US"/>
        </a:p>
      </dgm:t>
    </dgm:pt>
    <dgm:pt modelId="{769325EC-4694-43D1-9D53-723B62A2C807}">
      <dgm:prSet custT="1"/>
      <dgm:spPr/>
      <dgm:t>
        <a:bodyPr/>
        <a:lstStyle/>
        <a:p>
          <a:pPr algn="ctr">
            <a:lnSpc>
              <a:spcPct val="100000"/>
            </a:lnSpc>
          </a:pPr>
          <a:r>
            <a:rPr lang="tr-TR" sz="1600" dirty="0"/>
            <a:t>2- </a:t>
          </a:r>
          <a:r>
            <a:rPr lang="en-US" sz="1600" dirty="0"/>
            <a:t>THE Impact Rankings (The Impact </a:t>
          </a:r>
          <a:r>
            <a:rPr lang="en-US" sz="1600" dirty="0" err="1"/>
            <a:t>Etki</a:t>
          </a:r>
          <a:r>
            <a:rPr lang="en-US" sz="1600" dirty="0"/>
            <a:t> </a:t>
          </a:r>
          <a:r>
            <a:rPr lang="en-US" sz="1600" dirty="0" err="1"/>
            <a:t>Sıralaması</a:t>
          </a:r>
          <a:r>
            <a:rPr lang="en-US" sz="1600" dirty="0"/>
            <a:t>)</a:t>
          </a:r>
        </a:p>
      </dgm:t>
    </dgm:pt>
    <dgm:pt modelId="{A620725A-8A1D-44C1-A558-D1A721F7B906}" type="parTrans" cxnId="{C43AD9DF-84ED-4CCE-894A-07A011256F65}">
      <dgm:prSet/>
      <dgm:spPr/>
      <dgm:t>
        <a:bodyPr/>
        <a:lstStyle/>
        <a:p>
          <a:endParaRPr lang="en-US"/>
        </a:p>
      </dgm:t>
    </dgm:pt>
    <dgm:pt modelId="{C8872CE8-4A8E-4664-9CB7-75BB7DFB1C35}" type="sibTrans" cxnId="{C43AD9DF-84ED-4CCE-894A-07A011256F65}">
      <dgm:prSet/>
      <dgm:spPr/>
      <dgm:t>
        <a:bodyPr/>
        <a:lstStyle/>
        <a:p>
          <a:pPr>
            <a:lnSpc>
              <a:spcPct val="100000"/>
            </a:lnSpc>
          </a:pPr>
          <a:endParaRPr lang="en-US"/>
        </a:p>
      </dgm:t>
    </dgm:pt>
    <dgm:pt modelId="{4EF4EA7E-C81D-41E4-BF91-174F74D92B54}">
      <dgm:prSet/>
      <dgm:spPr/>
      <dgm:t>
        <a:bodyPr/>
        <a:lstStyle/>
        <a:p>
          <a:pPr>
            <a:lnSpc>
              <a:spcPct val="100000"/>
            </a:lnSpc>
          </a:pPr>
          <a:r>
            <a:rPr lang="tr-TR" b="1" dirty="0"/>
            <a:t>Hakkında:</a:t>
          </a:r>
          <a:r>
            <a:rPr lang="tr-TR" dirty="0"/>
            <a:t> Times </a:t>
          </a:r>
          <a:r>
            <a:rPr lang="tr-TR" dirty="0" err="1"/>
            <a:t>Higher</a:t>
          </a:r>
          <a:r>
            <a:rPr lang="tr-TR" dirty="0"/>
            <a:t> </a:t>
          </a:r>
          <a:r>
            <a:rPr lang="tr-TR" dirty="0" err="1"/>
            <a:t>Education</a:t>
          </a:r>
          <a:r>
            <a:rPr lang="tr-TR" dirty="0"/>
            <a:t> (THE) tarafından yapılan bu sıralama, üniversitelerin Birleşmiş Milletler Sürdürülebilir Kalkınma </a:t>
          </a:r>
          <a:r>
            <a:rPr lang="tr-TR" dirty="0" err="1"/>
            <a:t>Amaçları’na</a:t>
          </a:r>
          <a:r>
            <a:rPr lang="tr-TR" dirty="0"/>
            <a:t> (</a:t>
          </a:r>
          <a:r>
            <a:rPr lang="tr-TR" dirty="0" err="1"/>
            <a:t>SKA’lar</a:t>
          </a:r>
          <a:r>
            <a:rPr lang="tr-TR" dirty="0"/>
            <a:t>) yönelik katkılarını değerlendirir. Eğitim kalitesi, eşitsizliklerin azaltılması, iklim eylemi gibi geniş bir yelpazede performansı ölçmektedir.</a:t>
          </a:r>
          <a:endParaRPr lang="en-US" dirty="0"/>
        </a:p>
      </dgm:t>
    </dgm:pt>
    <dgm:pt modelId="{C82690CB-4348-43FC-B4C6-A7A1FD62EB4C}" type="parTrans" cxnId="{CEBBC047-ED0A-4761-A92A-F8A137A21F70}">
      <dgm:prSet/>
      <dgm:spPr/>
      <dgm:t>
        <a:bodyPr/>
        <a:lstStyle/>
        <a:p>
          <a:endParaRPr lang="en-US"/>
        </a:p>
      </dgm:t>
    </dgm:pt>
    <dgm:pt modelId="{0C4E778C-9CB2-4465-87DF-60CFDE095FD1}" type="sibTrans" cxnId="{CEBBC047-ED0A-4761-A92A-F8A137A21F70}">
      <dgm:prSet/>
      <dgm:spPr/>
      <dgm:t>
        <a:bodyPr/>
        <a:lstStyle/>
        <a:p>
          <a:pPr>
            <a:lnSpc>
              <a:spcPct val="100000"/>
            </a:lnSpc>
          </a:pPr>
          <a:endParaRPr lang="en-US"/>
        </a:p>
      </dgm:t>
    </dgm:pt>
    <dgm:pt modelId="{AA185847-F4EF-4DEF-977C-BB283490A71F}">
      <dgm:prSet custT="1"/>
      <dgm:spPr/>
      <dgm:t>
        <a:bodyPr/>
        <a:lstStyle/>
        <a:p>
          <a:pPr algn="ctr">
            <a:lnSpc>
              <a:spcPct val="100000"/>
            </a:lnSpc>
          </a:pPr>
          <a:r>
            <a:rPr lang="tr-TR" sz="1600" dirty="0"/>
            <a:t>3- QS </a:t>
          </a:r>
          <a:r>
            <a:rPr lang="tr-TR" sz="1600" dirty="0" err="1"/>
            <a:t>Sustainability</a:t>
          </a:r>
          <a:r>
            <a:rPr lang="tr-TR" sz="1600" dirty="0"/>
            <a:t> </a:t>
          </a:r>
          <a:r>
            <a:rPr lang="tr-TR" sz="1600" dirty="0" err="1"/>
            <a:t>Rankings</a:t>
          </a:r>
          <a:endParaRPr lang="en-US" sz="1600" dirty="0"/>
        </a:p>
      </dgm:t>
    </dgm:pt>
    <dgm:pt modelId="{0FBDA16A-FA70-415A-9E3E-7AE2F3AE9E05}" type="parTrans" cxnId="{6E66C9CF-9EAB-442B-B80E-8C631ABF1CB5}">
      <dgm:prSet/>
      <dgm:spPr/>
      <dgm:t>
        <a:bodyPr/>
        <a:lstStyle/>
        <a:p>
          <a:endParaRPr lang="en-US"/>
        </a:p>
      </dgm:t>
    </dgm:pt>
    <dgm:pt modelId="{7767C86C-28C0-496A-B11C-2570D760D3F2}" type="sibTrans" cxnId="{6E66C9CF-9EAB-442B-B80E-8C631ABF1CB5}">
      <dgm:prSet/>
      <dgm:spPr/>
      <dgm:t>
        <a:bodyPr/>
        <a:lstStyle/>
        <a:p>
          <a:pPr>
            <a:lnSpc>
              <a:spcPct val="100000"/>
            </a:lnSpc>
          </a:pPr>
          <a:endParaRPr lang="en-US"/>
        </a:p>
      </dgm:t>
    </dgm:pt>
    <dgm:pt modelId="{E1FF9867-3DFC-4D05-8F2A-094547D812C2}">
      <dgm:prSet/>
      <dgm:spPr/>
      <dgm:t>
        <a:bodyPr/>
        <a:lstStyle/>
        <a:p>
          <a:pPr>
            <a:lnSpc>
              <a:spcPct val="100000"/>
            </a:lnSpc>
          </a:pPr>
          <a:r>
            <a:rPr lang="tr-TR" b="1" dirty="0"/>
            <a:t>Hakkında:</a:t>
          </a:r>
          <a:r>
            <a:rPr lang="tr-TR" dirty="0"/>
            <a:t> QS </a:t>
          </a:r>
          <a:r>
            <a:rPr lang="tr-TR" dirty="0" err="1"/>
            <a:t>Sustainability</a:t>
          </a:r>
          <a:r>
            <a:rPr lang="tr-TR" dirty="0"/>
            <a:t> </a:t>
          </a:r>
          <a:r>
            <a:rPr lang="tr-TR" dirty="0" err="1"/>
            <a:t>Rankings</a:t>
          </a:r>
          <a:r>
            <a:rPr lang="tr-TR" dirty="0"/>
            <a:t>, üniversitelerin çevresel ve sosyal sürdürülebilirlik performanslarını değerlendirir. Çevresel etki, eşitlik politikaları, araştırma çıktıları ve mezunların sürdürülebilirliğe katkıları gibi kriterleri incelemektedir.</a:t>
          </a:r>
          <a:endParaRPr lang="en-US" dirty="0"/>
        </a:p>
      </dgm:t>
    </dgm:pt>
    <dgm:pt modelId="{BBA309C8-3FA3-4B06-A6B8-4A18FE140D12}" type="parTrans" cxnId="{FD2BB6A8-0E77-4EFF-9C64-01CFBA81B37E}">
      <dgm:prSet/>
      <dgm:spPr/>
      <dgm:t>
        <a:bodyPr/>
        <a:lstStyle/>
        <a:p>
          <a:endParaRPr lang="en-US"/>
        </a:p>
      </dgm:t>
    </dgm:pt>
    <dgm:pt modelId="{A91A90B1-235D-4525-8D1E-AF8730534126}" type="sibTrans" cxnId="{FD2BB6A8-0E77-4EFF-9C64-01CFBA81B37E}">
      <dgm:prSet/>
      <dgm:spPr/>
      <dgm:t>
        <a:bodyPr/>
        <a:lstStyle/>
        <a:p>
          <a:endParaRPr lang="en-US"/>
        </a:p>
      </dgm:t>
    </dgm:pt>
    <dgm:pt modelId="{67465CCF-9C10-4917-A7FE-36302CC16CA2}" type="pres">
      <dgm:prSet presAssocID="{81A45018-E930-46E3-8E48-915CDD743FF3}" presName="root" presStyleCnt="0">
        <dgm:presLayoutVars>
          <dgm:dir/>
          <dgm:resizeHandles val="exact"/>
        </dgm:presLayoutVars>
      </dgm:prSet>
      <dgm:spPr/>
      <dgm:t>
        <a:bodyPr/>
        <a:lstStyle/>
        <a:p>
          <a:endParaRPr lang="tr-TR"/>
        </a:p>
      </dgm:t>
    </dgm:pt>
    <dgm:pt modelId="{161CE338-92D7-4F5E-AA10-B580C0A7C446}" type="pres">
      <dgm:prSet presAssocID="{81A45018-E930-46E3-8E48-915CDD743FF3}" presName="container" presStyleCnt="0">
        <dgm:presLayoutVars>
          <dgm:dir/>
          <dgm:resizeHandles val="exact"/>
        </dgm:presLayoutVars>
      </dgm:prSet>
      <dgm:spPr/>
    </dgm:pt>
    <dgm:pt modelId="{78370437-B862-438C-A0E1-74C3D289BAC6}" type="pres">
      <dgm:prSet presAssocID="{29C9B445-0C44-4CD3-AAC0-FD95E09AF4BA}" presName="compNode" presStyleCnt="0"/>
      <dgm:spPr/>
    </dgm:pt>
    <dgm:pt modelId="{3D016615-32DB-47E0-BB12-37B4DCBDF1C5}" type="pres">
      <dgm:prSet presAssocID="{29C9B445-0C44-4CD3-AAC0-FD95E09AF4BA}" presName="iconBgRect" presStyleLbl="bgShp" presStyleIdx="0" presStyleCnt="6"/>
      <dgm:spPr/>
    </dgm:pt>
    <dgm:pt modelId="{42E1E66C-07A8-4CBB-A17F-59DC7CCE5AF2}" type="pres">
      <dgm:prSet presAssocID="{29C9B445-0C44-4CD3-AAC0-FD95E09AF4B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Yıldız"/>
        </a:ext>
      </dgm:extLst>
    </dgm:pt>
    <dgm:pt modelId="{71A09CF6-E46A-41F1-BFCE-4A402E8C3524}" type="pres">
      <dgm:prSet presAssocID="{29C9B445-0C44-4CD3-AAC0-FD95E09AF4BA}" presName="spaceRect" presStyleCnt="0"/>
      <dgm:spPr/>
    </dgm:pt>
    <dgm:pt modelId="{CBA61AF9-C093-4A0B-96D4-2A563D023BCD}" type="pres">
      <dgm:prSet presAssocID="{29C9B445-0C44-4CD3-AAC0-FD95E09AF4BA}" presName="textRect" presStyleLbl="revTx" presStyleIdx="0" presStyleCnt="6">
        <dgm:presLayoutVars>
          <dgm:chMax val="1"/>
          <dgm:chPref val="1"/>
        </dgm:presLayoutVars>
      </dgm:prSet>
      <dgm:spPr/>
      <dgm:t>
        <a:bodyPr/>
        <a:lstStyle/>
        <a:p>
          <a:endParaRPr lang="tr-TR"/>
        </a:p>
      </dgm:t>
    </dgm:pt>
    <dgm:pt modelId="{B39648EC-ABE7-48A2-8491-7E502B1A5264}" type="pres">
      <dgm:prSet presAssocID="{DBE4E30B-E7EC-47C0-81A2-2BB60FEA0D1F}" presName="sibTrans" presStyleLbl="sibTrans2D1" presStyleIdx="0" presStyleCnt="0"/>
      <dgm:spPr/>
      <dgm:t>
        <a:bodyPr/>
        <a:lstStyle/>
        <a:p>
          <a:endParaRPr lang="tr-TR"/>
        </a:p>
      </dgm:t>
    </dgm:pt>
    <dgm:pt modelId="{BF0D96C6-5E3C-460B-A0F9-75AAAA93776F}" type="pres">
      <dgm:prSet presAssocID="{7BE91D1E-67B0-42B9-8C6A-990C3506EA11}" presName="compNode" presStyleCnt="0"/>
      <dgm:spPr/>
    </dgm:pt>
    <dgm:pt modelId="{86FF50C9-B9BC-4C69-82BE-6705AAD57EC7}" type="pres">
      <dgm:prSet presAssocID="{7BE91D1E-67B0-42B9-8C6A-990C3506EA11}" presName="iconBgRect" presStyleLbl="bgShp" presStyleIdx="1" presStyleCnt="6"/>
      <dgm:spPr/>
    </dgm:pt>
    <dgm:pt modelId="{15CC4074-0B31-4730-9FD3-0730C19F6615}" type="pres">
      <dgm:prSet presAssocID="{7BE91D1E-67B0-42B9-8C6A-990C3506EA1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Web Design"/>
        </a:ext>
      </dgm:extLst>
    </dgm:pt>
    <dgm:pt modelId="{7F7A57D5-6E33-4523-8C87-FA416B3DE3BE}" type="pres">
      <dgm:prSet presAssocID="{7BE91D1E-67B0-42B9-8C6A-990C3506EA11}" presName="spaceRect" presStyleCnt="0"/>
      <dgm:spPr/>
    </dgm:pt>
    <dgm:pt modelId="{6ED7DDEB-0CF6-450E-B28C-60FD77BC2E2D}" type="pres">
      <dgm:prSet presAssocID="{7BE91D1E-67B0-42B9-8C6A-990C3506EA11}" presName="textRect" presStyleLbl="revTx" presStyleIdx="1" presStyleCnt="6">
        <dgm:presLayoutVars>
          <dgm:chMax val="1"/>
          <dgm:chPref val="1"/>
        </dgm:presLayoutVars>
      </dgm:prSet>
      <dgm:spPr/>
      <dgm:t>
        <a:bodyPr/>
        <a:lstStyle/>
        <a:p>
          <a:endParaRPr lang="tr-TR"/>
        </a:p>
      </dgm:t>
    </dgm:pt>
    <dgm:pt modelId="{4CE3C64D-CB8B-42D8-AA4C-82CFC791CAB1}" type="pres">
      <dgm:prSet presAssocID="{E5B496F7-DDF5-4901-8730-A3F207FD2232}" presName="sibTrans" presStyleLbl="sibTrans2D1" presStyleIdx="0" presStyleCnt="0"/>
      <dgm:spPr/>
      <dgm:t>
        <a:bodyPr/>
        <a:lstStyle/>
        <a:p>
          <a:endParaRPr lang="tr-TR"/>
        </a:p>
      </dgm:t>
    </dgm:pt>
    <dgm:pt modelId="{FB2064B7-0D18-4DCD-95FE-FEE4CB605084}" type="pres">
      <dgm:prSet presAssocID="{769325EC-4694-43D1-9D53-723B62A2C807}" presName="compNode" presStyleCnt="0"/>
      <dgm:spPr/>
    </dgm:pt>
    <dgm:pt modelId="{8736924F-3C55-406F-B0AE-D6B702ED703B}" type="pres">
      <dgm:prSet presAssocID="{769325EC-4694-43D1-9D53-723B62A2C807}" presName="iconBgRect" presStyleLbl="bgShp" presStyleIdx="2" presStyleCnt="6"/>
      <dgm:spPr/>
    </dgm:pt>
    <dgm:pt modelId="{4FA607CB-9917-4A62-B3C4-C2500D89FC5F}" type="pres">
      <dgm:prSet presAssocID="{769325EC-4694-43D1-9D53-723B62A2C80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Bar chart"/>
        </a:ext>
      </dgm:extLst>
    </dgm:pt>
    <dgm:pt modelId="{3A9E0E06-E465-4E81-AFB0-C4374C8C728F}" type="pres">
      <dgm:prSet presAssocID="{769325EC-4694-43D1-9D53-723B62A2C807}" presName="spaceRect" presStyleCnt="0"/>
      <dgm:spPr/>
    </dgm:pt>
    <dgm:pt modelId="{E8EDDAB8-A999-4B50-A758-65999D108212}" type="pres">
      <dgm:prSet presAssocID="{769325EC-4694-43D1-9D53-723B62A2C807}" presName="textRect" presStyleLbl="revTx" presStyleIdx="2" presStyleCnt="6">
        <dgm:presLayoutVars>
          <dgm:chMax val="1"/>
          <dgm:chPref val="1"/>
        </dgm:presLayoutVars>
      </dgm:prSet>
      <dgm:spPr/>
      <dgm:t>
        <a:bodyPr/>
        <a:lstStyle/>
        <a:p>
          <a:endParaRPr lang="tr-TR"/>
        </a:p>
      </dgm:t>
    </dgm:pt>
    <dgm:pt modelId="{6F7FE434-765E-42C1-9497-5E305876F105}" type="pres">
      <dgm:prSet presAssocID="{C8872CE8-4A8E-4664-9CB7-75BB7DFB1C35}" presName="sibTrans" presStyleLbl="sibTrans2D1" presStyleIdx="0" presStyleCnt="0"/>
      <dgm:spPr/>
      <dgm:t>
        <a:bodyPr/>
        <a:lstStyle/>
        <a:p>
          <a:endParaRPr lang="tr-TR"/>
        </a:p>
      </dgm:t>
    </dgm:pt>
    <dgm:pt modelId="{1101BEA8-9A64-4012-B136-B5B7A14EB97C}" type="pres">
      <dgm:prSet presAssocID="{4EF4EA7E-C81D-41E4-BF91-174F74D92B54}" presName="compNode" presStyleCnt="0"/>
      <dgm:spPr/>
    </dgm:pt>
    <dgm:pt modelId="{0887994E-4660-49C0-B9F1-6D85EAC75FB1}" type="pres">
      <dgm:prSet presAssocID="{4EF4EA7E-C81D-41E4-BF91-174F74D92B54}" presName="iconBgRect" presStyleLbl="bgShp" presStyleIdx="3" presStyleCnt="6"/>
      <dgm:spPr/>
    </dgm:pt>
    <dgm:pt modelId="{3EFA183F-47F6-4A94-BCEA-BECF8479DDF2}" type="pres">
      <dgm:prSet presAssocID="{4EF4EA7E-C81D-41E4-BF91-174F74D92B5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Şerit"/>
        </a:ext>
      </dgm:extLst>
    </dgm:pt>
    <dgm:pt modelId="{962613CD-776F-4990-944B-B4878762C787}" type="pres">
      <dgm:prSet presAssocID="{4EF4EA7E-C81D-41E4-BF91-174F74D92B54}" presName="spaceRect" presStyleCnt="0"/>
      <dgm:spPr/>
    </dgm:pt>
    <dgm:pt modelId="{98A1C1A1-AAFD-4218-941D-F739EBF94C47}" type="pres">
      <dgm:prSet presAssocID="{4EF4EA7E-C81D-41E4-BF91-174F74D92B54}" presName="textRect" presStyleLbl="revTx" presStyleIdx="3" presStyleCnt="6">
        <dgm:presLayoutVars>
          <dgm:chMax val="1"/>
          <dgm:chPref val="1"/>
        </dgm:presLayoutVars>
      </dgm:prSet>
      <dgm:spPr/>
      <dgm:t>
        <a:bodyPr/>
        <a:lstStyle/>
        <a:p>
          <a:endParaRPr lang="tr-TR"/>
        </a:p>
      </dgm:t>
    </dgm:pt>
    <dgm:pt modelId="{5CBF0BCB-4132-4EDF-9BEC-D1E49C1B50ED}" type="pres">
      <dgm:prSet presAssocID="{0C4E778C-9CB2-4465-87DF-60CFDE095FD1}" presName="sibTrans" presStyleLbl="sibTrans2D1" presStyleIdx="0" presStyleCnt="0"/>
      <dgm:spPr/>
      <dgm:t>
        <a:bodyPr/>
        <a:lstStyle/>
        <a:p>
          <a:endParaRPr lang="tr-TR"/>
        </a:p>
      </dgm:t>
    </dgm:pt>
    <dgm:pt modelId="{6EEAD991-01F4-4F45-9B73-D665C9D54DCC}" type="pres">
      <dgm:prSet presAssocID="{AA185847-F4EF-4DEF-977C-BB283490A71F}" presName="compNode" presStyleCnt="0"/>
      <dgm:spPr/>
    </dgm:pt>
    <dgm:pt modelId="{EAA03C14-14D7-4539-B7D8-2627832CAF31}" type="pres">
      <dgm:prSet presAssocID="{AA185847-F4EF-4DEF-977C-BB283490A71F}" presName="iconBgRect" presStyleLbl="bgShp" presStyleIdx="4" presStyleCnt="6"/>
      <dgm:spPr/>
    </dgm:pt>
    <dgm:pt modelId="{E4D8006E-2CB1-422B-8F67-E1FA0587AE89}" type="pres">
      <dgm:prSet presAssocID="{AA185847-F4EF-4DEF-977C-BB283490A71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extLst>
        <a:ext uri="{E40237B7-FDA0-4F09-8148-C483321AD2D9}">
          <dgm14:cNvPr xmlns:dgm14="http://schemas.microsoft.com/office/drawing/2010/diagram" id="0" name="" descr="Onay işareti"/>
        </a:ext>
      </dgm:extLst>
    </dgm:pt>
    <dgm:pt modelId="{5A4B36DE-17BB-4105-820A-894DF5A86DED}" type="pres">
      <dgm:prSet presAssocID="{AA185847-F4EF-4DEF-977C-BB283490A71F}" presName="spaceRect" presStyleCnt="0"/>
      <dgm:spPr/>
    </dgm:pt>
    <dgm:pt modelId="{CC91738D-B41F-4BD9-9202-52A08FDFDB9F}" type="pres">
      <dgm:prSet presAssocID="{AA185847-F4EF-4DEF-977C-BB283490A71F}" presName="textRect" presStyleLbl="revTx" presStyleIdx="4" presStyleCnt="6">
        <dgm:presLayoutVars>
          <dgm:chMax val="1"/>
          <dgm:chPref val="1"/>
        </dgm:presLayoutVars>
      </dgm:prSet>
      <dgm:spPr/>
      <dgm:t>
        <a:bodyPr/>
        <a:lstStyle/>
        <a:p>
          <a:endParaRPr lang="tr-TR"/>
        </a:p>
      </dgm:t>
    </dgm:pt>
    <dgm:pt modelId="{B747E4AC-D1AD-4A6E-8F7A-88EF46F7E002}" type="pres">
      <dgm:prSet presAssocID="{7767C86C-28C0-496A-B11C-2570D760D3F2}" presName="sibTrans" presStyleLbl="sibTrans2D1" presStyleIdx="0" presStyleCnt="0"/>
      <dgm:spPr/>
      <dgm:t>
        <a:bodyPr/>
        <a:lstStyle/>
        <a:p>
          <a:endParaRPr lang="tr-TR"/>
        </a:p>
      </dgm:t>
    </dgm:pt>
    <dgm:pt modelId="{F7135D39-89D8-4FEA-B942-640114425A84}" type="pres">
      <dgm:prSet presAssocID="{E1FF9867-3DFC-4D05-8F2A-094547D812C2}" presName="compNode" presStyleCnt="0"/>
      <dgm:spPr/>
    </dgm:pt>
    <dgm:pt modelId="{A465C69B-1875-4FEE-94B2-9C751DD35525}" type="pres">
      <dgm:prSet presAssocID="{E1FF9867-3DFC-4D05-8F2A-094547D812C2}" presName="iconBgRect" presStyleLbl="bgShp" presStyleIdx="5" presStyleCnt="6"/>
      <dgm:spPr/>
    </dgm:pt>
    <dgm:pt modelId="{2ED69B81-C636-4814-B814-853C94358710}" type="pres">
      <dgm:prSet presAssocID="{E1FF9867-3DFC-4D05-8F2A-094547D812C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dgm:spPr>
      <dgm:extLst>
        <a:ext uri="{E40237B7-FDA0-4F09-8148-C483321AD2D9}">
          <dgm14:cNvPr xmlns:dgm14="http://schemas.microsoft.com/office/drawing/2010/diagram" id="0" name="" descr="Scales of Justice"/>
        </a:ext>
      </dgm:extLst>
    </dgm:pt>
    <dgm:pt modelId="{C812109D-E2B3-4EBC-BB06-6FB224B01304}" type="pres">
      <dgm:prSet presAssocID="{E1FF9867-3DFC-4D05-8F2A-094547D812C2}" presName="spaceRect" presStyleCnt="0"/>
      <dgm:spPr/>
    </dgm:pt>
    <dgm:pt modelId="{F0150173-D95C-45A3-8496-7D05C1F83F49}" type="pres">
      <dgm:prSet presAssocID="{E1FF9867-3DFC-4D05-8F2A-094547D812C2}" presName="textRect" presStyleLbl="revTx" presStyleIdx="5" presStyleCnt="6">
        <dgm:presLayoutVars>
          <dgm:chMax val="1"/>
          <dgm:chPref val="1"/>
        </dgm:presLayoutVars>
      </dgm:prSet>
      <dgm:spPr/>
      <dgm:t>
        <a:bodyPr/>
        <a:lstStyle/>
        <a:p>
          <a:endParaRPr lang="tr-TR"/>
        </a:p>
      </dgm:t>
    </dgm:pt>
  </dgm:ptLst>
  <dgm:cxnLst>
    <dgm:cxn modelId="{E2476A12-53D8-46FA-84B0-05619EE120A6}" type="presOf" srcId="{AA185847-F4EF-4DEF-977C-BB283490A71F}" destId="{CC91738D-B41F-4BD9-9202-52A08FDFDB9F}" srcOrd="0" destOrd="0" presId="urn:microsoft.com/office/officeart/2018/2/layout/IconCircleList"/>
    <dgm:cxn modelId="{63FAC442-E0BB-4AE9-80AC-4948CB358409}" type="presOf" srcId="{E1FF9867-3DFC-4D05-8F2A-094547D812C2}" destId="{F0150173-D95C-45A3-8496-7D05C1F83F49}" srcOrd="0" destOrd="0" presId="urn:microsoft.com/office/officeart/2018/2/layout/IconCircleList"/>
    <dgm:cxn modelId="{92842275-996D-4E7E-BAF5-42AB3E4D24E7}" type="presOf" srcId="{4EF4EA7E-C81D-41E4-BF91-174F74D92B54}" destId="{98A1C1A1-AAFD-4218-941D-F739EBF94C47}" srcOrd="0" destOrd="0" presId="urn:microsoft.com/office/officeart/2018/2/layout/IconCircleList"/>
    <dgm:cxn modelId="{FD2BB6A8-0E77-4EFF-9C64-01CFBA81B37E}" srcId="{81A45018-E930-46E3-8E48-915CDD743FF3}" destId="{E1FF9867-3DFC-4D05-8F2A-094547D812C2}" srcOrd="5" destOrd="0" parTransId="{BBA309C8-3FA3-4B06-A6B8-4A18FE140D12}" sibTransId="{A91A90B1-235D-4525-8D1E-AF8730534126}"/>
    <dgm:cxn modelId="{C43AD9DF-84ED-4CCE-894A-07A011256F65}" srcId="{81A45018-E930-46E3-8E48-915CDD743FF3}" destId="{769325EC-4694-43D1-9D53-723B62A2C807}" srcOrd="2" destOrd="0" parTransId="{A620725A-8A1D-44C1-A558-D1A721F7B906}" sibTransId="{C8872CE8-4A8E-4664-9CB7-75BB7DFB1C35}"/>
    <dgm:cxn modelId="{514316C7-312F-4E9A-9FB0-9BE0E2C58D2D}" type="presOf" srcId="{C8872CE8-4A8E-4664-9CB7-75BB7DFB1C35}" destId="{6F7FE434-765E-42C1-9497-5E305876F105}" srcOrd="0" destOrd="0" presId="urn:microsoft.com/office/officeart/2018/2/layout/IconCircleList"/>
    <dgm:cxn modelId="{852A59D8-F646-4914-8E8F-5A29D2AB2DED}" srcId="{81A45018-E930-46E3-8E48-915CDD743FF3}" destId="{7BE91D1E-67B0-42B9-8C6A-990C3506EA11}" srcOrd="1" destOrd="0" parTransId="{F9507F82-5DBF-42BC-BBD1-50248D4EE623}" sibTransId="{E5B496F7-DDF5-4901-8730-A3F207FD2232}"/>
    <dgm:cxn modelId="{81DD4E1D-0E6C-4C2E-BE75-C9E9C0988964}" type="presOf" srcId="{7767C86C-28C0-496A-B11C-2570D760D3F2}" destId="{B747E4AC-D1AD-4A6E-8F7A-88EF46F7E002}" srcOrd="0" destOrd="0" presId="urn:microsoft.com/office/officeart/2018/2/layout/IconCircleList"/>
    <dgm:cxn modelId="{071362F9-6669-47B9-9061-34215D036ED2}" type="presOf" srcId="{81A45018-E930-46E3-8E48-915CDD743FF3}" destId="{67465CCF-9C10-4917-A7FE-36302CC16CA2}" srcOrd="0" destOrd="0" presId="urn:microsoft.com/office/officeart/2018/2/layout/IconCircleList"/>
    <dgm:cxn modelId="{E423AF31-2C80-42CF-8045-2165A1E1D633}" type="presOf" srcId="{0C4E778C-9CB2-4465-87DF-60CFDE095FD1}" destId="{5CBF0BCB-4132-4EDF-9BEC-D1E49C1B50ED}" srcOrd="0" destOrd="0" presId="urn:microsoft.com/office/officeart/2018/2/layout/IconCircleList"/>
    <dgm:cxn modelId="{8250178A-3FE6-4C09-A9A9-B6634C6389AD}" type="presOf" srcId="{7BE91D1E-67B0-42B9-8C6A-990C3506EA11}" destId="{6ED7DDEB-0CF6-450E-B28C-60FD77BC2E2D}" srcOrd="0" destOrd="0" presId="urn:microsoft.com/office/officeart/2018/2/layout/IconCircleList"/>
    <dgm:cxn modelId="{CEBBC047-ED0A-4761-A92A-F8A137A21F70}" srcId="{81A45018-E930-46E3-8E48-915CDD743FF3}" destId="{4EF4EA7E-C81D-41E4-BF91-174F74D92B54}" srcOrd="3" destOrd="0" parTransId="{C82690CB-4348-43FC-B4C6-A7A1FD62EB4C}" sibTransId="{0C4E778C-9CB2-4465-87DF-60CFDE095FD1}"/>
    <dgm:cxn modelId="{32F4A025-E70C-48C2-BC65-CF30049AEF7A}" type="presOf" srcId="{769325EC-4694-43D1-9D53-723B62A2C807}" destId="{E8EDDAB8-A999-4B50-A758-65999D108212}" srcOrd="0" destOrd="0" presId="urn:microsoft.com/office/officeart/2018/2/layout/IconCircleList"/>
    <dgm:cxn modelId="{40EC50CF-7D32-4B6E-99A7-9571B59EA61C}" srcId="{81A45018-E930-46E3-8E48-915CDD743FF3}" destId="{29C9B445-0C44-4CD3-AAC0-FD95E09AF4BA}" srcOrd="0" destOrd="0" parTransId="{D0CBD5F9-558A-4E27-9496-008A3253FC24}" sibTransId="{DBE4E30B-E7EC-47C0-81A2-2BB60FEA0D1F}"/>
    <dgm:cxn modelId="{C92F70C0-EB6F-4073-BA71-C594046FBD67}" type="presOf" srcId="{29C9B445-0C44-4CD3-AAC0-FD95E09AF4BA}" destId="{CBA61AF9-C093-4A0B-96D4-2A563D023BCD}" srcOrd="0" destOrd="0" presId="urn:microsoft.com/office/officeart/2018/2/layout/IconCircleList"/>
    <dgm:cxn modelId="{DE9E2DF5-1EC1-465C-A851-5D198DFCF05B}" type="presOf" srcId="{E5B496F7-DDF5-4901-8730-A3F207FD2232}" destId="{4CE3C64D-CB8B-42D8-AA4C-82CFC791CAB1}" srcOrd="0" destOrd="0" presId="urn:microsoft.com/office/officeart/2018/2/layout/IconCircleList"/>
    <dgm:cxn modelId="{687A81B3-4D12-4D93-AA91-DC33CF27EF6A}" type="presOf" srcId="{DBE4E30B-E7EC-47C0-81A2-2BB60FEA0D1F}" destId="{B39648EC-ABE7-48A2-8491-7E502B1A5264}" srcOrd="0" destOrd="0" presId="urn:microsoft.com/office/officeart/2018/2/layout/IconCircleList"/>
    <dgm:cxn modelId="{6E66C9CF-9EAB-442B-B80E-8C631ABF1CB5}" srcId="{81A45018-E930-46E3-8E48-915CDD743FF3}" destId="{AA185847-F4EF-4DEF-977C-BB283490A71F}" srcOrd="4" destOrd="0" parTransId="{0FBDA16A-FA70-415A-9E3E-7AE2F3AE9E05}" sibTransId="{7767C86C-28C0-496A-B11C-2570D760D3F2}"/>
    <dgm:cxn modelId="{8A74FBA0-C4AF-4F23-BE6C-07FCE1CB233F}" type="presParOf" srcId="{67465CCF-9C10-4917-A7FE-36302CC16CA2}" destId="{161CE338-92D7-4F5E-AA10-B580C0A7C446}" srcOrd="0" destOrd="0" presId="urn:microsoft.com/office/officeart/2018/2/layout/IconCircleList"/>
    <dgm:cxn modelId="{2D7A2AC7-A676-483E-BFA8-814637744E24}" type="presParOf" srcId="{161CE338-92D7-4F5E-AA10-B580C0A7C446}" destId="{78370437-B862-438C-A0E1-74C3D289BAC6}" srcOrd="0" destOrd="0" presId="urn:microsoft.com/office/officeart/2018/2/layout/IconCircleList"/>
    <dgm:cxn modelId="{4D8739BB-9CF5-4A94-B733-38592BBA9B0B}" type="presParOf" srcId="{78370437-B862-438C-A0E1-74C3D289BAC6}" destId="{3D016615-32DB-47E0-BB12-37B4DCBDF1C5}" srcOrd="0" destOrd="0" presId="urn:microsoft.com/office/officeart/2018/2/layout/IconCircleList"/>
    <dgm:cxn modelId="{5BF66B8B-9AAD-477F-828D-15704FB32038}" type="presParOf" srcId="{78370437-B862-438C-A0E1-74C3D289BAC6}" destId="{42E1E66C-07A8-4CBB-A17F-59DC7CCE5AF2}" srcOrd="1" destOrd="0" presId="urn:microsoft.com/office/officeart/2018/2/layout/IconCircleList"/>
    <dgm:cxn modelId="{C4092D90-361E-4972-AD1F-0912B5244AFB}" type="presParOf" srcId="{78370437-B862-438C-A0E1-74C3D289BAC6}" destId="{71A09CF6-E46A-41F1-BFCE-4A402E8C3524}" srcOrd="2" destOrd="0" presId="urn:microsoft.com/office/officeart/2018/2/layout/IconCircleList"/>
    <dgm:cxn modelId="{9D8B92ED-522F-4800-8885-D4ED340DA827}" type="presParOf" srcId="{78370437-B862-438C-A0E1-74C3D289BAC6}" destId="{CBA61AF9-C093-4A0B-96D4-2A563D023BCD}" srcOrd="3" destOrd="0" presId="urn:microsoft.com/office/officeart/2018/2/layout/IconCircleList"/>
    <dgm:cxn modelId="{0E9DE318-2357-4B47-BFDE-9685463A1700}" type="presParOf" srcId="{161CE338-92D7-4F5E-AA10-B580C0A7C446}" destId="{B39648EC-ABE7-48A2-8491-7E502B1A5264}" srcOrd="1" destOrd="0" presId="urn:microsoft.com/office/officeart/2018/2/layout/IconCircleList"/>
    <dgm:cxn modelId="{37F2AB9D-FDF7-4DF9-9BA8-6BCE2344F0F4}" type="presParOf" srcId="{161CE338-92D7-4F5E-AA10-B580C0A7C446}" destId="{BF0D96C6-5E3C-460B-A0F9-75AAAA93776F}" srcOrd="2" destOrd="0" presId="urn:microsoft.com/office/officeart/2018/2/layout/IconCircleList"/>
    <dgm:cxn modelId="{C771E5EA-D0D8-4313-817F-C3288A737620}" type="presParOf" srcId="{BF0D96C6-5E3C-460B-A0F9-75AAAA93776F}" destId="{86FF50C9-B9BC-4C69-82BE-6705AAD57EC7}" srcOrd="0" destOrd="0" presId="urn:microsoft.com/office/officeart/2018/2/layout/IconCircleList"/>
    <dgm:cxn modelId="{3DDCBDB4-2077-4096-86D3-20F0CE613812}" type="presParOf" srcId="{BF0D96C6-5E3C-460B-A0F9-75AAAA93776F}" destId="{15CC4074-0B31-4730-9FD3-0730C19F6615}" srcOrd="1" destOrd="0" presId="urn:microsoft.com/office/officeart/2018/2/layout/IconCircleList"/>
    <dgm:cxn modelId="{0FD2AFEA-AE08-4871-9776-9EBA2E846E89}" type="presParOf" srcId="{BF0D96C6-5E3C-460B-A0F9-75AAAA93776F}" destId="{7F7A57D5-6E33-4523-8C87-FA416B3DE3BE}" srcOrd="2" destOrd="0" presId="urn:microsoft.com/office/officeart/2018/2/layout/IconCircleList"/>
    <dgm:cxn modelId="{33F97B56-7F07-4223-80A0-A9D2F397199E}" type="presParOf" srcId="{BF0D96C6-5E3C-460B-A0F9-75AAAA93776F}" destId="{6ED7DDEB-0CF6-450E-B28C-60FD77BC2E2D}" srcOrd="3" destOrd="0" presId="urn:microsoft.com/office/officeart/2018/2/layout/IconCircleList"/>
    <dgm:cxn modelId="{E399AE4C-307A-430E-9667-88F6B1BED3FC}" type="presParOf" srcId="{161CE338-92D7-4F5E-AA10-B580C0A7C446}" destId="{4CE3C64D-CB8B-42D8-AA4C-82CFC791CAB1}" srcOrd="3" destOrd="0" presId="urn:microsoft.com/office/officeart/2018/2/layout/IconCircleList"/>
    <dgm:cxn modelId="{82A0AFD3-F180-493F-BC83-E2008BEBD95F}" type="presParOf" srcId="{161CE338-92D7-4F5E-AA10-B580C0A7C446}" destId="{FB2064B7-0D18-4DCD-95FE-FEE4CB605084}" srcOrd="4" destOrd="0" presId="urn:microsoft.com/office/officeart/2018/2/layout/IconCircleList"/>
    <dgm:cxn modelId="{94694871-978D-4253-877B-C3E92F598421}" type="presParOf" srcId="{FB2064B7-0D18-4DCD-95FE-FEE4CB605084}" destId="{8736924F-3C55-406F-B0AE-D6B702ED703B}" srcOrd="0" destOrd="0" presId="urn:microsoft.com/office/officeart/2018/2/layout/IconCircleList"/>
    <dgm:cxn modelId="{D4772C99-3E97-479D-9DFC-D703E7CDD173}" type="presParOf" srcId="{FB2064B7-0D18-4DCD-95FE-FEE4CB605084}" destId="{4FA607CB-9917-4A62-B3C4-C2500D89FC5F}" srcOrd="1" destOrd="0" presId="urn:microsoft.com/office/officeart/2018/2/layout/IconCircleList"/>
    <dgm:cxn modelId="{878FD919-AD22-4162-91BF-57B08B02E9D1}" type="presParOf" srcId="{FB2064B7-0D18-4DCD-95FE-FEE4CB605084}" destId="{3A9E0E06-E465-4E81-AFB0-C4374C8C728F}" srcOrd="2" destOrd="0" presId="urn:microsoft.com/office/officeart/2018/2/layout/IconCircleList"/>
    <dgm:cxn modelId="{8DAD4527-14EC-4C4A-AFB5-8270A0805304}" type="presParOf" srcId="{FB2064B7-0D18-4DCD-95FE-FEE4CB605084}" destId="{E8EDDAB8-A999-4B50-A758-65999D108212}" srcOrd="3" destOrd="0" presId="urn:microsoft.com/office/officeart/2018/2/layout/IconCircleList"/>
    <dgm:cxn modelId="{7C756674-D9E7-455D-BBAE-46E1C0F0ABD3}" type="presParOf" srcId="{161CE338-92D7-4F5E-AA10-B580C0A7C446}" destId="{6F7FE434-765E-42C1-9497-5E305876F105}" srcOrd="5" destOrd="0" presId="urn:microsoft.com/office/officeart/2018/2/layout/IconCircleList"/>
    <dgm:cxn modelId="{91C1073A-AFEE-43E0-948D-51A506394763}" type="presParOf" srcId="{161CE338-92D7-4F5E-AA10-B580C0A7C446}" destId="{1101BEA8-9A64-4012-B136-B5B7A14EB97C}" srcOrd="6" destOrd="0" presId="urn:microsoft.com/office/officeart/2018/2/layout/IconCircleList"/>
    <dgm:cxn modelId="{20EADE7C-1F6A-48EC-AC84-6724BE33DD27}" type="presParOf" srcId="{1101BEA8-9A64-4012-B136-B5B7A14EB97C}" destId="{0887994E-4660-49C0-B9F1-6D85EAC75FB1}" srcOrd="0" destOrd="0" presId="urn:microsoft.com/office/officeart/2018/2/layout/IconCircleList"/>
    <dgm:cxn modelId="{09869136-2AFF-4AF6-BA3E-48C06775FEE9}" type="presParOf" srcId="{1101BEA8-9A64-4012-B136-B5B7A14EB97C}" destId="{3EFA183F-47F6-4A94-BCEA-BECF8479DDF2}" srcOrd="1" destOrd="0" presId="urn:microsoft.com/office/officeart/2018/2/layout/IconCircleList"/>
    <dgm:cxn modelId="{D8A307FD-3A0B-43AE-BB10-BAFBFBF26E9C}" type="presParOf" srcId="{1101BEA8-9A64-4012-B136-B5B7A14EB97C}" destId="{962613CD-776F-4990-944B-B4878762C787}" srcOrd="2" destOrd="0" presId="urn:microsoft.com/office/officeart/2018/2/layout/IconCircleList"/>
    <dgm:cxn modelId="{23949D8B-CDA7-41D2-8FE4-FD893C2B7C55}" type="presParOf" srcId="{1101BEA8-9A64-4012-B136-B5B7A14EB97C}" destId="{98A1C1A1-AAFD-4218-941D-F739EBF94C47}" srcOrd="3" destOrd="0" presId="urn:microsoft.com/office/officeart/2018/2/layout/IconCircleList"/>
    <dgm:cxn modelId="{790ADE42-CD8C-43AB-964B-A055F3F0B508}" type="presParOf" srcId="{161CE338-92D7-4F5E-AA10-B580C0A7C446}" destId="{5CBF0BCB-4132-4EDF-9BEC-D1E49C1B50ED}" srcOrd="7" destOrd="0" presId="urn:microsoft.com/office/officeart/2018/2/layout/IconCircleList"/>
    <dgm:cxn modelId="{5BBDCB58-C47F-4385-BD19-1B71F8E488FF}" type="presParOf" srcId="{161CE338-92D7-4F5E-AA10-B580C0A7C446}" destId="{6EEAD991-01F4-4F45-9B73-D665C9D54DCC}" srcOrd="8" destOrd="0" presId="urn:microsoft.com/office/officeart/2018/2/layout/IconCircleList"/>
    <dgm:cxn modelId="{23A3A6A4-45D4-456B-926A-93857C24DC2E}" type="presParOf" srcId="{6EEAD991-01F4-4F45-9B73-D665C9D54DCC}" destId="{EAA03C14-14D7-4539-B7D8-2627832CAF31}" srcOrd="0" destOrd="0" presId="urn:microsoft.com/office/officeart/2018/2/layout/IconCircleList"/>
    <dgm:cxn modelId="{C91393FF-E4B8-43DA-B33A-02449E3110AA}" type="presParOf" srcId="{6EEAD991-01F4-4F45-9B73-D665C9D54DCC}" destId="{E4D8006E-2CB1-422B-8F67-E1FA0587AE89}" srcOrd="1" destOrd="0" presId="urn:microsoft.com/office/officeart/2018/2/layout/IconCircleList"/>
    <dgm:cxn modelId="{152A9F0A-A06C-4834-B03C-82E6AB46D67E}" type="presParOf" srcId="{6EEAD991-01F4-4F45-9B73-D665C9D54DCC}" destId="{5A4B36DE-17BB-4105-820A-894DF5A86DED}" srcOrd="2" destOrd="0" presId="urn:microsoft.com/office/officeart/2018/2/layout/IconCircleList"/>
    <dgm:cxn modelId="{D1B19471-C544-494A-ADF3-400BF65CF6BC}" type="presParOf" srcId="{6EEAD991-01F4-4F45-9B73-D665C9D54DCC}" destId="{CC91738D-B41F-4BD9-9202-52A08FDFDB9F}" srcOrd="3" destOrd="0" presId="urn:microsoft.com/office/officeart/2018/2/layout/IconCircleList"/>
    <dgm:cxn modelId="{BB11A5E9-7440-419F-A031-8D7BC8FD4999}" type="presParOf" srcId="{161CE338-92D7-4F5E-AA10-B580C0A7C446}" destId="{B747E4AC-D1AD-4A6E-8F7A-88EF46F7E002}" srcOrd="9" destOrd="0" presId="urn:microsoft.com/office/officeart/2018/2/layout/IconCircleList"/>
    <dgm:cxn modelId="{4357654C-8FEB-49D4-93C0-9FC6AED6B792}" type="presParOf" srcId="{161CE338-92D7-4F5E-AA10-B580C0A7C446}" destId="{F7135D39-89D8-4FEA-B942-640114425A84}" srcOrd="10" destOrd="0" presId="urn:microsoft.com/office/officeart/2018/2/layout/IconCircleList"/>
    <dgm:cxn modelId="{0D2C598B-9233-4562-910B-5ACA1D225EB4}" type="presParOf" srcId="{F7135D39-89D8-4FEA-B942-640114425A84}" destId="{A465C69B-1875-4FEE-94B2-9C751DD35525}" srcOrd="0" destOrd="0" presId="urn:microsoft.com/office/officeart/2018/2/layout/IconCircleList"/>
    <dgm:cxn modelId="{7A3383AD-5451-4D39-A32D-47902DDDEA66}" type="presParOf" srcId="{F7135D39-89D8-4FEA-B942-640114425A84}" destId="{2ED69B81-C636-4814-B814-853C94358710}" srcOrd="1" destOrd="0" presId="urn:microsoft.com/office/officeart/2018/2/layout/IconCircleList"/>
    <dgm:cxn modelId="{4FA6CAA0-4E34-48C1-9A93-593E2DB3E7A0}" type="presParOf" srcId="{F7135D39-89D8-4FEA-B942-640114425A84}" destId="{C812109D-E2B3-4EBC-BB06-6FB224B01304}" srcOrd="2" destOrd="0" presId="urn:microsoft.com/office/officeart/2018/2/layout/IconCircleList"/>
    <dgm:cxn modelId="{2F32B4C6-1380-40F6-9B9B-07AC2C5B9CA9}" type="presParOf" srcId="{F7135D39-89D8-4FEA-B942-640114425A84}" destId="{F0150173-D95C-45A3-8496-7D05C1F83F4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A8E035-3D7A-4539-A4B4-97B5F334C95E}" type="doc">
      <dgm:prSet loTypeId="urn:microsoft.com/office/officeart/2005/8/layout/process1" loCatId="process" qsTypeId="urn:microsoft.com/office/officeart/2005/8/quickstyle/simple4" qsCatId="simple" csTypeId="urn:microsoft.com/office/officeart/2005/8/colors/colorful1" csCatId="colorful" phldr="1"/>
      <dgm:spPr/>
      <dgm:t>
        <a:bodyPr/>
        <a:lstStyle/>
        <a:p>
          <a:endParaRPr lang="en-US"/>
        </a:p>
      </dgm:t>
    </dgm:pt>
    <dgm:pt modelId="{A9F306FA-0802-48CF-A6E5-91408C4BFDB8}">
      <dgm:prSet/>
      <dgm:spPr/>
      <dgm:t>
        <a:bodyPr/>
        <a:lstStyle/>
        <a:p>
          <a:r>
            <a:rPr lang="tr-TR" b="1" dirty="0"/>
            <a:t>Sürdürülebilir Kalkınma Amaçları (SKA) Nedir?</a:t>
          </a:r>
          <a:endParaRPr lang="en-US" dirty="0"/>
        </a:p>
      </dgm:t>
    </dgm:pt>
    <dgm:pt modelId="{04B0FDBA-29D9-4D72-9676-E7692FD96F8B}" type="parTrans" cxnId="{1AB66957-27CA-407F-9BB5-D680B21393A3}">
      <dgm:prSet/>
      <dgm:spPr/>
      <dgm:t>
        <a:bodyPr/>
        <a:lstStyle/>
        <a:p>
          <a:endParaRPr lang="en-US"/>
        </a:p>
      </dgm:t>
    </dgm:pt>
    <dgm:pt modelId="{6FEB6F5A-CDBB-4431-BF00-20C48B86EFA2}" type="sibTrans" cxnId="{1AB66957-27CA-407F-9BB5-D680B21393A3}">
      <dgm:prSet/>
      <dgm:spPr/>
      <dgm:t>
        <a:bodyPr/>
        <a:lstStyle/>
        <a:p>
          <a:endParaRPr lang="en-US"/>
        </a:p>
      </dgm:t>
    </dgm:pt>
    <dgm:pt modelId="{7D1914CF-D73C-4B45-B948-FB5489701EBA}">
      <dgm:prSet custT="1"/>
      <dgm:spPr/>
      <dgm:t>
        <a:bodyPr/>
        <a:lstStyle/>
        <a:p>
          <a:r>
            <a:rPr lang="tr-TR" sz="1600" dirty="0"/>
            <a:t>Sürdürülebilir Kalkınma Amaçları (SKA), 2015 yılında Birleşmiş </a:t>
          </a:r>
          <a:r>
            <a:rPr lang="tr-TR" sz="1600" dirty="0" err="1"/>
            <a:t>Milletler’e</a:t>
          </a:r>
          <a:r>
            <a:rPr lang="tr-TR" sz="1600" dirty="0"/>
            <a:t> (BM) üye ülkeler tarafından yoksulluğu ortadan kaldırmak, gezegenimizi korumak, eşitsizlik ve adaletsizlikle mücadele etmek hedefiyle 2030 yılında tamamlanacak bir yol haritası olarak kabul edilmiştir.</a:t>
          </a:r>
        </a:p>
        <a:p>
          <a:r>
            <a:rPr lang="tr-TR" sz="1600" dirty="0" err="1"/>
            <a:t>SKA’lar</a:t>
          </a:r>
          <a:r>
            <a:rPr lang="tr-TR" sz="1600" dirty="0"/>
            <a:t> farklı gelişmişlik seviyesindeki tüm ülkeler için geçerli ve kimseyi geride bırakmayacak şekilde tasarlanmış 17 evrensel amaçtan oluşan bir eylem çağrısıdır.</a:t>
          </a:r>
        </a:p>
        <a:p>
          <a:r>
            <a:rPr lang="tr-TR" sz="1600" dirty="0"/>
            <a:t>17 Sürdürülebilir Kalkınma Amacı 169 gösterge ile takip edilmektedir. </a:t>
          </a:r>
          <a:endParaRPr lang="en-US" sz="1600" dirty="0"/>
        </a:p>
      </dgm:t>
    </dgm:pt>
    <dgm:pt modelId="{5E2E7944-18EB-486F-A1B2-0FEB29A09B31}" type="parTrans" cxnId="{C58D9677-AE84-49C0-83A9-701A99068729}">
      <dgm:prSet/>
      <dgm:spPr/>
      <dgm:t>
        <a:bodyPr/>
        <a:lstStyle/>
        <a:p>
          <a:endParaRPr lang="en-US"/>
        </a:p>
      </dgm:t>
    </dgm:pt>
    <dgm:pt modelId="{3358886C-5B2D-4C71-9B3E-A80B185C65B8}" type="sibTrans" cxnId="{C58D9677-AE84-49C0-83A9-701A99068729}">
      <dgm:prSet/>
      <dgm:spPr/>
      <dgm:t>
        <a:bodyPr/>
        <a:lstStyle/>
        <a:p>
          <a:endParaRPr lang="en-US"/>
        </a:p>
      </dgm:t>
    </dgm:pt>
    <dgm:pt modelId="{392007DD-B877-4778-90AA-0100EBAB4454}">
      <dgm:prSet/>
      <dgm:spPr/>
      <dgm:t>
        <a:bodyPr/>
        <a:lstStyle/>
        <a:p>
          <a:r>
            <a:rPr lang="tr-TR" dirty="0"/>
            <a:t>Üniversiteler, bu hedeflere ulaşılmasında kritik bir rol oynamaktadır.</a:t>
          </a:r>
          <a:endParaRPr lang="en-US" dirty="0"/>
        </a:p>
      </dgm:t>
    </dgm:pt>
    <dgm:pt modelId="{9BA93EAF-C320-42CB-8195-AA197A3BB747}" type="parTrans" cxnId="{C37169FD-26F5-425B-8860-49103DFB64D7}">
      <dgm:prSet/>
      <dgm:spPr/>
      <dgm:t>
        <a:bodyPr/>
        <a:lstStyle/>
        <a:p>
          <a:endParaRPr lang="en-US"/>
        </a:p>
      </dgm:t>
    </dgm:pt>
    <dgm:pt modelId="{057B0956-3956-48D1-A72E-2A45664B3782}" type="sibTrans" cxnId="{C37169FD-26F5-425B-8860-49103DFB64D7}">
      <dgm:prSet/>
      <dgm:spPr/>
      <dgm:t>
        <a:bodyPr/>
        <a:lstStyle/>
        <a:p>
          <a:endParaRPr lang="en-US"/>
        </a:p>
      </dgm:t>
    </dgm:pt>
    <dgm:pt modelId="{DDA48E2E-CDDF-41E1-B61C-F3B7B90B59E0}" type="pres">
      <dgm:prSet presAssocID="{74A8E035-3D7A-4539-A4B4-97B5F334C95E}" presName="Name0" presStyleCnt="0">
        <dgm:presLayoutVars>
          <dgm:dir/>
          <dgm:resizeHandles val="exact"/>
        </dgm:presLayoutVars>
      </dgm:prSet>
      <dgm:spPr/>
      <dgm:t>
        <a:bodyPr/>
        <a:lstStyle/>
        <a:p>
          <a:endParaRPr lang="tr-TR"/>
        </a:p>
      </dgm:t>
    </dgm:pt>
    <dgm:pt modelId="{8FE60D3D-387A-4AB5-BDA3-5B735D1AD08B}" type="pres">
      <dgm:prSet presAssocID="{A9F306FA-0802-48CF-A6E5-91408C4BFDB8}" presName="node" presStyleLbl="node1" presStyleIdx="0" presStyleCnt="3">
        <dgm:presLayoutVars>
          <dgm:bulletEnabled val="1"/>
        </dgm:presLayoutVars>
      </dgm:prSet>
      <dgm:spPr/>
      <dgm:t>
        <a:bodyPr/>
        <a:lstStyle/>
        <a:p>
          <a:endParaRPr lang="tr-TR"/>
        </a:p>
      </dgm:t>
    </dgm:pt>
    <dgm:pt modelId="{643E9A3F-6DBE-46C8-9EEE-E3B7E78CF8BE}" type="pres">
      <dgm:prSet presAssocID="{6FEB6F5A-CDBB-4431-BF00-20C48B86EFA2}" presName="sibTrans" presStyleLbl="sibTrans2D1" presStyleIdx="0" presStyleCnt="2"/>
      <dgm:spPr/>
      <dgm:t>
        <a:bodyPr/>
        <a:lstStyle/>
        <a:p>
          <a:endParaRPr lang="tr-TR"/>
        </a:p>
      </dgm:t>
    </dgm:pt>
    <dgm:pt modelId="{F0D503DD-FBC8-497B-B164-A408F472B663}" type="pres">
      <dgm:prSet presAssocID="{6FEB6F5A-CDBB-4431-BF00-20C48B86EFA2}" presName="connectorText" presStyleLbl="sibTrans2D1" presStyleIdx="0" presStyleCnt="2"/>
      <dgm:spPr/>
      <dgm:t>
        <a:bodyPr/>
        <a:lstStyle/>
        <a:p>
          <a:endParaRPr lang="tr-TR"/>
        </a:p>
      </dgm:t>
    </dgm:pt>
    <dgm:pt modelId="{32846FDB-C44C-4B2E-911B-4BC10DE83BE4}" type="pres">
      <dgm:prSet presAssocID="{7D1914CF-D73C-4B45-B948-FB5489701EBA}" presName="node" presStyleLbl="node1" presStyleIdx="1" presStyleCnt="3" custScaleX="242139" custScaleY="101900">
        <dgm:presLayoutVars>
          <dgm:bulletEnabled val="1"/>
        </dgm:presLayoutVars>
      </dgm:prSet>
      <dgm:spPr/>
      <dgm:t>
        <a:bodyPr/>
        <a:lstStyle/>
        <a:p>
          <a:endParaRPr lang="tr-TR"/>
        </a:p>
      </dgm:t>
    </dgm:pt>
    <dgm:pt modelId="{5C415D37-2675-43FC-84D7-6E5EE4900599}" type="pres">
      <dgm:prSet presAssocID="{3358886C-5B2D-4C71-9B3E-A80B185C65B8}" presName="sibTrans" presStyleLbl="sibTrans2D1" presStyleIdx="1" presStyleCnt="2"/>
      <dgm:spPr/>
      <dgm:t>
        <a:bodyPr/>
        <a:lstStyle/>
        <a:p>
          <a:endParaRPr lang="tr-TR"/>
        </a:p>
      </dgm:t>
    </dgm:pt>
    <dgm:pt modelId="{D02B0CCD-653C-41EC-A9BD-49335CD4B0BE}" type="pres">
      <dgm:prSet presAssocID="{3358886C-5B2D-4C71-9B3E-A80B185C65B8}" presName="connectorText" presStyleLbl="sibTrans2D1" presStyleIdx="1" presStyleCnt="2"/>
      <dgm:spPr/>
      <dgm:t>
        <a:bodyPr/>
        <a:lstStyle/>
        <a:p>
          <a:endParaRPr lang="tr-TR"/>
        </a:p>
      </dgm:t>
    </dgm:pt>
    <dgm:pt modelId="{88D8E8A6-E8AE-4B67-8626-44C214F06A03}" type="pres">
      <dgm:prSet presAssocID="{392007DD-B877-4778-90AA-0100EBAB4454}" presName="node" presStyleLbl="node1" presStyleIdx="2" presStyleCnt="3">
        <dgm:presLayoutVars>
          <dgm:bulletEnabled val="1"/>
        </dgm:presLayoutVars>
      </dgm:prSet>
      <dgm:spPr/>
      <dgm:t>
        <a:bodyPr/>
        <a:lstStyle/>
        <a:p>
          <a:endParaRPr lang="tr-TR"/>
        </a:p>
      </dgm:t>
    </dgm:pt>
  </dgm:ptLst>
  <dgm:cxnLst>
    <dgm:cxn modelId="{A36C8873-95C1-4311-A365-4CF516FF041E}" type="presOf" srcId="{7D1914CF-D73C-4B45-B948-FB5489701EBA}" destId="{32846FDB-C44C-4B2E-911B-4BC10DE83BE4}" srcOrd="0" destOrd="0" presId="urn:microsoft.com/office/officeart/2005/8/layout/process1"/>
    <dgm:cxn modelId="{C37169FD-26F5-425B-8860-49103DFB64D7}" srcId="{74A8E035-3D7A-4539-A4B4-97B5F334C95E}" destId="{392007DD-B877-4778-90AA-0100EBAB4454}" srcOrd="2" destOrd="0" parTransId="{9BA93EAF-C320-42CB-8195-AA197A3BB747}" sibTransId="{057B0956-3956-48D1-A72E-2A45664B3782}"/>
    <dgm:cxn modelId="{1AB66957-27CA-407F-9BB5-D680B21393A3}" srcId="{74A8E035-3D7A-4539-A4B4-97B5F334C95E}" destId="{A9F306FA-0802-48CF-A6E5-91408C4BFDB8}" srcOrd="0" destOrd="0" parTransId="{04B0FDBA-29D9-4D72-9676-E7692FD96F8B}" sibTransId="{6FEB6F5A-CDBB-4431-BF00-20C48B86EFA2}"/>
    <dgm:cxn modelId="{75E76E47-2D89-4FAA-A4CA-D0A54D3F36CD}" type="presOf" srcId="{74A8E035-3D7A-4539-A4B4-97B5F334C95E}" destId="{DDA48E2E-CDDF-41E1-B61C-F3B7B90B59E0}" srcOrd="0" destOrd="0" presId="urn:microsoft.com/office/officeart/2005/8/layout/process1"/>
    <dgm:cxn modelId="{C58D9677-AE84-49C0-83A9-701A99068729}" srcId="{74A8E035-3D7A-4539-A4B4-97B5F334C95E}" destId="{7D1914CF-D73C-4B45-B948-FB5489701EBA}" srcOrd="1" destOrd="0" parTransId="{5E2E7944-18EB-486F-A1B2-0FEB29A09B31}" sibTransId="{3358886C-5B2D-4C71-9B3E-A80B185C65B8}"/>
    <dgm:cxn modelId="{0FAB2C36-3616-4246-9FC0-CD63A408C41E}" type="presOf" srcId="{6FEB6F5A-CDBB-4431-BF00-20C48B86EFA2}" destId="{643E9A3F-6DBE-46C8-9EEE-E3B7E78CF8BE}" srcOrd="0" destOrd="0" presId="urn:microsoft.com/office/officeart/2005/8/layout/process1"/>
    <dgm:cxn modelId="{B64E9836-BECD-4FD7-A3B0-B5602ED1F7CB}" type="presOf" srcId="{6FEB6F5A-CDBB-4431-BF00-20C48B86EFA2}" destId="{F0D503DD-FBC8-497B-B164-A408F472B663}" srcOrd="1" destOrd="0" presId="urn:microsoft.com/office/officeart/2005/8/layout/process1"/>
    <dgm:cxn modelId="{5ECB5A44-8241-410F-87AD-04272F83B8B2}" type="presOf" srcId="{3358886C-5B2D-4C71-9B3E-A80B185C65B8}" destId="{D02B0CCD-653C-41EC-A9BD-49335CD4B0BE}" srcOrd="1" destOrd="0" presId="urn:microsoft.com/office/officeart/2005/8/layout/process1"/>
    <dgm:cxn modelId="{96D73B95-0D7F-402E-B73D-DF73239ECDA3}" type="presOf" srcId="{392007DD-B877-4778-90AA-0100EBAB4454}" destId="{88D8E8A6-E8AE-4B67-8626-44C214F06A03}" srcOrd="0" destOrd="0" presId="urn:microsoft.com/office/officeart/2005/8/layout/process1"/>
    <dgm:cxn modelId="{8964F595-191B-4126-A470-BEB0D72C5CB5}" type="presOf" srcId="{A9F306FA-0802-48CF-A6E5-91408C4BFDB8}" destId="{8FE60D3D-387A-4AB5-BDA3-5B735D1AD08B}" srcOrd="0" destOrd="0" presId="urn:microsoft.com/office/officeart/2005/8/layout/process1"/>
    <dgm:cxn modelId="{384597AA-7AD2-4C74-977C-D27B8C622486}" type="presOf" srcId="{3358886C-5B2D-4C71-9B3E-A80B185C65B8}" destId="{5C415D37-2675-43FC-84D7-6E5EE4900599}" srcOrd="0" destOrd="0" presId="urn:microsoft.com/office/officeart/2005/8/layout/process1"/>
    <dgm:cxn modelId="{4E0C1038-2E4F-4FAC-874E-96732BBC62B5}" type="presParOf" srcId="{DDA48E2E-CDDF-41E1-B61C-F3B7B90B59E0}" destId="{8FE60D3D-387A-4AB5-BDA3-5B735D1AD08B}" srcOrd="0" destOrd="0" presId="urn:microsoft.com/office/officeart/2005/8/layout/process1"/>
    <dgm:cxn modelId="{FC3E0807-5855-4B6B-AC80-68FB15A44E37}" type="presParOf" srcId="{DDA48E2E-CDDF-41E1-B61C-F3B7B90B59E0}" destId="{643E9A3F-6DBE-46C8-9EEE-E3B7E78CF8BE}" srcOrd="1" destOrd="0" presId="urn:microsoft.com/office/officeart/2005/8/layout/process1"/>
    <dgm:cxn modelId="{7639262A-36EF-4B66-9361-5C89782B8AF9}" type="presParOf" srcId="{643E9A3F-6DBE-46C8-9EEE-E3B7E78CF8BE}" destId="{F0D503DD-FBC8-497B-B164-A408F472B663}" srcOrd="0" destOrd="0" presId="urn:microsoft.com/office/officeart/2005/8/layout/process1"/>
    <dgm:cxn modelId="{2ED2FEBF-6B78-4AD3-B090-9E5E9AEABAC2}" type="presParOf" srcId="{DDA48E2E-CDDF-41E1-B61C-F3B7B90B59E0}" destId="{32846FDB-C44C-4B2E-911B-4BC10DE83BE4}" srcOrd="2" destOrd="0" presId="urn:microsoft.com/office/officeart/2005/8/layout/process1"/>
    <dgm:cxn modelId="{6EB52809-D592-4ECB-A732-C05EE6B0C75F}" type="presParOf" srcId="{DDA48E2E-CDDF-41E1-B61C-F3B7B90B59E0}" destId="{5C415D37-2675-43FC-84D7-6E5EE4900599}" srcOrd="3" destOrd="0" presId="urn:microsoft.com/office/officeart/2005/8/layout/process1"/>
    <dgm:cxn modelId="{7547FF1A-6C2B-4403-8BFC-409E6BD57630}" type="presParOf" srcId="{5C415D37-2675-43FC-84D7-6E5EE4900599}" destId="{D02B0CCD-653C-41EC-A9BD-49335CD4B0BE}" srcOrd="0" destOrd="0" presId="urn:microsoft.com/office/officeart/2005/8/layout/process1"/>
    <dgm:cxn modelId="{41765911-32A3-40F2-99D1-8A30671F1799}" type="presParOf" srcId="{DDA48E2E-CDDF-41E1-B61C-F3B7B90B59E0}" destId="{88D8E8A6-E8AE-4B67-8626-44C214F06A0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FC075-4C93-4F92-AAA7-8E6781ACBA64}">
      <dsp:nvSpPr>
        <dsp:cNvPr id="0" name=""/>
        <dsp:cNvSpPr/>
      </dsp:nvSpPr>
      <dsp:spPr>
        <a:xfrm rot="5400000">
          <a:off x="4106539" y="-1309916"/>
          <a:ext cx="1597417" cy="4616704"/>
        </a:xfrm>
        <a:prstGeom prst="round2Same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tr-TR" sz="1600" i="1" kern="1200" dirty="0"/>
            <a:t>Üniversite genelinde farkındalık artırıcı etkinlikler düzenlemek.</a:t>
          </a:r>
          <a:endParaRPr lang="en-US" sz="1600" kern="1200" dirty="0"/>
        </a:p>
        <a:p>
          <a:pPr marL="171450" lvl="1" indent="-171450" algn="l" defTabSz="711200">
            <a:lnSpc>
              <a:spcPct val="90000"/>
            </a:lnSpc>
            <a:spcBef>
              <a:spcPct val="0"/>
            </a:spcBef>
            <a:spcAft>
              <a:spcPct val="15000"/>
            </a:spcAft>
            <a:buChar char="••"/>
          </a:pPr>
          <a:r>
            <a:rPr lang="tr-TR" sz="1600" i="1" kern="1200" dirty="0"/>
            <a:t>Enerji ve su tasarrufu gibi çevresel sürdürülebilirlik uygulamalarını başlatmak.</a:t>
          </a:r>
          <a:endParaRPr lang="en-US" sz="1600" kern="1200" dirty="0"/>
        </a:p>
        <a:p>
          <a:pPr marL="171450" lvl="1" indent="-171450" algn="l" defTabSz="711200">
            <a:lnSpc>
              <a:spcPct val="90000"/>
            </a:lnSpc>
            <a:spcBef>
              <a:spcPct val="0"/>
            </a:spcBef>
            <a:spcAft>
              <a:spcPct val="15000"/>
            </a:spcAft>
            <a:buChar char="••"/>
          </a:pPr>
          <a:r>
            <a:rPr lang="tr-TR" sz="1600" i="1" kern="1200" dirty="0"/>
            <a:t>Sürdürülebilirlik raporlama süreçlerini başlatmak.</a:t>
          </a:r>
          <a:endParaRPr lang="en-US" sz="1600" kern="1200" dirty="0"/>
        </a:p>
      </dsp:txBody>
      <dsp:txXfrm rot="-5400000">
        <a:off x="2596896" y="277706"/>
        <a:ext cx="4538725" cy="1441459"/>
      </dsp:txXfrm>
    </dsp:sp>
    <dsp:sp modelId="{68916A59-1574-4DBD-B4AE-D2232DF9CAF2}">
      <dsp:nvSpPr>
        <dsp:cNvPr id="0" name=""/>
        <dsp:cNvSpPr/>
      </dsp:nvSpPr>
      <dsp:spPr>
        <a:xfrm>
          <a:off x="0" y="49"/>
          <a:ext cx="2596896" cy="1996771"/>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tr-TR" sz="3100" kern="1200"/>
            <a:t>KISA VADELİ HEDEFLER</a:t>
          </a:r>
          <a:endParaRPr lang="en-US" sz="3100" kern="1200"/>
        </a:p>
      </dsp:txBody>
      <dsp:txXfrm>
        <a:off x="97474" y="97523"/>
        <a:ext cx="2401948" cy="1801823"/>
      </dsp:txXfrm>
    </dsp:sp>
    <dsp:sp modelId="{45FCDFDE-CABA-4797-B70E-881151D9A34E}">
      <dsp:nvSpPr>
        <dsp:cNvPr id="0" name=""/>
        <dsp:cNvSpPr/>
      </dsp:nvSpPr>
      <dsp:spPr>
        <a:xfrm rot="5400000">
          <a:off x="4106539" y="786694"/>
          <a:ext cx="1597417" cy="4616704"/>
        </a:xfrm>
        <a:prstGeom prst="round2Same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tr-TR" sz="1600" i="1" kern="1200" dirty="0" err="1"/>
            <a:t>SKA’lara</a:t>
          </a:r>
          <a:r>
            <a:rPr lang="tr-TR" sz="1600" i="1" kern="1200" dirty="0"/>
            <a:t> katkı sağlayacak akademik ve idari projeleri desteklemek.</a:t>
          </a:r>
          <a:endParaRPr lang="en-US" sz="1600" kern="1200" dirty="0"/>
        </a:p>
        <a:p>
          <a:pPr marL="171450" lvl="1" indent="-171450" algn="l" defTabSz="711200">
            <a:lnSpc>
              <a:spcPct val="90000"/>
            </a:lnSpc>
            <a:spcBef>
              <a:spcPct val="0"/>
            </a:spcBef>
            <a:spcAft>
              <a:spcPct val="15000"/>
            </a:spcAft>
            <a:buChar char="••"/>
          </a:pPr>
          <a:r>
            <a:rPr lang="tr-TR" sz="1600" i="1" kern="1200"/>
            <a:t>Karbon ayak izini ölçmek ve azaltmak.</a:t>
          </a:r>
          <a:endParaRPr lang="en-US" sz="1600" kern="1200"/>
        </a:p>
        <a:p>
          <a:pPr marL="171450" lvl="1" indent="-171450" algn="l" defTabSz="711200">
            <a:lnSpc>
              <a:spcPct val="90000"/>
            </a:lnSpc>
            <a:spcBef>
              <a:spcPct val="0"/>
            </a:spcBef>
            <a:spcAft>
              <a:spcPct val="15000"/>
            </a:spcAft>
            <a:buChar char="••"/>
          </a:pPr>
          <a:r>
            <a:rPr lang="tr-TR" sz="1600" i="1" kern="1200" dirty="0"/>
            <a:t>Yenilenebilir enerji projelerini hayata geçirmek.</a:t>
          </a:r>
          <a:endParaRPr lang="en-US" sz="1600" kern="1200" dirty="0"/>
        </a:p>
        <a:p>
          <a:pPr marL="171450" lvl="1" indent="-171450" algn="l" defTabSz="711200">
            <a:lnSpc>
              <a:spcPct val="90000"/>
            </a:lnSpc>
            <a:spcBef>
              <a:spcPct val="0"/>
            </a:spcBef>
            <a:spcAft>
              <a:spcPct val="15000"/>
            </a:spcAft>
            <a:buChar char="••"/>
          </a:pPr>
          <a:r>
            <a:rPr lang="tr-TR" sz="1600" i="1" kern="1200" dirty="0"/>
            <a:t>Yerel topluluklarla iş birliğini artırmak.</a:t>
          </a:r>
          <a:endParaRPr lang="en-US" sz="1600" kern="1200" dirty="0"/>
        </a:p>
      </dsp:txBody>
      <dsp:txXfrm rot="-5400000">
        <a:off x="2596896" y="2374317"/>
        <a:ext cx="4538725" cy="1441459"/>
      </dsp:txXfrm>
    </dsp:sp>
    <dsp:sp modelId="{BF6B93CA-97AA-4C9C-9CBC-83DD66A86209}">
      <dsp:nvSpPr>
        <dsp:cNvPr id="0" name=""/>
        <dsp:cNvSpPr/>
      </dsp:nvSpPr>
      <dsp:spPr>
        <a:xfrm>
          <a:off x="0" y="2096660"/>
          <a:ext cx="2596896" cy="1996771"/>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tr-TR" sz="3100" kern="1200"/>
            <a:t>ORTA ve UZUN VADELİ HEDEFLER</a:t>
          </a:r>
          <a:endParaRPr lang="en-US" sz="3100" kern="1200"/>
        </a:p>
      </dsp:txBody>
      <dsp:txXfrm>
        <a:off x="97474" y="2194134"/>
        <a:ext cx="2401948" cy="1801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0A6EF-7975-4199-BF91-F650829E0670}">
      <dsp:nvSpPr>
        <dsp:cNvPr id="0" name=""/>
        <dsp:cNvSpPr/>
      </dsp:nvSpPr>
      <dsp:spPr>
        <a:xfrm>
          <a:off x="1017117" y="824400"/>
          <a:ext cx="802880" cy="8028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0051CE-8639-4175-BACF-3E7FDE6EE4E3}">
      <dsp:nvSpPr>
        <dsp:cNvPr id="0" name=""/>
        <dsp:cNvSpPr/>
      </dsp:nvSpPr>
      <dsp:spPr>
        <a:xfrm>
          <a:off x="3614" y="1953190"/>
          <a:ext cx="2829887" cy="1043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pPr>
          <a:r>
            <a:rPr lang="tr-TR" sz="1600" b="1" i="0" kern="1200" baseline="0" dirty="0"/>
            <a:t>Katılım:</a:t>
          </a:r>
        </a:p>
        <a:p>
          <a:pPr lvl="0" algn="ctr" defTabSz="711200">
            <a:lnSpc>
              <a:spcPct val="90000"/>
            </a:lnSpc>
            <a:spcBef>
              <a:spcPct val="0"/>
            </a:spcBef>
            <a:spcAft>
              <a:spcPct val="35000"/>
            </a:spcAft>
          </a:pPr>
          <a:r>
            <a:rPr lang="tr-TR" sz="1800" b="0" i="0" kern="1200" baseline="0" dirty="0"/>
            <a:t>Herkesin sürdürülebilirlik hedeflerine katkı sağlaması</a:t>
          </a:r>
          <a:r>
            <a:rPr lang="tr-TR" sz="1600" b="0" i="0" kern="1200" baseline="0" dirty="0"/>
            <a:t>.</a:t>
          </a:r>
          <a:endParaRPr lang="en-US" sz="1600" kern="1200" dirty="0"/>
        </a:p>
      </dsp:txBody>
      <dsp:txXfrm>
        <a:off x="3614" y="1953190"/>
        <a:ext cx="2829887" cy="1043729"/>
      </dsp:txXfrm>
    </dsp:sp>
    <dsp:sp modelId="{7FF7BA40-3FF8-48B4-BEEA-C28CA0A3CF7C}">
      <dsp:nvSpPr>
        <dsp:cNvPr id="0" name=""/>
        <dsp:cNvSpPr/>
      </dsp:nvSpPr>
      <dsp:spPr>
        <a:xfrm>
          <a:off x="3636382" y="824400"/>
          <a:ext cx="802880" cy="8028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7F52B2-79BF-4545-AE1F-C3E7570F7EF3}">
      <dsp:nvSpPr>
        <dsp:cNvPr id="0" name=""/>
        <dsp:cNvSpPr/>
      </dsp:nvSpPr>
      <dsp:spPr>
        <a:xfrm>
          <a:off x="3145733" y="1953190"/>
          <a:ext cx="1784179" cy="1043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pPr>
          <a:r>
            <a:rPr lang="tr-TR" sz="1600" b="1" i="0" kern="1200" baseline="0" dirty="0"/>
            <a:t>Fikir ve Öneriler:</a:t>
          </a:r>
          <a:r>
            <a:rPr lang="tr-TR" sz="1600" b="0" i="0" kern="1200" baseline="0" dirty="0"/>
            <a:t> Yeni projeler ve uygulamalar için personel ve</a:t>
          </a:r>
          <a:r>
            <a:rPr lang="tr-TR" sz="1600" kern="1200" dirty="0"/>
            <a:t> </a:t>
          </a:r>
          <a:r>
            <a:rPr lang="tr-TR" sz="1600" b="0" i="0" kern="1200" baseline="0" dirty="0"/>
            <a:t>öğrencilerden gelecek önerilerin teşvik edilmesi.</a:t>
          </a:r>
          <a:endParaRPr lang="en-US" sz="1600" kern="1200" dirty="0"/>
        </a:p>
      </dsp:txBody>
      <dsp:txXfrm>
        <a:off x="3145733" y="1953190"/>
        <a:ext cx="1784179" cy="1043729"/>
      </dsp:txXfrm>
    </dsp:sp>
    <dsp:sp modelId="{ABDD2A01-36F0-434B-8776-9D0356C0957B}">
      <dsp:nvSpPr>
        <dsp:cNvPr id="0" name=""/>
        <dsp:cNvSpPr/>
      </dsp:nvSpPr>
      <dsp:spPr>
        <a:xfrm>
          <a:off x="6041885" y="824400"/>
          <a:ext cx="802880" cy="8028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4FDCF8-4A75-4B1A-A791-DE02B73434A2}">
      <dsp:nvSpPr>
        <dsp:cNvPr id="0" name=""/>
        <dsp:cNvSpPr/>
      </dsp:nvSpPr>
      <dsp:spPr>
        <a:xfrm>
          <a:off x="5242144" y="1953190"/>
          <a:ext cx="2402362" cy="1043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pPr>
          <a:r>
            <a:rPr lang="tr-TR" sz="1800" b="1" i="0" kern="1200" baseline="0" dirty="0"/>
            <a:t>Davranış Değişikliği:</a:t>
          </a:r>
          <a:r>
            <a:rPr lang="tr-TR" sz="1800" b="0" i="0" kern="1200" baseline="0" dirty="0"/>
            <a:t> Günlük faaliyetlerde daha çevre dostu uygulamaların benimsenmesi. </a:t>
          </a:r>
          <a:endParaRPr lang="en-US" sz="1800" kern="1200" dirty="0"/>
        </a:p>
      </dsp:txBody>
      <dsp:txXfrm>
        <a:off x="5242144" y="1953190"/>
        <a:ext cx="2402362" cy="10437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3E5FE-F2B5-4033-A742-D366C01A7E64}" type="datetimeFigureOut">
              <a:rPr lang="tr-TR" smtClean="0"/>
              <a:t>05.03.2025</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48846-5F83-4D70-BB86-46B6EB862176}" type="slidenum">
              <a:rPr lang="tr-TR" smtClean="0"/>
              <a:t>‹#›</a:t>
            </a:fld>
            <a:endParaRPr lang="tr-TR"/>
          </a:p>
        </p:txBody>
      </p:sp>
    </p:spTree>
    <p:extLst>
      <p:ext uri="{BB962C8B-B14F-4D97-AF65-F5344CB8AC3E}">
        <p14:creationId xmlns:p14="http://schemas.microsoft.com/office/powerpoint/2010/main" val="3224582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DD048846-5F83-4D70-BB86-46B6EB862176}" type="slidenum">
              <a:rPr lang="tr-TR" smtClean="0"/>
              <a:t>3</a:t>
            </a:fld>
            <a:endParaRPr lang="tr-TR"/>
          </a:p>
        </p:txBody>
      </p:sp>
    </p:spTree>
    <p:extLst>
      <p:ext uri="{BB962C8B-B14F-4D97-AF65-F5344CB8AC3E}">
        <p14:creationId xmlns:p14="http://schemas.microsoft.com/office/powerpoint/2010/main" val="4125027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DD048846-5F83-4D70-BB86-46B6EB862176}" type="slidenum">
              <a:rPr lang="tr-TR" smtClean="0"/>
              <a:t>34</a:t>
            </a:fld>
            <a:endParaRPr lang="tr-TR"/>
          </a:p>
        </p:txBody>
      </p:sp>
    </p:spTree>
    <p:extLst>
      <p:ext uri="{BB962C8B-B14F-4D97-AF65-F5344CB8AC3E}">
        <p14:creationId xmlns:p14="http://schemas.microsoft.com/office/powerpoint/2010/main" val="247003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9102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BCAD085-E8A6-8845-BD4E-CB4CCA059FC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1958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BCAD085-E8A6-8845-BD4E-CB4CCA059FC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76769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BCAD085-E8A6-8845-BD4E-CB4CCA059FC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1605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BCAD085-E8A6-8845-BD4E-CB4CCA059FC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03401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BCAD085-E8A6-8845-BD4E-CB4CCA059FC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050600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59992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12577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5875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BCAD085-E8A6-8845-BD4E-CB4CCA059FC4}"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57524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7260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8352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7817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48003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BCAD085-E8A6-8845-BD4E-CB4CCA059FC4}"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9761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BCAD085-E8A6-8845-BD4E-CB4CCA059FC4}"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3609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CAD085-E8A6-8845-BD4E-CB4CCA059FC4}" type="datetimeFigureOut">
              <a:rPr lang="en-US" smtClean="0"/>
              <a:t>3/5/2025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832233855"/>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2063" y="1726057"/>
            <a:ext cx="7140539" cy="4222679"/>
          </a:xfrm>
        </p:spPr>
        <p:txBody>
          <a:bodyPr>
            <a:normAutofit/>
          </a:bodyPr>
          <a:lstStyle/>
          <a:p>
            <a:pPr algn="ctr">
              <a:lnSpc>
                <a:spcPct val="90000"/>
              </a:lnSpc>
            </a:pPr>
            <a:r>
              <a:rPr lang="tr-TR" sz="3000" dirty="0"/>
              <a:t>YOZGAT BOZOK ÜNİVERSİTESİ</a:t>
            </a:r>
            <a:br>
              <a:rPr lang="tr-TR" sz="3000" dirty="0"/>
            </a:br>
            <a:r>
              <a:rPr lang="tr-TR" sz="3000" dirty="0"/>
              <a:t/>
            </a:r>
            <a:br>
              <a:rPr lang="tr-TR" sz="3000" dirty="0"/>
            </a:br>
            <a:r>
              <a:rPr lang="tr-TR" sz="3000" dirty="0"/>
              <a:t/>
            </a:r>
            <a:br>
              <a:rPr lang="tr-TR" sz="3000" dirty="0"/>
            </a:br>
            <a:r>
              <a:rPr lang="tr-TR" sz="3000" dirty="0"/>
              <a:t>Sürdürülebilirlik Koordinatörlüğü</a:t>
            </a:r>
            <a:br>
              <a:rPr lang="tr-TR" sz="3000" dirty="0"/>
            </a:br>
            <a:r>
              <a:rPr lang="tr-TR" sz="3000" dirty="0"/>
              <a:t>			</a:t>
            </a:r>
            <a:r>
              <a:rPr lang="tr-TR" sz="2000" dirty="0"/>
              <a:t>Dr. Öğr. Üyesi Zeynep Öztürk Yaprak</a:t>
            </a:r>
          </a:p>
        </p:txBody>
      </p:sp>
      <p:pic>
        <p:nvPicPr>
          <p:cNvPr id="5" name="Resim 4" descr="logo, metin, simge, sembol, grafik içeren bir resim&#10;&#10;Açıklama otomatik olarak oluşturuldu">
            <a:extLst>
              <a:ext uri="{FF2B5EF4-FFF2-40B4-BE49-F238E27FC236}">
                <a16:creationId xmlns:a16="http://schemas.microsoft.com/office/drawing/2014/main" xmlns="" id="{244B069A-DBB4-09CF-E4B3-640E187AB85C}"/>
              </a:ext>
            </a:extLst>
          </p:cNvPr>
          <p:cNvPicPr>
            <a:picLocks noChangeAspect="1"/>
          </p:cNvPicPr>
          <p:nvPr/>
        </p:nvPicPr>
        <p:blipFill>
          <a:blip r:embed="rId2"/>
          <a:stretch>
            <a:fillRect/>
          </a:stretch>
        </p:blipFill>
        <p:spPr>
          <a:xfrm>
            <a:off x="1131823" y="199228"/>
            <a:ext cx="2772290" cy="1890445"/>
          </a:xfrm>
          <a:prstGeom prst="rect">
            <a:avLst/>
          </a:prstGeom>
        </p:spPr>
      </p:pic>
      <p:pic>
        <p:nvPicPr>
          <p:cNvPr id="11" name="Resim 10">
            <a:extLst>
              <a:ext uri="{FF2B5EF4-FFF2-40B4-BE49-F238E27FC236}">
                <a16:creationId xmlns:a16="http://schemas.microsoft.com/office/drawing/2014/main" xmlns="" id="{6EEDE5C7-D8AD-2ECC-B789-ED4A2DA7BB51}"/>
              </a:ext>
            </a:extLst>
          </p:cNvPr>
          <p:cNvPicPr>
            <a:picLocks noChangeAspect="1"/>
          </p:cNvPicPr>
          <p:nvPr/>
        </p:nvPicPr>
        <p:blipFill>
          <a:blip r:embed="rId3"/>
          <a:stretch>
            <a:fillRect/>
          </a:stretch>
        </p:blipFill>
        <p:spPr>
          <a:xfrm>
            <a:off x="4401609" y="184935"/>
            <a:ext cx="2527443" cy="1904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BB7F06A8-F74D-A76A-32BC-2952E7199237}"/>
              </a:ext>
            </a:extLst>
          </p:cNvPr>
          <p:cNvSpPr>
            <a:spLocks noGrp="1"/>
          </p:cNvSpPr>
          <p:nvPr>
            <p:ph idx="1"/>
          </p:nvPr>
        </p:nvSpPr>
        <p:spPr>
          <a:xfrm>
            <a:off x="431516" y="390418"/>
            <a:ext cx="7685068" cy="6061753"/>
          </a:xfrm>
        </p:spPr>
        <p:txBody>
          <a:bodyPr>
            <a:normAutofit lnSpcReduction="10000"/>
          </a:bodyPr>
          <a:lstStyle/>
          <a:p>
            <a:pPr marL="0" indent="0" algn="ctr">
              <a:lnSpc>
                <a:spcPct val="107000"/>
              </a:lnSpc>
              <a:spcAft>
                <a:spcPts val="800"/>
              </a:spcAft>
              <a:buNone/>
            </a:pPr>
            <a:r>
              <a:rPr lang="tr-TR" sz="2400" b="1" kern="100" dirty="0">
                <a:effectLst/>
                <a:latin typeface="Aptos" panose="020B0004020202020204" pitchFamily="34" charset="0"/>
                <a:ea typeface="Aptos" panose="020B0004020202020204" pitchFamily="34" charset="0"/>
                <a:cs typeface="Times New Roman" panose="02020603050405020304" pitchFamily="18" charset="0"/>
              </a:rPr>
              <a:t>2. Sosyal Boyut: Üniversitede Toplumsal Katılım ve Eşitlikçi Eğitim</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tr-TR" sz="2000" b="1" kern="100" dirty="0">
                <a:effectLst/>
                <a:latin typeface="Aptos" panose="020B0004020202020204" pitchFamily="34" charset="0"/>
                <a:ea typeface="Aptos" panose="020B0004020202020204" pitchFamily="34" charset="0"/>
                <a:cs typeface="Times New Roman" panose="02020603050405020304" pitchFamily="18" charset="0"/>
              </a:rPr>
              <a:t>Sürdürülebilirlik Kulübü ve Öğrenci Toplulukları:</a:t>
            </a:r>
            <a:r>
              <a:rPr lang="tr-TR" sz="2000" kern="100" dirty="0">
                <a:effectLst/>
                <a:latin typeface="Aptos" panose="020B0004020202020204" pitchFamily="34" charset="0"/>
                <a:ea typeface="Aptos" panose="020B0004020202020204" pitchFamily="34" charset="0"/>
                <a:cs typeface="Times New Roman" panose="02020603050405020304" pitchFamily="18" charset="0"/>
              </a:rPr>
              <a:t> Öğrencilerin çevre, sağlık ve toplumsal cinsiyet eşitliği konularında projeler üretmesini teşvik eden bir topluluk oluşturulabilir.</a:t>
            </a:r>
          </a:p>
          <a:p>
            <a:pPr marL="342900" lvl="0" indent="-342900" algn="just">
              <a:lnSpc>
                <a:spcPct val="107000"/>
              </a:lnSpc>
              <a:spcAft>
                <a:spcPts val="800"/>
              </a:spcAft>
              <a:buSzPts val="1000"/>
              <a:buFont typeface="Symbol" panose="05050102010706020507" pitchFamily="18" charset="2"/>
              <a:buChar char=""/>
              <a:tabLst>
                <a:tab pos="457200" algn="l"/>
              </a:tabLst>
            </a:pPr>
            <a:r>
              <a:rPr lang="tr-TR" sz="2000" b="1" kern="100" dirty="0">
                <a:effectLst/>
                <a:latin typeface="Aptos" panose="020B0004020202020204" pitchFamily="34" charset="0"/>
                <a:ea typeface="Aptos" panose="020B0004020202020204" pitchFamily="34" charset="0"/>
                <a:cs typeface="Times New Roman" panose="02020603050405020304" pitchFamily="18" charset="0"/>
              </a:rPr>
              <a:t>Sosyal Sorumluluk Projeleri:</a:t>
            </a:r>
            <a:r>
              <a:rPr lang="tr-TR" sz="2000" kern="100" dirty="0">
                <a:effectLst/>
                <a:latin typeface="Aptos" panose="020B0004020202020204" pitchFamily="34" charset="0"/>
                <a:ea typeface="Aptos" panose="020B0004020202020204" pitchFamily="34" charset="0"/>
                <a:cs typeface="Times New Roman" panose="02020603050405020304" pitchFamily="18" charset="0"/>
              </a:rPr>
              <a:t> Üniversite öğrencilerinin kırsal bölgelerdeki okullara yönelik eğitim desteği sağlaması.</a:t>
            </a:r>
          </a:p>
          <a:p>
            <a:pPr marL="342900" lvl="0" indent="-342900" algn="just">
              <a:lnSpc>
                <a:spcPct val="107000"/>
              </a:lnSpc>
              <a:spcAft>
                <a:spcPts val="800"/>
              </a:spcAft>
              <a:buSzPts val="1000"/>
              <a:buFont typeface="Symbol" panose="05050102010706020507" pitchFamily="18" charset="2"/>
              <a:buChar char=""/>
              <a:tabLst>
                <a:tab pos="457200" algn="l"/>
              </a:tabLst>
            </a:pPr>
            <a:r>
              <a:rPr lang="tr-TR" sz="2000" b="1" kern="100" dirty="0">
                <a:effectLst/>
                <a:latin typeface="Aptos" panose="020B0004020202020204" pitchFamily="34" charset="0"/>
                <a:ea typeface="Aptos" panose="020B0004020202020204" pitchFamily="34" charset="0"/>
                <a:cs typeface="Times New Roman" panose="02020603050405020304" pitchFamily="18" charset="0"/>
              </a:rPr>
              <a:t>Toplumsal Cinsiyet Eşitliği:</a:t>
            </a:r>
            <a:r>
              <a:rPr lang="tr-TR" sz="2000" kern="100" dirty="0">
                <a:effectLst/>
                <a:latin typeface="Aptos" panose="020B0004020202020204" pitchFamily="34" charset="0"/>
                <a:ea typeface="Aptos" panose="020B0004020202020204" pitchFamily="34" charset="0"/>
                <a:cs typeface="Times New Roman" panose="02020603050405020304" pitchFamily="18" charset="0"/>
              </a:rPr>
              <a:t> Kadın akademisyenlerin ve öğrencilerin STEM alanlarında daha fazla yer almasını teşvik eden projeler (</a:t>
            </a:r>
            <a:r>
              <a:rPr lang="tr-TR" sz="2000" kern="100" dirty="0" err="1">
                <a:effectLst/>
                <a:latin typeface="Aptos" panose="020B0004020202020204" pitchFamily="34" charset="0"/>
                <a:ea typeface="Aptos" panose="020B0004020202020204" pitchFamily="34" charset="0"/>
                <a:cs typeface="Times New Roman" panose="02020603050405020304" pitchFamily="18" charset="0"/>
              </a:rPr>
              <a:t>örn</a:t>
            </a:r>
            <a:r>
              <a:rPr lang="tr-TR" sz="2000" kern="100" dirty="0">
                <a:effectLst/>
                <a:latin typeface="Aptos" panose="020B0004020202020204" pitchFamily="34" charset="0"/>
                <a:ea typeface="Aptos" panose="020B0004020202020204" pitchFamily="34" charset="0"/>
                <a:cs typeface="Times New Roman" panose="02020603050405020304" pitchFamily="18" charset="0"/>
              </a:rPr>
              <a:t>. "Kadın ve Bilim" temalı etkinlikler).</a:t>
            </a:r>
          </a:p>
          <a:p>
            <a:pPr marL="342900" lvl="0" indent="-342900" algn="just">
              <a:lnSpc>
                <a:spcPct val="107000"/>
              </a:lnSpc>
              <a:spcAft>
                <a:spcPts val="800"/>
              </a:spcAft>
              <a:buSzPts val="1000"/>
              <a:buFont typeface="Symbol" panose="05050102010706020507" pitchFamily="18" charset="2"/>
              <a:buChar char=""/>
              <a:tabLst>
                <a:tab pos="457200" algn="l"/>
              </a:tabLst>
            </a:pPr>
            <a:r>
              <a:rPr lang="tr-TR" sz="2000" b="1" kern="100" dirty="0">
                <a:effectLst/>
                <a:latin typeface="Aptos" panose="020B0004020202020204" pitchFamily="34" charset="0"/>
                <a:ea typeface="Aptos" panose="020B0004020202020204" pitchFamily="34" charset="0"/>
                <a:cs typeface="Times New Roman" panose="02020603050405020304" pitchFamily="18" charset="0"/>
              </a:rPr>
              <a:t>Erişilebilir Kampüs:</a:t>
            </a:r>
            <a:r>
              <a:rPr lang="tr-TR" sz="2000" kern="100" dirty="0">
                <a:effectLst/>
                <a:latin typeface="Aptos" panose="020B0004020202020204" pitchFamily="34" charset="0"/>
                <a:ea typeface="Aptos" panose="020B0004020202020204" pitchFamily="34" charset="0"/>
                <a:cs typeface="Times New Roman" panose="02020603050405020304" pitchFamily="18" charset="0"/>
              </a:rPr>
              <a:t> Engelli öğrenciler için erişilebilir bina tasarımı, işaret diliyle desteklenen dersler ve akademik destek programları.</a:t>
            </a:r>
          </a:p>
          <a:p>
            <a:pPr marL="342900" lvl="0" indent="-342900" algn="just">
              <a:lnSpc>
                <a:spcPct val="107000"/>
              </a:lnSpc>
              <a:spcAft>
                <a:spcPts val="800"/>
              </a:spcAft>
              <a:buSzPts val="1000"/>
              <a:buFont typeface="Symbol" panose="05050102010706020507" pitchFamily="18" charset="2"/>
              <a:buChar char=""/>
              <a:tabLst>
                <a:tab pos="457200" algn="l"/>
              </a:tabLst>
            </a:pPr>
            <a:r>
              <a:rPr lang="tr-TR" sz="2000" b="1" kern="100" dirty="0">
                <a:effectLst/>
                <a:latin typeface="Aptos" panose="020B0004020202020204" pitchFamily="34" charset="0"/>
                <a:ea typeface="Aptos" panose="020B0004020202020204" pitchFamily="34" charset="0"/>
                <a:cs typeface="Times New Roman" panose="02020603050405020304" pitchFamily="18" charset="0"/>
              </a:rPr>
              <a:t>Sağlık ve Refah:</a:t>
            </a:r>
            <a:r>
              <a:rPr lang="tr-TR" sz="2000" kern="100" dirty="0">
                <a:effectLst/>
                <a:latin typeface="Aptos" panose="020B0004020202020204" pitchFamily="34" charset="0"/>
                <a:ea typeface="Aptos" panose="020B0004020202020204" pitchFamily="34" charset="0"/>
                <a:cs typeface="Times New Roman" panose="02020603050405020304" pitchFamily="18" charset="0"/>
              </a:rPr>
              <a:t> Üniversitede psikolojik danışmanlık ve sağlık hizmetlerinin erişilebilirliğinin artırılması.</a:t>
            </a:r>
          </a:p>
          <a:p>
            <a:pPr marL="0" indent="0">
              <a:buNone/>
            </a:pPr>
            <a:endParaRPr lang="tr-TR" dirty="0"/>
          </a:p>
        </p:txBody>
      </p:sp>
    </p:spTree>
    <p:extLst>
      <p:ext uri="{BB962C8B-B14F-4D97-AF65-F5344CB8AC3E}">
        <p14:creationId xmlns:p14="http://schemas.microsoft.com/office/powerpoint/2010/main" val="3632736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6248A86-034A-C48E-3F8E-116DDEF903F9}"/>
              </a:ext>
            </a:extLst>
          </p:cNvPr>
          <p:cNvSpPr>
            <a:spLocks noGrp="1"/>
          </p:cNvSpPr>
          <p:nvPr>
            <p:ph idx="1"/>
          </p:nvPr>
        </p:nvSpPr>
        <p:spPr>
          <a:xfrm>
            <a:off x="246580" y="400692"/>
            <a:ext cx="7911101" cy="6185043"/>
          </a:xfrm>
        </p:spPr>
        <p:txBody>
          <a:bodyPr>
            <a:normAutofit lnSpcReduction="10000"/>
          </a:bodyPr>
          <a:lstStyle/>
          <a:p>
            <a:pPr marL="0" indent="0" algn="ctr">
              <a:lnSpc>
                <a:spcPct val="107000"/>
              </a:lnSpc>
              <a:spcAft>
                <a:spcPts val="800"/>
              </a:spcAft>
              <a:buNone/>
            </a:pPr>
            <a:r>
              <a:rPr lang="tr-TR" sz="2400" b="1" kern="100" dirty="0">
                <a:effectLst/>
                <a:latin typeface="Aptos" panose="020B0004020202020204" pitchFamily="34" charset="0"/>
                <a:ea typeface="Aptos" panose="020B0004020202020204" pitchFamily="34" charset="0"/>
                <a:cs typeface="Times New Roman" panose="02020603050405020304" pitchFamily="18" charset="0"/>
              </a:rPr>
              <a:t>3. Çevresel Boyut: Kampüsün Yeşil Dönüşümü</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tr-TR" sz="2000" b="1" kern="100" dirty="0">
                <a:effectLst/>
                <a:latin typeface="Aptos" panose="020B0004020202020204" pitchFamily="34" charset="0"/>
                <a:ea typeface="Aptos" panose="020B0004020202020204" pitchFamily="34" charset="0"/>
                <a:cs typeface="Times New Roman" panose="02020603050405020304" pitchFamily="18" charset="0"/>
              </a:rPr>
              <a:t>Yeşil Kampüs Politikası:</a:t>
            </a:r>
            <a:r>
              <a:rPr lang="tr-TR" sz="2000" kern="100" dirty="0">
                <a:effectLst/>
                <a:latin typeface="Aptos" panose="020B0004020202020204" pitchFamily="34" charset="0"/>
                <a:ea typeface="Aptos" panose="020B0004020202020204" pitchFamily="34" charset="0"/>
                <a:cs typeface="Times New Roman" panose="02020603050405020304" pitchFamily="18" charset="0"/>
              </a:rPr>
              <a:t> Üniversitenin karbon ayak izini azaltmak için sürdürülebilir ulaşım planları (örneğin bisiklet yolları ve elektrikli servis araçları).</a:t>
            </a:r>
          </a:p>
          <a:p>
            <a:pPr marL="342900" lvl="0" indent="-342900" algn="just">
              <a:lnSpc>
                <a:spcPct val="107000"/>
              </a:lnSpc>
              <a:spcAft>
                <a:spcPts val="800"/>
              </a:spcAft>
              <a:buSzPts val="1000"/>
              <a:buFont typeface="Symbol" panose="05050102010706020507" pitchFamily="18" charset="2"/>
              <a:buChar char=""/>
              <a:tabLst>
                <a:tab pos="457200" algn="l"/>
              </a:tabLst>
            </a:pPr>
            <a:r>
              <a:rPr lang="tr-TR" sz="2000" b="1" kern="100" dirty="0">
                <a:effectLst/>
                <a:latin typeface="Aptos" panose="020B0004020202020204" pitchFamily="34" charset="0"/>
                <a:ea typeface="Aptos" panose="020B0004020202020204" pitchFamily="34" charset="0"/>
                <a:cs typeface="Times New Roman" panose="02020603050405020304" pitchFamily="18" charset="0"/>
              </a:rPr>
              <a:t>Geri Dönüşüm Uygulamaları:</a:t>
            </a:r>
            <a:r>
              <a:rPr lang="tr-TR" sz="2000" kern="100" dirty="0">
                <a:effectLst/>
                <a:latin typeface="Aptos" panose="020B0004020202020204" pitchFamily="34" charset="0"/>
                <a:ea typeface="Aptos" panose="020B0004020202020204" pitchFamily="34" charset="0"/>
                <a:cs typeface="Times New Roman" panose="02020603050405020304" pitchFamily="18" charset="0"/>
              </a:rPr>
              <a:t> Kampüste atık ayrıştırma sistemlerinin etkin hale getirilmesi ve organik atıklardan kompost üretilmesi.</a:t>
            </a:r>
          </a:p>
          <a:p>
            <a:pPr marL="342900" lvl="0" indent="-342900" algn="just">
              <a:lnSpc>
                <a:spcPct val="107000"/>
              </a:lnSpc>
              <a:spcAft>
                <a:spcPts val="800"/>
              </a:spcAft>
              <a:buSzPts val="1000"/>
              <a:buFont typeface="Symbol" panose="05050102010706020507" pitchFamily="18" charset="2"/>
              <a:buChar char=""/>
              <a:tabLst>
                <a:tab pos="457200" algn="l"/>
              </a:tabLst>
            </a:pPr>
            <a:r>
              <a:rPr lang="tr-TR" sz="2000" b="1" kern="100" dirty="0">
                <a:effectLst/>
                <a:latin typeface="Aptos" panose="020B0004020202020204" pitchFamily="34" charset="0"/>
                <a:ea typeface="Aptos" panose="020B0004020202020204" pitchFamily="34" charset="0"/>
                <a:cs typeface="Times New Roman" panose="02020603050405020304" pitchFamily="18" charset="0"/>
              </a:rPr>
              <a:t>Su Tasarrufu:</a:t>
            </a:r>
            <a:r>
              <a:rPr lang="tr-TR" sz="2000" kern="100" dirty="0">
                <a:effectLst/>
                <a:latin typeface="Aptos" panose="020B0004020202020204" pitchFamily="34" charset="0"/>
                <a:ea typeface="Aptos" panose="020B0004020202020204" pitchFamily="34" charset="0"/>
                <a:cs typeface="Times New Roman" panose="02020603050405020304" pitchFamily="18" charset="0"/>
              </a:rPr>
              <a:t> Kampüs içinde yağmur suyu toplama sistemlerinin kurulması ve peyzaj sulamasında kullanılması.</a:t>
            </a:r>
          </a:p>
          <a:p>
            <a:pPr marL="342900" lvl="0" indent="-342900" algn="just">
              <a:lnSpc>
                <a:spcPct val="107000"/>
              </a:lnSpc>
              <a:spcAft>
                <a:spcPts val="800"/>
              </a:spcAft>
              <a:buSzPts val="1000"/>
              <a:buFont typeface="Symbol" panose="05050102010706020507" pitchFamily="18" charset="2"/>
              <a:buChar char=""/>
              <a:tabLst>
                <a:tab pos="457200" algn="l"/>
              </a:tabLst>
            </a:pPr>
            <a:r>
              <a:rPr lang="tr-TR" sz="2000" b="1" kern="100" dirty="0">
                <a:effectLst/>
                <a:latin typeface="Aptos" panose="020B0004020202020204" pitchFamily="34" charset="0"/>
                <a:ea typeface="Aptos" panose="020B0004020202020204" pitchFamily="34" charset="0"/>
                <a:cs typeface="Times New Roman" panose="02020603050405020304" pitchFamily="18" charset="0"/>
              </a:rPr>
              <a:t>Biyoçeşitliliğin Korunması:</a:t>
            </a:r>
            <a:r>
              <a:rPr lang="tr-TR" sz="2000" kern="100" dirty="0">
                <a:effectLst/>
                <a:latin typeface="Aptos" panose="020B0004020202020204" pitchFamily="34" charset="0"/>
                <a:ea typeface="Aptos" panose="020B0004020202020204" pitchFamily="34" charset="0"/>
                <a:cs typeface="Times New Roman" panose="02020603050405020304" pitchFamily="18" charset="0"/>
              </a:rPr>
              <a:t> Üniversite içinde ekolojik bahçeler kurulması ve öğrencilerin tarım uygulamalarına katılımının teşvik edilmesi.</a:t>
            </a:r>
          </a:p>
          <a:p>
            <a:pPr marL="342900" lvl="0" indent="-342900" algn="just">
              <a:lnSpc>
                <a:spcPct val="107000"/>
              </a:lnSpc>
              <a:spcAft>
                <a:spcPts val="800"/>
              </a:spcAft>
              <a:buSzPts val="1000"/>
              <a:buFont typeface="Symbol" panose="05050102010706020507" pitchFamily="18" charset="2"/>
              <a:buChar char=""/>
              <a:tabLst>
                <a:tab pos="457200" algn="l"/>
              </a:tabLst>
            </a:pPr>
            <a:r>
              <a:rPr lang="tr-TR" sz="2000" b="1" kern="100" dirty="0">
                <a:effectLst/>
                <a:latin typeface="Aptos" panose="020B0004020202020204" pitchFamily="34" charset="0"/>
                <a:ea typeface="Aptos" panose="020B0004020202020204" pitchFamily="34" charset="0"/>
                <a:cs typeface="Times New Roman" panose="02020603050405020304" pitchFamily="18" charset="0"/>
              </a:rPr>
              <a:t>Sıfır Atık Projesi:</a:t>
            </a:r>
            <a:r>
              <a:rPr lang="tr-TR" sz="2000" kern="100" dirty="0">
                <a:effectLst/>
                <a:latin typeface="Aptos" panose="020B0004020202020204" pitchFamily="34" charset="0"/>
                <a:ea typeface="Aptos" panose="020B0004020202020204" pitchFamily="34" charset="0"/>
                <a:cs typeface="Times New Roman" panose="02020603050405020304" pitchFamily="18" charset="0"/>
              </a:rPr>
              <a:t> Üniversite kafeteryalarında tek kullanımlık plastiklerin yasaklanması ve yeniden kullanılabilir malzemelerin teşvik edilmesi.</a:t>
            </a:r>
          </a:p>
          <a:p>
            <a:endParaRPr lang="tr-TR" dirty="0"/>
          </a:p>
        </p:txBody>
      </p:sp>
    </p:spTree>
    <p:extLst>
      <p:ext uri="{BB962C8B-B14F-4D97-AF65-F5344CB8AC3E}">
        <p14:creationId xmlns:p14="http://schemas.microsoft.com/office/powerpoint/2010/main" val="1346542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Kar küre resmi">
            <a:extLst>
              <a:ext uri="{FF2B5EF4-FFF2-40B4-BE49-F238E27FC236}">
                <a16:creationId xmlns:a16="http://schemas.microsoft.com/office/drawing/2014/main" xmlns="" id="{42C2FB2C-5254-EDD2-EFD7-A503410B322C}"/>
              </a:ext>
            </a:extLst>
          </p:cNvPr>
          <p:cNvPicPr>
            <a:picLocks noChangeAspect="1"/>
          </p:cNvPicPr>
          <p:nvPr/>
        </p:nvPicPr>
        <p:blipFill>
          <a:blip r:embed="rId2"/>
          <a:srcRect l="12744" r="26610" b="1"/>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Başlık 1">
            <a:extLst>
              <a:ext uri="{FF2B5EF4-FFF2-40B4-BE49-F238E27FC236}">
                <a16:creationId xmlns:a16="http://schemas.microsoft.com/office/drawing/2014/main" xmlns="" id="{E141D1B3-8593-39B2-10F1-FDD7CCA4F76A}"/>
              </a:ext>
            </a:extLst>
          </p:cNvPr>
          <p:cNvSpPr>
            <a:spLocks noGrp="1"/>
          </p:cNvSpPr>
          <p:nvPr>
            <p:ph type="title"/>
          </p:nvPr>
        </p:nvSpPr>
        <p:spPr>
          <a:xfrm>
            <a:off x="320041" y="164591"/>
            <a:ext cx="5111496" cy="1179359"/>
          </a:xfrm>
        </p:spPr>
        <p:txBody>
          <a:bodyPr>
            <a:normAutofit/>
          </a:bodyPr>
          <a:lstStyle/>
          <a:p>
            <a:pPr algn="ctr">
              <a:lnSpc>
                <a:spcPct val="90000"/>
              </a:lnSpc>
            </a:pPr>
            <a:r>
              <a:rPr lang="tr-TR" sz="2400" b="1" dirty="0">
                <a:effectLst/>
                <a:latin typeface="Aptos" panose="020B0004020202020204" pitchFamily="34" charset="0"/>
                <a:ea typeface="Aptos" panose="020B0004020202020204" pitchFamily="34" charset="0"/>
                <a:cs typeface="Times New Roman" panose="02020603050405020304" pitchFamily="18" charset="0"/>
              </a:rPr>
              <a:t>GÜNÜMÜZDE SÜRDÜRÜLEBİLİRLİK NEDEN </a:t>
            </a:r>
            <a:r>
              <a:rPr lang="tr-TR" sz="2400" b="1" dirty="0">
                <a:latin typeface="Aptos" panose="020B0004020202020204" pitchFamily="34" charset="0"/>
                <a:ea typeface="Aptos" panose="020B0004020202020204" pitchFamily="34" charset="0"/>
                <a:cs typeface="Times New Roman" panose="02020603050405020304" pitchFamily="18" charset="0"/>
              </a:rPr>
              <a:t>ÖNEMLİ </a:t>
            </a:r>
            <a:r>
              <a:rPr lang="tr-TR" sz="2400" b="1" dirty="0">
                <a:effectLst/>
                <a:latin typeface="Aptos" panose="020B0004020202020204" pitchFamily="34" charset="0"/>
                <a:ea typeface="Aptos" panose="020B0004020202020204" pitchFamily="34" charset="0"/>
                <a:cs typeface="Times New Roman" panose="02020603050405020304" pitchFamily="18" charset="0"/>
              </a:rPr>
              <a:t>HALE GELMİŞTİR?</a:t>
            </a:r>
            <a:endParaRPr lang="tr-TR" sz="2400" b="1" dirty="0"/>
          </a:p>
        </p:txBody>
      </p:sp>
      <p:sp>
        <p:nvSpPr>
          <p:cNvPr id="3" name="İçerik Yer Tutucusu 2">
            <a:extLst>
              <a:ext uri="{FF2B5EF4-FFF2-40B4-BE49-F238E27FC236}">
                <a16:creationId xmlns:a16="http://schemas.microsoft.com/office/drawing/2014/main" xmlns="" id="{623CAB7F-DD0C-7868-289E-4F567DF6FAF8}"/>
              </a:ext>
            </a:extLst>
          </p:cNvPr>
          <p:cNvSpPr>
            <a:spLocks noGrp="1"/>
          </p:cNvSpPr>
          <p:nvPr>
            <p:ph idx="1"/>
          </p:nvPr>
        </p:nvSpPr>
        <p:spPr>
          <a:xfrm>
            <a:off x="508000" y="978409"/>
            <a:ext cx="3890264" cy="5715000"/>
          </a:xfrm>
        </p:spPr>
        <p:txBody>
          <a:bodyPr>
            <a:normAutofit fontScale="92500" lnSpcReduction="10000"/>
          </a:bodyPr>
          <a:lstStyle/>
          <a:p>
            <a:pPr>
              <a:lnSpc>
                <a:spcPct val="90000"/>
              </a:lnSpc>
            </a:pPr>
            <a:endParaRPr lang="tr-TR" sz="700" dirty="0"/>
          </a:p>
          <a:p>
            <a:pPr>
              <a:lnSpc>
                <a:spcPct val="90000"/>
              </a:lnSpc>
            </a:pPr>
            <a:endParaRPr lang="tr-TR" sz="700" dirty="0"/>
          </a:p>
          <a:p>
            <a:pPr>
              <a:lnSpc>
                <a:spcPct val="90000"/>
              </a:lnSpc>
            </a:pPr>
            <a:r>
              <a:rPr lang="tr-TR" sz="1600" dirty="0"/>
              <a:t>İklim Krizi</a:t>
            </a:r>
          </a:p>
          <a:p>
            <a:pPr marL="742950" lvl="1" indent="-285750">
              <a:lnSpc>
                <a:spcPct val="90000"/>
              </a:lnSpc>
              <a:buFont typeface="Wingdings 3" panose="05040102010807070707" pitchFamily="18" charset="2"/>
              <a:buChar char=""/>
              <a:tabLst>
                <a:tab pos="914400" algn="l"/>
              </a:tabLst>
            </a:pPr>
            <a:r>
              <a:rPr lang="tr-TR" i="1" kern="100" dirty="0">
                <a:effectLst/>
                <a:latin typeface="Aptos" panose="020B0004020202020204" pitchFamily="34" charset="0"/>
                <a:ea typeface="Aptos" panose="020B0004020202020204" pitchFamily="34" charset="0"/>
                <a:cs typeface="Times New Roman" panose="02020603050405020304" pitchFamily="18" charset="0"/>
              </a:rPr>
              <a:t>Küresel Isınma ve Sera Gazı Emisyonları</a:t>
            </a:r>
          </a:p>
          <a:p>
            <a:pPr marL="742950" lvl="1" indent="-285750">
              <a:lnSpc>
                <a:spcPct val="90000"/>
              </a:lnSpc>
              <a:buFont typeface="Wingdings 3" panose="05040102010807070707" pitchFamily="18" charset="2"/>
              <a:buChar char=""/>
              <a:tabLst>
                <a:tab pos="914400" algn="l"/>
              </a:tabLst>
            </a:pPr>
            <a:r>
              <a:rPr lang="tr-TR" i="1" kern="100" dirty="0">
                <a:effectLst/>
                <a:latin typeface="Aptos" panose="020B0004020202020204" pitchFamily="34" charset="0"/>
                <a:ea typeface="Aptos" panose="020B0004020202020204" pitchFamily="34" charset="0"/>
                <a:cs typeface="Times New Roman" panose="02020603050405020304" pitchFamily="18" charset="0"/>
              </a:rPr>
              <a:t>Biyoçeşitlilik Kaybı</a:t>
            </a:r>
          </a:p>
          <a:p>
            <a:pPr marL="742950" lvl="1" indent="-285750">
              <a:lnSpc>
                <a:spcPct val="90000"/>
              </a:lnSpc>
              <a:buFont typeface="Wingdings 3" panose="05040102010807070707" pitchFamily="18" charset="2"/>
              <a:buChar char=""/>
              <a:tabLst>
                <a:tab pos="914400" algn="l"/>
              </a:tabLst>
            </a:pPr>
            <a:r>
              <a:rPr lang="tr-TR" i="1" kern="100" dirty="0">
                <a:effectLst/>
                <a:latin typeface="Aptos" panose="020B0004020202020204" pitchFamily="34" charset="0"/>
                <a:ea typeface="Aptos" panose="020B0004020202020204" pitchFamily="34" charset="0"/>
                <a:cs typeface="Times New Roman" panose="02020603050405020304" pitchFamily="18" charset="0"/>
              </a:rPr>
              <a:t>Deniz Seviyesinin Yükselmesi</a:t>
            </a:r>
            <a:endParaRPr lang="tr-TR" i="1" dirty="0"/>
          </a:p>
          <a:p>
            <a:pPr>
              <a:lnSpc>
                <a:spcPct val="90000"/>
              </a:lnSpc>
            </a:pPr>
            <a:r>
              <a:rPr lang="tr-TR" sz="1600" dirty="0"/>
              <a:t>Kaynakların Tükenmesi</a:t>
            </a:r>
          </a:p>
          <a:p>
            <a:pPr lvl="1">
              <a:lnSpc>
                <a:spcPct val="90000"/>
              </a:lnSpc>
            </a:pPr>
            <a:r>
              <a:rPr lang="tr-TR" i="1" dirty="0"/>
              <a:t>Doğal Kaynakların Aşırı Kullanımı</a:t>
            </a:r>
          </a:p>
          <a:p>
            <a:pPr lvl="1">
              <a:lnSpc>
                <a:spcPct val="90000"/>
              </a:lnSpc>
            </a:pPr>
            <a:r>
              <a:rPr lang="tr-TR" i="1" dirty="0"/>
              <a:t>Su Kıtlığı</a:t>
            </a:r>
          </a:p>
          <a:p>
            <a:pPr lvl="1">
              <a:lnSpc>
                <a:spcPct val="90000"/>
              </a:lnSpc>
            </a:pPr>
            <a:r>
              <a:rPr lang="tr-TR" i="1" dirty="0"/>
              <a:t>Toprak Verimliliğinin Azalması</a:t>
            </a:r>
          </a:p>
          <a:p>
            <a:pPr>
              <a:lnSpc>
                <a:spcPct val="90000"/>
              </a:lnSpc>
            </a:pPr>
            <a:r>
              <a:rPr lang="tr-TR" sz="1600" dirty="0"/>
              <a:t>Sosyal Eşitsizlikler</a:t>
            </a:r>
          </a:p>
          <a:p>
            <a:pPr lvl="1">
              <a:lnSpc>
                <a:spcPct val="90000"/>
              </a:lnSpc>
            </a:pPr>
            <a:r>
              <a:rPr lang="tr-TR" i="1" dirty="0"/>
              <a:t>Gelir ve Fırsat Eşitsizliği</a:t>
            </a:r>
          </a:p>
          <a:p>
            <a:pPr lvl="1">
              <a:lnSpc>
                <a:spcPct val="90000"/>
              </a:lnSpc>
            </a:pPr>
            <a:r>
              <a:rPr lang="tr-TR" i="1" dirty="0"/>
              <a:t>Eğitim ve Sağlık Hizmetlerine Erişim</a:t>
            </a:r>
          </a:p>
          <a:p>
            <a:pPr lvl="1">
              <a:lnSpc>
                <a:spcPct val="90000"/>
              </a:lnSpc>
            </a:pPr>
            <a:r>
              <a:rPr lang="tr-TR" i="1" dirty="0"/>
              <a:t>Göç ve Zorunlu Yer Değiştirme</a:t>
            </a:r>
          </a:p>
          <a:p>
            <a:pPr>
              <a:lnSpc>
                <a:spcPct val="90000"/>
              </a:lnSpc>
            </a:pPr>
            <a:r>
              <a:rPr lang="tr-TR" sz="1600" dirty="0"/>
              <a:t>Küresel Ekonomik ve Ekolojik Dengesizlik</a:t>
            </a:r>
          </a:p>
          <a:p>
            <a:pPr lvl="1">
              <a:lnSpc>
                <a:spcPct val="90000"/>
              </a:lnSpc>
            </a:pPr>
            <a:r>
              <a:rPr lang="tr-TR" i="1" dirty="0"/>
              <a:t>Aşırı Tüketim ve İsraf</a:t>
            </a:r>
          </a:p>
          <a:p>
            <a:pPr lvl="1">
              <a:lnSpc>
                <a:spcPct val="90000"/>
              </a:lnSpc>
            </a:pPr>
            <a:r>
              <a:rPr lang="tr-TR" i="1" dirty="0"/>
              <a:t>Atık ve Kirlilik</a:t>
            </a:r>
          </a:p>
          <a:p>
            <a:pPr>
              <a:lnSpc>
                <a:spcPct val="90000"/>
              </a:lnSpc>
            </a:pPr>
            <a:endParaRPr lang="tr-TR" sz="1600" dirty="0"/>
          </a:p>
          <a:p>
            <a:pPr>
              <a:lnSpc>
                <a:spcPct val="90000"/>
              </a:lnSpc>
            </a:pPr>
            <a:endParaRPr lang="tr-TR" sz="1600" dirty="0"/>
          </a:p>
          <a:p>
            <a:pPr marL="0" indent="0">
              <a:lnSpc>
                <a:spcPct val="90000"/>
              </a:lnSpc>
              <a:buNone/>
            </a:pPr>
            <a:endParaRPr lang="tr-TR" sz="700" dirty="0"/>
          </a:p>
        </p:txBody>
      </p:sp>
    </p:spTree>
    <p:extLst>
      <p:ext uri="{BB962C8B-B14F-4D97-AF65-F5344CB8AC3E}">
        <p14:creationId xmlns:p14="http://schemas.microsoft.com/office/powerpoint/2010/main" val="107234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F0C2474-69A2-E41B-7118-ACC40F41EE52}"/>
              </a:ext>
            </a:extLst>
          </p:cNvPr>
          <p:cNvSpPr>
            <a:spLocks noGrp="1"/>
          </p:cNvSpPr>
          <p:nvPr>
            <p:ph type="title"/>
          </p:nvPr>
        </p:nvSpPr>
        <p:spPr>
          <a:xfrm>
            <a:off x="1453896" y="146304"/>
            <a:ext cx="5879591" cy="1188720"/>
          </a:xfrm>
        </p:spPr>
        <p:txBody>
          <a:bodyPr>
            <a:normAutofit/>
          </a:bodyPr>
          <a:lstStyle/>
          <a:p>
            <a:pPr algn="ctr">
              <a:lnSpc>
                <a:spcPct val="90000"/>
              </a:lnSpc>
            </a:pPr>
            <a:r>
              <a:rPr lang="tr-TR" sz="2800" b="1" dirty="0"/>
              <a:t>ÜNİVERSİTELERİN SÜRDÜRÜLEBİLİRLİKTEKİ ROLÜ</a:t>
            </a:r>
          </a:p>
        </p:txBody>
      </p:sp>
      <p:sp>
        <p:nvSpPr>
          <p:cNvPr id="9" name="Content Placeholder 8">
            <a:extLst>
              <a:ext uri="{FF2B5EF4-FFF2-40B4-BE49-F238E27FC236}">
                <a16:creationId xmlns:a16="http://schemas.microsoft.com/office/drawing/2014/main" xmlns="" id="{0BB307AE-93B4-D0C4-FED6-78DD8E0B99BB}"/>
              </a:ext>
            </a:extLst>
          </p:cNvPr>
          <p:cNvSpPr>
            <a:spLocks noGrp="1"/>
          </p:cNvSpPr>
          <p:nvPr>
            <p:ph idx="1"/>
          </p:nvPr>
        </p:nvSpPr>
        <p:spPr>
          <a:xfrm>
            <a:off x="1911096" y="1024128"/>
            <a:ext cx="5879590" cy="5568695"/>
          </a:xfrm>
        </p:spPr>
        <p:txBody>
          <a:bodyPr>
            <a:normAutofit/>
          </a:bodyPr>
          <a:lstStyle/>
          <a:p>
            <a:pPr marL="0" indent="0">
              <a:buNone/>
            </a:pPr>
            <a:r>
              <a:rPr lang="tr-TR" dirty="0"/>
              <a:t>Üniversiteler, hem yerel hem de küresel düzeyde üç temel işleviyle sürdürülebilir kalkınmayı destekleyen önemli aktörlerdir.</a:t>
            </a:r>
          </a:p>
          <a:p>
            <a:pPr marL="0" indent="0">
              <a:buNone/>
            </a:pPr>
            <a:r>
              <a:rPr lang="tr-TR" b="1" dirty="0"/>
              <a:t>Eğitim:</a:t>
            </a:r>
            <a:r>
              <a:rPr lang="tr-TR" dirty="0"/>
              <a:t> Üniversiteler, sürdürülebilirlik bilinci oluşturmak için ders programlarına bu konuları entegre ederek gelecek nesilleri çevreye duyarlı bireyler olarak yetiştirir.</a:t>
            </a:r>
          </a:p>
          <a:p>
            <a:pPr marL="0" indent="0">
              <a:buNone/>
            </a:pPr>
            <a:r>
              <a:rPr lang="tr-TR" b="1" dirty="0"/>
              <a:t>Araştırma</a:t>
            </a:r>
            <a:r>
              <a:rPr lang="tr-TR" dirty="0"/>
              <a:t>: Çevresel sorunlara çözüm üretmek, yenilikçi teknolojiler geliştirmek ve toplumun ihtiyaçlarına yönelik stratejiler oluşturmak için bilimsel çalışmalar yürütürler.</a:t>
            </a:r>
          </a:p>
          <a:p>
            <a:pPr marL="0" indent="0" algn="just">
              <a:buNone/>
            </a:pPr>
            <a:r>
              <a:rPr lang="tr-TR" b="1" dirty="0"/>
              <a:t>Topluma Örnek Olma:</a:t>
            </a:r>
            <a:r>
              <a:rPr lang="tr-TR" dirty="0"/>
              <a:t> Üniversiteler, yeşil kampüs uygulamaları, enerji tasarrufu projeleri ve toplumsal farkındalık kampanyalarıyla hem kendi bünyelerinde hem de çevrelerinde sürdürülebilirliğin hayata geçirilebileceğini göstermektedir.</a:t>
            </a:r>
          </a:p>
          <a:p>
            <a:pPr algn="just">
              <a:buFont typeface="Wingdings" panose="05000000000000000000" pitchFamily="2" charset="2"/>
              <a:buChar char="ü"/>
            </a:pPr>
            <a:r>
              <a:rPr lang="tr-TR" dirty="0"/>
              <a:t>Üniversiteler, sürdürülebilir kalkınmanın öncüsü olabilecek benzersiz bir konuma sahiptir.</a:t>
            </a:r>
          </a:p>
          <a:p>
            <a:pPr>
              <a:buFont typeface="Wingdings" panose="05000000000000000000" pitchFamily="2" charset="2"/>
              <a:buChar char="Ø"/>
            </a:pPr>
            <a:endParaRPr lang="en-US" dirty="0"/>
          </a:p>
        </p:txBody>
      </p:sp>
      <p:pic>
        <p:nvPicPr>
          <p:cNvPr id="5" name="İçerik Yer Tutucusu 4" descr="bina, Hava fotoğrafçılığı, stadyum, kuş bakışı görünüm içeren bir resim&#10;&#10;Açıklama otomatik olarak oluşturuldu">
            <a:extLst>
              <a:ext uri="{FF2B5EF4-FFF2-40B4-BE49-F238E27FC236}">
                <a16:creationId xmlns:a16="http://schemas.microsoft.com/office/drawing/2014/main" xmlns="" id="{75B47066-756B-5750-77F1-355F4F58E6DE}"/>
              </a:ext>
            </a:extLst>
          </p:cNvPr>
          <p:cNvPicPr>
            <a:picLocks noChangeAspect="1"/>
          </p:cNvPicPr>
          <p:nvPr/>
        </p:nvPicPr>
        <p:blipFill>
          <a:blip r:embed="rId2"/>
          <a:srcRect l="49134" t="3908" r="39461" b="1"/>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Tree>
    <p:extLst>
      <p:ext uri="{BB962C8B-B14F-4D97-AF65-F5344CB8AC3E}">
        <p14:creationId xmlns:p14="http://schemas.microsoft.com/office/powerpoint/2010/main" val="457090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470F75D-DD63-E9B4-BBC7-A2B32E1907C7}"/>
              </a:ext>
            </a:extLst>
          </p:cNvPr>
          <p:cNvPicPr>
            <a:picLocks noChangeAspect="1"/>
          </p:cNvPicPr>
          <p:nvPr/>
        </p:nvPicPr>
        <p:blipFill>
          <a:blip r:embed="rId2"/>
          <a:srcRect l="22623" r="28643"/>
          <a:stretch/>
        </p:blipFill>
        <p:spPr>
          <a:xfrm>
            <a:off x="4572000" y="-1"/>
            <a:ext cx="457200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Başlık 1">
            <a:extLst>
              <a:ext uri="{FF2B5EF4-FFF2-40B4-BE49-F238E27FC236}">
                <a16:creationId xmlns:a16="http://schemas.microsoft.com/office/drawing/2014/main" xmlns="" id="{F2BFF17C-4EAD-97B4-6981-8F475A8946FE}"/>
              </a:ext>
            </a:extLst>
          </p:cNvPr>
          <p:cNvSpPr>
            <a:spLocks noGrp="1"/>
          </p:cNvSpPr>
          <p:nvPr>
            <p:ph type="title"/>
          </p:nvPr>
        </p:nvSpPr>
        <p:spPr>
          <a:xfrm>
            <a:off x="246889" y="146304"/>
            <a:ext cx="4681728" cy="978408"/>
          </a:xfrm>
        </p:spPr>
        <p:txBody>
          <a:bodyPr>
            <a:noAutofit/>
          </a:bodyPr>
          <a:lstStyle/>
          <a:p>
            <a:pPr algn="ctr">
              <a:lnSpc>
                <a:spcPct val="90000"/>
              </a:lnSpc>
            </a:pPr>
            <a:r>
              <a:rPr lang="tr-TR" sz="2400" b="1" dirty="0"/>
              <a:t>SÜRDÜRÜLEBİLİRLİK KOORDİNATÖRLÜĞÜNÜN KURULUŞU</a:t>
            </a:r>
          </a:p>
        </p:txBody>
      </p:sp>
      <p:sp>
        <p:nvSpPr>
          <p:cNvPr id="3" name="İçerik Yer Tutucusu 2">
            <a:extLst>
              <a:ext uri="{FF2B5EF4-FFF2-40B4-BE49-F238E27FC236}">
                <a16:creationId xmlns:a16="http://schemas.microsoft.com/office/drawing/2014/main" xmlns="" id="{0338B552-79F3-C30E-534D-EA2AF89DF49B}"/>
              </a:ext>
            </a:extLst>
          </p:cNvPr>
          <p:cNvSpPr>
            <a:spLocks noGrp="1"/>
          </p:cNvSpPr>
          <p:nvPr>
            <p:ph idx="1"/>
          </p:nvPr>
        </p:nvSpPr>
        <p:spPr>
          <a:xfrm>
            <a:off x="507999" y="1271016"/>
            <a:ext cx="4420617" cy="5285231"/>
          </a:xfrm>
        </p:spPr>
        <p:txBody>
          <a:bodyPr>
            <a:normAutofit lnSpcReduction="10000"/>
          </a:bodyPr>
          <a:lstStyle/>
          <a:p>
            <a:pPr marL="0" indent="0">
              <a:lnSpc>
                <a:spcPct val="90000"/>
              </a:lnSpc>
              <a:buNone/>
            </a:pPr>
            <a:r>
              <a:rPr lang="tr-TR" sz="1600" dirty="0"/>
              <a:t>Koordinatörlüğümüz, Yozgat Bozok Üniversitesi’nin sürdürülebilir kalkınma hedeflerine katkı sağlama misyonu doğrultusunda kurulmuştur.</a:t>
            </a:r>
          </a:p>
          <a:p>
            <a:pPr>
              <a:lnSpc>
                <a:spcPct val="90000"/>
              </a:lnSpc>
              <a:buFont typeface="Wingdings" panose="05000000000000000000" pitchFamily="2" charset="2"/>
              <a:buChar char="ü"/>
            </a:pPr>
            <a:r>
              <a:rPr lang="tr-TR" sz="1600" dirty="0"/>
              <a:t>Amacımız;</a:t>
            </a:r>
          </a:p>
          <a:p>
            <a:pPr>
              <a:lnSpc>
                <a:spcPct val="90000"/>
              </a:lnSpc>
              <a:buFont typeface="Wingdings" panose="05000000000000000000" pitchFamily="2" charset="2"/>
              <a:buChar char="ü"/>
            </a:pPr>
            <a:r>
              <a:rPr lang="tr-TR" sz="1600" dirty="0"/>
              <a:t>Çevresel, ekonomik ve sosyal sürdürülebilirlik ilkelerini üniversitemizin tüm faaliyetlerine entegre ederek, daha yaşanabilir bir gelecek için öncü projeler geliştirmek, topluma örnek olmak ve farkındalık yaratmaktır. Ayrıca, doğal kaynakların korunması, yenilikçi çözümlerin teşvik edilmesi ve üniversite-toplum iş birliğinin güçlendirilmesi temel hedeflerimiz arasındadır.</a:t>
            </a:r>
          </a:p>
          <a:p>
            <a:pPr>
              <a:lnSpc>
                <a:spcPct val="90000"/>
              </a:lnSpc>
              <a:buFont typeface="Wingdings" panose="05000000000000000000" pitchFamily="2" charset="2"/>
              <a:buChar char="ü"/>
            </a:pPr>
            <a:r>
              <a:rPr lang="tr-TR" sz="1600" dirty="0"/>
              <a:t>Ulusal ve uluslararası sürdürülebilirlik standartlarına uyum sağlama (</a:t>
            </a:r>
            <a:r>
              <a:rPr lang="tr-TR" sz="1600" dirty="0" err="1"/>
              <a:t>örn</a:t>
            </a:r>
            <a:r>
              <a:rPr lang="tr-TR" sz="1600" dirty="0"/>
              <a:t>. Birleşmiş Milletler Sürdürülebilir Kalkınma Amaçları - </a:t>
            </a:r>
            <a:r>
              <a:rPr lang="tr-TR" sz="1600" dirty="0" err="1"/>
              <a:t>SKA’lar</a:t>
            </a:r>
            <a:r>
              <a:rPr lang="tr-TR" sz="1600" dirty="0"/>
              <a:t>)</a:t>
            </a:r>
          </a:p>
          <a:p>
            <a:pPr>
              <a:lnSpc>
                <a:spcPct val="90000"/>
              </a:lnSpc>
              <a:buFont typeface="Wingdings" panose="05000000000000000000" pitchFamily="2" charset="2"/>
              <a:buChar char="ü"/>
            </a:pPr>
            <a:r>
              <a:rPr lang="tr-TR" sz="1600" dirty="0"/>
              <a:t>Üniversitenin kurumsal imajını güçlendirme ve öğrencilerle toplum için sorumluluk bilinci oluşturma.</a:t>
            </a:r>
          </a:p>
          <a:p>
            <a:pPr marL="0" indent="0">
              <a:lnSpc>
                <a:spcPct val="90000"/>
              </a:lnSpc>
              <a:buNone/>
            </a:pPr>
            <a:endParaRPr lang="tr-TR" sz="1600" dirty="0"/>
          </a:p>
          <a:p>
            <a:pPr marL="0" indent="0">
              <a:lnSpc>
                <a:spcPct val="90000"/>
              </a:lnSpc>
              <a:buNone/>
            </a:pPr>
            <a:endParaRPr lang="tr-TR" sz="1000" dirty="0"/>
          </a:p>
          <a:p>
            <a:pPr marL="0" indent="0">
              <a:lnSpc>
                <a:spcPct val="90000"/>
              </a:lnSpc>
              <a:buNone/>
            </a:pPr>
            <a:endParaRPr lang="tr-TR" sz="1000" dirty="0"/>
          </a:p>
        </p:txBody>
      </p:sp>
    </p:spTree>
    <p:extLst>
      <p:ext uri="{BB962C8B-B14F-4D97-AF65-F5344CB8AC3E}">
        <p14:creationId xmlns:p14="http://schemas.microsoft.com/office/powerpoint/2010/main" val="2651536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BBF84EA-73B5-7938-AB8C-06B8DE5D658A}"/>
              </a:ext>
            </a:extLst>
          </p:cNvPr>
          <p:cNvSpPr>
            <a:spLocks noGrp="1"/>
          </p:cNvSpPr>
          <p:nvPr>
            <p:ph type="title"/>
          </p:nvPr>
        </p:nvSpPr>
        <p:spPr>
          <a:xfrm>
            <a:off x="4152550" y="82296"/>
            <a:ext cx="3693002" cy="941832"/>
          </a:xfrm>
        </p:spPr>
        <p:txBody>
          <a:bodyPr>
            <a:noAutofit/>
          </a:bodyPr>
          <a:lstStyle/>
          <a:p>
            <a:pPr algn="ctr">
              <a:lnSpc>
                <a:spcPct val="90000"/>
              </a:lnSpc>
            </a:pPr>
            <a:r>
              <a:rPr lang="tr-TR" sz="2400" b="1" dirty="0"/>
              <a:t/>
            </a:r>
            <a:br>
              <a:rPr lang="tr-TR" sz="2400" b="1" dirty="0"/>
            </a:br>
            <a:r>
              <a:rPr lang="tr-TR" sz="2400" b="1" dirty="0"/>
              <a:t>SÜRDÜRÜLEBİLİRLİK KOORDİNATÖRLÜĞÜNÜN ÖNEMİ</a:t>
            </a:r>
          </a:p>
        </p:txBody>
      </p:sp>
      <p:sp>
        <p:nvSpPr>
          <p:cNvPr id="3" name="İçerik Yer Tutucusu 2">
            <a:extLst>
              <a:ext uri="{FF2B5EF4-FFF2-40B4-BE49-F238E27FC236}">
                <a16:creationId xmlns:a16="http://schemas.microsoft.com/office/drawing/2014/main" xmlns="" id="{4F076BA8-81CC-04D6-D78B-B2C152107F6A}"/>
              </a:ext>
            </a:extLst>
          </p:cNvPr>
          <p:cNvSpPr>
            <a:spLocks noGrp="1"/>
          </p:cNvSpPr>
          <p:nvPr>
            <p:ph idx="1"/>
          </p:nvPr>
        </p:nvSpPr>
        <p:spPr>
          <a:xfrm>
            <a:off x="3907172" y="1143000"/>
            <a:ext cx="4349860" cy="5358383"/>
          </a:xfrm>
        </p:spPr>
        <p:txBody>
          <a:bodyPr>
            <a:normAutofit/>
          </a:bodyPr>
          <a:lstStyle/>
          <a:p>
            <a:endParaRPr lang="tr-TR" b="1" dirty="0"/>
          </a:p>
          <a:p>
            <a:r>
              <a:rPr lang="tr-TR" b="1" dirty="0"/>
              <a:t>Çevresel Farkındalık:</a:t>
            </a:r>
            <a:r>
              <a:rPr lang="tr-TR" dirty="0"/>
              <a:t> Üniversite yerleşkesinde çevresel etkileri azaltma (yeşil kampüs, enerji verimliliği, atık yönetimi vb.).</a:t>
            </a:r>
          </a:p>
          <a:p>
            <a:r>
              <a:rPr lang="tr-TR" b="1" dirty="0"/>
              <a:t>Ekonomik Katkı:</a:t>
            </a:r>
            <a:r>
              <a:rPr lang="tr-TR" dirty="0"/>
              <a:t> Kaynakların verimli kullanımı ile maliyetleri düşürme ve yenilikçi çözümler geliştirme.</a:t>
            </a:r>
          </a:p>
          <a:p>
            <a:r>
              <a:rPr lang="tr-TR" b="1" dirty="0"/>
              <a:t>Toplumsal Etki:</a:t>
            </a:r>
            <a:r>
              <a:rPr lang="tr-TR" dirty="0"/>
              <a:t> Toplumla iş birliği projeleri, farkındalık kampanyaları ve sosyal sorumluluk faaliyetleri.</a:t>
            </a:r>
          </a:p>
          <a:p>
            <a:r>
              <a:rPr lang="tr-TR" b="1" dirty="0"/>
              <a:t>Araştırma ve Eğitim:</a:t>
            </a:r>
            <a:r>
              <a:rPr lang="tr-TR" dirty="0"/>
              <a:t> Sürdürülebilirlik temelli dersler, projeler ve akademik yayınlarla fark yaratma.</a:t>
            </a:r>
          </a:p>
        </p:txBody>
      </p:sp>
      <p:pic>
        <p:nvPicPr>
          <p:cNvPr id="5" name="Picture 4" descr="Küçük bir bitki ile temas eden el">
            <a:extLst>
              <a:ext uri="{FF2B5EF4-FFF2-40B4-BE49-F238E27FC236}">
                <a16:creationId xmlns:a16="http://schemas.microsoft.com/office/drawing/2014/main" xmlns="" id="{B07B31D8-6CED-15F6-F277-6FFA2E88A0B7}"/>
              </a:ext>
            </a:extLst>
          </p:cNvPr>
          <p:cNvPicPr>
            <a:picLocks noChangeAspect="1"/>
          </p:cNvPicPr>
          <p:nvPr/>
        </p:nvPicPr>
        <p:blipFill>
          <a:blip r:embed="rId2"/>
          <a:srcRect l="57891" r="2726"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507941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24EC682-EE13-F7B0-3D2F-A23BEC2F45A4}"/>
              </a:ext>
            </a:extLst>
          </p:cNvPr>
          <p:cNvSpPr>
            <a:spLocks noGrp="1"/>
          </p:cNvSpPr>
          <p:nvPr>
            <p:ph type="title"/>
          </p:nvPr>
        </p:nvSpPr>
        <p:spPr>
          <a:xfrm>
            <a:off x="965199" y="609600"/>
            <a:ext cx="7648121" cy="1099457"/>
          </a:xfrm>
        </p:spPr>
        <p:txBody>
          <a:bodyPr>
            <a:normAutofit/>
          </a:bodyPr>
          <a:lstStyle/>
          <a:p>
            <a:r>
              <a:rPr lang="tr-TR" sz="3300" b="1" dirty="0"/>
              <a:t>SÜRDÜRÜLEBİLİRLİK KOORDİNATÖRLÜĞÜNÜN HEDEFLERİ</a:t>
            </a:r>
          </a:p>
        </p:txBody>
      </p:sp>
      <p:graphicFrame>
        <p:nvGraphicFramePr>
          <p:cNvPr id="5" name="İçerik Yer Tutucusu 2">
            <a:extLst>
              <a:ext uri="{FF2B5EF4-FFF2-40B4-BE49-F238E27FC236}">
                <a16:creationId xmlns:a16="http://schemas.microsoft.com/office/drawing/2014/main" xmlns="" id="{DA73796D-A94F-9FC6-60AD-81A87098092A}"/>
              </a:ext>
            </a:extLst>
          </p:cNvPr>
          <p:cNvGraphicFramePr>
            <a:graphicFrameLocks noGrp="1"/>
          </p:cNvGraphicFramePr>
          <p:nvPr>
            <p:ph idx="1"/>
            <p:extLst>
              <p:ext uri="{D42A27DB-BD31-4B8C-83A1-F6EECF244321}">
                <p14:modId xmlns:p14="http://schemas.microsoft.com/office/powerpoint/2010/main" val="52980476"/>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3921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01FE201-5F47-A27F-2701-1A089F645B86}"/>
              </a:ext>
            </a:extLst>
          </p:cNvPr>
          <p:cNvSpPr>
            <a:spLocks noGrp="1"/>
          </p:cNvSpPr>
          <p:nvPr>
            <p:ph type="title"/>
          </p:nvPr>
        </p:nvSpPr>
        <p:spPr>
          <a:xfrm>
            <a:off x="965199" y="609600"/>
            <a:ext cx="7648121" cy="1099457"/>
          </a:xfrm>
        </p:spPr>
        <p:txBody>
          <a:bodyPr>
            <a:normAutofit/>
          </a:bodyPr>
          <a:lstStyle/>
          <a:p>
            <a:pPr>
              <a:lnSpc>
                <a:spcPct val="90000"/>
              </a:lnSpc>
            </a:pPr>
            <a:r>
              <a:rPr lang="tr-TR" dirty="0"/>
              <a:t>ÜNİVERSİTEMİZ PERSONELİ VE ÖĞRENCİLERİNDEN BEKLENTİLERİMİZ</a:t>
            </a:r>
          </a:p>
        </p:txBody>
      </p:sp>
      <p:graphicFrame>
        <p:nvGraphicFramePr>
          <p:cNvPr id="109" name="Rectangle 2">
            <a:extLst>
              <a:ext uri="{FF2B5EF4-FFF2-40B4-BE49-F238E27FC236}">
                <a16:creationId xmlns:a16="http://schemas.microsoft.com/office/drawing/2014/main" xmlns="" id="{1725C966-12B3-8E64-A198-80EC03416241}"/>
              </a:ext>
            </a:extLst>
          </p:cNvPr>
          <p:cNvGraphicFramePr>
            <a:graphicFrameLocks noGrp="1"/>
          </p:cNvGraphicFramePr>
          <p:nvPr>
            <p:ph idx="1"/>
            <p:extLst>
              <p:ext uri="{D42A27DB-BD31-4B8C-83A1-F6EECF244321}">
                <p14:modId xmlns:p14="http://schemas.microsoft.com/office/powerpoint/2010/main" val="4097332649"/>
              </p:ext>
            </p:extLst>
          </p:nvPr>
        </p:nvGraphicFramePr>
        <p:xfrm>
          <a:off x="965198" y="1948543"/>
          <a:ext cx="7648121" cy="3821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4774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236D49A-3530-705A-0B46-A49CBCDBC6E1}"/>
              </a:ext>
            </a:extLst>
          </p:cNvPr>
          <p:cNvSpPr>
            <a:spLocks noGrp="1"/>
          </p:cNvSpPr>
          <p:nvPr>
            <p:ph type="title"/>
          </p:nvPr>
        </p:nvSpPr>
        <p:spPr>
          <a:xfrm>
            <a:off x="1017767" y="182880"/>
            <a:ext cx="5937733" cy="1105231"/>
          </a:xfrm>
        </p:spPr>
        <p:txBody>
          <a:bodyPr anchor="ctr">
            <a:noAutofit/>
          </a:bodyPr>
          <a:lstStyle/>
          <a:p>
            <a:pPr algn="ctr">
              <a:lnSpc>
                <a:spcPct val="90000"/>
              </a:lnSpc>
            </a:pPr>
            <a:r>
              <a:rPr lang="tr-TR" sz="2400" b="1" dirty="0"/>
              <a:t>NELER YAPTIK? </a:t>
            </a:r>
            <a:br>
              <a:rPr lang="tr-TR" sz="2400" b="1" dirty="0"/>
            </a:br>
            <a:r>
              <a:rPr lang="tr-TR" sz="2400" b="1" dirty="0"/>
              <a:t>ULUSLARARASI SÜRDÜRÜLEBİLİRLİK SIRALAMALARI ve SKA RAPORLARI</a:t>
            </a:r>
            <a:endParaRPr lang="tr-TR" sz="2400" dirty="0"/>
          </a:p>
        </p:txBody>
      </p:sp>
      <p:sp>
        <p:nvSpPr>
          <p:cNvPr id="3" name="İçerik Yer Tutucusu 2">
            <a:extLst>
              <a:ext uri="{FF2B5EF4-FFF2-40B4-BE49-F238E27FC236}">
                <a16:creationId xmlns:a16="http://schemas.microsoft.com/office/drawing/2014/main" xmlns="" id="{AAF1F848-4621-B94D-9C39-A29BC31C5EED}"/>
              </a:ext>
            </a:extLst>
          </p:cNvPr>
          <p:cNvSpPr>
            <a:spLocks noGrp="1"/>
          </p:cNvSpPr>
          <p:nvPr>
            <p:ph idx="1"/>
          </p:nvPr>
        </p:nvSpPr>
        <p:spPr>
          <a:xfrm>
            <a:off x="4270248" y="1288112"/>
            <a:ext cx="4736592" cy="5268136"/>
          </a:xfrm>
        </p:spPr>
        <p:txBody>
          <a:bodyPr>
            <a:normAutofit lnSpcReduction="10000"/>
          </a:bodyPr>
          <a:lstStyle/>
          <a:p>
            <a:pPr marL="0" indent="0">
              <a:lnSpc>
                <a:spcPct val="90000"/>
              </a:lnSpc>
              <a:buNone/>
            </a:pPr>
            <a:r>
              <a:rPr lang="tr-TR" sz="1600" dirty="0"/>
              <a:t>Yozgat Bozok Üniversitesi olarak sürdürülebilirlik alanındaki çabalarımızı küresel ölçekte görünür kılmak ve uluslararası standartlara uyum sağlamak amacıyla, bu yıl üç önemli uluslararası sürdürülebilirlik sıralamasına başvuru yaptık:</a:t>
            </a:r>
            <a:endParaRPr lang="en-US" sz="1600" dirty="0"/>
          </a:p>
          <a:p>
            <a:pPr marL="0" indent="0">
              <a:lnSpc>
                <a:spcPct val="90000"/>
              </a:lnSpc>
              <a:buNone/>
            </a:pPr>
            <a:r>
              <a:rPr lang="tr-TR" sz="1600" dirty="0"/>
              <a:t>1- UI </a:t>
            </a:r>
            <a:r>
              <a:rPr lang="tr-TR" sz="1600" dirty="0" err="1"/>
              <a:t>GreenMetric</a:t>
            </a:r>
            <a:r>
              <a:rPr lang="tr-TR" sz="1600" dirty="0"/>
              <a:t> Dünya Üniversiteleri Sıralaması</a:t>
            </a:r>
          </a:p>
          <a:p>
            <a:pPr marL="0" indent="0">
              <a:lnSpc>
                <a:spcPct val="90000"/>
              </a:lnSpc>
              <a:buNone/>
            </a:pPr>
            <a:r>
              <a:rPr lang="tr-TR" sz="1600" dirty="0"/>
              <a:t>2- </a:t>
            </a:r>
            <a:r>
              <a:rPr lang="en-US" sz="1600" dirty="0"/>
              <a:t>THE Impact Rankings (The Impact </a:t>
            </a:r>
            <a:r>
              <a:rPr lang="en-US" sz="1600" dirty="0" err="1"/>
              <a:t>Etki</a:t>
            </a:r>
            <a:r>
              <a:rPr lang="en-US" sz="1600" dirty="0"/>
              <a:t> </a:t>
            </a:r>
            <a:r>
              <a:rPr lang="en-US" sz="1600" dirty="0" err="1"/>
              <a:t>Sıralaması</a:t>
            </a:r>
            <a:r>
              <a:rPr lang="en-US" sz="1600" dirty="0"/>
              <a:t>)</a:t>
            </a:r>
            <a:endParaRPr lang="tr-TR" sz="1600" dirty="0"/>
          </a:p>
          <a:p>
            <a:pPr marL="0" indent="0">
              <a:lnSpc>
                <a:spcPct val="90000"/>
              </a:lnSpc>
              <a:buNone/>
            </a:pPr>
            <a:r>
              <a:rPr lang="tr-TR" sz="1600" dirty="0"/>
              <a:t>3- QS </a:t>
            </a:r>
            <a:r>
              <a:rPr lang="tr-TR" sz="1600" dirty="0" err="1"/>
              <a:t>Sustainability</a:t>
            </a:r>
            <a:r>
              <a:rPr lang="tr-TR" sz="1600" dirty="0"/>
              <a:t> </a:t>
            </a:r>
            <a:r>
              <a:rPr lang="tr-TR" sz="1600" dirty="0" err="1"/>
              <a:t>Rankings</a:t>
            </a:r>
            <a:endParaRPr lang="tr-TR" sz="1600" dirty="0"/>
          </a:p>
          <a:p>
            <a:pPr marL="0" indent="0">
              <a:lnSpc>
                <a:spcPct val="90000"/>
              </a:lnSpc>
              <a:buNone/>
            </a:pPr>
            <a:endParaRPr lang="tr-TR" sz="1600" dirty="0"/>
          </a:p>
          <a:p>
            <a:pPr marL="0" indent="0">
              <a:lnSpc>
                <a:spcPct val="90000"/>
              </a:lnSpc>
              <a:buNone/>
            </a:pPr>
            <a:r>
              <a:rPr lang="tr-TR" sz="1600" dirty="0"/>
              <a:t>THE Üniversite Etki Sıralamasında yer alabilmemiz için üniversitemizin en güçlü olabileceği alanlarda 5 SKA için yıllık rapor hazırlanmıştır. SKA raporları şunlardır;</a:t>
            </a:r>
          </a:p>
          <a:p>
            <a:pPr marL="0" indent="0">
              <a:lnSpc>
                <a:spcPct val="90000"/>
              </a:lnSpc>
              <a:buNone/>
            </a:pPr>
            <a:r>
              <a:rPr lang="tr-TR" sz="1600" dirty="0"/>
              <a:t>SKA4: Nitelikli Eğitim</a:t>
            </a:r>
          </a:p>
          <a:p>
            <a:pPr marL="0" indent="0">
              <a:lnSpc>
                <a:spcPct val="90000"/>
              </a:lnSpc>
              <a:buNone/>
            </a:pPr>
            <a:r>
              <a:rPr lang="tr-TR" sz="1600" dirty="0"/>
              <a:t>SKA3: Sağlık ve Kaliteli Yaşam</a:t>
            </a:r>
          </a:p>
          <a:p>
            <a:pPr marL="0" indent="0">
              <a:lnSpc>
                <a:spcPct val="90000"/>
              </a:lnSpc>
              <a:buNone/>
            </a:pPr>
            <a:r>
              <a:rPr lang="tr-TR" sz="1600" dirty="0"/>
              <a:t>SKA12: Sorumlu Üretim ve Tüketim</a:t>
            </a:r>
          </a:p>
          <a:p>
            <a:pPr marL="0" indent="0">
              <a:lnSpc>
                <a:spcPct val="90000"/>
              </a:lnSpc>
              <a:buNone/>
            </a:pPr>
            <a:r>
              <a:rPr lang="tr-TR" sz="1600" dirty="0"/>
              <a:t>SKA2: Açlığa Son</a:t>
            </a:r>
          </a:p>
          <a:p>
            <a:pPr marL="0" indent="0">
              <a:lnSpc>
                <a:spcPct val="90000"/>
              </a:lnSpc>
              <a:buNone/>
            </a:pPr>
            <a:r>
              <a:rPr lang="tr-TR" sz="1600" dirty="0"/>
              <a:t>SKA5: Toplumsal Cinsiyet Eşitliği</a:t>
            </a:r>
          </a:p>
          <a:p>
            <a:pPr marL="0" indent="0">
              <a:lnSpc>
                <a:spcPct val="90000"/>
              </a:lnSpc>
              <a:buNone/>
            </a:pPr>
            <a:endParaRPr lang="tr-TR" sz="1600" dirty="0"/>
          </a:p>
        </p:txBody>
      </p:sp>
      <p:pic>
        <p:nvPicPr>
          <p:cNvPr id="5" name="Resim 4" descr="metin, logo, grafik tasarım, yazı tipi içeren bir resim&#10;&#10;Açıklama otomatik olarak oluşturuldu">
            <a:extLst>
              <a:ext uri="{FF2B5EF4-FFF2-40B4-BE49-F238E27FC236}">
                <a16:creationId xmlns:a16="http://schemas.microsoft.com/office/drawing/2014/main" xmlns="" id="{30544EC4-5E5C-A58B-825C-6DD44F95D43D}"/>
              </a:ext>
            </a:extLst>
          </p:cNvPr>
          <p:cNvPicPr>
            <a:picLocks noChangeAspect="1"/>
          </p:cNvPicPr>
          <p:nvPr/>
        </p:nvPicPr>
        <p:blipFill>
          <a:blip r:embed="rId2"/>
          <a:stretch>
            <a:fillRect/>
          </a:stretch>
        </p:blipFill>
        <p:spPr>
          <a:xfrm>
            <a:off x="373712" y="1351722"/>
            <a:ext cx="3896536" cy="4985070"/>
          </a:xfrm>
          <a:prstGeom prst="rect">
            <a:avLst/>
          </a:prstGeom>
        </p:spPr>
      </p:pic>
    </p:spTree>
    <p:extLst>
      <p:ext uri="{BB962C8B-B14F-4D97-AF65-F5344CB8AC3E}">
        <p14:creationId xmlns:p14="http://schemas.microsoft.com/office/powerpoint/2010/main" val="673949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xmlns="" id="{4FAD93CE-BA9E-B13E-3129-77DE10B18CD3}"/>
              </a:ext>
            </a:extLst>
          </p:cNvPr>
          <p:cNvGraphicFramePr>
            <a:graphicFrameLocks noGrp="1"/>
          </p:cNvGraphicFramePr>
          <p:nvPr>
            <p:ph idx="1"/>
            <p:extLst>
              <p:ext uri="{D42A27DB-BD31-4B8C-83A1-F6EECF244321}">
                <p14:modId xmlns:p14="http://schemas.microsoft.com/office/powerpoint/2010/main" val="3460931245"/>
              </p:ext>
            </p:extLst>
          </p:nvPr>
        </p:nvGraphicFramePr>
        <p:xfrm>
          <a:off x="326002" y="278296"/>
          <a:ext cx="7887695" cy="5763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474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1716FDB-609A-379B-D842-0ACABEF60A5A}"/>
              </a:ext>
            </a:extLst>
          </p:cNvPr>
          <p:cNvSpPr>
            <a:spLocks noGrp="1"/>
          </p:cNvSpPr>
          <p:nvPr>
            <p:ph type="title"/>
          </p:nvPr>
        </p:nvSpPr>
        <p:spPr>
          <a:xfrm>
            <a:off x="102742" y="816638"/>
            <a:ext cx="2167847" cy="5224724"/>
          </a:xfrm>
        </p:spPr>
        <p:txBody>
          <a:bodyPr anchor="ctr">
            <a:normAutofit/>
          </a:bodyPr>
          <a:lstStyle/>
          <a:p>
            <a:r>
              <a:rPr lang="tr-TR" sz="2000" dirty="0"/>
              <a:t>SÜRDÜRÜLEBİLİR KALKINMA KAVRAMININ ORTAYA ÇIKIŞI</a:t>
            </a:r>
          </a:p>
        </p:txBody>
      </p:sp>
      <p:sp>
        <p:nvSpPr>
          <p:cNvPr id="3" name="İçerik Yer Tutucusu 2">
            <a:extLst>
              <a:ext uri="{FF2B5EF4-FFF2-40B4-BE49-F238E27FC236}">
                <a16:creationId xmlns:a16="http://schemas.microsoft.com/office/drawing/2014/main" xmlns="" id="{E07C7AD1-8DBD-BBD4-E43C-7242E5EED316}"/>
              </a:ext>
            </a:extLst>
          </p:cNvPr>
          <p:cNvSpPr>
            <a:spLocks noGrp="1"/>
          </p:cNvSpPr>
          <p:nvPr>
            <p:ph idx="1"/>
          </p:nvPr>
        </p:nvSpPr>
        <p:spPr>
          <a:xfrm>
            <a:off x="2147299" y="320040"/>
            <a:ext cx="6758958" cy="6368436"/>
          </a:xfrm>
        </p:spPr>
        <p:txBody>
          <a:bodyPr anchor="ctr">
            <a:normAutofit fontScale="62500" lnSpcReduction="20000"/>
          </a:bodyPr>
          <a:lstStyle/>
          <a:p>
            <a:pPr algn="just"/>
            <a:endParaRPr lang="tr-TR" dirty="0"/>
          </a:p>
          <a:p>
            <a:pPr marL="0" indent="0" algn="just">
              <a:buNone/>
            </a:pPr>
            <a:r>
              <a:rPr lang="tr-TR" sz="2200" dirty="0"/>
              <a:t>Kavram, başta Birleşmiş Milletler teşkilatı olmak üzere, birçok uluslararası kurum ve kuruluşun yapmış olduğu yoğun çalışmalar sonucu ortaya çıkmıştır.</a:t>
            </a:r>
          </a:p>
          <a:p>
            <a:pPr marL="0" indent="0" algn="just">
              <a:buNone/>
            </a:pPr>
            <a:endParaRPr lang="tr-TR" sz="2200" dirty="0"/>
          </a:p>
          <a:p>
            <a:pPr algn="just"/>
            <a:r>
              <a:rPr lang="tr-TR" sz="2600" dirty="0"/>
              <a:t>Sürdürülebilirlik kavramı, ilk kez 1987 yılında BM Dünya Çevre ve Kalkınma Komisyonu [WCED] tarafından hazırlanan “Ortak Geleceğimiz” başlıklı </a:t>
            </a:r>
            <a:r>
              <a:rPr lang="tr-TR" sz="2600" b="1" dirty="0" err="1"/>
              <a:t>Brundtland</a:t>
            </a:r>
            <a:r>
              <a:rPr lang="tr-TR" sz="2600" dirty="0"/>
              <a:t> </a:t>
            </a:r>
            <a:r>
              <a:rPr lang="tr-TR" sz="2600" b="1" dirty="0"/>
              <a:t>Raporu</a:t>
            </a:r>
            <a:r>
              <a:rPr lang="tr-TR" sz="2600" dirty="0"/>
              <a:t> vesilesiyle kalkınma ile ilintili olarak “sürdürülebilir kalkınma” şeklinde günlük dilimize girmiştir.</a:t>
            </a:r>
          </a:p>
          <a:p>
            <a:pPr algn="just"/>
            <a:r>
              <a:rPr lang="tr-TR" sz="2600" dirty="0"/>
              <a:t>1992 yılındaki BM Çevre ve Kalkınma (RİO) Konferansında </a:t>
            </a:r>
            <a:r>
              <a:rPr lang="tr-TR" sz="2600" b="1" dirty="0"/>
              <a:t>Gündem 21</a:t>
            </a:r>
            <a:r>
              <a:rPr lang="tr-TR" sz="2600" dirty="0"/>
              <a:t>’ in kabul edilmesi ile sürdürülebilir kalkınmanın “21. yüzyıl için en önemli ekonomik ve çevresel politika” olduğu teyit edilmiştir.</a:t>
            </a:r>
          </a:p>
          <a:p>
            <a:pPr algn="just"/>
            <a:r>
              <a:rPr lang="tr-TR" sz="2600" dirty="0"/>
              <a:t>1995 yılında Kahire’de gerçekleşen Avrupa Birliği Beşinci Eylem Planı</a:t>
            </a:r>
          </a:p>
          <a:p>
            <a:pPr algn="just"/>
            <a:r>
              <a:rPr lang="tr-TR" sz="2600" dirty="0"/>
              <a:t>1997 yılında New York’ta gerçekleşen Rio + 5 Forumu</a:t>
            </a:r>
          </a:p>
          <a:p>
            <a:pPr algn="just"/>
            <a:r>
              <a:rPr lang="tr-TR" sz="2600" dirty="0"/>
              <a:t>2000 yılında BM tarafından Bin Yıl Kalkınma Hedefleri ilan edilmiştir. Sürdürülebilir kalkınmaya dair küresel hedefler ilk defa burada ortaya konulmuştur.</a:t>
            </a:r>
          </a:p>
          <a:p>
            <a:pPr algn="just"/>
            <a:r>
              <a:rPr lang="tr-TR" sz="2600" dirty="0"/>
              <a:t>2002 yılında Johannesburg’da düzenlenen Sürdürülebilir Kalkınma Konferansı (Rio+10). 1992 Rio Yeryüzü Zirvesinden bu yana geçen on yıllık süre içerisinde neler yapıldığı değerlendirilmiştir.</a:t>
            </a:r>
          </a:p>
          <a:p>
            <a:pPr algn="just"/>
            <a:r>
              <a:rPr lang="tr-TR" sz="2600" dirty="0"/>
              <a:t>2012 yılında Birleşmiş Milletler Sürdürülebilir Kalkınma Konferansı (Rio+20)</a:t>
            </a:r>
          </a:p>
          <a:p>
            <a:pPr algn="just"/>
            <a:r>
              <a:rPr lang="tr-TR" sz="2600" dirty="0"/>
              <a:t>2015 yılında BM Sürdürülebilir Kalkınma Zirvesi’nde Sürdürülebilir Kalkınma için 2030 Gündemi, 193 ülkenin imzasıyla kabul edilmiştir.</a:t>
            </a:r>
          </a:p>
          <a:p>
            <a:pPr algn="just"/>
            <a:endParaRPr lang="tr-TR" dirty="0"/>
          </a:p>
          <a:p>
            <a:pPr algn="just"/>
            <a:endParaRPr lang="tr-TR" dirty="0"/>
          </a:p>
          <a:p>
            <a:pPr algn="just"/>
            <a:endParaRPr lang="tr-TR" dirty="0"/>
          </a:p>
        </p:txBody>
      </p:sp>
    </p:spTree>
    <p:extLst>
      <p:ext uri="{BB962C8B-B14F-4D97-AF65-F5344CB8AC3E}">
        <p14:creationId xmlns:p14="http://schemas.microsoft.com/office/powerpoint/2010/main" val="1094859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5A11263-1233-333C-5FDB-03A6C960E07C}"/>
              </a:ext>
            </a:extLst>
          </p:cNvPr>
          <p:cNvSpPr>
            <a:spLocks noGrp="1"/>
          </p:cNvSpPr>
          <p:nvPr>
            <p:ph type="title"/>
          </p:nvPr>
        </p:nvSpPr>
        <p:spPr>
          <a:xfrm>
            <a:off x="508000" y="192024"/>
            <a:ext cx="7913624" cy="1106424"/>
          </a:xfrm>
        </p:spPr>
        <p:txBody>
          <a:bodyPr>
            <a:noAutofit/>
          </a:bodyPr>
          <a:lstStyle/>
          <a:p>
            <a:pPr algn="ctr">
              <a:lnSpc>
                <a:spcPct val="90000"/>
              </a:lnSpc>
            </a:pPr>
            <a:r>
              <a:rPr lang="tr-TR" sz="2800" b="1" dirty="0"/>
              <a:t>SÜRDÜRÜLEBİLİR KALKINMA AMAÇLARI (SKA) VE ÜNİVERSİTEMİZDEKİ UYGULAMA SÜRECİ</a:t>
            </a:r>
          </a:p>
        </p:txBody>
      </p:sp>
      <p:graphicFrame>
        <p:nvGraphicFramePr>
          <p:cNvPr id="6" name="İçerik Yer Tutucusu 2">
            <a:extLst>
              <a:ext uri="{FF2B5EF4-FFF2-40B4-BE49-F238E27FC236}">
                <a16:creationId xmlns:a16="http://schemas.microsoft.com/office/drawing/2014/main" xmlns="" id="{23F4F744-D10D-9686-BE8E-6D75C146B777}"/>
              </a:ext>
            </a:extLst>
          </p:cNvPr>
          <p:cNvGraphicFramePr>
            <a:graphicFrameLocks noGrp="1"/>
          </p:cNvGraphicFramePr>
          <p:nvPr>
            <p:ph idx="1"/>
            <p:extLst>
              <p:ext uri="{D42A27DB-BD31-4B8C-83A1-F6EECF244321}">
                <p14:modId xmlns:p14="http://schemas.microsoft.com/office/powerpoint/2010/main" val="3682833288"/>
              </p:ext>
            </p:extLst>
          </p:nvPr>
        </p:nvGraphicFramePr>
        <p:xfrm>
          <a:off x="411480" y="2160588"/>
          <a:ext cx="8010144" cy="4231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4398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2F59FD0-2546-4491-B535-C35D940BE8E6}"/>
              </a:ext>
            </a:extLst>
          </p:cNvPr>
          <p:cNvSpPr>
            <a:spLocks noGrp="1"/>
          </p:cNvSpPr>
          <p:nvPr>
            <p:ph type="title"/>
          </p:nvPr>
        </p:nvSpPr>
        <p:spPr>
          <a:xfrm>
            <a:off x="507559" y="173736"/>
            <a:ext cx="7502585" cy="987552"/>
          </a:xfrm>
        </p:spPr>
        <p:txBody>
          <a:bodyPr anchor="ctr">
            <a:normAutofit/>
          </a:bodyPr>
          <a:lstStyle/>
          <a:p>
            <a:pPr algn="ctr">
              <a:lnSpc>
                <a:spcPct val="90000"/>
              </a:lnSpc>
            </a:pPr>
            <a:r>
              <a:rPr lang="tr-TR" sz="2400" b="1" dirty="0"/>
              <a:t>SÜRDÜRÜLEBİLİR KALKINMA AMAÇLARI</a:t>
            </a:r>
            <a:br>
              <a:rPr lang="tr-TR" sz="2400" b="1" dirty="0"/>
            </a:br>
            <a:r>
              <a:rPr lang="tr-TR" sz="2400" b="1" dirty="0"/>
              <a:t>(SKA) VE KODLARI</a:t>
            </a:r>
          </a:p>
        </p:txBody>
      </p:sp>
      <p:sp>
        <p:nvSpPr>
          <p:cNvPr id="3" name="İçerik Yer Tutucusu 2">
            <a:extLst>
              <a:ext uri="{FF2B5EF4-FFF2-40B4-BE49-F238E27FC236}">
                <a16:creationId xmlns:a16="http://schemas.microsoft.com/office/drawing/2014/main" xmlns="" id="{130343C6-6357-D387-3A93-204F7ED1A567}"/>
              </a:ext>
            </a:extLst>
          </p:cNvPr>
          <p:cNvSpPr>
            <a:spLocks noGrp="1"/>
          </p:cNvSpPr>
          <p:nvPr>
            <p:ph idx="1"/>
          </p:nvPr>
        </p:nvSpPr>
        <p:spPr>
          <a:xfrm>
            <a:off x="513875" y="1033272"/>
            <a:ext cx="4405597" cy="5404104"/>
          </a:xfrm>
        </p:spPr>
        <p:txBody>
          <a:bodyPr>
            <a:normAutofit/>
          </a:bodyPr>
          <a:lstStyle/>
          <a:p>
            <a:pPr>
              <a:lnSpc>
                <a:spcPct val="90000"/>
              </a:lnSpc>
            </a:pPr>
            <a:r>
              <a:rPr lang="tr-TR" sz="1400" dirty="0"/>
              <a:t>•  SKA 1: Yoksulluğa Son</a:t>
            </a:r>
          </a:p>
          <a:p>
            <a:pPr>
              <a:lnSpc>
                <a:spcPct val="90000"/>
              </a:lnSpc>
            </a:pPr>
            <a:r>
              <a:rPr lang="tr-TR" sz="1400" dirty="0"/>
              <a:t>•  SKA 2: Açlığa Son</a:t>
            </a:r>
          </a:p>
          <a:p>
            <a:pPr>
              <a:lnSpc>
                <a:spcPct val="90000"/>
              </a:lnSpc>
            </a:pPr>
            <a:r>
              <a:rPr lang="tr-TR" sz="1400" dirty="0"/>
              <a:t>•  SKA 3: Sağlıklı ve Kaliteli Yaşam</a:t>
            </a:r>
          </a:p>
          <a:p>
            <a:pPr>
              <a:lnSpc>
                <a:spcPct val="90000"/>
              </a:lnSpc>
            </a:pPr>
            <a:r>
              <a:rPr lang="tr-TR" sz="1400" dirty="0"/>
              <a:t>•  SKA 4: Nitelikli Eğitim</a:t>
            </a:r>
          </a:p>
          <a:p>
            <a:pPr>
              <a:lnSpc>
                <a:spcPct val="90000"/>
              </a:lnSpc>
            </a:pPr>
            <a:r>
              <a:rPr lang="tr-TR" sz="1400" dirty="0"/>
              <a:t>•  SKA 5: Toplumsal Cinsiyet Eşitliği</a:t>
            </a:r>
          </a:p>
          <a:p>
            <a:pPr>
              <a:lnSpc>
                <a:spcPct val="90000"/>
              </a:lnSpc>
            </a:pPr>
            <a:r>
              <a:rPr lang="tr-TR" sz="1400" dirty="0"/>
              <a:t>•  SKA 6: Temiz Su ve Sanitasyon</a:t>
            </a:r>
          </a:p>
          <a:p>
            <a:pPr>
              <a:lnSpc>
                <a:spcPct val="90000"/>
              </a:lnSpc>
            </a:pPr>
            <a:r>
              <a:rPr lang="tr-TR" sz="1400" dirty="0"/>
              <a:t>•  SKA 7: Erişilebilir ve Temiz Enerji</a:t>
            </a:r>
          </a:p>
          <a:p>
            <a:pPr>
              <a:lnSpc>
                <a:spcPct val="90000"/>
              </a:lnSpc>
            </a:pPr>
            <a:r>
              <a:rPr lang="tr-TR" sz="1400" dirty="0"/>
              <a:t>•  SKA 8: İnsana Yakışır İş ve Ekonomik Büyüme</a:t>
            </a:r>
          </a:p>
          <a:p>
            <a:pPr>
              <a:lnSpc>
                <a:spcPct val="90000"/>
              </a:lnSpc>
            </a:pPr>
            <a:r>
              <a:rPr lang="tr-TR" sz="1400" dirty="0"/>
              <a:t>•  SKA 9: Sanayi, Yenilikçilik ve Altyapı</a:t>
            </a:r>
          </a:p>
          <a:p>
            <a:pPr>
              <a:lnSpc>
                <a:spcPct val="90000"/>
              </a:lnSpc>
            </a:pPr>
            <a:r>
              <a:rPr lang="tr-TR" sz="1400" dirty="0"/>
              <a:t>•  SKA 10: Eşitsizliklerin Azaltılması</a:t>
            </a:r>
          </a:p>
          <a:p>
            <a:pPr>
              <a:lnSpc>
                <a:spcPct val="90000"/>
              </a:lnSpc>
            </a:pPr>
            <a:r>
              <a:rPr lang="tr-TR" sz="1400" dirty="0"/>
              <a:t>•  SKA 11: Sürdürülebilir Şehirler ve Topluluklar</a:t>
            </a:r>
          </a:p>
          <a:p>
            <a:pPr>
              <a:lnSpc>
                <a:spcPct val="90000"/>
              </a:lnSpc>
            </a:pPr>
            <a:r>
              <a:rPr lang="tr-TR" sz="1400" dirty="0"/>
              <a:t>•  SKA 12: Sorumlu Üretim ve Tüketim</a:t>
            </a:r>
          </a:p>
          <a:p>
            <a:pPr>
              <a:lnSpc>
                <a:spcPct val="90000"/>
              </a:lnSpc>
            </a:pPr>
            <a:r>
              <a:rPr lang="tr-TR" sz="1400" dirty="0"/>
              <a:t>•  SKA 13: İklim Eylemi</a:t>
            </a:r>
          </a:p>
          <a:p>
            <a:pPr>
              <a:lnSpc>
                <a:spcPct val="90000"/>
              </a:lnSpc>
            </a:pPr>
            <a:r>
              <a:rPr lang="tr-TR" sz="1400" dirty="0"/>
              <a:t>•  SKA 14: Sudaki Yaşam</a:t>
            </a:r>
          </a:p>
          <a:p>
            <a:pPr>
              <a:lnSpc>
                <a:spcPct val="90000"/>
              </a:lnSpc>
            </a:pPr>
            <a:r>
              <a:rPr lang="tr-TR" sz="1400" dirty="0"/>
              <a:t>•  SKA 15: Karasal Yaşam</a:t>
            </a:r>
          </a:p>
          <a:p>
            <a:pPr>
              <a:lnSpc>
                <a:spcPct val="90000"/>
              </a:lnSpc>
            </a:pPr>
            <a:r>
              <a:rPr lang="tr-TR" sz="1400" dirty="0"/>
              <a:t>•  SKA 16: Barış, Adalet ve Güçlü Kurumlar</a:t>
            </a:r>
          </a:p>
          <a:p>
            <a:pPr>
              <a:lnSpc>
                <a:spcPct val="90000"/>
              </a:lnSpc>
            </a:pPr>
            <a:r>
              <a:rPr lang="tr-TR" sz="1400" dirty="0"/>
              <a:t>•  SKA 17: Amaçlar için Ortaklıklar</a:t>
            </a:r>
          </a:p>
          <a:p>
            <a:pPr>
              <a:lnSpc>
                <a:spcPct val="90000"/>
              </a:lnSpc>
            </a:pPr>
            <a:endParaRPr lang="tr-TR" sz="600" dirty="0"/>
          </a:p>
        </p:txBody>
      </p:sp>
      <p:pic>
        <p:nvPicPr>
          <p:cNvPr id="6" name="Resim 5" descr="metin, ekran görüntüsü, grafik, logo içeren bir resim&#10;&#10;Açıklama otomatik olarak oluşturuldu">
            <a:extLst>
              <a:ext uri="{FF2B5EF4-FFF2-40B4-BE49-F238E27FC236}">
                <a16:creationId xmlns:a16="http://schemas.microsoft.com/office/drawing/2014/main" xmlns="" id="{D7836CC2-2C48-75A9-B7EC-C9C60BF51418}"/>
              </a:ext>
            </a:extLst>
          </p:cNvPr>
          <p:cNvPicPr>
            <a:picLocks noChangeAspect="1"/>
          </p:cNvPicPr>
          <p:nvPr/>
        </p:nvPicPr>
        <p:blipFill>
          <a:blip r:embed="rId2"/>
          <a:stretch>
            <a:fillRect/>
          </a:stretch>
        </p:blipFill>
        <p:spPr>
          <a:xfrm>
            <a:off x="4571998" y="1261872"/>
            <a:ext cx="4334258" cy="4828032"/>
          </a:xfrm>
          <a:prstGeom prst="rect">
            <a:avLst/>
          </a:prstGeom>
        </p:spPr>
      </p:pic>
    </p:spTree>
    <p:extLst>
      <p:ext uri="{BB962C8B-B14F-4D97-AF65-F5344CB8AC3E}">
        <p14:creationId xmlns:p14="http://schemas.microsoft.com/office/powerpoint/2010/main" val="4032360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D7DAA23-B7A0-17EE-69C9-27FF9790ACD6}"/>
              </a:ext>
            </a:extLst>
          </p:cNvPr>
          <p:cNvSpPr>
            <a:spLocks noGrp="1"/>
          </p:cNvSpPr>
          <p:nvPr>
            <p:ph type="title"/>
          </p:nvPr>
        </p:nvSpPr>
        <p:spPr>
          <a:xfrm>
            <a:off x="609599" y="237744"/>
            <a:ext cx="8004049" cy="1344168"/>
          </a:xfrm>
        </p:spPr>
        <p:txBody>
          <a:bodyPr>
            <a:normAutofit fontScale="90000"/>
          </a:bodyPr>
          <a:lstStyle/>
          <a:p>
            <a:pPr algn="ctr"/>
            <a:r>
              <a:rPr lang="tr-TR" sz="3100" b="1" dirty="0"/>
              <a:t>ÜNİVERSİTEMİZDE SKA KODLAMA UYGULAMASI</a:t>
            </a:r>
            <a:r>
              <a:rPr lang="tr-TR" sz="3600" dirty="0"/>
              <a:t/>
            </a:r>
            <a:br>
              <a:rPr lang="tr-TR" sz="3600" dirty="0"/>
            </a:br>
            <a:endParaRPr lang="tr-TR" dirty="0"/>
          </a:p>
        </p:txBody>
      </p:sp>
      <p:sp>
        <p:nvSpPr>
          <p:cNvPr id="3" name="İçerik Yer Tutucusu 2">
            <a:extLst>
              <a:ext uri="{FF2B5EF4-FFF2-40B4-BE49-F238E27FC236}">
                <a16:creationId xmlns:a16="http://schemas.microsoft.com/office/drawing/2014/main" xmlns="" id="{7581562A-A31E-A45D-83EA-0C318A15348F}"/>
              </a:ext>
            </a:extLst>
          </p:cNvPr>
          <p:cNvSpPr>
            <a:spLocks noGrp="1"/>
          </p:cNvSpPr>
          <p:nvPr>
            <p:ph idx="1"/>
          </p:nvPr>
        </p:nvSpPr>
        <p:spPr>
          <a:xfrm>
            <a:off x="274320" y="1353312"/>
            <a:ext cx="8869680" cy="4688051"/>
          </a:xfrm>
        </p:spPr>
        <p:txBody>
          <a:bodyPr/>
          <a:lstStyle/>
          <a:p>
            <a:pPr marL="0" indent="0">
              <a:buNone/>
            </a:pPr>
            <a:endParaRPr lang="tr-TR" dirty="0"/>
          </a:p>
          <a:p>
            <a:r>
              <a:rPr lang="tr-TR" sz="2000" dirty="0"/>
              <a:t>Rektörlük tarafından 03 Aralık 2024 tarihli gelen yazıda belirtildiği üzere SKA kapsamına giren tüm yazışmalar, haberler, duyurular, faaliyetler vb. iş ve işlemlerin SKA kodlarına göre dosyalanması ve kategorize edilmesi,</a:t>
            </a:r>
          </a:p>
          <a:p>
            <a:r>
              <a:rPr lang="tr-TR" sz="2000" dirty="0"/>
              <a:t>Tüm öğretim elemanlarının AVESİS veri tabanındaki yayın bilgilerini SKA kodlarına göre kategorize ederek güncellemesi ve yeni yayınların bu kodlara göre </a:t>
            </a:r>
            <a:r>
              <a:rPr lang="tr-TR" sz="2000" dirty="0" err="1"/>
              <a:t>AVESİS’e</a:t>
            </a:r>
            <a:r>
              <a:rPr lang="tr-TR" sz="2000" dirty="0"/>
              <a:t> girilmesi  süreci başlatılmıştır.</a:t>
            </a:r>
          </a:p>
          <a:p>
            <a:r>
              <a:rPr lang="tr-TR" sz="2000" dirty="0"/>
              <a:t>Bu kapsamda üniversitemizdeki SKA kapsamına giren iş ve işlemlerde hangi SKA kodlarının kullanılacağına ilişkin örnek uygulamalar şöyledir;</a:t>
            </a:r>
          </a:p>
          <a:p>
            <a:pPr marL="0" indent="0">
              <a:buNone/>
            </a:pPr>
            <a:endParaRPr lang="tr-TR" dirty="0"/>
          </a:p>
        </p:txBody>
      </p:sp>
    </p:spTree>
    <p:extLst>
      <p:ext uri="{BB962C8B-B14F-4D97-AF65-F5344CB8AC3E}">
        <p14:creationId xmlns:p14="http://schemas.microsoft.com/office/powerpoint/2010/main" val="560495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733B19C-FB38-967D-2AC8-7FC4BFCCD62E}"/>
              </a:ext>
            </a:extLst>
          </p:cNvPr>
          <p:cNvSpPr>
            <a:spLocks noGrp="1"/>
          </p:cNvSpPr>
          <p:nvPr>
            <p:ph type="title"/>
          </p:nvPr>
        </p:nvSpPr>
        <p:spPr>
          <a:xfrm>
            <a:off x="507999" y="219457"/>
            <a:ext cx="7465569" cy="841248"/>
          </a:xfrm>
        </p:spPr>
        <p:txBody>
          <a:bodyPr>
            <a:normAutofit/>
          </a:bodyPr>
          <a:lstStyle/>
          <a:p>
            <a:pPr algn="ctr">
              <a:lnSpc>
                <a:spcPct val="90000"/>
              </a:lnSpc>
            </a:pPr>
            <a:r>
              <a:rPr lang="tr-TR" sz="2000" b="1" dirty="0"/>
              <a:t>SÜRDÜRÜLEBİLİR KALKINMA AMAÇLARI (SKA) VE ÖRNEK UYGULAMALAR</a:t>
            </a:r>
          </a:p>
        </p:txBody>
      </p:sp>
      <p:sp>
        <p:nvSpPr>
          <p:cNvPr id="9" name="Content Placeholder 8">
            <a:extLst>
              <a:ext uri="{FF2B5EF4-FFF2-40B4-BE49-F238E27FC236}">
                <a16:creationId xmlns:a16="http://schemas.microsoft.com/office/drawing/2014/main" xmlns="" id="{0CDB77CA-E7B5-70E0-FBCC-5D83123A2921}"/>
              </a:ext>
            </a:extLst>
          </p:cNvPr>
          <p:cNvSpPr>
            <a:spLocks noGrp="1"/>
          </p:cNvSpPr>
          <p:nvPr>
            <p:ph idx="1"/>
          </p:nvPr>
        </p:nvSpPr>
        <p:spPr>
          <a:xfrm>
            <a:off x="276610" y="822961"/>
            <a:ext cx="8519917" cy="5925312"/>
          </a:xfrm>
        </p:spPr>
        <p:txBody>
          <a:bodyPr>
            <a:normAutofit/>
          </a:bodyPr>
          <a:lstStyle/>
          <a:p>
            <a:r>
              <a:rPr lang="tr-TR" b="1" dirty="0">
                <a:latin typeface="Times New Roman" panose="02020603050405020304" pitchFamily="18" charset="0"/>
                <a:cs typeface="Times New Roman" panose="02020603050405020304" pitchFamily="18" charset="0"/>
              </a:rPr>
              <a:t>SKA 1- YOKSULLUĞA SON</a:t>
            </a:r>
            <a:r>
              <a:rPr lang="tr-TR" dirty="0">
                <a:latin typeface="Times New Roman" panose="02020603050405020304" pitchFamily="18" charset="0"/>
                <a:cs typeface="Times New Roman" panose="02020603050405020304" pitchFamily="18" charset="0"/>
              </a:rPr>
              <a:t>: </a:t>
            </a:r>
            <a:r>
              <a:rPr lang="tr-TR" b="1" i="0" dirty="0">
                <a:solidFill>
                  <a:srgbClr val="FFFFFF"/>
                </a:solidFill>
                <a:effectLst/>
                <a:latin typeface="Times New Roman" panose="02020603050405020304" pitchFamily="18" charset="0"/>
                <a:cs typeface="Times New Roman" panose="02020603050405020304" pitchFamily="18" charset="0"/>
              </a:rPr>
              <a:t>Yoksulluğun tüm biçimlerini her yerde sona erdirmek</a:t>
            </a:r>
          </a:p>
          <a:p>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Yoksullukla ilgili dış paydaşlarla yapılan tüm toplantılar, etkinlikler, işbirlikleri (valilik, belediye vb. yerel yönetim birimleri, sivil toplum kuruluşları, özel kuruluşlar vb.)</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Düşük gelirli öğrencilere destekler (burslar, eğitim, sağlık, yiyecek, su, konaklama, barınma, giyim, internet vb. destekleri)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Düşük gelirli öğrencilere üniversitede iş imkânı (kısmi zamanlı öğrenciler vb.)</a:t>
            </a:r>
            <a:endParaRPr lang="tr-TR" dirty="0">
              <a:solidFill>
                <a:srgbClr val="FFFFFF"/>
              </a:solidFill>
              <a:latin typeface="Times New Roman" panose="02020603050405020304" pitchFamily="18" charset="0"/>
              <a:cs typeface="Times New Roman" panose="02020603050405020304" pitchFamily="18" charset="0"/>
            </a:endParaRPr>
          </a:p>
          <a:p>
            <a:pPr marL="0" indent="0">
              <a:buNone/>
            </a:pPr>
            <a:endParaRPr lang="tr-TR" b="0" i="0" dirty="0">
              <a:solidFill>
                <a:srgbClr val="FFFFFF"/>
              </a:solidFill>
              <a:effectLst/>
              <a:latin typeface="Times New Roman" panose="02020603050405020304" pitchFamily="18" charset="0"/>
              <a:cs typeface="Times New Roman" panose="02020603050405020304" pitchFamily="18" charset="0"/>
            </a:endParaRPr>
          </a:p>
          <a:p>
            <a:r>
              <a:rPr lang="tr-TR" b="1" dirty="0">
                <a:solidFill>
                  <a:srgbClr val="FFFFFF"/>
                </a:solidFill>
                <a:latin typeface="Times New Roman" panose="02020603050405020304" pitchFamily="18" charset="0"/>
                <a:cs typeface="Times New Roman" panose="02020603050405020304" pitchFamily="18" charset="0"/>
              </a:rPr>
              <a:t>SKA 2-</a:t>
            </a:r>
            <a:r>
              <a:rPr lang="tr-TR" dirty="0">
                <a:solidFill>
                  <a:srgbClr val="FFFFFF"/>
                </a:solidFill>
                <a:latin typeface="Times New Roman" panose="02020603050405020304" pitchFamily="18" charset="0"/>
                <a:cs typeface="Times New Roman" panose="02020603050405020304" pitchFamily="18" charset="0"/>
              </a:rPr>
              <a:t> </a:t>
            </a:r>
            <a:r>
              <a:rPr lang="tr-TR" b="1" dirty="0">
                <a:solidFill>
                  <a:srgbClr val="FFFFFF"/>
                </a:solidFill>
                <a:latin typeface="Times New Roman" panose="02020603050405020304" pitchFamily="18" charset="0"/>
                <a:cs typeface="Times New Roman" panose="02020603050405020304" pitchFamily="18" charset="0"/>
              </a:rPr>
              <a:t>AÇLIĞA SON</a:t>
            </a:r>
            <a:r>
              <a:rPr lang="tr-TR" dirty="0">
                <a:solidFill>
                  <a:srgbClr val="FFFFFF"/>
                </a:solidFill>
                <a:latin typeface="Times New Roman" panose="02020603050405020304" pitchFamily="18" charset="0"/>
                <a:cs typeface="Times New Roman" panose="02020603050405020304" pitchFamily="18" charset="0"/>
              </a:rPr>
              <a:t>: </a:t>
            </a:r>
            <a:r>
              <a:rPr lang="tr-TR" b="1" dirty="0">
                <a:solidFill>
                  <a:srgbClr val="FFFFFF"/>
                </a:solidFill>
                <a:latin typeface="Times New Roman" panose="02020603050405020304" pitchFamily="18" charset="0"/>
                <a:cs typeface="Times New Roman" panose="02020603050405020304" pitchFamily="18" charset="0"/>
              </a:rPr>
              <a:t>Açlığı bitirmek, gıda güvenliğine ve iyi beslenmeye ulaşmak ve sürdürülebilir tarımı desteklemek</a:t>
            </a:r>
          </a:p>
          <a:p>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Öğrencilere ve personele sunulan tüm beslenme imkânları; sağlıklı ve uygun fiyatlı yemek seçenekleri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Yemekhane ile ilgili bilgiler, yenilikler</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Kantinlerdeki gıda denetimleri, gelişmeler</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Yerel çiftçi ve üreticilere verilen eğitimler, destekler</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Yerel çiftçi ve üreticilerin üniversite olanaklarından yararlanmaları</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Yerel kaynaklardan sürdürülebilir gıda alımlarına öncelik verilmesi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Üniversite gıda atıkları ile ilgili faaliyetler</a:t>
            </a:r>
            <a:endParaRPr lang="tr-TR" b="0" i="0" dirty="0">
              <a:solidFill>
                <a:srgbClr val="FFFFFF"/>
              </a:solidFill>
              <a:effectLst/>
              <a:latin typeface="Times New Roman" panose="02020603050405020304" pitchFamily="18" charset="0"/>
              <a:cs typeface="Times New Roman" panose="02020603050405020304" pitchFamily="18" charset="0"/>
            </a:endParaRPr>
          </a:p>
          <a:p>
            <a:endParaRPr lang="tr-TR" dirty="0">
              <a:solidFill>
                <a:srgbClr val="FFFFFF"/>
              </a:solidFill>
              <a:latin typeface="Roboto" panose="02000000000000000000" pitchFamily="2" charset="0"/>
            </a:endParaRPr>
          </a:p>
          <a:p>
            <a:endParaRPr lang="tr-TR" b="0" i="0" dirty="0">
              <a:solidFill>
                <a:srgbClr val="FFFFFF"/>
              </a:solidFill>
              <a:effectLst/>
              <a:latin typeface="Roboto" panose="02000000000000000000" pitchFamily="2" charset="0"/>
            </a:endParaRPr>
          </a:p>
          <a:p>
            <a:endParaRPr lang="tr-TR" b="0" i="0" dirty="0">
              <a:solidFill>
                <a:srgbClr val="FFFFFF"/>
              </a:solidFill>
              <a:effectLst/>
              <a:latin typeface="Roboto" panose="02000000000000000000" pitchFamily="2" charset="0"/>
            </a:endParaRPr>
          </a:p>
          <a:p>
            <a:endParaRPr lang="tr-TR" dirty="0">
              <a:solidFill>
                <a:srgbClr val="FFFFFF"/>
              </a:solidFill>
              <a:latin typeface="Roboto" panose="02000000000000000000" pitchFamily="2" charset="0"/>
            </a:endParaRPr>
          </a:p>
          <a:p>
            <a:endParaRPr lang="tr-TR" b="0" i="0" dirty="0">
              <a:solidFill>
                <a:srgbClr val="FFFFFF"/>
              </a:solidFill>
              <a:effectLst/>
              <a:latin typeface="Roboto" panose="02000000000000000000" pitchFamily="2" charset="0"/>
            </a:endParaRPr>
          </a:p>
          <a:p>
            <a:endParaRPr lang="tr-TR" dirty="0">
              <a:solidFill>
                <a:srgbClr val="FFFFFF"/>
              </a:solidFill>
              <a:latin typeface="Roboto" panose="02000000000000000000" pitchFamily="2" charset="0"/>
            </a:endParaRPr>
          </a:p>
          <a:p>
            <a:endParaRPr lang="tr-TR" b="0" i="0" dirty="0">
              <a:solidFill>
                <a:srgbClr val="FFFFFF"/>
              </a:solidFill>
              <a:effectLst/>
              <a:latin typeface="Roboto" panose="02000000000000000000" pitchFamily="2" charset="0"/>
            </a:endParaRPr>
          </a:p>
          <a:p>
            <a:pPr marL="0" indent="0">
              <a:buNone/>
            </a:pPr>
            <a:endParaRPr lang="tr-TR" dirty="0"/>
          </a:p>
          <a:p>
            <a:pPr marL="0" indent="0">
              <a:buNone/>
            </a:pPr>
            <a:endParaRPr lang="en-US" dirty="0"/>
          </a:p>
        </p:txBody>
      </p:sp>
    </p:spTree>
    <p:extLst>
      <p:ext uri="{BB962C8B-B14F-4D97-AF65-F5344CB8AC3E}">
        <p14:creationId xmlns:p14="http://schemas.microsoft.com/office/powerpoint/2010/main" val="891804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680EEDE-AE7A-F6A1-BC80-38DD0E6E338A}"/>
              </a:ext>
            </a:extLst>
          </p:cNvPr>
          <p:cNvSpPr>
            <a:spLocks noGrp="1"/>
          </p:cNvSpPr>
          <p:nvPr>
            <p:ph type="title"/>
          </p:nvPr>
        </p:nvSpPr>
        <p:spPr>
          <a:xfrm>
            <a:off x="609599" y="146304"/>
            <a:ext cx="8068057" cy="841248"/>
          </a:xfrm>
        </p:spPr>
        <p:txBody>
          <a:bodyPr>
            <a:normAutofit/>
          </a:bodyPr>
          <a:lstStyle/>
          <a:p>
            <a:pPr algn="ctr"/>
            <a:r>
              <a:rPr lang="tr-TR" sz="2400" b="1" dirty="0"/>
              <a:t>SÜRDÜRÜLEBİLİR KALKINMA AMAÇLARI (SKA) VE ÖRNEK UYGULAMALAR</a:t>
            </a:r>
            <a:endParaRPr lang="tr-TR" sz="2400" dirty="0"/>
          </a:p>
        </p:txBody>
      </p:sp>
      <p:sp>
        <p:nvSpPr>
          <p:cNvPr id="3" name="İçerik Yer Tutucusu 2">
            <a:extLst>
              <a:ext uri="{FF2B5EF4-FFF2-40B4-BE49-F238E27FC236}">
                <a16:creationId xmlns:a16="http://schemas.microsoft.com/office/drawing/2014/main" xmlns="" id="{DFD7633A-ED47-DA22-F1EE-F69DF875EE0A}"/>
              </a:ext>
            </a:extLst>
          </p:cNvPr>
          <p:cNvSpPr>
            <a:spLocks noGrp="1"/>
          </p:cNvSpPr>
          <p:nvPr>
            <p:ph idx="1"/>
          </p:nvPr>
        </p:nvSpPr>
        <p:spPr>
          <a:xfrm>
            <a:off x="466344" y="987552"/>
            <a:ext cx="8494775" cy="5870448"/>
          </a:xfrm>
        </p:spPr>
        <p:txBody>
          <a:bodyPr>
            <a:normAutofit fontScale="92500" lnSpcReduction="10000"/>
          </a:bodyPr>
          <a:lstStyle/>
          <a:p>
            <a:r>
              <a:rPr lang="tr-TR" b="1" dirty="0">
                <a:latin typeface="Times New Roman" panose="02020603050405020304" pitchFamily="18" charset="0"/>
                <a:cs typeface="Times New Roman" panose="02020603050405020304" pitchFamily="18" charset="0"/>
              </a:rPr>
              <a:t>SKA3-</a:t>
            </a:r>
            <a:r>
              <a:rPr lang="tr-TR" dirty="0">
                <a:latin typeface="Times New Roman" panose="02020603050405020304" pitchFamily="18" charset="0"/>
                <a:cs typeface="Times New Roman" panose="02020603050405020304" pitchFamily="18" charset="0"/>
              </a:rPr>
              <a:t> </a:t>
            </a:r>
            <a:r>
              <a:rPr lang="tr-TR" b="1" i="0" dirty="0">
                <a:solidFill>
                  <a:srgbClr val="FFFFFF"/>
                </a:solidFill>
                <a:effectLst/>
                <a:latin typeface="Times New Roman" panose="02020603050405020304" pitchFamily="18" charset="0"/>
                <a:cs typeface="Times New Roman" panose="02020603050405020304" pitchFamily="18" charset="0"/>
              </a:rPr>
              <a:t>SAĞLIK VE KALİTELİ YAŞAM: Sağlıklı ve kaliteli yaşamı her yaşta güvence altına almak</a:t>
            </a:r>
          </a:p>
          <a:p>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Sağlık sosyal yardımları (hijyen, beslenme, aile planlaması, spor, egzersiz, iyi yaşlanma dahil olmak üzere sosyal yardım programları)</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Sağlık kurumları ile mevcut işbirlikleri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Öğrenciler için ücretsiz tüm sağlık hizmetleri (psikolojik danışmanlık/zihin sağlığı, üreme sağlığı vb.)</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Personel için sağlık hizmetleri (psikolojik danışmanlık/zihin sağlığı hizmetleri vb.)</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Dumansız sağlık politikası ile ilgili faaliyetler </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Spor tesislerinin halka ve diğer okulların hizmetine sunulması</a:t>
            </a:r>
          </a:p>
          <a:p>
            <a:r>
              <a:rPr lang="tr-TR" b="1" i="0" dirty="0">
                <a:solidFill>
                  <a:srgbClr val="FFFFFF"/>
                </a:solidFill>
                <a:latin typeface="Times New Roman" panose="02020603050405020304" pitchFamily="18" charset="0"/>
                <a:cs typeface="Times New Roman" panose="02020603050405020304" pitchFamily="18" charset="0"/>
              </a:rPr>
              <a:t>SKA4-</a:t>
            </a:r>
            <a:r>
              <a:rPr lang="tr-TR" b="0" i="0" dirty="0">
                <a:solidFill>
                  <a:srgbClr val="FFFFFF"/>
                </a:solidFill>
                <a:latin typeface="Times New Roman" panose="02020603050405020304" pitchFamily="18" charset="0"/>
                <a:cs typeface="Times New Roman" panose="02020603050405020304" pitchFamily="18" charset="0"/>
              </a:rPr>
              <a:t> </a:t>
            </a:r>
            <a:r>
              <a:rPr lang="tr-TR" b="1" i="0" dirty="0">
                <a:solidFill>
                  <a:srgbClr val="FFFFFF"/>
                </a:solidFill>
                <a:effectLst/>
                <a:latin typeface="Times New Roman" panose="02020603050405020304" pitchFamily="18" charset="0"/>
                <a:cs typeface="Times New Roman" panose="02020603050405020304" pitchFamily="18" charset="0"/>
              </a:rPr>
              <a:t>NİTELİKLİ EĞİTİM: Kapsayıcı ve hakkaniyete dayanan nitelikli eğitimi sağlamak ve herkes için yaşam boyu öğrenim fırsatlarını teşvik etmek</a:t>
            </a:r>
          </a:p>
          <a:p>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BOSUYAM (Sürekli Eğitim Merkezi), YÖGEM ve Kariyer Merkezi tarafından sunulan tüm eğitim ve kurslar</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Genel halka açık; konferanslar, eğitim etkinlikleri, mesleki eğitim etkinlikleri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Hayat boyu öğrenme ile ilgili tüm faaliyetler, Tazelenme Üniversitesi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Yerel okullarda eğitim ve sosyal yardım faaliyetleri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Üniversitede okumayanlar için eğitim kaynaklarına erişim sağlanması (ör. Bilgisayarlar, kütüphane, çevrimiçi kurslar, derslere erişim).</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Bologna süreçleri, Kalite süreçleri (İç tetkik, BKYS vb.), Akreditasyon süreçleri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Öğrenci İşleri, Lisansüstü Eğitim ve Eğitim Fakültesi ile ilgili rutin faaliyetler dışındaki faaliyetler (yeni programlar vb.)</a:t>
            </a:r>
            <a:endParaRPr lang="tr-TR" b="1" i="0" dirty="0">
              <a:solidFill>
                <a:srgbClr val="FFFFFF"/>
              </a:solidFill>
              <a:effectLst/>
              <a:latin typeface="Times New Roman" panose="02020603050405020304" pitchFamily="18" charset="0"/>
              <a:cs typeface="Times New Roman" panose="02020603050405020304" pitchFamily="18" charset="0"/>
            </a:endParaRPr>
          </a:p>
          <a:p>
            <a:endParaRPr lang="tr-TR" b="0" i="0" dirty="0">
              <a:solidFill>
                <a:srgbClr val="FFFFFF"/>
              </a:solidFill>
              <a:effectLst/>
              <a:latin typeface="Roboto" panose="02000000000000000000" pitchFamily="2" charset="0"/>
            </a:endParaRPr>
          </a:p>
          <a:p>
            <a:endParaRPr lang="tr-TR" dirty="0"/>
          </a:p>
        </p:txBody>
      </p:sp>
    </p:spTree>
    <p:extLst>
      <p:ext uri="{BB962C8B-B14F-4D97-AF65-F5344CB8AC3E}">
        <p14:creationId xmlns:p14="http://schemas.microsoft.com/office/powerpoint/2010/main" val="3120681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713F6AF-DA1B-860F-2A00-A00D78B159CD}"/>
              </a:ext>
            </a:extLst>
          </p:cNvPr>
          <p:cNvSpPr>
            <a:spLocks noGrp="1"/>
          </p:cNvSpPr>
          <p:nvPr>
            <p:ph type="title"/>
          </p:nvPr>
        </p:nvSpPr>
        <p:spPr>
          <a:xfrm>
            <a:off x="609599" y="100584"/>
            <a:ext cx="8132065" cy="1179576"/>
          </a:xfrm>
        </p:spPr>
        <p:txBody>
          <a:bodyPr>
            <a:normAutofit/>
          </a:bodyPr>
          <a:lstStyle/>
          <a:p>
            <a:pPr algn="ctr"/>
            <a:r>
              <a:rPr lang="tr-TR" sz="2400" b="1" dirty="0"/>
              <a:t>SÜRDÜRÜLEBİLİR KALKINMA AMAÇLARI (SKA) VE ÖRNEK UYGULAMALAR</a:t>
            </a:r>
            <a:endParaRPr lang="tr-TR" sz="2400" dirty="0"/>
          </a:p>
        </p:txBody>
      </p:sp>
      <p:sp>
        <p:nvSpPr>
          <p:cNvPr id="3" name="İçerik Yer Tutucusu 2">
            <a:extLst>
              <a:ext uri="{FF2B5EF4-FFF2-40B4-BE49-F238E27FC236}">
                <a16:creationId xmlns:a16="http://schemas.microsoft.com/office/drawing/2014/main" xmlns="" id="{72045178-4469-C506-8F1F-75653DDCE67F}"/>
              </a:ext>
            </a:extLst>
          </p:cNvPr>
          <p:cNvSpPr>
            <a:spLocks noGrp="1"/>
          </p:cNvSpPr>
          <p:nvPr>
            <p:ph idx="1"/>
          </p:nvPr>
        </p:nvSpPr>
        <p:spPr>
          <a:xfrm>
            <a:off x="402336" y="932688"/>
            <a:ext cx="8558784" cy="5705856"/>
          </a:xfrm>
        </p:spPr>
        <p:txBody>
          <a:bodyPr>
            <a:normAutofit/>
          </a:bodyPr>
          <a:lstStyle/>
          <a:p>
            <a:r>
              <a:rPr lang="tr-TR" b="1" dirty="0">
                <a:latin typeface="Times New Roman" panose="02020603050405020304" pitchFamily="18" charset="0"/>
                <a:cs typeface="Times New Roman" panose="02020603050405020304" pitchFamily="18" charset="0"/>
              </a:rPr>
              <a:t>SKA 5- TOPLUMSAL CİNSİYET EŞİTLİĞİ: Toplumsal cinsiyet eşitliğini sağlamak ve tüm kadınlar ile kız çocuklarını güçlendirmek</a:t>
            </a:r>
          </a:p>
          <a:p>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Dünya Kadınlar Günü Etkinlikleri, Kadının Güçlenmesi, Kadına Yönelik Şiddetle Mücadele, Kadın Kooperatifleri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BOSUYAM (Sürekli Eğitim Merkezi), YÖGEM ve Kariyer Merkezi tarafından verilen kadınlara yönelik eğitimler, kurslar, </a:t>
            </a:r>
            <a:r>
              <a:rPr lang="tr-TR" sz="1800" dirty="0" err="1">
                <a:effectLst/>
                <a:latin typeface="Times New Roman" panose="02020603050405020304" pitchFamily="18" charset="0"/>
                <a:ea typeface="Times New Roman" panose="02020603050405020304" pitchFamily="18" charset="0"/>
                <a:cs typeface="Times New Roman" panose="02020603050405020304" pitchFamily="18" charset="0"/>
              </a:rPr>
              <a:t>mentörlük</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programları</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Kadın ve Toplumsal Cinsiyet konusu ile ilgili öğrenci toplulukları faaliyetleri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Kadın eğitimini destekleyen tüm faaliyetler</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Kız öğrencilere özel eğitimler, kurslar, programlar</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Çocuk bakım tesisleri, kreş hizmeti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Kıdemli kadın personel atamaları (idari veya akademik üst kadrolar; profesörler, rektör, rektör yardımcısı, dekan, dekan yardımcısı, merkez müdürlükleri, koordinatörler vb.)</a:t>
            </a:r>
          </a:p>
          <a:p>
            <a:r>
              <a:rPr lang="tr-TR" b="1" dirty="0">
                <a:latin typeface="Times New Roman" panose="02020603050405020304" pitchFamily="18" charset="0"/>
                <a:cs typeface="Times New Roman" panose="02020603050405020304" pitchFamily="18" charset="0"/>
              </a:rPr>
              <a:t>SKA 6- </a:t>
            </a:r>
            <a:r>
              <a:rPr lang="tr-TR" b="1" i="0" dirty="0">
                <a:solidFill>
                  <a:srgbClr val="FFFFFF"/>
                </a:solidFill>
                <a:effectLst/>
                <a:latin typeface="Times New Roman" panose="02020603050405020304" pitchFamily="18" charset="0"/>
                <a:cs typeface="Times New Roman" panose="02020603050405020304" pitchFamily="18" charset="0"/>
              </a:rPr>
              <a:t>TEMİZ SU VE SANİTASYON: Herkes için erişilebilir su ve atık su hizmetlerini ve sürdürülebilir su yönetimini güvence altına almak</a:t>
            </a:r>
          </a:p>
          <a:p>
            <a:pPr>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Yapı İşleri ve Teknik Daire Başkanlığı'nın su kullanımı, suyun yeniden kullanımı, atık su ile ilgili tüm faaliyetleri, suya duyarlı bina standartları, Üniversitenin su tüketimi, Kuraklığa dayanıklı bitki peyzajları</a:t>
            </a:r>
            <a:r>
              <a:rPr lang="tr-TR" sz="1600" dirty="0">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Su yönetimi ile ilgili verilen eğitim ve kurslar, öğrenci topluluğu faaliyetleri, Üniversite içme suları ile ilgili tüm faaliyetler</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638107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15A04B6-F663-27BE-DB69-D74A47881C66}"/>
              </a:ext>
            </a:extLst>
          </p:cNvPr>
          <p:cNvSpPr>
            <a:spLocks noGrp="1"/>
          </p:cNvSpPr>
          <p:nvPr>
            <p:ph type="title"/>
          </p:nvPr>
        </p:nvSpPr>
        <p:spPr>
          <a:xfrm>
            <a:off x="609599" y="146304"/>
            <a:ext cx="8250937" cy="1472184"/>
          </a:xfrm>
        </p:spPr>
        <p:txBody>
          <a:bodyPr>
            <a:normAutofit/>
          </a:bodyPr>
          <a:lstStyle/>
          <a:p>
            <a:pPr algn="ctr"/>
            <a:r>
              <a:rPr lang="tr-TR" sz="2400" b="1" dirty="0"/>
              <a:t>SÜRDÜRÜLEBİLİR KALKINMA AMAÇLARI (SKA) VE ÖRNEK UYGULAMALAR</a:t>
            </a:r>
            <a:endParaRPr lang="tr-TR" sz="2400" dirty="0"/>
          </a:p>
        </p:txBody>
      </p:sp>
      <p:sp>
        <p:nvSpPr>
          <p:cNvPr id="3" name="İçerik Yer Tutucusu 2">
            <a:extLst>
              <a:ext uri="{FF2B5EF4-FFF2-40B4-BE49-F238E27FC236}">
                <a16:creationId xmlns:a16="http://schemas.microsoft.com/office/drawing/2014/main" xmlns="" id="{AFB20D4E-8997-A9A9-A357-43FF719F82E2}"/>
              </a:ext>
            </a:extLst>
          </p:cNvPr>
          <p:cNvSpPr>
            <a:spLocks noGrp="1"/>
          </p:cNvSpPr>
          <p:nvPr>
            <p:ph idx="1"/>
          </p:nvPr>
        </p:nvSpPr>
        <p:spPr>
          <a:xfrm>
            <a:off x="609599" y="1005840"/>
            <a:ext cx="7924802" cy="5705856"/>
          </a:xfrm>
        </p:spPr>
        <p:txBody>
          <a:bodyPr>
            <a:normAutofit lnSpcReduction="10000"/>
          </a:bodyPr>
          <a:lstStyle/>
          <a:p>
            <a:r>
              <a:rPr lang="tr-TR" b="1" dirty="0">
                <a:latin typeface="Times New Roman" panose="02020603050405020304" pitchFamily="18" charset="0"/>
                <a:cs typeface="Times New Roman" panose="02020603050405020304" pitchFamily="18" charset="0"/>
              </a:rPr>
              <a:t>SKA 7- ERİŞİLEBİLİR VE TEMİZ ENERJİ</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Herkes için karşılanabilir, güvenilir, sürdürülebilir ve modern enerjiye erişimi sağlamak</a:t>
            </a:r>
          </a:p>
          <a:p>
            <a:pPr>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Enerji verimliliği, enerji israfı, enerji tüketimi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Enerji Birimi faaliyetleri</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Karbon azaltma ve emisyon azaltma, düşük karbonlu enerji kullanma, yenilenebilir enerji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Yerel yönetim, sivil toplum kuruluşları ve sanayi sektörü ile yapılan enerji toplantıları, çalıştayları</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Yapı İşleri ve Teknik Daire Başkanlığı'nın enerji ile ilgili tüm faaliyetleri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BOSUYAM (Sürekli Eğitim Merkezi), YÖGEM ve Kariyer Merkezi tarafından verilen enerji ile ilgili eğitimler, kurslar, </a:t>
            </a:r>
            <a:r>
              <a:rPr lang="tr-TR" sz="1800" dirty="0" err="1">
                <a:effectLst/>
                <a:latin typeface="Times New Roman" panose="02020603050405020304" pitchFamily="18" charset="0"/>
                <a:ea typeface="Times New Roman" panose="02020603050405020304" pitchFamily="18" charset="0"/>
                <a:cs typeface="Times New Roman" panose="02020603050405020304" pitchFamily="18" charset="0"/>
              </a:rPr>
              <a:t>mentörlük</a:t>
            </a: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programları</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Enerji, Yeşil Enerji ile ilgili öğrenci toplulukları faaliyetleri</a:t>
            </a:r>
          </a:p>
          <a:p>
            <a:pPr>
              <a:lnSpc>
                <a:spcPct val="107000"/>
              </a:lnSpc>
              <a:spcAft>
                <a:spcPts val="800"/>
              </a:spcAft>
            </a:pPr>
            <a:r>
              <a:rPr lang="tr-TR" b="1" dirty="0">
                <a:latin typeface="Times New Roman" panose="02020603050405020304" pitchFamily="18" charset="0"/>
                <a:cs typeface="Times New Roman" panose="02020603050405020304" pitchFamily="18" charset="0"/>
              </a:rPr>
              <a:t>SKA 8- İNSANA YAKIŞIR İŞ VE EKONOMİK BÜYÜME</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İstikrarlı, kapsayıcı ve sürdürülebilir ekonomik büyümeyi, tam ve üretken istihdamı ve herkes için insana yakışır işleri desteklemek</a:t>
            </a:r>
          </a:p>
          <a:p>
            <a:pPr>
              <a:lnSpc>
                <a:spcPct val="107000"/>
              </a:lnSpc>
              <a:spcAft>
                <a:spcPts val="80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İşe yerleştirme alan öğrenciler (Kısmi Zamanlı Öğrenci)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Sürekli işçilere yapılan destekler</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Sendikalar</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Personele yapılan yardımlar</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İstihdam uygulamaları ile ilgili değişiklikler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701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B144914-1746-5AD9-EE6B-E0E0E5347933}"/>
              </a:ext>
            </a:extLst>
          </p:cNvPr>
          <p:cNvSpPr>
            <a:spLocks noGrp="1"/>
          </p:cNvSpPr>
          <p:nvPr>
            <p:ph type="title"/>
          </p:nvPr>
        </p:nvSpPr>
        <p:spPr>
          <a:xfrm>
            <a:off x="137160" y="164592"/>
            <a:ext cx="8439911" cy="1179576"/>
          </a:xfrm>
        </p:spPr>
        <p:txBody>
          <a:bodyPr>
            <a:normAutofit/>
          </a:bodyPr>
          <a:lstStyle/>
          <a:p>
            <a:pPr algn="ctr"/>
            <a:r>
              <a:rPr lang="tr-TR" sz="2800" b="1" dirty="0"/>
              <a:t>SÜRDÜRÜLEBİLİR KALKINMA AMAÇLARI (SKA) VE ÖRNEK UYGULAMALAR</a:t>
            </a:r>
            <a:endParaRPr lang="tr-TR" sz="2800" dirty="0"/>
          </a:p>
        </p:txBody>
      </p:sp>
      <p:sp>
        <p:nvSpPr>
          <p:cNvPr id="3" name="İçerik Yer Tutucusu 2">
            <a:extLst>
              <a:ext uri="{FF2B5EF4-FFF2-40B4-BE49-F238E27FC236}">
                <a16:creationId xmlns:a16="http://schemas.microsoft.com/office/drawing/2014/main" xmlns="" id="{162EA09D-695D-BE5C-687A-91F86CA5251F}"/>
              </a:ext>
            </a:extLst>
          </p:cNvPr>
          <p:cNvSpPr>
            <a:spLocks noGrp="1"/>
          </p:cNvSpPr>
          <p:nvPr>
            <p:ph idx="1"/>
          </p:nvPr>
        </p:nvSpPr>
        <p:spPr>
          <a:xfrm>
            <a:off x="137160" y="1124712"/>
            <a:ext cx="8220456" cy="5650992"/>
          </a:xfrm>
        </p:spPr>
        <p:txBody>
          <a:bodyPr/>
          <a:lstStyle/>
          <a:p>
            <a:r>
              <a:rPr lang="tr-TR" b="1" dirty="0">
                <a:latin typeface="Times New Roman" panose="02020603050405020304" pitchFamily="18" charset="0"/>
                <a:cs typeface="Times New Roman" panose="02020603050405020304" pitchFamily="18" charset="0"/>
              </a:rPr>
              <a:t>SKA 9-SANAYİ, YENİLİÇİLİK VE ALTYAPI</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Dayanıklı altyapılar tesis etmek, kapsayıcı ve sürdürülebilir sanayileşmeyi desteklemek ve yenilikçiliği güçlendirmek</a:t>
            </a:r>
          </a:p>
          <a:p>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Üniversitenin sanayi kaynaklı araştırma projeleri </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Üniversitenin iştirakleri ile ilgili faaliyetler; Bozok Teknopark faaliyetleri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Teknoloji Transfer Ofisi</a:t>
            </a:r>
          </a:p>
          <a:p>
            <a:pPr marL="0" indent="0">
              <a:buNone/>
            </a:pP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tr-TR" b="1" dirty="0">
                <a:latin typeface="Times New Roman" panose="02020603050405020304" pitchFamily="18" charset="0"/>
                <a:ea typeface="Times New Roman" panose="02020603050405020304" pitchFamily="18" charset="0"/>
                <a:cs typeface="Times New Roman" panose="02020603050405020304" pitchFamily="18" charset="0"/>
              </a:rPr>
              <a:t>SKA 10- </a:t>
            </a:r>
            <a:r>
              <a:rPr lang="tr-TR" b="1" i="0" dirty="0">
                <a:solidFill>
                  <a:srgbClr val="FFFFFF"/>
                </a:solidFill>
                <a:effectLst/>
                <a:latin typeface="Times New Roman" panose="02020603050405020304" pitchFamily="18" charset="0"/>
                <a:cs typeface="Times New Roman" panose="02020603050405020304" pitchFamily="18" charset="0"/>
              </a:rPr>
              <a:t>EŞİTSİZLİKLERİN AZALTILMASI: Ülkeler içinde ve arasında eşitsizlikleri azaltmak</a:t>
            </a:r>
          </a:p>
          <a:p>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Engelli öğrenciler ve personel</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Engellilere yönelik programlar, eğitimler ve faaliyetler</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Düşük gelirli öğrencilere destekler (burslar, eğitim, sağlık, yiyecek, su, konaklama, barınma, giyim, internet vb. destekleri)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Düşük gelirli öğrencilere üniversitede iş imkânı (kısmi zamanlı öğrenciler vb.)</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Düşük gelirli ülkelerden gelen öğrenciler</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Her türlü ayrımcılığa karşı alınan önlemler</a:t>
            </a:r>
          </a:p>
          <a:p>
            <a:endParaRPr lang="tr-TR" b="1" i="0" dirty="0">
              <a:solidFill>
                <a:srgbClr val="FFFFFF"/>
              </a:solidFill>
              <a:effectLst/>
              <a:latin typeface="Times New Roman" panose="02020603050405020304" pitchFamily="18" charset="0"/>
              <a:cs typeface="Times New Roman" panose="02020603050405020304" pitchFamily="18" charset="0"/>
            </a:endParaRPr>
          </a:p>
          <a:p>
            <a:endParaRPr lang="tr-TR" sz="1800" dirty="0">
              <a:effectLst/>
              <a:latin typeface="Times New Roman" panose="02020603050405020304" pitchFamily="18" charset="0"/>
              <a:ea typeface="Times New Roman" panose="02020603050405020304" pitchFamily="18" charset="0"/>
            </a:endParaRPr>
          </a:p>
          <a:p>
            <a:endParaRPr lang="tr-TR" dirty="0"/>
          </a:p>
          <a:p>
            <a:endParaRPr lang="tr-TR" dirty="0"/>
          </a:p>
        </p:txBody>
      </p:sp>
    </p:spTree>
    <p:extLst>
      <p:ext uri="{BB962C8B-B14F-4D97-AF65-F5344CB8AC3E}">
        <p14:creationId xmlns:p14="http://schemas.microsoft.com/office/powerpoint/2010/main" val="406066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9D78D15-E323-AD5F-10D6-A0F175338C8A}"/>
              </a:ext>
            </a:extLst>
          </p:cNvPr>
          <p:cNvSpPr>
            <a:spLocks noGrp="1"/>
          </p:cNvSpPr>
          <p:nvPr>
            <p:ph type="title"/>
          </p:nvPr>
        </p:nvSpPr>
        <p:spPr>
          <a:xfrm>
            <a:off x="292609" y="64008"/>
            <a:ext cx="8385048" cy="841248"/>
          </a:xfrm>
        </p:spPr>
        <p:txBody>
          <a:bodyPr>
            <a:normAutofit/>
          </a:bodyPr>
          <a:lstStyle/>
          <a:p>
            <a:pPr algn="ctr"/>
            <a:r>
              <a:rPr lang="tr-TR" sz="2400" b="1" dirty="0"/>
              <a:t>SÜRDÜRÜLEBİLİR KALKINMA AMAÇLARI (SKA) VE ÖRNEK UYGULAMALAR</a:t>
            </a:r>
            <a:endParaRPr lang="tr-TR" sz="2400" dirty="0"/>
          </a:p>
        </p:txBody>
      </p:sp>
      <p:sp>
        <p:nvSpPr>
          <p:cNvPr id="3" name="İçerik Yer Tutucusu 2">
            <a:extLst>
              <a:ext uri="{FF2B5EF4-FFF2-40B4-BE49-F238E27FC236}">
                <a16:creationId xmlns:a16="http://schemas.microsoft.com/office/drawing/2014/main" xmlns="" id="{170E9DB3-3846-39FB-365E-AF2C74F448C5}"/>
              </a:ext>
            </a:extLst>
          </p:cNvPr>
          <p:cNvSpPr>
            <a:spLocks noGrp="1"/>
          </p:cNvSpPr>
          <p:nvPr>
            <p:ph idx="1"/>
          </p:nvPr>
        </p:nvSpPr>
        <p:spPr>
          <a:xfrm>
            <a:off x="466343" y="905256"/>
            <a:ext cx="8211314" cy="5888736"/>
          </a:xfrm>
        </p:spPr>
        <p:txBody>
          <a:bodyPr>
            <a:normAutofit lnSpcReduction="10000"/>
          </a:bodyPr>
          <a:lstStyle/>
          <a:p>
            <a:r>
              <a:rPr lang="tr-TR" b="1" dirty="0">
                <a:latin typeface="Times New Roman" panose="02020603050405020304" pitchFamily="18" charset="0"/>
                <a:cs typeface="Times New Roman" panose="02020603050405020304" pitchFamily="18" charset="0"/>
              </a:rPr>
              <a:t>SKA 11- SÜRDÜRÜLEBİLİR ŞEHİRLER VE TOPLULUKLAR</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Şehirleri ve insan yerleşimlerini kapsayıcı, güvenli, dayanıklı ve sürdürülebilir kılmak</a:t>
            </a:r>
          </a:p>
          <a:p>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Öğrenci ve personel için barınma olanakları (konut, yurtlar ve misafirhaneler ile ilgili gelişmeler)</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Konut projeleri ile ilgili işbirlikleri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Sanat ve kültürel mirasa yönelik yapılan tüm etkinlikler</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Halka açık sanat etkinlikleri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Kütüphanelere halk erişimi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Kampüste yaya önceliği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Yerel folklor, gelenekler, dil ve bilgi gibi somut olmayan kültürel mirası kaydetmek ve korumak için projeler</a:t>
            </a:r>
          </a:p>
          <a:p>
            <a:r>
              <a:rPr lang="tr-TR" b="1" dirty="0">
                <a:latin typeface="Times New Roman" panose="02020603050405020304" pitchFamily="18" charset="0"/>
                <a:cs typeface="Times New Roman" panose="02020603050405020304" pitchFamily="18" charset="0"/>
              </a:rPr>
              <a:t>SKA 12- SORUMLU ÜRETİM VE TÜKETİM</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Sürdürülebilir üretim ve tüketim kalıplarını sağlamak </a:t>
            </a:r>
          </a:p>
          <a:p>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Atık Biriminin tüm faaliyetleri; Atık takibi, geri dönüşüm, çöp alanları</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Plastik kullanımının azaltılması ve tek kullanımlık ürünlerin kullanımının azaltılması</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Yerel yönetim birimleri, sivil toplum kuruluşları veya özel kuruluşlarla atık, çöp ve geri dönüşüm ilgili yapılan tüm faaliyetler</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Sürdürülebilirlik Koordinatörlüğünün faaliyetleri</a:t>
            </a:r>
            <a:b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Sürdürülebilir doğa ile uyumlu yaşamla ilgili faaliyetler</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2121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805E7C7-BCF4-8612-E31E-DF014033C454}"/>
              </a:ext>
            </a:extLst>
          </p:cNvPr>
          <p:cNvSpPr>
            <a:spLocks noGrp="1"/>
          </p:cNvSpPr>
          <p:nvPr>
            <p:ph type="title"/>
          </p:nvPr>
        </p:nvSpPr>
        <p:spPr>
          <a:xfrm>
            <a:off x="128016" y="137160"/>
            <a:ext cx="8458199" cy="1316736"/>
          </a:xfrm>
        </p:spPr>
        <p:txBody>
          <a:bodyPr>
            <a:normAutofit/>
          </a:bodyPr>
          <a:lstStyle/>
          <a:p>
            <a:pPr algn="ctr"/>
            <a:r>
              <a:rPr lang="tr-TR" sz="2400" b="1" dirty="0"/>
              <a:t>SÜRDÜRÜLEBİLİR KALKINMA AMAÇLARI (SKA) VE ÖRNEK UYGULAMALAR</a:t>
            </a:r>
            <a:endParaRPr lang="tr-TR" sz="2400" dirty="0"/>
          </a:p>
        </p:txBody>
      </p:sp>
      <p:sp>
        <p:nvSpPr>
          <p:cNvPr id="3" name="İçerik Yer Tutucusu 2">
            <a:extLst>
              <a:ext uri="{FF2B5EF4-FFF2-40B4-BE49-F238E27FC236}">
                <a16:creationId xmlns:a16="http://schemas.microsoft.com/office/drawing/2014/main" xmlns="" id="{BB4AF17E-27A0-FB36-19CC-975DC62031F7}"/>
              </a:ext>
            </a:extLst>
          </p:cNvPr>
          <p:cNvSpPr>
            <a:spLocks noGrp="1"/>
          </p:cNvSpPr>
          <p:nvPr>
            <p:ph idx="1"/>
          </p:nvPr>
        </p:nvSpPr>
        <p:spPr>
          <a:xfrm>
            <a:off x="438912" y="1033272"/>
            <a:ext cx="7946135" cy="5687568"/>
          </a:xfrm>
        </p:spPr>
        <p:txBody>
          <a:bodyPr/>
          <a:lstStyle/>
          <a:p>
            <a:r>
              <a:rPr lang="tr-TR" b="1" dirty="0">
                <a:latin typeface="Times New Roman" panose="02020603050405020304" pitchFamily="18" charset="0"/>
                <a:cs typeface="Times New Roman" panose="02020603050405020304" pitchFamily="18" charset="0"/>
              </a:rPr>
              <a:t>SKA 13- İKLİM EYLEMİ: İklim değişikliği ve etkileri ile mücadele için acilen eyleme geçmek</a:t>
            </a:r>
          </a:p>
          <a:p>
            <a:pPr>
              <a:lnSpc>
                <a:spcPct val="107000"/>
              </a:lnSpc>
              <a:spcAft>
                <a:spcPts val="800"/>
              </a:spcAft>
            </a:pPr>
            <a:r>
              <a:rPr lang="tr-TR" dirty="0">
                <a:latin typeface="Times New Roman" panose="02020603050405020304" pitchFamily="18" charset="0"/>
                <a:cs typeface="Times New Roman" panose="02020603050405020304" pitchFamily="18" charset="0"/>
              </a:rPr>
              <a:t>İklim krizi, iklim değişikliği, çevre sorunları, Düşük karbonlu enerji, karbon nötr, sera gazı protokolleri ile ilgili tüm faaliyetler, İklim değişikliğinin yarattığı afetler konusunda yapılan tüm etkinlikler, İklim değişikliği ve çevre ile ilgili eğitimler</a:t>
            </a:r>
          </a:p>
          <a:p>
            <a:pPr>
              <a:lnSpc>
                <a:spcPct val="107000"/>
              </a:lnSpc>
              <a:spcAft>
                <a:spcPts val="800"/>
              </a:spcAft>
            </a:pPr>
            <a:endParaRPr lang="tr-TR" dirty="0">
              <a:latin typeface="Times New Roman" panose="02020603050405020304" pitchFamily="18" charset="0"/>
              <a:cs typeface="Times New Roman" panose="02020603050405020304" pitchFamily="18" charset="0"/>
            </a:endParaRPr>
          </a:p>
          <a:p>
            <a:pPr>
              <a:lnSpc>
                <a:spcPct val="107000"/>
              </a:lnSpc>
              <a:spcAft>
                <a:spcPts val="800"/>
              </a:spcAft>
            </a:pPr>
            <a:r>
              <a:rPr lang="tr-TR" b="1" dirty="0">
                <a:latin typeface="Times New Roman" panose="02020603050405020304" pitchFamily="18" charset="0"/>
                <a:cs typeface="Times New Roman" panose="02020603050405020304" pitchFamily="18" charset="0"/>
              </a:rPr>
              <a:t>SKA 14- SUDAKİ YAŞAM</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Sürdürülebilir kalkınma için okyanusları, denizleri ve deniz kaynaklarını korumak ve sürdürülebilir kullanmak</a:t>
            </a:r>
          </a:p>
          <a:p>
            <a:pPr>
              <a:lnSpc>
                <a:spcPct val="107000"/>
              </a:lnSpc>
              <a:spcAft>
                <a:spcPts val="800"/>
              </a:spcAft>
            </a:pPr>
            <a:r>
              <a:rPr lang="tr-TR" sz="1800" dirty="0">
                <a:effectLst/>
                <a:latin typeface="Times New Roman" panose="02020603050405020304" pitchFamily="18" charset="0"/>
                <a:ea typeface="Times New Roman" panose="02020603050405020304" pitchFamily="18" charset="0"/>
              </a:rPr>
              <a:t>Su kirliliği önlemleri (su havzaları ile ilgili faaliyetler)</a:t>
            </a:r>
            <a:br>
              <a:rPr lang="tr-TR" sz="1800" dirty="0">
                <a:effectLst/>
                <a:latin typeface="Times New Roman" panose="02020603050405020304" pitchFamily="18" charset="0"/>
                <a:ea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rPr>
              <a:t>Su ekosistemleri ile ilgili faaliyetler, </a:t>
            </a:r>
            <a:r>
              <a:rPr lang="tr-TR" dirty="0">
                <a:latin typeface="Times New Roman" panose="02020603050405020304" pitchFamily="18" charset="0"/>
                <a:cs typeface="Times New Roman" panose="02020603050405020304" pitchFamily="18" charset="0"/>
              </a:rPr>
              <a:t>Üniversite laboratuvarlarında çevreye zararlı kimyasal kullanımını minimize etmek</a:t>
            </a:r>
            <a:r>
              <a:rPr lang="tr-TR" sz="1800" dirty="0">
                <a:effectLst/>
                <a:latin typeface="Times New Roman" panose="02020603050405020304" pitchFamily="18" charset="0"/>
                <a:ea typeface="Times New Roman" panose="02020603050405020304" pitchFamily="18" charset="0"/>
              </a:rPr>
              <a:t/>
            </a:r>
            <a:br>
              <a:rPr lang="tr-TR" sz="1800" dirty="0">
                <a:effectLst/>
                <a:latin typeface="Times New Roman" panose="02020603050405020304" pitchFamily="18" charset="0"/>
                <a:ea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rPr>
              <a:t>Plastik atıkların azaltılması</a:t>
            </a:r>
            <a:br>
              <a:rPr lang="tr-TR" sz="1800" dirty="0">
                <a:effectLst/>
                <a:latin typeface="Times New Roman" panose="02020603050405020304" pitchFamily="18" charset="0"/>
                <a:ea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rPr>
              <a:t>Suda yaşayan canlılar ile ilgili etkinlikler</a:t>
            </a:r>
          </a:p>
          <a:p>
            <a:pPr marL="0" indent="0">
              <a:lnSpc>
                <a:spcPct val="107000"/>
              </a:lnSpc>
              <a:spcAft>
                <a:spcPts val="800"/>
              </a:spcAft>
              <a:buNone/>
            </a:pPr>
            <a:endParaRPr lang="tr-TR" sz="1800" dirty="0">
              <a:effectLst/>
              <a:latin typeface="Times New Roman" panose="02020603050405020304" pitchFamily="18" charset="0"/>
              <a:ea typeface="Times New Roman" panose="02020603050405020304" pitchFamily="18" charset="0"/>
            </a:endParaRPr>
          </a:p>
          <a:p>
            <a:pPr>
              <a:lnSpc>
                <a:spcPct val="107000"/>
              </a:lnSpc>
              <a:spcAft>
                <a:spcPts val="800"/>
              </a:spcAft>
            </a:pP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14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çerik Yer Tutucusu 4" descr="yeşil, küre, yaprak, dış mekan içeren bir resim&#10;&#10;Açıklama otomatik olarak oluşturuldu">
            <a:extLst>
              <a:ext uri="{FF2B5EF4-FFF2-40B4-BE49-F238E27FC236}">
                <a16:creationId xmlns:a16="http://schemas.microsoft.com/office/drawing/2014/main" xmlns="" id="{185ADF86-20BC-8C3A-127B-D1596BA44D2E}"/>
              </a:ext>
            </a:extLst>
          </p:cNvPr>
          <p:cNvPicPr>
            <a:picLocks noChangeAspect="1"/>
          </p:cNvPicPr>
          <p:nvPr/>
        </p:nvPicPr>
        <p:blipFill>
          <a:blip r:embed="rId3"/>
          <a:srcRect l="12616" r="22406"/>
          <a:stretch/>
        </p:blipFill>
        <p:spPr>
          <a:xfrm>
            <a:off x="3585680" y="-1"/>
            <a:ext cx="5558319"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Başlık 1">
            <a:extLst>
              <a:ext uri="{FF2B5EF4-FFF2-40B4-BE49-F238E27FC236}">
                <a16:creationId xmlns:a16="http://schemas.microsoft.com/office/drawing/2014/main" xmlns="" id="{FCE0C7A0-076B-EC89-3E16-BC9FB0407354}"/>
              </a:ext>
            </a:extLst>
          </p:cNvPr>
          <p:cNvSpPr>
            <a:spLocks noGrp="1"/>
          </p:cNvSpPr>
          <p:nvPr>
            <p:ph type="title"/>
          </p:nvPr>
        </p:nvSpPr>
        <p:spPr>
          <a:xfrm>
            <a:off x="507999" y="338328"/>
            <a:ext cx="2888343" cy="1014984"/>
          </a:xfrm>
        </p:spPr>
        <p:txBody>
          <a:bodyPr>
            <a:normAutofit/>
          </a:bodyPr>
          <a:lstStyle/>
          <a:p>
            <a:pPr>
              <a:lnSpc>
                <a:spcPct val="90000"/>
              </a:lnSpc>
            </a:pPr>
            <a:r>
              <a:rPr lang="tr-TR" sz="2800" dirty="0"/>
              <a:t>Sürdürülebilir Kalkınma Nedir?</a:t>
            </a:r>
          </a:p>
        </p:txBody>
      </p:sp>
      <p:sp>
        <p:nvSpPr>
          <p:cNvPr id="69" name="Content Placeholder 23">
            <a:extLst>
              <a:ext uri="{FF2B5EF4-FFF2-40B4-BE49-F238E27FC236}">
                <a16:creationId xmlns:a16="http://schemas.microsoft.com/office/drawing/2014/main" xmlns="" id="{4F100863-7196-E3D5-AD03-BD9D15469F2E}"/>
              </a:ext>
            </a:extLst>
          </p:cNvPr>
          <p:cNvSpPr>
            <a:spLocks noGrp="1"/>
          </p:cNvSpPr>
          <p:nvPr>
            <p:ph idx="1"/>
          </p:nvPr>
        </p:nvSpPr>
        <p:spPr>
          <a:xfrm>
            <a:off x="219456" y="1289304"/>
            <a:ext cx="3904488" cy="5388898"/>
          </a:xfrm>
        </p:spPr>
        <p:txBody>
          <a:bodyPr>
            <a:normAutofit fontScale="92500" lnSpcReduction="20000"/>
          </a:bodyPr>
          <a:lstStyle/>
          <a:p>
            <a:pPr algn="just"/>
            <a:r>
              <a:rPr lang="tr-TR" dirty="0"/>
              <a:t>Sürdürülebilir Kalkınma kavramının öncüsü Dünya Çevre ve Kalkınma Komisyonu tarafından yayınlanan </a:t>
            </a:r>
            <a:r>
              <a:rPr lang="tr-TR" dirty="0" err="1"/>
              <a:t>Brundtland</a:t>
            </a:r>
            <a:r>
              <a:rPr lang="tr-TR" dirty="0"/>
              <a:t> Raporudur.</a:t>
            </a:r>
          </a:p>
          <a:p>
            <a:pPr algn="just"/>
            <a:r>
              <a:rPr lang="tr-TR" i="1" dirty="0" err="1"/>
              <a:t>Brundtland</a:t>
            </a:r>
            <a:r>
              <a:rPr lang="tr-TR" i="1" dirty="0"/>
              <a:t> Raporu, küresel çevre krizinin aciliyetini vurgulayarak, ekonomik büyümenin çevresel sürdürülebilirlik ile uyumlu olması gerektiğini öne sürmüştür. Rapor, çevre ve kalkınma arasında sinerji oluşturarak, gelecek nesiller için sürdürülebilir bir yol haritası çizmiştir. </a:t>
            </a:r>
            <a:endParaRPr lang="tr-TR" dirty="0"/>
          </a:p>
          <a:p>
            <a:pPr algn="just"/>
            <a:r>
              <a:rPr lang="tr-TR" dirty="0"/>
              <a:t>“</a:t>
            </a:r>
            <a:r>
              <a:rPr lang="tr-TR" i="1" dirty="0"/>
              <a:t>Gelecek nesillerin kendi ihtiyaçlarını karşılama yeteneğinden ödün vermeden, bugünün ihtiyaçlarının karşılanması</a:t>
            </a:r>
            <a:r>
              <a:rPr lang="tr-TR" dirty="0"/>
              <a:t>” şeklinde tanımlanmıştır. (WCED, 1987)</a:t>
            </a:r>
          </a:p>
          <a:p>
            <a:pPr algn="just"/>
            <a:r>
              <a:rPr lang="tr-TR" i="1" dirty="0"/>
              <a:t>Bu tanım, nesiller arası eşitlik ve çevresel sorumluluk ilkelerini ön plana çıkarmıştır.</a:t>
            </a:r>
          </a:p>
          <a:p>
            <a:pPr marL="0" indent="0">
              <a:buNone/>
            </a:pPr>
            <a:endParaRPr lang="en-US" dirty="0"/>
          </a:p>
        </p:txBody>
      </p:sp>
    </p:spTree>
    <p:extLst>
      <p:ext uri="{BB962C8B-B14F-4D97-AF65-F5344CB8AC3E}">
        <p14:creationId xmlns:p14="http://schemas.microsoft.com/office/powerpoint/2010/main" val="3169144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872F617-605D-45B4-A307-2A8A6FB96A79}"/>
              </a:ext>
            </a:extLst>
          </p:cNvPr>
          <p:cNvSpPr>
            <a:spLocks noGrp="1"/>
          </p:cNvSpPr>
          <p:nvPr>
            <p:ph type="title"/>
          </p:nvPr>
        </p:nvSpPr>
        <p:spPr>
          <a:xfrm>
            <a:off x="173736" y="164592"/>
            <a:ext cx="8540495" cy="850392"/>
          </a:xfrm>
        </p:spPr>
        <p:txBody>
          <a:bodyPr>
            <a:normAutofit/>
          </a:bodyPr>
          <a:lstStyle/>
          <a:p>
            <a:pPr algn="ctr"/>
            <a:r>
              <a:rPr lang="tr-TR" sz="2400" b="1" dirty="0"/>
              <a:t>SÜRDÜRÜLEBİLİR KALKINMA AMAÇLARI (SKA) VE ÖRNEK UYGULAMALAR</a:t>
            </a:r>
            <a:endParaRPr lang="tr-TR" sz="2400" dirty="0"/>
          </a:p>
        </p:txBody>
      </p:sp>
      <p:sp>
        <p:nvSpPr>
          <p:cNvPr id="3" name="İçerik Yer Tutucusu 2">
            <a:extLst>
              <a:ext uri="{FF2B5EF4-FFF2-40B4-BE49-F238E27FC236}">
                <a16:creationId xmlns:a16="http://schemas.microsoft.com/office/drawing/2014/main" xmlns="" id="{26FCD849-3739-D462-6A5C-BE1742220E90}"/>
              </a:ext>
            </a:extLst>
          </p:cNvPr>
          <p:cNvSpPr>
            <a:spLocks noGrp="1"/>
          </p:cNvSpPr>
          <p:nvPr>
            <p:ph idx="1"/>
          </p:nvPr>
        </p:nvSpPr>
        <p:spPr>
          <a:xfrm>
            <a:off x="429770" y="1014984"/>
            <a:ext cx="8476486" cy="5678424"/>
          </a:xfrm>
        </p:spPr>
        <p:txBody>
          <a:bodyPr>
            <a:normAutofit lnSpcReduction="10000"/>
          </a:bodyPr>
          <a:lstStyle/>
          <a:p>
            <a:r>
              <a:rPr lang="tr-TR" b="1" dirty="0">
                <a:latin typeface="Times New Roman" panose="02020603050405020304" pitchFamily="18" charset="0"/>
                <a:cs typeface="Times New Roman" panose="02020603050405020304" pitchFamily="18" charset="0"/>
              </a:rPr>
              <a:t>SKA 15- KARASAL YAŞAM: Karasal ekosistemleri korumak, iyileştirmek ve sürdürülebilir kullanımını desteklemek; sürdürülebilir orman yönetimini sağlamak; çölleşme ile mücadele etmek; arazi bozunumunu durdurmak ve tersine çevirmek; biyolojik çeşitlilik kaybını engellemek</a:t>
            </a:r>
          </a:p>
          <a:p>
            <a:r>
              <a:rPr lang="tr-TR" sz="1800" dirty="0">
                <a:effectLst/>
                <a:latin typeface="Times New Roman" panose="02020603050405020304" pitchFamily="18" charset="0"/>
                <a:ea typeface="Times New Roman" panose="02020603050405020304" pitchFamily="18" charset="0"/>
              </a:rPr>
              <a:t>Ağaçlandırma etkinlikleri</a:t>
            </a:r>
            <a:br>
              <a:rPr lang="tr-TR" sz="1800" dirty="0">
                <a:effectLst/>
                <a:latin typeface="Times New Roman" panose="02020603050405020304" pitchFamily="18" charset="0"/>
                <a:ea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rPr>
              <a:t>Tarımsal araziler, ormanlar, kara ekosistemleri ile ilgili faaliyetler</a:t>
            </a:r>
            <a:br>
              <a:rPr lang="tr-TR" sz="1800" dirty="0">
                <a:effectLst/>
                <a:latin typeface="Times New Roman" panose="02020603050405020304" pitchFamily="18" charset="0"/>
                <a:ea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rPr>
              <a:t>Çölleşme, kuraklık ve sellerden etkilenen alanlarla yapıla faaliyetler</a:t>
            </a:r>
            <a:br>
              <a:rPr lang="tr-TR" sz="1800" dirty="0">
                <a:effectLst/>
                <a:latin typeface="Times New Roman" panose="02020603050405020304" pitchFamily="18" charset="0"/>
                <a:ea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rPr>
              <a:t>Plastik ve tehlikeli atık uzaklaştırma</a:t>
            </a:r>
            <a:br>
              <a:rPr lang="tr-TR" sz="1800" dirty="0">
                <a:effectLst/>
                <a:latin typeface="Times New Roman" panose="02020603050405020304" pitchFamily="18" charset="0"/>
                <a:ea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rPr>
              <a:t>Atık biriminin yaptığı faaliyetler</a:t>
            </a:r>
          </a:p>
          <a:p>
            <a:pPr marL="0" indent="0">
              <a:buNone/>
            </a:pPr>
            <a:endParaRPr lang="tr-TR" sz="1800" dirty="0">
              <a:effectLst/>
              <a:latin typeface="Times New Roman" panose="02020603050405020304" pitchFamily="18" charset="0"/>
              <a:ea typeface="Times New Roman" panose="02020603050405020304" pitchFamily="18" charset="0"/>
            </a:endParaRPr>
          </a:p>
          <a:p>
            <a:r>
              <a:rPr lang="tr-TR" b="1" dirty="0">
                <a:latin typeface="Times New Roman" panose="02020603050405020304" pitchFamily="18" charset="0"/>
                <a:cs typeface="Times New Roman" panose="02020603050405020304" pitchFamily="18" charset="0"/>
              </a:rPr>
              <a:t>SKA 16: </a:t>
            </a:r>
            <a:r>
              <a:rPr lang="tr-TR" b="1" i="0" dirty="0">
                <a:solidFill>
                  <a:srgbClr val="FFFFFF"/>
                </a:solidFill>
                <a:effectLst/>
                <a:latin typeface="Times New Roman" panose="02020603050405020304" pitchFamily="18" charset="0"/>
                <a:cs typeface="Times New Roman" panose="02020603050405020304" pitchFamily="18" charset="0"/>
              </a:rPr>
              <a:t>BARIŞ, ADALET VE GÜÇLÜ KURUMLAR: Sürdürülebilir kalkınma için barışçıl ve kapsayıcı toplumlar tesis etmek, herkes için adalete erişimi sağlamak ve her düzeyde etkili, hesap verebilir ve kapsayıcı kurumlar oluşturmak</a:t>
            </a:r>
          </a:p>
          <a:p>
            <a:r>
              <a:rPr lang="tr-TR" sz="1800" dirty="0">
                <a:effectLst/>
                <a:latin typeface="Times New Roman" panose="02020603050405020304" pitchFamily="18" charset="0"/>
                <a:ea typeface="Times New Roman" panose="02020603050405020304" pitchFamily="18" charset="0"/>
              </a:rPr>
              <a:t>Üniversitenin yüksek yönetim organında öğrenci temsili</a:t>
            </a:r>
            <a:br>
              <a:rPr lang="tr-TR" sz="1800" dirty="0">
                <a:effectLst/>
                <a:latin typeface="Times New Roman" panose="02020603050405020304" pitchFamily="18" charset="0"/>
                <a:ea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rPr>
              <a:t>Üniversitede bir öğrenci birliğinin varlığı</a:t>
            </a:r>
            <a:br>
              <a:rPr lang="tr-TR" sz="1800" dirty="0">
                <a:effectLst/>
                <a:latin typeface="Times New Roman" panose="02020603050405020304" pitchFamily="18" charset="0"/>
                <a:ea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rPr>
              <a:t>Üniversitenin paydaşlarının belirlenmesi</a:t>
            </a:r>
            <a:br>
              <a:rPr lang="tr-TR" sz="1800" dirty="0">
                <a:effectLst/>
                <a:latin typeface="Times New Roman" panose="02020603050405020304" pitchFamily="18" charset="0"/>
                <a:ea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rPr>
              <a:t>Yolsuzluk ve rüşvetle ilgili önlemler</a:t>
            </a:r>
            <a:br>
              <a:rPr lang="tr-TR" sz="1800" dirty="0">
                <a:effectLst/>
                <a:latin typeface="Times New Roman" panose="02020603050405020304" pitchFamily="18" charset="0"/>
                <a:ea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rPr>
              <a:t>Üniversitenin finansal verilerinin yayımlanması</a:t>
            </a:r>
            <a:br>
              <a:rPr lang="tr-TR" sz="1800" dirty="0">
                <a:effectLst/>
                <a:latin typeface="Times New Roman" panose="02020603050405020304" pitchFamily="18" charset="0"/>
                <a:ea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rPr>
              <a:t>Akademik özgürlükle ilgili politikalar</a:t>
            </a:r>
            <a:endParaRPr lang="tr-TR" b="1" i="0" dirty="0">
              <a:solidFill>
                <a:srgbClr val="FFFFFF"/>
              </a:solidFill>
              <a:effectLst/>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97438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4A03BDF-6BD0-E866-AAA9-D16FA7C41D9B}"/>
              </a:ext>
            </a:extLst>
          </p:cNvPr>
          <p:cNvSpPr>
            <a:spLocks noGrp="1"/>
          </p:cNvSpPr>
          <p:nvPr>
            <p:ph type="title"/>
          </p:nvPr>
        </p:nvSpPr>
        <p:spPr>
          <a:xfrm>
            <a:off x="347473" y="109728"/>
            <a:ext cx="8275320" cy="1252728"/>
          </a:xfrm>
        </p:spPr>
        <p:txBody>
          <a:bodyPr>
            <a:normAutofit/>
          </a:bodyPr>
          <a:lstStyle/>
          <a:p>
            <a:pPr algn="ctr"/>
            <a:r>
              <a:rPr lang="tr-TR" sz="2400" b="1" dirty="0"/>
              <a:t>SÜRDÜRÜLEBİLİR KALKINMA AMAÇLARI (SKA) VE ÖRNEK UYGULAMALAR</a:t>
            </a:r>
            <a:endParaRPr lang="tr-TR" sz="2400" dirty="0"/>
          </a:p>
        </p:txBody>
      </p:sp>
      <p:sp>
        <p:nvSpPr>
          <p:cNvPr id="3" name="İçerik Yer Tutucusu 2">
            <a:extLst>
              <a:ext uri="{FF2B5EF4-FFF2-40B4-BE49-F238E27FC236}">
                <a16:creationId xmlns:a16="http://schemas.microsoft.com/office/drawing/2014/main" xmlns="" id="{8F76A4BD-8A34-AFB5-C3D3-9917E0A437FA}"/>
              </a:ext>
            </a:extLst>
          </p:cNvPr>
          <p:cNvSpPr>
            <a:spLocks noGrp="1"/>
          </p:cNvSpPr>
          <p:nvPr>
            <p:ph idx="1"/>
          </p:nvPr>
        </p:nvSpPr>
        <p:spPr>
          <a:xfrm>
            <a:off x="429768" y="987552"/>
            <a:ext cx="8129015" cy="5760720"/>
          </a:xfrm>
        </p:spPr>
        <p:txBody>
          <a:bodyPr/>
          <a:lstStyle/>
          <a:p>
            <a:endParaRPr lang="tr-TR" b="1" dirty="0">
              <a:latin typeface="Times New Roman" panose="02020603050405020304" pitchFamily="18" charset="0"/>
              <a:cs typeface="Times New Roman" panose="02020603050405020304" pitchFamily="18" charset="0"/>
            </a:endParaRPr>
          </a:p>
          <a:p>
            <a:r>
              <a:rPr lang="tr-TR" b="1" dirty="0">
                <a:latin typeface="Times New Roman" panose="02020603050405020304" pitchFamily="18" charset="0"/>
                <a:cs typeface="Times New Roman" panose="02020603050405020304" pitchFamily="18" charset="0"/>
              </a:rPr>
              <a:t>SKA 17- AMAÇLAR İÇİN ORTAKLIKLAR: Uygulama araçlarını güçlendirmek ve sürdürülebilir kalkınma için küresel ortaklığı canlandırmak</a:t>
            </a:r>
          </a:p>
          <a:p>
            <a:r>
              <a:rPr lang="tr-TR" sz="1800" dirty="0">
                <a:effectLst/>
                <a:latin typeface="Times New Roman" panose="02020603050405020304" pitchFamily="18" charset="0"/>
                <a:ea typeface="Times New Roman" panose="02020603050405020304" pitchFamily="18" charset="0"/>
              </a:rPr>
              <a:t>Konusu "Sürdürülebilir Kalkınma" olan tüm yazışmalar, toplantılar, faaliyetler, program ve derslerin açılması</a:t>
            </a:r>
            <a:br>
              <a:rPr lang="tr-TR" sz="1800" dirty="0">
                <a:effectLst/>
                <a:latin typeface="Times New Roman" panose="02020603050405020304" pitchFamily="18" charset="0"/>
                <a:ea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rPr>
              <a:t>Öğrenci staj işlemleri </a:t>
            </a:r>
            <a:br>
              <a:rPr lang="tr-TR" sz="1800" dirty="0">
                <a:effectLst/>
                <a:latin typeface="Times New Roman" panose="02020603050405020304" pitchFamily="18" charset="0"/>
                <a:ea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rPr>
              <a:t>Üniversitenin dışı paydaşlarıyla yapılan toplantılar (valilik, belediye vb. yerel yönetim birimleri, sivil toplum kuruluşları, özel kuruluşlar vb.) </a:t>
            </a:r>
            <a:br>
              <a:rPr lang="tr-TR" sz="1800" dirty="0">
                <a:effectLst/>
                <a:latin typeface="Times New Roman" panose="02020603050405020304" pitchFamily="18" charset="0"/>
                <a:ea typeface="Times New Roman" panose="02020603050405020304" pitchFamily="18" charset="0"/>
              </a:rPr>
            </a:br>
            <a:r>
              <a:rPr lang="tr-TR" sz="1800" dirty="0" err="1">
                <a:effectLst/>
                <a:latin typeface="Times New Roman" panose="02020603050405020304" pitchFamily="18" charset="0"/>
                <a:ea typeface="Times New Roman" panose="02020603050405020304" pitchFamily="18" charset="0"/>
              </a:rPr>
              <a:t>SKA’larla</a:t>
            </a:r>
            <a:r>
              <a:rPr lang="tr-TR" sz="1800" dirty="0">
                <a:effectLst/>
                <a:latin typeface="Times New Roman" panose="02020603050405020304" pitchFamily="18" charset="0"/>
                <a:ea typeface="Times New Roman" panose="02020603050405020304" pitchFamily="18" charset="0"/>
              </a:rPr>
              <a:t> ilgili halka açık tüm eğitimler, </a:t>
            </a:r>
            <a:br>
              <a:rPr lang="tr-TR" sz="1800" dirty="0">
                <a:effectLst/>
                <a:latin typeface="Times New Roman" panose="02020603050405020304" pitchFamily="18" charset="0"/>
                <a:ea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rPr>
              <a:t>Sivil toplum kuruluşlarıyla yapılan iş birlikleri</a:t>
            </a:r>
            <a:endParaRPr lang="tr-TR" sz="1800" dirty="0">
              <a:effectLst/>
              <a:latin typeface="Calibri" panose="020F0502020204030204" pitchFamily="34" charset="0"/>
              <a:ea typeface="Calibri" panose="020F0502020204030204" pitchFamily="34" charset="0"/>
            </a:endParaRPr>
          </a:p>
          <a:p>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1238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443FF4F-C2BF-A795-6FD1-AECAB372AD3F}"/>
              </a:ext>
            </a:extLst>
          </p:cNvPr>
          <p:cNvSpPr>
            <a:spLocks noGrp="1"/>
          </p:cNvSpPr>
          <p:nvPr>
            <p:ph type="title"/>
          </p:nvPr>
        </p:nvSpPr>
        <p:spPr>
          <a:xfrm>
            <a:off x="265177" y="210312"/>
            <a:ext cx="8476488" cy="804672"/>
          </a:xfrm>
        </p:spPr>
        <p:txBody>
          <a:bodyPr>
            <a:normAutofit/>
          </a:bodyPr>
          <a:lstStyle/>
          <a:p>
            <a:pPr algn="ctr"/>
            <a:r>
              <a:rPr lang="tr-TR" sz="2800" b="1" dirty="0"/>
              <a:t>ÜNİVERSİTEMİZDE SKA KODLAMA UYGULAMASI</a:t>
            </a:r>
            <a:endParaRPr lang="tr-TR" sz="2800" dirty="0"/>
          </a:p>
        </p:txBody>
      </p:sp>
      <p:sp>
        <p:nvSpPr>
          <p:cNvPr id="3" name="İçerik Yer Tutucusu 2">
            <a:extLst>
              <a:ext uri="{FF2B5EF4-FFF2-40B4-BE49-F238E27FC236}">
                <a16:creationId xmlns:a16="http://schemas.microsoft.com/office/drawing/2014/main" xmlns="" id="{08B96006-1A07-B9F5-FA82-0AECEF29965D}"/>
              </a:ext>
            </a:extLst>
          </p:cNvPr>
          <p:cNvSpPr>
            <a:spLocks noGrp="1"/>
          </p:cNvSpPr>
          <p:nvPr>
            <p:ph idx="1"/>
          </p:nvPr>
        </p:nvSpPr>
        <p:spPr>
          <a:xfrm>
            <a:off x="265177" y="1078992"/>
            <a:ext cx="8476488" cy="5440680"/>
          </a:xfrm>
        </p:spPr>
        <p:txBody>
          <a:bodyPr/>
          <a:lstStyle/>
          <a:p>
            <a:r>
              <a:rPr lang="tr-TR" sz="2800" dirty="0">
                <a:latin typeface="Times New Roman" panose="02020603050405020304" pitchFamily="18" charset="0"/>
                <a:cs typeface="Times New Roman" panose="02020603050405020304" pitchFamily="18" charset="0"/>
              </a:rPr>
              <a:t>SKA Kodlama Uygulamasını Neden Yapıyoruz?</a:t>
            </a:r>
          </a:p>
          <a:p>
            <a:pPr marL="0" indent="0">
              <a:buNone/>
            </a:pPr>
            <a:endParaRPr lang="tr-TR" sz="2800" dirty="0">
              <a:latin typeface="Times New Roman" panose="02020603050405020304" pitchFamily="18" charset="0"/>
              <a:cs typeface="Times New Roman" panose="02020603050405020304" pitchFamily="18" charset="0"/>
            </a:endParaRPr>
          </a:p>
          <a:p>
            <a:r>
              <a:rPr lang="tr-TR" sz="2000" b="1" dirty="0">
                <a:latin typeface="Times New Roman" panose="02020603050405020304" pitchFamily="18" charset="0"/>
                <a:cs typeface="Times New Roman" panose="02020603050405020304" pitchFamily="18" charset="0"/>
              </a:rPr>
              <a:t>Hedeflerin İzlenebilirliği: </a:t>
            </a:r>
            <a:r>
              <a:rPr lang="tr-TR" sz="2000" dirty="0">
                <a:latin typeface="Times New Roman" panose="02020603050405020304" pitchFamily="18" charset="0"/>
                <a:cs typeface="Times New Roman" panose="02020603050405020304" pitchFamily="18" charset="0"/>
              </a:rPr>
              <a:t>Üniversitedeki tüm iş ve işlemlerin Sürdürülebilir Kalkınma Amaçları (SKA) ile uyumunu sağlamak ve bu uyumu takip edilebilir hale getirmek.</a:t>
            </a:r>
          </a:p>
          <a:p>
            <a:r>
              <a:rPr lang="tr-TR" sz="2000" b="1" dirty="0">
                <a:latin typeface="Times New Roman" panose="02020603050405020304" pitchFamily="18" charset="0"/>
                <a:cs typeface="Times New Roman" panose="02020603050405020304" pitchFamily="18" charset="0"/>
              </a:rPr>
              <a:t>Raporlama Kolaylığı: </a:t>
            </a:r>
            <a:r>
              <a:rPr lang="tr-TR" sz="2000" dirty="0" err="1">
                <a:latin typeface="Times New Roman" panose="02020603050405020304" pitchFamily="18" charset="0"/>
                <a:cs typeface="Times New Roman" panose="02020603050405020304" pitchFamily="18" charset="0"/>
              </a:rPr>
              <a:t>SKA'lara</a:t>
            </a:r>
            <a:r>
              <a:rPr lang="tr-TR" sz="2000" dirty="0">
                <a:latin typeface="Times New Roman" panose="02020603050405020304" pitchFamily="18" charset="0"/>
                <a:cs typeface="Times New Roman" panose="02020603050405020304" pitchFamily="18" charset="0"/>
              </a:rPr>
              <a:t> katkı sağlayan faaliyetlerin sistematik bir şekilde raporlanmasını ve görünürlüğünün artırılmasını sağlamak.</a:t>
            </a:r>
          </a:p>
          <a:p>
            <a:r>
              <a:rPr lang="tr-TR" sz="2000" b="1" dirty="0">
                <a:latin typeface="Times New Roman" panose="02020603050405020304" pitchFamily="18" charset="0"/>
                <a:cs typeface="Times New Roman" panose="02020603050405020304" pitchFamily="18" charset="0"/>
              </a:rPr>
              <a:t>Farkındalık Artışı: </a:t>
            </a:r>
            <a:r>
              <a:rPr lang="tr-TR" sz="2000" dirty="0">
                <a:latin typeface="Times New Roman" panose="02020603050405020304" pitchFamily="18" charset="0"/>
                <a:cs typeface="Times New Roman" panose="02020603050405020304" pitchFamily="18" charset="0"/>
              </a:rPr>
              <a:t>Tüm personelin sürdürülebilirlik hedefleri hakkında bilinçlenmesini ve katkıda bulunmasını teşvik etmek.</a:t>
            </a:r>
          </a:p>
          <a:p>
            <a:r>
              <a:rPr lang="tr-TR" sz="2000" b="1" dirty="0">
                <a:latin typeface="Times New Roman" panose="02020603050405020304" pitchFamily="18" charset="0"/>
                <a:cs typeface="Times New Roman" panose="02020603050405020304" pitchFamily="18" charset="0"/>
              </a:rPr>
              <a:t>Etkili Planlama</a:t>
            </a:r>
            <a:r>
              <a:rPr lang="tr-TR"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Sürdürülebilirlik stratejilerinin daha etkin bir şekilde planlanması ve uygulanması.</a:t>
            </a:r>
          </a:p>
        </p:txBody>
      </p:sp>
    </p:spTree>
    <p:extLst>
      <p:ext uri="{BB962C8B-B14F-4D97-AF65-F5344CB8AC3E}">
        <p14:creationId xmlns:p14="http://schemas.microsoft.com/office/powerpoint/2010/main" val="3582476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22D56CB-D55E-3C69-462B-3791540542CA}"/>
              </a:ext>
            </a:extLst>
          </p:cNvPr>
          <p:cNvSpPr>
            <a:spLocks noGrp="1"/>
          </p:cNvSpPr>
          <p:nvPr>
            <p:ph type="title"/>
          </p:nvPr>
        </p:nvSpPr>
        <p:spPr>
          <a:xfrm>
            <a:off x="164592" y="164592"/>
            <a:ext cx="8302751" cy="1143000"/>
          </a:xfrm>
        </p:spPr>
        <p:txBody>
          <a:bodyPr>
            <a:normAutofit fontScale="90000"/>
          </a:bodyPr>
          <a:lstStyle/>
          <a:p>
            <a:pPr algn="ctr"/>
            <a:r>
              <a:rPr lang="tr-TR" sz="3100" b="1" dirty="0"/>
              <a:t>SKA KODLAMASININ ULUSLARARASILAŞMA VE SIRALAMALAR ÜZERİNDEKİ ETKİSİ</a:t>
            </a:r>
            <a:r>
              <a:rPr lang="tr-TR" b="1" dirty="0"/>
              <a:t/>
            </a:r>
            <a:br>
              <a:rPr lang="tr-TR" b="1" dirty="0"/>
            </a:br>
            <a:endParaRPr lang="tr-TR" dirty="0"/>
          </a:p>
        </p:txBody>
      </p:sp>
      <p:sp>
        <p:nvSpPr>
          <p:cNvPr id="3" name="İçerik Yer Tutucusu 2">
            <a:extLst>
              <a:ext uri="{FF2B5EF4-FFF2-40B4-BE49-F238E27FC236}">
                <a16:creationId xmlns:a16="http://schemas.microsoft.com/office/drawing/2014/main" xmlns="" id="{153E1114-A041-881F-55C8-D2BD523022BD}"/>
              </a:ext>
            </a:extLst>
          </p:cNvPr>
          <p:cNvSpPr>
            <a:spLocks noGrp="1"/>
          </p:cNvSpPr>
          <p:nvPr>
            <p:ph idx="1"/>
          </p:nvPr>
        </p:nvSpPr>
        <p:spPr>
          <a:xfrm>
            <a:off x="164594" y="1307592"/>
            <a:ext cx="8558782" cy="5247320"/>
          </a:xfrm>
        </p:spPr>
        <p:txBody>
          <a:bodyPr>
            <a:normAutofit/>
          </a:bodyPr>
          <a:lstStyle/>
          <a:p>
            <a:pPr algn="just"/>
            <a:r>
              <a:rPr lang="tr-TR" sz="2000" dirty="0"/>
              <a:t>Birçok uluslararası kuruluş ve sıralama, üniversitelerin sürdürülebilirlik hedeflerine ne kadar entegre olduklarını ve bu hedeflere yönelik somut adımlar attıklarını dikkate alır. UI </a:t>
            </a:r>
            <a:r>
              <a:rPr lang="tr-TR" sz="2000" dirty="0" err="1"/>
              <a:t>Green</a:t>
            </a:r>
            <a:r>
              <a:rPr lang="tr-TR" sz="2000" dirty="0"/>
              <a:t> </a:t>
            </a:r>
            <a:r>
              <a:rPr lang="tr-TR" sz="2000" dirty="0" err="1"/>
              <a:t>Metric</a:t>
            </a:r>
            <a:r>
              <a:rPr lang="tr-TR" sz="2000" dirty="0"/>
              <a:t>, QS </a:t>
            </a:r>
            <a:r>
              <a:rPr lang="tr-TR" sz="2000" dirty="0" err="1"/>
              <a:t>Sustainability</a:t>
            </a:r>
            <a:r>
              <a:rPr lang="tr-TR" sz="2000" dirty="0"/>
              <a:t> </a:t>
            </a:r>
            <a:r>
              <a:rPr lang="tr-TR" sz="2000" dirty="0" err="1"/>
              <a:t>Ranking</a:t>
            </a:r>
            <a:r>
              <a:rPr lang="tr-TR" sz="2000" dirty="0"/>
              <a:t> ve THE </a:t>
            </a:r>
            <a:r>
              <a:rPr lang="tr-TR" sz="2000" dirty="0" err="1"/>
              <a:t>Impact</a:t>
            </a:r>
            <a:r>
              <a:rPr lang="tr-TR" sz="2000" dirty="0"/>
              <a:t> </a:t>
            </a:r>
            <a:r>
              <a:rPr lang="tr-TR" sz="2000" dirty="0" err="1"/>
              <a:t>Ranking</a:t>
            </a:r>
            <a:r>
              <a:rPr lang="tr-TR" sz="2000" dirty="0"/>
              <a:t> gibi uluslararası sıralamalar, </a:t>
            </a:r>
            <a:r>
              <a:rPr lang="tr-TR" sz="2000" dirty="0" err="1"/>
              <a:t>SKA’lara</a:t>
            </a:r>
            <a:r>
              <a:rPr lang="tr-TR" sz="2000" dirty="0"/>
              <a:t> uygunluk gösteren üniversiteleri ödüllendirmektedir.</a:t>
            </a:r>
          </a:p>
          <a:p>
            <a:pPr algn="just"/>
            <a:r>
              <a:rPr lang="tr-TR" sz="2000" dirty="0"/>
              <a:t>SKA kodlama süreci, üniversitenin uluslararası düzeyde tanınmasını ve daha yüksek sıralamalar elde etmesini sağlayabilir çünkü sürdürülebilir kalkınma hedeflerine yönelik çalışma ve taahhütler, üniversitenin küresel sorumluluklarını yerine getirdiğini göstermektedir.</a:t>
            </a:r>
          </a:p>
          <a:p>
            <a:pPr algn="just"/>
            <a:r>
              <a:rPr lang="tr-TR" sz="2000" dirty="0"/>
              <a:t>Bu bağlamda, SKA kodlama süreci, üniversitenin uluslararası alandaki rekabet gücünü artırırken, aynı zamanda </a:t>
            </a:r>
            <a:r>
              <a:rPr lang="tr-TR" sz="2000" b="1" dirty="0"/>
              <a:t>sosyal sorumluluk</a:t>
            </a:r>
            <a:r>
              <a:rPr lang="tr-TR" sz="2000" dirty="0"/>
              <a:t> ve </a:t>
            </a:r>
            <a:r>
              <a:rPr lang="tr-TR" sz="2000" b="1" dirty="0"/>
              <a:t>sürdürülebilirlik</a:t>
            </a:r>
            <a:r>
              <a:rPr lang="tr-TR" sz="2000" dirty="0"/>
              <a:t> konularındaki taahhütlerini daha görünür kılmaktadır.</a:t>
            </a:r>
          </a:p>
        </p:txBody>
      </p:sp>
    </p:spTree>
    <p:extLst>
      <p:ext uri="{BB962C8B-B14F-4D97-AF65-F5344CB8AC3E}">
        <p14:creationId xmlns:p14="http://schemas.microsoft.com/office/powerpoint/2010/main" val="1226398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3" name="Resim 52" descr="kişi, şahıs, top, tutma, parmak içeren bir resim&#10;&#10;Açıklama otomatik olarak oluşturuldu">
            <a:extLst>
              <a:ext uri="{FF2B5EF4-FFF2-40B4-BE49-F238E27FC236}">
                <a16:creationId xmlns:a16="http://schemas.microsoft.com/office/drawing/2014/main" xmlns="" id="{CC92ADE4-9569-717E-4BEB-6C417311D184}"/>
              </a:ext>
            </a:extLst>
          </p:cNvPr>
          <p:cNvPicPr>
            <a:picLocks noChangeAspect="1"/>
          </p:cNvPicPr>
          <p:nvPr/>
        </p:nvPicPr>
        <p:blipFill>
          <a:blip r:embed="rId3"/>
          <a:srcRect l="22857" r="25160"/>
          <a:stretch/>
        </p:blipFill>
        <p:spPr>
          <a:xfrm>
            <a:off x="4572000" y="-1"/>
            <a:ext cx="457200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Başlık 1">
            <a:extLst>
              <a:ext uri="{FF2B5EF4-FFF2-40B4-BE49-F238E27FC236}">
                <a16:creationId xmlns:a16="http://schemas.microsoft.com/office/drawing/2014/main" xmlns="" id="{B912F215-90B7-4BA2-5EB4-02456FF2518E}"/>
              </a:ext>
            </a:extLst>
          </p:cNvPr>
          <p:cNvSpPr>
            <a:spLocks noGrp="1"/>
          </p:cNvSpPr>
          <p:nvPr>
            <p:ph type="title"/>
          </p:nvPr>
        </p:nvSpPr>
        <p:spPr>
          <a:xfrm>
            <a:off x="507998" y="182880"/>
            <a:ext cx="6437331" cy="854810"/>
          </a:xfrm>
        </p:spPr>
        <p:txBody>
          <a:bodyPr>
            <a:noAutofit/>
          </a:bodyPr>
          <a:lstStyle/>
          <a:p>
            <a:pPr algn="ctr">
              <a:lnSpc>
                <a:spcPct val="90000"/>
              </a:lnSpc>
            </a:pPr>
            <a:r>
              <a:rPr lang="tr-TR" sz="2400" b="1" dirty="0"/>
              <a:t>SÜRDÜRÜLEBİLİRLİK: BİRLİKTE BAŞARABİLİRİZ</a:t>
            </a:r>
          </a:p>
        </p:txBody>
      </p:sp>
      <p:sp>
        <p:nvSpPr>
          <p:cNvPr id="3" name="İçerik Yer Tutucusu 2">
            <a:extLst>
              <a:ext uri="{FF2B5EF4-FFF2-40B4-BE49-F238E27FC236}">
                <a16:creationId xmlns:a16="http://schemas.microsoft.com/office/drawing/2014/main" xmlns="" id="{9208567D-9989-B6F0-4130-D133D5970267}"/>
              </a:ext>
            </a:extLst>
          </p:cNvPr>
          <p:cNvSpPr>
            <a:spLocks noGrp="1"/>
          </p:cNvSpPr>
          <p:nvPr>
            <p:ph idx="1"/>
          </p:nvPr>
        </p:nvSpPr>
        <p:spPr>
          <a:xfrm>
            <a:off x="64008" y="1197865"/>
            <a:ext cx="5268280" cy="5394960"/>
          </a:xfrm>
        </p:spPr>
        <p:txBody>
          <a:bodyPr>
            <a:normAutofit fontScale="32500" lnSpcReduction="20000"/>
          </a:bodyPr>
          <a:lstStyle/>
          <a:p>
            <a:pPr marL="0" indent="0" algn="just">
              <a:lnSpc>
                <a:spcPct val="90000"/>
              </a:lnSpc>
              <a:buNone/>
            </a:pPr>
            <a:r>
              <a:rPr lang="tr-TR" sz="6400" dirty="0">
                <a:latin typeface="Times New Roman" panose="02020603050405020304" pitchFamily="18" charset="0"/>
                <a:cs typeface="Times New Roman" panose="02020603050405020304" pitchFamily="18" charset="0"/>
              </a:rPr>
              <a:t>Sonuç olarak, bugün sürdürülebilirlik kavramını ve Sürdürülebilir Kalkınma </a:t>
            </a:r>
            <a:r>
              <a:rPr lang="tr-TR" sz="6400" dirty="0" err="1">
                <a:latin typeface="Times New Roman" panose="02020603050405020304" pitchFamily="18" charset="0"/>
                <a:cs typeface="Times New Roman" panose="02020603050405020304" pitchFamily="18" charset="0"/>
              </a:rPr>
              <a:t>Amaçları’nı</a:t>
            </a:r>
            <a:r>
              <a:rPr lang="tr-TR" sz="6400" dirty="0">
                <a:latin typeface="Times New Roman" panose="02020603050405020304" pitchFamily="18" charset="0"/>
                <a:cs typeface="Times New Roman" panose="02020603050405020304" pitchFamily="18" charset="0"/>
              </a:rPr>
              <a:t> (SKA), </a:t>
            </a:r>
            <a:r>
              <a:rPr lang="tr-TR" sz="6600" dirty="0">
                <a:latin typeface="Times New Roman" panose="02020603050405020304" pitchFamily="18" charset="0"/>
                <a:cs typeface="Times New Roman" panose="02020603050405020304" pitchFamily="18" charset="0"/>
              </a:rPr>
              <a:t>bu amaçların üniversitemizde nasıl uygulanabileceğini ve bu süreçte hepimizin üzerine düşen sorumlulukları detaylı bir şekilde ele aldık.</a:t>
            </a:r>
            <a:endParaRPr lang="tr-TR" sz="6400" dirty="0">
              <a:latin typeface="Times New Roman" panose="02020603050405020304" pitchFamily="18" charset="0"/>
              <a:cs typeface="Times New Roman" panose="02020603050405020304" pitchFamily="18" charset="0"/>
            </a:endParaRPr>
          </a:p>
          <a:p>
            <a:pPr marL="0" indent="0" algn="just">
              <a:lnSpc>
                <a:spcPct val="107000"/>
              </a:lnSpc>
              <a:spcAft>
                <a:spcPts val="800"/>
              </a:spcAft>
              <a:buNone/>
            </a:pPr>
            <a:r>
              <a:rPr lang="tr-TR" sz="6400" kern="100" dirty="0">
                <a:effectLst/>
                <a:latin typeface="Times New Roman" panose="02020603050405020304" pitchFamily="18" charset="0"/>
                <a:ea typeface="Aptos" panose="020B0004020202020204" pitchFamily="34" charset="0"/>
                <a:cs typeface="Times New Roman" panose="02020603050405020304" pitchFamily="18" charset="0"/>
              </a:rPr>
              <a:t>Üniversitemizde sürdürülebilirlik bilincinin yaygınlaşması ve </a:t>
            </a:r>
            <a:r>
              <a:rPr lang="tr-TR" sz="6400" kern="100" dirty="0" err="1">
                <a:effectLst/>
                <a:latin typeface="Times New Roman" panose="02020603050405020304" pitchFamily="18" charset="0"/>
                <a:ea typeface="Aptos" panose="020B0004020202020204" pitchFamily="34" charset="0"/>
                <a:cs typeface="Times New Roman" panose="02020603050405020304" pitchFamily="18" charset="0"/>
              </a:rPr>
              <a:t>SKA'lar</a:t>
            </a:r>
            <a:r>
              <a:rPr lang="tr-TR" sz="6400" kern="100" dirty="0">
                <a:effectLst/>
                <a:latin typeface="Times New Roman" panose="02020603050405020304" pitchFamily="18" charset="0"/>
                <a:ea typeface="Aptos" panose="020B0004020202020204" pitchFamily="34" charset="0"/>
                <a:cs typeface="Times New Roman" panose="02020603050405020304" pitchFamily="18" charset="0"/>
              </a:rPr>
              <a:t> doğrultusunda çeşitli alanlarda somut adımlar atılması, önemli bir başlangıç olmuştur. Akademik ve idari personelin katkıları, bu süreçte önemli bir rol oynamaktadır. </a:t>
            </a:r>
          </a:p>
          <a:p>
            <a:pPr marL="0" indent="0" algn="just">
              <a:lnSpc>
                <a:spcPct val="107000"/>
              </a:lnSpc>
              <a:spcAft>
                <a:spcPts val="800"/>
              </a:spcAft>
              <a:buNone/>
            </a:pPr>
            <a:r>
              <a:rPr lang="tr-TR" sz="6400" kern="100" dirty="0">
                <a:effectLst/>
                <a:latin typeface="Times New Roman" panose="02020603050405020304" pitchFamily="18" charset="0"/>
                <a:ea typeface="Aptos" panose="020B0004020202020204" pitchFamily="34" charset="0"/>
                <a:cs typeface="Times New Roman" panose="02020603050405020304" pitchFamily="18" charset="0"/>
              </a:rPr>
              <a:t>Ancak, sürdürülebilirlik hedeflerine ulaşmak için daha fazla iş birliği, inovasyon ve kapsayıcılık gereklidir. </a:t>
            </a:r>
            <a:r>
              <a:rPr lang="tr-TR" sz="6400" kern="100" dirty="0" err="1">
                <a:effectLst/>
                <a:latin typeface="Times New Roman" panose="02020603050405020304" pitchFamily="18" charset="0"/>
                <a:ea typeface="Aptos" panose="020B0004020202020204" pitchFamily="34" charset="0"/>
                <a:cs typeface="Times New Roman" panose="02020603050405020304" pitchFamily="18" charset="0"/>
              </a:rPr>
              <a:t>SKA'ların</a:t>
            </a:r>
            <a:r>
              <a:rPr lang="tr-TR" sz="6400" kern="100" dirty="0">
                <a:effectLst/>
                <a:latin typeface="Times New Roman" panose="02020603050405020304" pitchFamily="18" charset="0"/>
                <a:ea typeface="Aptos" panose="020B0004020202020204" pitchFamily="34" charset="0"/>
                <a:cs typeface="Times New Roman" panose="02020603050405020304" pitchFamily="18" charset="0"/>
              </a:rPr>
              <a:t> tüm birimlere entegre edilmesi ve ilgili faaliyetlerin yaygınlaştırılması önceliklerimiz arasında yer almalıdır.</a:t>
            </a:r>
          </a:p>
          <a:p>
            <a:pPr marL="0" indent="0">
              <a:lnSpc>
                <a:spcPct val="90000"/>
              </a:lnSpc>
              <a:buNone/>
            </a:pPr>
            <a:endParaRPr lang="tr-TR" sz="4800" dirty="0">
              <a:latin typeface="Times New Roman" panose="02020603050405020304" pitchFamily="18" charset="0"/>
              <a:cs typeface="Times New Roman" panose="02020603050405020304" pitchFamily="18" charset="0"/>
            </a:endParaRPr>
          </a:p>
          <a:p>
            <a:pPr marL="0" indent="0">
              <a:lnSpc>
                <a:spcPct val="90000"/>
              </a:lnSpc>
              <a:buNone/>
            </a:pPr>
            <a:endParaRPr lang="tr-TR" sz="4800" dirty="0">
              <a:latin typeface="Times New Roman" panose="02020603050405020304" pitchFamily="18" charset="0"/>
              <a:cs typeface="Times New Roman" panose="02020603050405020304" pitchFamily="18" charset="0"/>
            </a:endParaRPr>
          </a:p>
          <a:p>
            <a:pPr marL="0" indent="0">
              <a:lnSpc>
                <a:spcPct val="90000"/>
              </a:lnSpc>
              <a:buNone/>
            </a:pPr>
            <a:endParaRPr lang="tr-TR" sz="1500" dirty="0"/>
          </a:p>
        </p:txBody>
      </p:sp>
    </p:spTree>
    <p:extLst>
      <p:ext uri="{BB962C8B-B14F-4D97-AF65-F5344CB8AC3E}">
        <p14:creationId xmlns:p14="http://schemas.microsoft.com/office/powerpoint/2010/main" val="3906310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FD6AC30-4019-8242-FA67-003BED1E29C4}"/>
              </a:ext>
            </a:extLst>
          </p:cNvPr>
          <p:cNvSpPr>
            <a:spLocks noGrp="1"/>
          </p:cNvSpPr>
          <p:nvPr>
            <p:ph idx="1"/>
          </p:nvPr>
        </p:nvSpPr>
        <p:spPr>
          <a:xfrm>
            <a:off x="308225" y="410966"/>
            <a:ext cx="7582328" cy="4345969"/>
          </a:xfrm>
        </p:spPr>
        <p:txBody>
          <a:bodyPr/>
          <a:lstStyle/>
          <a:p>
            <a:pPr algn="just"/>
            <a:r>
              <a:rPr lang="tr-TR" sz="2400" dirty="0">
                <a:effectLst/>
                <a:latin typeface="Times New Roman" panose="02020603050405020304" pitchFamily="18" charset="0"/>
                <a:ea typeface="Aptos" panose="020B0004020202020204" pitchFamily="34" charset="0"/>
                <a:cs typeface="Times New Roman" panose="02020603050405020304" pitchFamily="18" charset="0"/>
              </a:rPr>
              <a:t>Son olarak, sürdürülebilir bir geleceğin yalnızca bireysel değil, kolektif bir çaba ile mümkün olduğunu vurgulamak istiyorum. Bu doğrultuda, üniversitemizin tüm personelinin, öğrencilerinin ve paydaşlarının iş birliği ve desteği, </a:t>
            </a:r>
            <a:r>
              <a:rPr lang="tr-TR" sz="2400" dirty="0" err="1">
                <a:effectLst/>
                <a:latin typeface="Times New Roman" panose="02020603050405020304" pitchFamily="18" charset="0"/>
                <a:ea typeface="Aptos" panose="020B0004020202020204" pitchFamily="34" charset="0"/>
                <a:cs typeface="Times New Roman" panose="02020603050405020304" pitchFamily="18" charset="0"/>
              </a:rPr>
              <a:t>SKA'lara</a:t>
            </a:r>
            <a:r>
              <a:rPr lang="tr-TR" sz="2400" dirty="0">
                <a:effectLst/>
                <a:latin typeface="Times New Roman" panose="02020603050405020304" pitchFamily="18" charset="0"/>
                <a:ea typeface="Aptos" panose="020B0004020202020204" pitchFamily="34" charset="0"/>
                <a:cs typeface="Times New Roman" panose="02020603050405020304" pitchFamily="18" charset="0"/>
              </a:rPr>
              <a:t> ulaşmamızda kritik bir öneme sahiptir. </a:t>
            </a:r>
          </a:p>
          <a:p>
            <a:pPr algn="just"/>
            <a:r>
              <a:rPr lang="tr-TR" sz="2400" dirty="0">
                <a:effectLst/>
                <a:latin typeface="Times New Roman" panose="02020603050405020304" pitchFamily="18" charset="0"/>
                <a:ea typeface="Aptos" panose="020B0004020202020204" pitchFamily="34" charset="0"/>
                <a:cs typeface="Times New Roman" panose="02020603050405020304" pitchFamily="18" charset="0"/>
              </a:rPr>
              <a:t>Beraber çalışarak daha yaşanabilir, adil ve sürdürülebilir bir dünya yaratma yolunda ilerlemeye devam edeceğiz.</a:t>
            </a:r>
          </a:p>
          <a:p>
            <a:endParaRPr lang="tr-TR" dirty="0"/>
          </a:p>
        </p:txBody>
      </p:sp>
    </p:spTree>
    <p:extLst>
      <p:ext uri="{BB962C8B-B14F-4D97-AF65-F5344CB8AC3E}">
        <p14:creationId xmlns:p14="http://schemas.microsoft.com/office/powerpoint/2010/main" val="1241114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4" descr="Metal yapı">
            <a:extLst>
              <a:ext uri="{FF2B5EF4-FFF2-40B4-BE49-F238E27FC236}">
                <a16:creationId xmlns:a16="http://schemas.microsoft.com/office/drawing/2014/main" xmlns="" id="{EE5669EF-49D1-BE53-7B46-1ED93834A4A6}"/>
              </a:ext>
            </a:extLst>
          </p:cNvPr>
          <p:cNvPicPr>
            <a:picLocks noChangeAspect="1"/>
          </p:cNvPicPr>
          <p:nvPr/>
        </p:nvPicPr>
        <p:blipFill>
          <a:blip r:embed="rId2"/>
          <a:srcRect l="17004" r="19099" b="-2"/>
          <a:stretch/>
        </p:blipFill>
        <p:spPr>
          <a:xfrm>
            <a:off x="3202390" y="9144"/>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507999" y="3837432"/>
            <a:ext cx="3670809" cy="2636520"/>
          </a:xfrm>
        </p:spPr>
        <p:txBody>
          <a:bodyPr>
            <a:normAutofit/>
          </a:bodyPr>
          <a:lstStyle/>
          <a:p>
            <a:pPr marL="0" indent="0">
              <a:buNone/>
            </a:pPr>
            <a:r>
              <a:rPr lang="tr-TR" sz="2000"/>
              <a:t/>
            </a:r>
            <a:br>
              <a:rPr lang="tr-TR" sz="2000"/>
            </a:br>
            <a:r>
              <a:rPr lang="tr-TR" sz="2000"/>
              <a:t>Katılımınız </a:t>
            </a:r>
            <a:r>
              <a:rPr lang="tr-TR" sz="2000" dirty="0"/>
              <a:t>ve değerli katkılarınız için teşekkür ederim. </a:t>
            </a: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a:t/>
            </a:r>
            <a:br>
              <a:rPr lang="tr-TR" sz="2000" dirty="0"/>
            </a:br>
            <a:r>
              <a:rPr lang="tr-TR" sz="2000" dirty="0"/>
              <a:t/>
            </a:r>
            <a:br>
              <a:rPr lang="tr-TR" sz="2000" dirty="0"/>
            </a:br>
            <a:r>
              <a:rPr lang="tr-TR" sz="2000" dirty="0"/>
              <a:t/>
            </a:r>
            <a:br>
              <a:rPr lang="tr-TR" sz="2000" dirty="0"/>
            </a:br>
            <a:r>
              <a:rPr lang="tr-TR" sz="1600" dirty="0"/>
              <a:t>Dr. Öğr. Üyesi Zeynep Öztürk Yaprak</a:t>
            </a:r>
          </a:p>
        </p:txBody>
      </p:sp>
      <p:sp>
        <p:nvSpPr>
          <p:cNvPr id="3" name="Content Placeholder 2"/>
          <p:cNvSpPr>
            <a:spLocks noGrp="1"/>
          </p:cNvSpPr>
          <p:nvPr>
            <p:ph idx="1"/>
          </p:nvPr>
        </p:nvSpPr>
        <p:spPr>
          <a:xfrm>
            <a:off x="173736" y="274320"/>
            <a:ext cx="8430768" cy="1783080"/>
          </a:xfrm>
        </p:spPr>
        <p:txBody>
          <a:bodyPr>
            <a:normAutofit fontScale="85000" lnSpcReduction="10000"/>
          </a:bodyPr>
          <a:lstStyle/>
          <a:p>
            <a:pPr marL="1371600" lvl="3" indent="0">
              <a:buNone/>
            </a:pPr>
            <a:endParaRPr lang="tr-TR" dirty="0"/>
          </a:p>
          <a:p>
            <a:pPr marL="1371600" lvl="3" indent="0" algn="ctr">
              <a:buNone/>
            </a:pPr>
            <a:r>
              <a:rPr lang="tr-TR" sz="5100" dirty="0"/>
              <a:t>Sürdürülebilir bir geleceği birlikte inşa edelim.</a:t>
            </a:r>
          </a:p>
          <a:p>
            <a:pPr marL="0" indent="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çerik Yer Tutucusu 4" descr="tutma, kişi, şahıs, el, yeşil içeren bir resim&#10;&#10;Açıklama otomatik olarak oluşturuldu">
            <a:extLst>
              <a:ext uri="{FF2B5EF4-FFF2-40B4-BE49-F238E27FC236}">
                <a16:creationId xmlns:a16="http://schemas.microsoft.com/office/drawing/2014/main" xmlns="" id="{63879356-0EDD-02A5-B68B-BEAAC881FFE2}"/>
              </a:ext>
            </a:extLst>
          </p:cNvPr>
          <p:cNvPicPr>
            <a:picLocks noChangeAspect="1"/>
          </p:cNvPicPr>
          <p:nvPr/>
        </p:nvPicPr>
        <p:blipFill>
          <a:blip r:embed="rId2"/>
          <a:srcRect l="20667" r="21502" b="-2"/>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Başlık 1">
            <a:extLst>
              <a:ext uri="{FF2B5EF4-FFF2-40B4-BE49-F238E27FC236}">
                <a16:creationId xmlns:a16="http://schemas.microsoft.com/office/drawing/2014/main" xmlns="" id="{5A70664D-52B8-D627-A65B-6A6D0CC990F6}"/>
              </a:ext>
            </a:extLst>
          </p:cNvPr>
          <p:cNvSpPr>
            <a:spLocks noGrp="1"/>
          </p:cNvSpPr>
          <p:nvPr>
            <p:ph type="title"/>
          </p:nvPr>
        </p:nvSpPr>
        <p:spPr>
          <a:xfrm>
            <a:off x="166977" y="609600"/>
            <a:ext cx="3490623" cy="1320800"/>
          </a:xfrm>
        </p:spPr>
        <p:txBody>
          <a:bodyPr>
            <a:normAutofit/>
          </a:bodyPr>
          <a:lstStyle/>
          <a:p>
            <a:pPr>
              <a:lnSpc>
                <a:spcPct val="90000"/>
              </a:lnSpc>
            </a:pPr>
            <a:r>
              <a:rPr lang="tr-TR" sz="2800" dirty="0"/>
              <a:t>SÜRDÜRÜLEBİLİR KALKINMANIN BOYUTLARI</a:t>
            </a:r>
          </a:p>
        </p:txBody>
      </p:sp>
      <p:sp>
        <p:nvSpPr>
          <p:cNvPr id="9" name="Content Placeholder 8">
            <a:extLst>
              <a:ext uri="{FF2B5EF4-FFF2-40B4-BE49-F238E27FC236}">
                <a16:creationId xmlns:a16="http://schemas.microsoft.com/office/drawing/2014/main" xmlns="" id="{C47E38F9-8376-56F3-DD5C-6CDA3523CA09}"/>
              </a:ext>
            </a:extLst>
          </p:cNvPr>
          <p:cNvSpPr>
            <a:spLocks noGrp="1"/>
          </p:cNvSpPr>
          <p:nvPr>
            <p:ph idx="1"/>
          </p:nvPr>
        </p:nvSpPr>
        <p:spPr>
          <a:xfrm>
            <a:off x="618307" y="2540001"/>
            <a:ext cx="2888342" cy="2326197"/>
          </a:xfrm>
        </p:spPr>
        <p:txBody>
          <a:bodyPr>
            <a:normAutofit/>
          </a:bodyPr>
          <a:lstStyle/>
          <a:p>
            <a:r>
              <a:rPr lang="tr-TR" sz="2800" dirty="0"/>
              <a:t>Ekonomik</a:t>
            </a:r>
          </a:p>
          <a:p>
            <a:r>
              <a:rPr lang="tr-TR" sz="2800" dirty="0"/>
              <a:t>Sosyal</a:t>
            </a:r>
          </a:p>
          <a:p>
            <a:r>
              <a:rPr lang="tr-TR" sz="2800" dirty="0"/>
              <a:t>Çevresel</a:t>
            </a:r>
          </a:p>
          <a:p>
            <a:endParaRPr lang="tr-TR" dirty="0"/>
          </a:p>
        </p:txBody>
      </p:sp>
    </p:spTree>
    <p:extLst>
      <p:ext uri="{BB962C8B-B14F-4D97-AF65-F5344CB8AC3E}">
        <p14:creationId xmlns:p14="http://schemas.microsoft.com/office/powerpoint/2010/main" val="1218558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İçerik Yer Tutucusu 8" descr="metin, daire, yazı tipi, kompakt disk içeren bir resim&#10;&#10;Açıklama otomatik olarak oluşturuldu">
            <a:extLst>
              <a:ext uri="{FF2B5EF4-FFF2-40B4-BE49-F238E27FC236}">
                <a16:creationId xmlns:a16="http://schemas.microsoft.com/office/drawing/2014/main" xmlns="" id="{D7BE1C34-9BB0-1863-8029-F4C35CF6A37F}"/>
              </a:ext>
            </a:extLst>
          </p:cNvPr>
          <p:cNvPicPr>
            <a:picLocks noGrp="1" noChangeAspect="1"/>
          </p:cNvPicPr>
          <p:nvPr>
            <p:ph idx="1"/>
          </p:nvPr>
        </p:nvPicPr>
        <p:blipFill>
          <a:blip r:embed="rId2"/>
          <a:stretch>
            <a:fillRect/>
          </a:stretch>
        </p:blipFill>
        <p:spPr>
          <a:xfrm>
            <a:off x="722376" y="512064"/>
            <a:ext cx="6480206" cy="5861304"/>
          </a:xfrm>
          <a:prstGeom prst="rect">
            <a:avLst/>
          </a:prstGeom>
        </p:spPr>
      </p:pic>
    </p:spTree>
    <p:extLst>
      <p:ext uri="{BB962C8B-B14F-4D97-AF65-F5344CB8AC3E}">
        <p14:creationId xmlns:p14="http://schemas.microsoft.com/office/powerpoint/2010/main" val="267882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çerik Yer Tutucusu 4" descr="bitki, iç mekan, saksı çiçeği, masa içeren bir resim&#10;&#10;Açıklama otomatik olarak oluşturuldu">
            <a:extLst>
              <a:ext uri="{FF2B5EF4-FFF2-40B4-BE49-F238E27FC236}">
                <a16:creationId xmlns:a16="http://schemas.microsoft.com/office/drawing/2014/main" xmlns="" id="{C6D49AA2-9F78-1503-F667-6E453CB27DEB}"/>
              </a:ext>
            </a:extLst>
          </p:cNvPr>
          <p:cNvPicPr>
            <a:picLocks noChangeAspect="1"/>
          </p:cNvPicPr>
          <p:nvPr/>
        </p:nvPicPr>
        <p:blipFill>
          <a:blip r:embed="rId2"/>
          <a:srcRect l="52444" r="12901" b="1"/>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70" name="Başlık 1">
            <a:extLst>
              <a:ext uri="{FF2B5EF4-FFF2-40B4-BE49-F238E27FC236}">
                <a16:creationId xmlns:a16="http://schemas.microsoft.com/office/drawing/2014/main" xmlns="" id="{3E9223CD-2F1F-BD44-921A-D23116B8FB0C}"/>
              </a:ext>
            </a:extLst>
          </p:cNvPr>
          <p:cNvSpPr>
            <a:spLocks noGrp="1"/>
          </p:cNvSpPr>
          <p:nvPr>
            <p:ph type="title"/>
          </p:nvPr>
        </p:nvSpPr>
        <p:spPr>
          <a:xfrm>
            <a:off x="507999" y="210312"/>
            <a:ext cx="2888343" cy="1152144"/>
          </a:xfrm>
        </p:spPr>
        <p:txBody>
          <a:bodyPr>
            <a:normAutofit fontScale="90000"/>
          </a:bodyPr>
          <a:lstStyle/>
          <a:p>
            <a:r>
              <a:rPr lang="tr-TR" dirty="0"/>
              <a:t>EKONOMİK BOYUTU</a:t>
            </a:r>
          </a:p>
        </p:txBody>
      </p:sp>
      <p:sp>
        <p:nvSpPr>
          <p:cNvPr id="71" name="Content Placeholder 8">
            <a:extLst>
              <a:ext uri="{FF2B5EF4-FFF2-40B4-BE49-F238E27FC236}">
                <a16:creationId xmlns:a16="http://schemas.microsoft.com/office/drawing/2014/main" xmlns="" id="{F8B7B360-923B-1800-1C98-A4F3DF67EE02}"/>
              </a:ext>
            </a:extLst>
          </p:cNvPr>
          <p:cNvSpPr>
            <a:spLocks noGrp="1"/>
          </p:cNvSpPr>
          <p:nvPr>
            <p:ph idx="1"/>
          </p:nvPr>
        </p:nvSpPr>
        <p:spPr>
          <a:xfrm>
            <a:off x="508000" y="1370923"/>
            <a:ext cx="3572668" cy="5276766"/>
          </a:xfrm>
        </p:spPr>
        <p:txBody>
          <a:bodyPr>
            <a:normAutofit/>
          </a:bodyPr>
          <a:lstStyle/>
          <a:p>
            <a:r>
              <a:rPr lang="tr-TR" dirty="0"/>
              <a:t>Kaynakların Verimli Kullanımı</a:t>
            </a:r>
          </a:p>
          <a:p>
            <a:r>
              <a:rPr lang="tr-TR" dirty="0"/>
              <a:t>Uzun Vadeli Ekonomik Büyüme</a:t>
            </a:r>
          </a:p>
          <a:p>
            <a:r>
              <a:rPr lang="tr-TR" dirty="0"/>
              <a:t>Yeşil Ekonomi</a:t>
            </a:r>
          </a:p>
          <a:p>
            <a:r>
              <a:rPr lang="tr-TR" dirty="0"/>
              <a:t>Döngüsel Ekonomi Modeli</a:t>
            </a:r>
          </a:p>
          <a:p>
            <a:r>
              <a:rPr lang="tr-TR" dirty="0"/>
              <a:t>İstihdam Yaratma</a:t>
            </a:r>
          </a:p>
          <a:p>
            <a:r>
              <a:rPr lang="tr-TR" dirty="0"/>
              <a:t>Çevresel ve Sosyal Maliyetlerin Azaltılması</a:t>
            </a:r>
          </a:p>
          <a:p>
            <a:r>
              <a:rPr lang="tr-TR" dirty="0"/>
              <a:t>Sürdürülebilir Kalkınma Amaçlarına (SKA) Uyum</a:t>
            </a:r>
          </a:p>
          <a:p>
            <a:r>
              <a:rPr lang="tr-TR" dirty="0"/>
              <a:t>Ekonomik Eşitsizliklerin Azaltılması</a:t>
            </a:r>
          </a:p>
          <a:p>
            <a:r>
              <a:rPr lang="tr-TR" dirty="0"/>
              <a:t>Karbon Vergisi ve Teşvikler</a:t>
            </a:r>
          </a:p>
          <a:p>
            <a:endParaRPr lang="en-US" dirty="0"/>
          </a:p>
        </p:txBody>
      </p:sp>
    </p:spTree>
    <p:extLst>
      <p:ext uri="{BB962C8B-B14F-4D97-AF65-F5344CB8AC3E}">
        <p14:creationId xmlns:p14="http://schemas.microsoft.com/office/powerpoint/2010/main" val="134599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B46A94D-C66C-65BD-83FE-11A8816BC9FE}"/>
              </a:ext>
            </a:extLst>
          </p:cNvPr>
          <p:cNvSpPr>
            <a:spLocks noGrp="1"/>
          </p:cNvSpPr>
          <p:nvPr>
            <p:ph type="title"/>
          </p:nvPr>
        </p:nvSpPr>
        <p:spPr>
          <a:xfrm>
            <a:off x="4567833" y="109728"/>
            <a:ext cx="2765655" cy="1234440"/>
          </a:xfrm>
        </p:spPr>
        <p:txBody>
          <a:bodyPr anchor="ctr">
            <a:normAutofit/>
          </a:bodyPr>
          <a:lstStyle/>
          <a:p>
            <a:r>
              <a:rPr lang="tr-TR" dirty="0"/>
              <a:t>ÇEVRESEL BOYUTU</a:t>
            </a:r>
          </a:p>
        </p:txBody>
      </p:sp>
      <p:sp>
        <p:nvSpPr>
          <p:cNvPr id="33" name="Content Placeholder 8">
            <a:extLst>
              <a:ext uri="{FF2B5EF4-FFF2-40B4-BE49-F238E27FC236}">
                <a16:creationId xmlns:a16="http://schemas.microsoft.com/office/drawing/2014/main" xmlns="" id="{4E06FCC6-6A43-4CB4-2713-0BE1F794AAE8}"/>
              </a:ext>
            </a:extLst>
          </p:cNvPr>
          <p:cNvSpPr>
            <a:spLocks noGrp="1"/>
          </p:cNvSpPr>
          <p:nvPr>
            <p:ph idx="1"/>
          </p:nvPr>
        </p:nvSpPr>
        <p:spPr>
          <a:xfrm>
            <a:off x="4570806" y="1481329"/>
            <a:ext cx="3878250" cy="4983480"/>
          </a:xfrm>
        </p:spPr>
        <p:txBody>
          <a:bodyPr>
            <a:normAutofit/>
          </a:bodyPr>
          <a:lstStyle/>
          <a:p>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Doğal Kaynakların Korunması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İklim Değişikliği ile Mücadele</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Atık Yönetimi ve Geri Dönüşüm</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Biyolojik Çeşitliliğin Korunması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Kirlilik Kontrolü</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Enerji Verimliliği ve Yenilenebilir Enerji Kullanımı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Ekosistem Hizmetlerinin Sürdürülebilir Yönetimi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Sürdürülebilir Şehirler ve Yaşam Alanları</a:t>
            </a:r>
          </a:p>
          <a:p>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Su Kaynaklarının Yönetimi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İçerik Yer Tutucusu 4" descr="dış mekan, gökyüzü, bitki, bahçe içeren bir resim&#10;&#10;Açıklama otomatik olarak oluşturuldu">
            <a:extLst>
              <a:ext uri="{FF2B5EF4-FFF2-40B4-BE49-F238E27FC236}">
                <a16:creationId xmlns:a16="http://schemas.microsoft.com/office/drawing/2014/main" xmlns="" id="{7E692EBB-C8D9-A4C1-CB83-382D9A4EFCA8}"/>
              </a:ext>
            </a:extLst>
          </p:cNvPr>
          <p:cNvPicPr>
            <a:picLocks noChangeAspect="1"/>
          </p:cNvPicPr>
          <p:nvPr/>
        </p:nvPicPr>
        <p:blipFill>
          <a:blip r:embed="rId2"/>
          <a:srcRect l="31394" r="29799" b="2"/>
          <a:stretch/>
        </p:blipFill>
        <p:spPr>
          <a:xfrm>
            <a:off x="599860" y="1197152"/>
            <a:ext cx="3797245" cy="4452060"/>
          </a:xfrm>
          <a:prstGeom prst="rect">
            <a:avLst/>
          </a:prstGeom>
        </p:spPr>
      </p:pic>
    </p:spTree>
    <p:extLst>
      <p:ext uri="{BB962C8B-B14F-4D97-AF65-F5344CB8AC3E}">
        <p14:creationId xmlns:p14="http://schemas.microsoft.com/office/powerpoint/2010/main" val="3051005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9CDDA63-DC3A-D1EE-D36E-EE0D1989A8CF}"/>
              </a:ext>
            </a:extLst>
          </p:cNvPr>
          <p:cNvSpPr>
            <a:spLocks noGrp="1"/>
          </p:cNvSpPr>
          <p:nvPr>
            <p:ph type="title"/>
          </p:nvPr>
        </p:nvSpPr>
        <p:spPr>
          <a:xfrm>
            <a:off x="5386292" y="155448"/>
            <a:ext cx="3384742" cy="1188720"/>
          </a:xfrm>
        </p:spPr>
        <p:txBody>
          <a:bodyPr anchor="ctr">
            <a:normAutofit/>
          </a:bodyPr>
          <a:lstStyle/>
          <a:p>
            <a:r>
              <a:rPr lang="tr-TR" dirty="0">
                <a:solidFill>
                  <a:srgbClr val="FFFFFF"/>
                </a:solidFill>
              </a:rPr>
              <a:t>SOSYAL BOYUTU</a:t>
            </a:r>
          </a:p>
        </p:txBody>
      </p:sp>
      <p:sp>
        <p:nvSpPr>
          <p:cNvPr id="83" name="Content Placeholder 8">
            <a:extLst>
              <a:ext uri="{FF2B5EF4-FFF2-40B4-BE49-F238E27FC236}">
                <a16:creationId xmlns:a16="http://schemas.microsoft.com/office/drawing/2014/main" xmlns="" id="{7A4C132B-8E49-A4FF-423E-39375851037C}"/>
              </a:ext>
            </a:extLst>
          </p:cNvPr>
          <p:cNvSpPr>
            <a:spLocks noGrp="1"/>
          </p:cNvSpPr>
          <p:nvPr>
            <p:ph idx="1"/>
          </p:nvPr>
        </p:nvSpPr>
        <p:spPr>
          <a:xfrm>
            <a:off x="4050793" y="1417320"/>
            <a:ext cx="4954466" cy="5221224"/>
          </a:xfrm>
        </p:spPr>
        <p:txBody>
          <a:bodyPr anchor="t">
            <a:normAutofit/>
          </a:bodyPr>
          <a:lstStyle/>
          <a:p>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Eşitlik ve Adaletin Sağlanması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Eğitime Erişim ve Kalite</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Sağlık Hizmetlerine Erişim</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Fakirlikle Mücadele</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Toplumsal Katılım ve Karar Alma Süreçleri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Kültürel Mirasın Korunması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Göç ve Yerinden Edilmeyle Mücadele</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İstihdam ve İnsan Hakları</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tr-TR" sz="1800" b="1" kern="0" dirty="0">
                <a:effectLst/>
                <a:latin typeface="Times New Roman" panose="02020603050405020304" pitchFamily="18" charset="0"/>
                <a:ea typeface="Times New Roman" panose="02020603050405020304" pitchFamily="18" charset="0"/>
              </a:rPr>
              <a:t>Toplum Sağlığı ve Güvenliği</a:t>
            </a:r>
          </a:p>
          <a:p>
            <a:r>
              <a:rPr lang="tr-T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Sosyal Dayanışma ve Toplulukların Güçlendirilmesi</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solidFill>
                <a:srgbClr val="FFFFFF"/>
              </a:solidFill>
            </a:endParaRPr>
          </a:p>
        </p:txBody>
      </p:sp>
      <p:pic>
        <p:nvPicPr>
          <p:cNvPr id="5" name="İçerik Yer Tutucusu 4">
            <a:extLst>
              <a:ext uri="{FF2B5EF4-FFF2-40B4-BE49-F238E27FC236}">
                <a16:creationId xmlns:a16="http://schemas.microsoft.com/office/drawing/2014/main" xmlns="" id="{4B5E98D7-C293-A116-F77C-78A55858BA94}"/>
              </a:ext>
            </a:extLst>
          </p:cNvPr>
          <p:cNvPicPr>
            <a:picLocks noChangeAspect="1"/>
          </p:cNvPicPr>
          <p:nvPr/>
        </p:nvPicPr>
        <p:blipFill>
          <a:blip r:embed="rId2"/>
          <a:stretch>
            <a:fillRect/>
          </a:stretch>
        </p:blipFill>
        <p:spPr>
          <a:xfrm>
            <a:off x="210711" y="1106424"/>
            <a:ext cx="3622773" cy="4306824"/>
          </a:xfrm>
          <a:prstGeom prst="rect">
            <a:avLst/>
          </a:prstGeom>
        </p:spPr>
      </p:pic>
    </p:spTree>
    <p:extLst>
      <p:ext uri="{BB962C8B-B14F-4D97-AF65-F5344CB8AC3E}">
        <p14:creationId xmlns:p14="http://schemas.microsoft.com/office/powerpoint/2010/main" val="267332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8B4F0F2-66EF-9D8D-C26F-681E03E2135D}"/>
              </a:ext>
            </a:extLst>
          </p:cNvPr>
          <p:cNvSpPr>
            <a:spLocks noGrp="1"/>
          </p:cNvSpPr>
          <p:nvPr>
            <p:ph type="title"/>
          </p:nvPr>
        </p:nvSpPr>
        <p:spPr>
          <a:xfrm>
            <a:off x="609599" y="179799"/>
            <a:ext cx="7715891" cy="1412696"/>
          </a:xfrm>
        </p:spPr>
        <p:txBody>
          <a:bodyPr>
            <a:normAutofit/>
          </a:bodyPr>
          <a:lstStyle/>
          <a:p>
            <a:pPr algn="ctr"/>
            <a:r>
              <a:rPr lang="tr-TR" dirty="0"/>
              <a:t>ÜNİVERSİTELERDE SÜRDÜRÜLEBİLİR KALKINMA BOYUTLARINA ÖRNEKLER</a:t>
            </a:r>
          </a:p>
        </p:txBody>
      </p:sp>
      <p:sp>
        <p:nvSpPr>
          <p:cNvPr id="3" name="İçerik Yer Tutucusu 2">
            <a:extLst>
              <a:ext uri="{FF2B5EF4-FFF2-40B4-BE49-F238E27FC236}">
                <a16:creationId xmlns:a16="http://schemas.microsoft.com/office/drawing/2014/main" xmlns="" id="{86411878-AEC6-EB54-F93C-C8E07EE6F54D}"/>
              </a:ext>
            </a:extLst>
          </p:cNvPr>
          <p:cNvSpPr>
            <a:spLocks noGrp="1"/>
          </p:cNvSpPr>
          <p:nvPr>
            <p:ph idx="1"/>
          </p:nvPr>
        </p:nvSpPr>
        <p:spPr>
          <a:xfrm>
            <a:off x="380144" y="1448657"/>
            <a:ext cx="7715891" cy="4972692"/>
          </a:xfrm>
        </p:spPr>
        <p:txBody>
          <a:bodyPr>
            <a:normAutofit lnSpcReduction="10000"/>
          </a:bodyPr>
          <a:lstStyle/>
          <a:p>
            <a:pPr algn="ctr">
              <a:buAutoNum type="arabicPeriod"/>
            </a:pPr>
            <a:r>
              <a:rPr lang="tr-TR" sz="2000" b="1" kern="100" dirty="0">
                <a:effectLst/>
                <a:latin typeface="Aptos" panose="020B0004020202020204" pitchFamily="34" charset="0"/>
                <a:ea typeface="Aptos" panose="020B0004020202020204" pitchFamily="34" charset="0"/>
                <a:cs typeface="Times New Roman" panose="02020603050405020304" pitchFamily="18" charset="0"/>
              </a:rPr>
              <a:t>Ekonomik Boyut: Üniversite Kaynaklarının Verimli Kullanımı ve Yeşil Ekonomi</a:t>
            </a:r>
          </a:p>
          <a:p>
            <a:pPr marL="342900" lvl="0" indent="-342900" algn="just">
              <a:lnSpc>
                <a:spcPct val="107000"/>
              </a:lnSpc>
              <a:spcAft>
                <a:spcPts val="800"/>
              </a:spcAft>
              <a:buSzPts val="1000"/>
              <a:buFont typeface="Symbol" panose="05050102010706020507" pitchFamily="18" charset="2"/>
              <a:buChar char=""/>
              <a:tabLst>
                <a:tab pos="457200" algn="l"/>
              </a:tabLst>
            </a:pPr>
            <a:r>
              <a:rPr lang="tr-TR" sz="2000" b="1" kern="100" dirty="0">
                <a:effectLst/>
                <a:latin typeface="Aptos" panose="020B0004020202020204" pitchFamily="34" charset="0"/>
                <a:ea typeface="Aptos" panose="020B0004020202020204" pitchFamily="34" charset="0"/>
                <a:cs typeface="Times New Roman" panose="02020603050405020304" pitchFamily="18" charset="0"/>
              </a:rPr>
              <a:t>Enerji Verimliliği:</a:t>
            </a:r>
            <a:r>
              <a:rPr lang="tr-TR" sz="2000" kern="100" dirty="0">
                <a:effectLst/>
                <a:latin typeface="Aptos" panose="020B0004020202020204" pitchFamily="34" charset="0"/>
                <a:ea typeface="Aptos" panose="020B0004020202020204" pitchFamily="34" charset="0"/>
                <a:cs typeface="Times New Roman" panose="02020603050405020304" pitchFamily="18" charset="0"/>
              </a:rPr>
              <a:t> Kampüste güneş panelleri kurularak elektrik üretimi sağlanabilir, enerji tasarrufu için LED aydınlatmalar kullanılabilir.</a:t>
            </a:r>
          </a:p>
          <a:p>
            <a:pPr marL="342900" lvl="0" indent="-342900" algn="just">
              <a:lnSpc>
                <a:spcPct val="107000"/>
              </a:lnSpc>
              <a:spcAft>
                <a:spcPts val="800"/>
              </a:spcAft>
              <a:buSzPts val="1000"/>
              <a:buFont typeface="Symbol" panose="05050102010706020507" pitchFamily="18" charset="2"/>
              <a:buChar char=""/>
              <a:tabLst>
                <a:tab pos="457200" algn="l"/>
              </a:tabLst>
            </a:pPr>
            <a:r>
              <a:rPr lang="tr-TR" sz="2000" b="1" kern="100" dirty="0">
                <a:effectLst/>
                <a:latin typeface="Aptos" panose="020B0004020202020204" pitchFamily="34" charset="0"/>
                <a:ea typeface="Aptos" panose="020B0004020202020204" pitchFamily="34" charset="0"/>
                <a:cs typeface="Times New Roman" panose="02020603050405020304" pitchFamily="18" charset="0"/>
              </a:rPr>
              <a:t>Döngüsel Ekonomi Uygulamaları:</a:t>
            </a:r>
            <a:r>
              <a:rPr lang="tr-TR" sz="2000" kern="100" dirty="0">
                <a:effectLst/>
                <a:latin typeface="Aptos" panose="020B0004020202020204" pitchFamily="34" charset="0"/>
                <a:ea typeface="Aptos" panose="020B0004020202020204" pitchFamily="34" charset="0"/>
                <a:cs typeface="Times New Roman" panose="02020603050405020304" pitchFamily="18" charset="0"/>
              </a:rPr>
              <a:t> Üniversitedeki araştırma projeleri kapsamında </a:t>
            </a:r>
            <a:r>
              <a:rPr lang="tr-TR" sz="2000" b="1" kern="100" dirty="0">
                <a:effectLst/>
                <a:latin typeface="Aptos" panose="020B0004020202020204" pitchFamily="34" charset="0"/>
                <a:ea typeface="Aptos" panose="020B0004020202020204" pitchFamily="34" charset="0"/>
                <a:cs typeface="Times New Roman" panose="02020603050405020304" pitchFamily="18" charset="0"/>
              </a:rPr>
              <a:t>endüstriyel kenevir atıklarının</a:t>
            </a:r>
            <a:r>
              <a:rPr lang="tr-TR" sz="2000" kern="100" dirty="0">
                <a:effectLst/>
                <a:latin typeface="Aptos" panose="020B0004020202020204" pitchFamily="34" charset="0"/>
                <a:ea typeface="Aptos" panose="020B0004020202020204" pitchFamily="34" charset="0"/>
                <a:cs typeface="Times New Roman" panose="02020603050405020304" pitchFamily="18" charset="0"/>
              </a:rPr>
              <a:t> biyoteknoloji, ilaç veya tekstil sektörlerinde değerlendirilmesi.</a:t>
            </a:r>
          </a:p>
          <a:p>
            <a:pPr marL="342900" lvl="0" indent="-342900" algn="just">
              <a:lnSpc>
                <a:spcPct val="107000"/>
              </a:lnSpc>
              <a:spcAft>
                <a:spcPts val="800"/>
              </a:spcAft>
              <a:buSzPts val="1000"/>
              <a:buFont typeface="Symbol" panose="05050102010706020507" pitchFamily="18" charset="2"/>
              <a:buChar char=""/>
              <a:tabLst>
                <a:tab pos="457200" algn="l"/>
              </a:tabLst>
            </a:pPr>
            <a:r>
              <a:rPr lang="tr-TR" sz="2000" b="1" kern="100" dirty="0">
                <a:effectLst/>
                <a:latin typeface="Aptos" panose="020B0004020202020204" pitchFamily="34" charset="0"/>
                <a:ea typeface="Aptos" panose="020B0004020202020204" pitchFamily="34" charset="0"/>
                <a:cs typeface="Times New Roman" panose="02020603050405020304" pitchFamily="18" charset="0"/>
              </a:rPr>
              <a:t>Yerel Ekonomiye Katkı:</a:t>
            </a:r>
            <a:r>
              <a:rPr lang="tr-TR" sz="2000" kern="100" dirty="0">
                <a:effectLst/>
                <a:latin typeface="Aptos" panose="020B0004020202020204" pitchFamily="34" charset="0"/>
                <a:ea typeface="Aptos" panose="020B0004020202020204" pitchFamily="34" charset="0"/>
                <a:cs typeface="Times New Roman" panose="02020603050405020304" pitchFamily="18" charset="0"/>
              </a:rPr>
              <a:t> Üniversitenin kantin ve kafeteryalarında yerel üreticilerden temin edilen gıdaların kullanılması.</a:t>
            </a:r>
          </a:p>
          <a:p>
            <a:pPr marL="342900" lvl="0" indent="-342900" algn="just">
              <a:lnSpc>
                <a:spcPct val="107000"/>
              </a:lnSpc>
              <a:spcAft>
                <a:spcPts val="800"/>
              </a:spcAft>
              <a:buSzPts val="1000"/>
              <a:buFont typeface="Symbol" panose="05050102010706020507" pitchFamily="18" charset="2"/>
              <a:buChar char=""/>
              <a:tabLst>
                <a:tab pos="457200" algn="l"/>
              </a:tabLst>
            </a:pPr>
            <a:r>
              <a:rPr lang="tr-TR" sz="2000" b="1" kern="100" dirty="0">
                <a:effectLst/>
                <a:latin typeface="Aptos" panose="020B0004020202020204" pitchFamily="34" charset="0"/>
                <a:ea typeface="Aptos" panose="020B0004020202020204" pitchFamily="34" charset="0"/>
                <a:cs typeface="Times New Roman" panose="02020603050405020304" pitchFamily="18" charset="0"/>
              </a:rPr>
              <a:t>Sürdürülebilir Finans Yönetimi:</a:t>
            </a:r>
            <a:r>
              <a:rPr lang="tr-TR" sz="2000" kern="100" dirty="0">
                <a:effectLst/>
                <a:latin typeface="Aptos" panose="020B0004020202020204" pitchFamily="34" charset="0"/>
                <a:ea typeface="Aptos" panose="020B0004020202020204" pitchFamily="34" charset="0"/>
                <a:cs typeface="Times New Roman" panose="02020603050405020304" pitchFamily="18" charset="0"/>
              </a:rPr>
              <a:t> Üniversitenin fonlarının yeşil yatırım projelerine yönlendirilmesi (</a:t>
            </a:r>
            <a:r>
              <a:rPr lang="tr-TR" sz="2000" kern="100" dirty="0" err="1">
                <a:effectLst/>
                <a:latin typeface="Aptos" panose="020B0004020202020204" pitchFamily="34" charset="0"/>
                <a:ea typeface="Aptos" panose="020B0004020202020204" pitchFamily="34" charset="0"/>
                <a:cs typeface="Times New Roman" panose="02020603050405020304" pitchFamily="18" charset="0"/>
              </a:rPr>
              <a:t>örn</a:t>
            </a:r>
            <a:r>
              <a:rPr lang="tr-TR" sz="2000" kern="100" dirty="0">
                <a:effectLst/>
                <a:latin typeface="Aptos" panose="020B0004020202020204" pitchFamily="34" charset="0"/>
                <a:ea typeface="Aptos" panose="020B0004020202020204" pitchFamily="34" charset="0"/>
                <a:cs typeface="Times New Roman" panose="02020603050405020304" pitchFamily="18" charset="0"/>
              </a:rPr>
              <a:t>. karbon ayak izini azaltan projelere destek).</a:t>
            </a:r>
          </a:p>
          <a:p>
            <a:endParaRPr lang="tr-TR" dirty="0"/>
          </a:p>
        </p:txBody>
      </p:sp>
    </p:spTree>
    <p:extLst>
      <p:ext uri="{BB962C8B-B14F-4D97-AF65-F5344CB8AC3E}">
        <p14:creationId xmlns:p14="http://schemas.microsoft.com/office/powerpoint/2010/main" val="628124805"/>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8C59B386-999D-4CB6-B907-9F3997C027C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1651</TotalTime>
  <Words>2364</Words>
  <Application>Microsoft Office PowerPoint</Application>
  <PresentationFormat>Ekran Gösterisi (4:3)</PresentationFormat>
  <Paragraphs>252</Paragraphs>
  <Slides>36</Slides>
  <Notes>2</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Yüzeyler</vt:lpstr>
      <vt:lpstr>YOZGAT BOZOK ÜNİVERSİTESİ   Sürdürülebilirlik Koordinatörlüğü    Dr. Öğr. Üyesi Zeynep Öztürk Yaprak</vt:lpstr>
      <vt:lpstr>SÜRDÜRÜLEBİLİR KALKINMA KAVRAMININ ORTAYA ÇIKIŞI</vt:lpstr>
      <vt:lpstr>Sürdürülebilir Kalkınma Nedir?</vt:lpstr>
      <vt:lpstr>SÜRDÜRÜLEBİLİR KALKINMANIN BOYUTLARI</vt:lpstr>
      <vt:lpstr>PowerPoint Sunusu</vt:lpstr>
      <vt:lpstr>EKONOMİK BOYUTU</vt:lpstr>
      <vt:lpstr>ÇEVRESEL BOYUTU</vt:lpstr>
      <vt:lpstr>SOSYAL BOYUTU</vt:lpstr>
      <vt:lpstr>ÜNİVERSİTELERDE SÜRDÜRÜLEBİLİR KALKINMA BOYUTLARINA ÖRNEKLER</vt:lpstr>
      <vt:lpstr>PowerPoint Sunusu</vt:lpstr>
      <vt:lpstr>PowerPoint Sunusu</vt:lpstr>
      <vt:lpstr>GÜNÜMÜZDE SÜRDÜRÜLEBİLİRLİK NEDEN ÖNEMLİ HALE GELMİŞTİR?</vt:lpstr>
      <vt:lpstr>ÜNİVERSİTELERİN SÜRDÜRÜLEBİLİRLİKTEKİ ROLÜ</vt:lpstr>
      <vt:lpstr>SÜRDÜRÜLEBİLİRLİK KOORDİNATÖRLÜĞÜNÜN KURULUŞU</vt:lpstr>
      <vt:lpstr> SÜRDÜRÜLEBİLİRLİK KOORDİNATÖRLÜĞÜNÜN ÖNEMİ</vt:lpstr>
      <vt:lpstr>SÜRDÜRÜLEBİLİRLİK KOORDİNATÖRLÜĞÜNÜN HEDEFLERİ</vt:lpstr>
      <vt:lpstr>ÜNİVERSİTEMİZ PERSONELİ VE ÖĞRENCİLERİNDEN BEKLENTİLERİMİZ</vt:lpstr>
      <vt:lpstr>NELER YAPTIK?  ULUSLARARASI SÜRDÜRÜLEBİLİRLİK SIRALAMALARI ve SKA RAPORLARI</vt:lpstr>
      <vt:lpstr>PowerPoint Sunusu</vt:lpstr>
      <vt:lpstr>SÜRDÜRÜLEBİLİR KALKINMA AMAÇLARI (SKA) VE ÜNİVERSİTEMİZDEKİ UYGULAMA SÜRECİ</vt:lpstr>
      <vt:lpstr>SÜRDÜRÜLEBİLİR KALKINMA AMAÇLARI (SKA) VE KODLARI</vt:lpstr>
      <vt:lpstr>ÜNİVERSİTEMİZDE SKA KODLAMA UYGULAMASI </vt:lpstr>
      <vt:lpstr>SÜRDÜRÜLEBİLİR KALKINMA AMAÇLARI (SKA) VE ÖRNEK UYGULAMALAR</vt:lpstr>
      <vt:lpstr>SÜRDÜRÜLEBİLİR KALKINMA AMAÇLARI (SKA) VE ÖRNEK UYGULAMALAR</vt:lpstr>
      <vt:lpstr>SÜRDÜRÜLEBİLİR KALKINMA AMAÇLARI (SKA) VE ÖRNEK UYGULAMALAR</vt:lpstr>
      <vt:lpstr>SÜRDÜRÜLEBİLİR KALKINMA AMAÇLARI (SKA) VE ÖRNEK UYGULAMALAR</vt:lpstr>
      <vt:lpstr>SÜRDÜRÜLEBİLİR KALKINMA AMAÇLARI (SKA) VE ÖRNEK UYGULAMALAR</vt:lpstr>
      <vt:lpstr>SÜRDÜRÜLEBİLİR KALKINMA AMAÇLARI (SKA) VE ÖRNEK UYGULAMALAR</vt:lpstr>
      <vt:lpstr>SÜRDÜRÜLEBİLİR KALKINMA AMAÇLARI (SKA) VE ÖRNEK UYGULAMALAR</vt:lpstr>
      <vt:lpstr>SÜRDÜRÜLEBİLİR KALKINMA AMAÇLARI (SKA) VE ÖRNEK UYGULAMALAR</vt:lpstr>
      <vt:lpstr>SÜRDÜRÜLEBİLİR KALKINMA AMAÇLARI (SKA) VE ÖRNEK UYGULAMALAR</vt:lpstr>
      <vt:lpstr>ÜNİVERSİTEMİZDE SKA KODLAMA UYGULAMASI</vt:lpstr>
      <vt:lpstr>SKA KODLAMASININ ULUSLARARASILAŞMA VE SIRALAMALAR ÜZERİNDEKİ ETKİSİ </vt:lpstr>
      <vt:lpstr>SÜRDÜRÜLEBİLİRLİK: BİRLİKTE BAŞARABİLİRİZ</vt:lpstr>
      <vt:lpstr>PowerPoint Sunusu</vt:lpstr>
      <vt:lpstr> Katılımınız ve değerli katkılarınız için teşekkür ederim.     Dr. Öğr. Üyesi Zeynep Öztürk Yaprak</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YOZGAT BOZOK ÜNİVERSİTESİ   Sürdürülebilirlik Koordinatörlüğü</dc:title>
  <dc:creator>Zeynep Öztürk Yaprak</dc:creator>
  <dc:description>generated using python-pptx</dc:description>
  <cp:lastModifiedBy>Acer</cp:lastModifiedBy>
  <cp:revision>6</cp:revision>
  <dcterms:created xsi:type="dcterms:W3CDTF">2013-01-27T09:14:16Z</dcterms:created>
  <dcterms:modified xsi:type="dcterms:W3CDTF">2025-03-05T09:34:00Z</dcterms:modified>
</cp:coreProperties>
</file>