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739" r:id="rId1"/>
  </p:sldMasterIdLst>
  <p:notesMasterIdLst>
    <p:notesMasterId r:id="rId73"/>
  </p:notesMasterIdLst>
  <p:sldIdLst>
    <p:sldId id="257" r:id="rId2"/>
    <p:sldId id="547" r:id="rId3"/>
    <p:sldId id="605" r:id="rId4"/>
    <p:sldId id="626" r:id="rId5"/>
    <p:sldId id="610" r:id="rId6"/>
    <p:sldId id="548" r:id="rId7"/>
    <p:sldId id="611" r:id="rId8"/>
    <p:sldId id="607" r:id="rId9"/>
    <p:sldId id="608" r:id="rId10"/>
    <p:sldId id="606" r:id="rId11"/>
    <p:sldId id="609" r:id="rId12"/>
    <p:sldId id="549" r:id="rId13"/>
    <p:sldId id="550" r:id="rId14"/>
    <p:sldId id="612" r:id="rId15"/>
    <p:sldId id="613" r:id="rId16"/>
    <p:sldId id="614" r:id="rId17"/>
    <p:sldId id="615" r:id="rId18"/>
    <p:sldId id="554" r:id="rId19"/>
    <p:sldId id="555" r:id="rId20"/>
    <p:sldId id="556" r:id="rId21"/>
    <p:sldId id="558" r:id="rId22"/>
    <p:sldId id="551" r:id="rId23"/>
    <p:sldId id="552" r:id="rId24"/>
    <p:sldId id="559" r:id="rId25"/>
    <p:sldId id="560" r:id="rId26"/>
    <p:sldId id="563" r:id="rId27"/>
    <p:sldId id="561" r:id="rId28"/>
    <p:sldId id="557" r:id="rId29"/>
    <p:sldId id="562" r:id="rId30"/>
    <p:sldId id="564" r:id="rId31"/>
    <p:sldId id="565" r:id="rId32"/>
    <p:sldId id="620" r:id="rId33"/>
    <p:sldId id="567" r:id="rId34"/>
    <p:sldId id="568" r:id="rId35"/>
    <p:sldId id="569" r:id="rId36"/>
    <p:sldId id="570" r:id="rId37"/>
    <p:sldId id="571" r:id="rId38"/>
    <p:sldId id="572" r:id="rId39"/>
    <p:sldId id="573" r:id="rId40"/>
    <p:sldId id="574" r:id="rId41"/>
    <p:sldId id="575" r:id="rId42"/>
    <p:sldId id="576" r:id="rId43"/>
    <p:sldId id="627" r:id="rId44"/>
    <p:sldId id="630" r:id="rId45"/>
    <p:sldId id="631" r:id="rId46"/>
    <p:sldId id="580" r:id="rId47"/>
    <p:sldId id="604" r:id="rId48"/>
    <p:sldId id="628" r:id="rId49"/>
    <p:sldId id="629" r:id="rId50"/>
    <p:sldId id="585" r:id="rId51"/>
    <p:sldId id="589" r:id="rId52"/>
    <p:sldId id="590" r:id="rId53"/>
    <p:sldId id="591" r:id="rId54"/>
    <p:sldId id="592" r:id="rId55"/>
    <p:sldId id="593" r:id="rId56"/>
    <p:sldId id="594" r:id="rId57"/>
    <p:sldId id="595" r:id="rId58"/>
    <p:sldId id="596" r:id="rId59"/>
    <p:sldId id="597" r:id="rId60"/>
    <p:sldId id="598" r:id="rId61"/>
    <p:sldId id="599" r:id="rId62"/>
    <p:sldId id="600" r:id="rId63"/>
    <p:sldId id="601" r:id="rId64"/>
    <p:sldId id="602" r:id="rId65"/>
    <p:sldId id="603" r:id="rId66"/>
    <p:sldId id="621" r:id="rId67"/>
    <p:sldId id="622" r:id="rId68"/>
    <p:sldId id="623" r:id="rId69"/>
    <p:sldId id="624" r:id="rId70"/>
    <p:sldId id="625" r:id="rId71"/>
    <p:sldId id="566" r:id="rId7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2B2B2"/>
    <a:srgbClr val="C5C5C5"/>
    <a:srgbClr val="50CFB4"/>
    <a:srgbClr val="33CC33"/>
    <a:srgbClr val="FFCC00"/>
    <a:srgbClr val="D0A800"/>
    <a:srgbClr val="47A4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Orta Stil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Orta Stil 3 - Vurgu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929F9F4-4A8F-4326-A1B4-22849713DDAB}" styleName="Koyu Stil 1 - Vurgu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C2FFA5D-87B4-456A-9821-1D502468CF0F}" styleName="Tema Uygulanmış Stil 1 - Vurgu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ema Uygulanmış Stil 1 - Vurgu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Tema Uygulanmış Stil 1 - Vurgu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Stil Yok, Kılavuz Yok">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Stil Yok, Tablo Kılavuz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Orta Stil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01" autoAdjust="0"/>
    <p:restoredTop sz="94660"/>
  </p:normalViewPr>
  <p:slideViewPr>
    <p:cSldViewPr>
      <p:cViewPr>
        <p:scale>
          <a:sx n="118" d="100"/>
          <a:sy n="118" d="100"/>
        </p:scale>
        <p:origin x="-1434" y="-24"/>
      </p:cViewPr>
      <p:guideLst>
        <p:guide orient="horz" pos="2160"/>
        <p:guide pos="2880"/>
      </p:guideLst>
    </p:cSldViewPr>
  </p:slideViewPr>
  <p:notesTextViewPr>
    <p:cViewPr>
      <p:scale>
        <a:sx n="3" d="2"/>
        <a:sy n="3" d="2"/>
      </p:scale>
      <p:origin x="0" y="0"/>
    </p:cViewPr>
  </p:notesTextViewPr>
  <p:sorterViewPr>
    <p:cViewPr>
      <p:scale>
        <a:sx n="100" d="100"/>
        <a:sy n="100" d="100"/>
      </p:scale>
      <p:origin x="0" y="0"/>
    </p:cViewPr>
  </p:sorterViewPr>
  <p:notesViewPr>
    <p:cSldViewPr>
      <p:cViewPr varScale="1">
        <p:scale>
          <a:sx n="88" d="100"/>
          <a:sy n="88" d="100"/>
        </p:scale>
        <p:origin x="2772"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ADFB52-3EBD-446C-95F8-FB508723179D}"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tr-TR"/>
        </a:p>
      </dgm:t>
    </dgm:pt>
    <dgm:pt modelId="{60FE2A9B-F37F-4BF0-87CE-23924E98502F}">
      <dgm:prSet phldrT="[Metin]" custT="1"/>
      <dgm:spPr>
        <a:solidFill>
          <a:schemeClr val="tx1"/>
        </a:solidFill>
      </dgm:spPr>
      <dgm:t>
        <a:bodyPr/>
        <a:lstStyle/>
        <a:p>
          <a:r>
            <a:rPr lang="tr-TR" sz="2000" dirty="0">
              <a:latin typeface="Times New Roman" panose="02020603050405020304" pitchFamily="18" charset="0"/>
              <a:cs typeface="Times New Roman" panose="02020603050405020304" pitchFamily="18" charset="0"/>
            </a:rPr>
            <a:t>Doküman (Taslaklar)</a:t>
          </a:r>
        </a:p>
      </dgm:t>
    </dgm:pt>
    <dgm:pt modelId="{7FBBCA08-8679-4473-A7D3-94A6247A1FB3}" type="parTrans" cxnId="{42A2A177-6885-4E98-930F-F9855EC67E59}">
      <dgm:prSet/>
      <dgm:spPr/>
      <dgm:t>
        <a:bodyPr/>
        <a:lstStyle/>
        <a:p>
          <a:endParaRPr lang="tr-TR">
            <a:latin typeface="Times New Roman" panose="02020603050405020304" pitchFamily="18" charset="0"/>
            <a:cs typeface="Times New Roman" panose="02020603050405020304" pitchFamily="18" charset="0"/>
          </a:endParaRPr>
        </a:p>
      </dgm:t>
    </dgm:pt>
    <dgm:pt modelId="{C032F01E-31C7-47C5-BDEB-CEEB8875A9E4}" type="sibTrans" cxnId="{42A2A177-6885-4E98-930F-F9855EC67E59}">
      <dgm:prSet/>
      <dgm:spPr/>
      <dgm:t>
        <a:bodyPr/>
        <a:lstStyle/>
        <a:p>
          <a:endParaRPr lang="tr-TR">
            <a:latin typeface="Times New Roman" panose="02020603050405020304" pitchFamily="18" charset="0"/>
            <a:cs typeface="Times New Roman" panose="02020603050405020304" pitchFamily="18" charset="0"/>
          </a:endParaRPr>
        </a:p>
      </dgm:t>
    </dgm:pt>
    <dgm:pt modelId="{E3323D0D-0550-457A-B1FA-A1E976F5C5A4}">
      <dgm:prSet phldrT="[Metin]" custT="1"/>
      <dgm:spPr/>
      <dgm:t>
        <a:bodyPr/>
        <a:lstStyle/>
        <a:p>
          <a:r>
            <a:rPr lang="tr-TR" altLang="tr-TR" sz="1400" dirty="0">
              <a:latin typeface="Times New Roman" panose="02020603050405020304" pitchFamily="18" charset="0"/>
              <a:cs typeface="Times New Roman" panose="02020603050405020304" pitchFamily="18" charset="0"/>
            </a:rPr>
            <a:t>Üzerinde değişiklik yapılması mümkündür.</a:t>
          </a:r>
          <a:endParaRPr lang="tr-TR" sz="1400" dirty="0">
            <a:latin typeface="Times New Roman" panose="02020603050405020304" pitchFamily="18" charset="0"/>
            <a:cs typeface="Times New Roman" panose="02020603050405020304" pitchFamily="18" charset="0"/>
          </a:endParaRPr>
        </a:p>
      </dgm:t>
    </dgm:pt>
    <dgm:pt modelId="{ADDD4649-6F4C-4B1F-9137-83BFD3A5D8D4}" type="parTrans" cxnId="{E78E2274-F059-4B2E-B481-61EB2F816357}">
      <dgm:prSet/>
      <dgm:spPr/>
      <dgm:t>
        <a:bodyPr/>
        <a:lstStyle/>
        <a:p>
          <a:endParaRPr lang="tr-TR">
            <a:latin typeface="Times New Roman" panose="02020603050405020304" pitchFamily="18" charset="0"/>
            <a:cs typeface="Times New Roman" panose="02020603050405020304" pitchFamily="18" charset="0"/>
          </a:endParaRPr>
        </a:p>
      </dgm:t>
    </dgm:pt>
    <dgm:pt modelId="{E5041764-C253-482C-BA39-4B636EDFA5F7}" type="sibTrans" cxnId="{E78E2274-F059-4B2E-B481-61EB2F816357}">
      <dgm:prSet/>
      <dgm:spPr/>
      <dgm:t>
        <a:bodyPr/>
        <a:lstStyle/>
        <a:p>
          <a:endParaRPr lang="tr-TR">
            <a:latin typeface="Times New Roman" panose="02020603050405020304" pitchFamily="18" charset="0"/>
            <a:cs typeface="Times New Roman" panose="02020603050405020304" pitchFamily="18" charset="0"/>
          </a:endParaRPr>
        </a:p>
      </dgm:t>
    </dgm:pt>
    <dgm:pt modelId="{FF4003B8-1B1A-4183-A699-C0DF926469BF}">
      <dgm:prSet phldrT="[Metin]" custT="1"/>
      <dgm:spPr/>
      <dgm:t>
        <a:bodyPr/>
        <a:lstStyle/>
        <a:p>
          <a:r>
            <a:rPr lang="tr-TR" altLang="tr-TR" sz="1400" dirty="0">
              <a:latin typeface="Times New Roman" panose="02020603050405020304" pitchFamily="18" charset="0"/>
              <a:cs typeface="Times New Roman" panose="02020603050405020304" pitchFamily="18" charset="0"/>
            </a:rPr>
            <a:t>Sahibi üreticisidir ve uygun gördüğü dokümanları imha edebilir.</a:t>
          </a:r>
          <a:endParaRPr lang="tr-TR" sz="1400" dirty="0">
            <a:latin typeface="Times New Roman" panose="02020603050405020304" pitchFamily="18" charset="0"/>
            <a:cs typeface="Times New Roman" panose="02020603050405020304" pitchFamily="18" charset="0"/>
          </a:endParaRPr>
        </a:p>
      </dgm:t>
    </dgm:pt>
    <dgm:pt modelId="{47592E47-8E82-4426-8700-80237EDCA4FC}" type="parTrans" cxnId="{161EDCA8-B1D6-4317-8BB8-46CCBA52F22C}">
      <dgm:prSet/>
      <dgm:spPr/>
      <dgm:t>
        <a:bodyPr/>
        <a:lstStyle/>
        <a:p>
          <a:endParaRPr lang="tr-TR">
            <a:latin typeface="Times New Roman" panose="02020603050405020304" pitchFamily="18" charset="0"/>
            <a:cs typeface="Times New Roman" panose="02020603050405020304" pitchFamily="18" charset="0"/>
          </a:endParaRPr>
        </a:p>
      </dgm:t>
    </dgm:pt>
    <dgm:pt modelId="{877A7FA1-4C29-43BA-AB51-ABBE5ECD9F74}" type="sibTrans" cxnId="{161EDCA8-B1D6-4317-8BB8-46CCBA52F22C}">
      <dgm:prSet/>
      <dgm:spPr/>
      <dgm:t>
        <a:bodyPr/>
        <a:lstStyle/>
        <a:p>
          <a:endParaRPr lang="tr-TR">
            <a:latin typeface="Times New Roman" panose="02020603050405020304" pitchFamily="18" charset="0"/>
            <a:cs typeface="Times New Roman" panose="02020603050405020304" pitchFamily="18" charset="0"/>
          </a:endParaRPr>
        </a:p>
      </dgm:t>
    </dgm:pt>
    <dgm:pt modelId="{E32EC18A-DF27-43DB-8084-75EBBFDD8210}">
      <dgm:prSet phldrT="[Metin]" custT="1"/>
      <dgm:spPr>
        <a:solidFill>
          <a:schemeClr val="tx1"/>
        </a:solidFill>
      </dgm:spPr>
      <dgm:t>
        <a:bodyPr/>
        <a:lstStyle/>
        <a:p>
          <a:r>
            <a:rPr lang="tr-TR" sz="2000" dirty="0">
              <a:latin typeface="Times New Roman" panose="02020603050405020304" pitchFamily="18" charset="0"/>
              <a:cs typeface="Times New Roman" panose="02020603050405020304" pitchFamily="18" charset="0"/>
            </a:rPr>
            <a:t>Belge</a:t>
          </a:r>
          <a:endParaRPr lang="tr-TR" sz="2800" dirty="0">
            <a:latin typeface="Times New Roman" panose="02020603050405020304" pitchFamily="18" charset="0"/>
            <a:cs typeface="Times New Roman" panose="02020603050405020304" pitchFamily="18" charset="0"/>
          </a:endParaRPr>
        </a:p>
      </dgm:t>
    </dgm:pt>
    <dgm:pt modelId="{3BE07738-3C8C-44D5-8E14-095FFD900507}" type="parTrans" cxnId="{ED29A8FA-6C30-42CE-8C3D-1DC8022086A2}">
      <dgm:prSet/>
      <dgm:spPr/>
      <dgm:t>
        <a:bodyPr/>
        <a:lstStyle/>
        <a:p>
          <a:endParaRPr lang="tr-TR">
            <a:latin typeface="Times New Roman" panose="02020603050405020304" pitchFamily="18" charset="0"/>
            <a:cs typeface="Times New Roman" panose="02020603050405020304" pitchFamily="18" charset="0"/>
          </a:endParaRPr>
        </a:p>
      </dgm:t>
    </dgm:pt>
    <dgm:pt modelId="{95BF1405-A5A3-475D-9E6A-0696EE46AD2F}" type="sibTrans" cxnId="{ED29A8FA-6C30-42CE-8C3D-1DC8022086A2}">
      <dgm:prSet/>
      <dgm:spPr/>
      <dgm:t>
        <a:bodyPr/>
        <a:lstStyle/>
        <a:p>
          <a:endParaRPr lang="tr-TR">
            <a:latin typeface="Times New Roman" panose="02020603050405020304" pitchFamily="18" charset="0"/>
            <a:cs typeface="Times New Roman" panose="02020603050405020304" pitchFamily="18" charset="0"/>
          </a:endParaRPr>
        </a:p>
      </dgm:t>
    </dgm:pt>
    <dgm:pt modelId="{AF0A0327-EBD6-46E2-9E57-69D0158CC261}">
      <dgm:prSet phldrT="[Metin]" custT="1"/>
      <dgm:spPr/>
      <dgm:t>
        <a:bodyPr/>
        <a:lstStyle/>
        <a:p>
          <a:r>
            <a:rPr lang="tr-TR" altLang="tr-TR" sz="1400" dirty="0">
              <a:latin typeface="Times New Roman" panose="02020603050405020304" pitchFamily="18" charset="0"/>
              <a:cs typeface="Times New Roman" panose="02020603050405020304" pitchFamily="18" charset="0"/>
            </a:rPr>
            <a:t>İçeriğinin değiştirilmesine izin verilmez.</a:t>
          </a:r>
          <a:endParaRPr lang="tr-TR" sz="1400" dirty="0">
            <a:latin typeface="Times New Roman" panose="02020603050405020304" pitchFamily="18" charset="0"/>
            <a:cs typeface="Times New Roman" panose="02020603050405020304" pitchFamily="18" charset="0"/>
          </a:endParaRPr>
        </a:p>
      </dgm:t>
    </dgm:pt>
    <dgm:pt modelId="{11094567-E757-432A-BF93-3AC87602480C}" type="parTrans" cxnId="{C8B61E82-243C-4893-BD87-97FD7BB17789}">
      <dgm:prSet/>
      <dgm:spPr/>
      <dgm:t>
        <a:bodyPr/>
        <a:lstStyle/>
        <a:p>
          <a:endParaRPr lang="tr-TR">
            <a:latin typeface="Times New Roman" panose="02020603050405020304" pitchFamily="18" charset="0"/>
            <a:cs typeface="Times New Roman" panose="02020603050405020304" pitchFamily="18" charset="0"/>
          </a:endParaRPr>
        </a:p>
      </dgm:t>
    </dgm:pt>
    <dgm:pt modelId="{B7484B43-6A02-4BC6-8842-3F1E19279E4B}" type="sibTrans" cxnId="{C8B61E82-243C-4893-BD87-97FD7BB17789}">
      <dgm:prSet/>
      <dgm:spPr/>
      <dgm:t>
        <a:bodyPr/>
        <a:lstStyle/>
        <a:p>
          <a:endParaRPr lang="tr-TR">
            <a:latin typeface="Times New Roman" panose="02020603050405020304" pitchFamily="18" charset="0"/>
            <a:cs typeface="Times New Roman" panose="02020603050405020304" pitchFamily="18" charset="0"/>
          </a:endParaRPr>
        </a:p>
      </dgm:t>
    </dgm:pt>
    <dgm:pt modelId="{A37A3EAC-9FD6-4E96-BE22-1FBE1AD7ABC5}">
      <dgm:prSet phldrT="[Metin]" custT="1"/>
      <dgm:spPr/>
      <dgm:t>
        <a:bodyPr/>
        <a:lstStyle/>
        <a:p>
          <a:r>
            <a:rPr lang="tr-TR" altLang="tr-TR" sz="1400" dirty="0">
              <a:latin typeface="Times New Roman" panose="02020603050405020304" pitchFamily="18" charset="0"/>
              <a:cs typeface="Times New Roman" panose="02020603050405020304" pitchFamily="18" charset="0"/>
            </a:rPr>
            <a:t>Kurumsal ve bireysel faaliyetlerin delili olduğu için içerik, ilişki ve format bilgisi korunmalıdır.</a:t>
          </a:r>
          <a:endParaRPr lang="tr-TR" sz="1400" dirty="0">
            <a:latin typeface="Times New Roman" panose="02020603050405020304" pitchFamily="18" charset="0"/>
            <a:cs typeface="Times New Roman" panose="02020603050405020304" pitchFamily="18" charset="0"/>
          </a:endParaRPr>
        </a:p>
      </dgm:t>
    </dgm:pt>
    <dgm:pt modelId="{151EACA8-DA82-4049-BD84-A163891549E1}" type="parTrans" cxnId="{194AB1A1-ED38-4558-BD1B-EB4B9973C98A}">
      <dgm:prSet/>
      <dgm:spPr/>
      <dgm:t>
        <a:bodyPr/>
        <a:lstStyle/>
        <a:p>
          <a:endParaRPr lang="tr-TR">
            <a:latin typeface="Times New Roman" panose="02020603050405020304" pitchFamily="18" charset="0"/>
            <a:cs typeface="Times New Roman" panose="02020603050405020304" pitchFamily="18" charset="0"/>
          </a:endParaRPr>
        </a:p>
      </dgm:t>
    </dgm:pt>
    <dgm:pt modelId="{729D2912-C6D6-4E5F-B8FF-EBC588FB6F60}" type="sibTrans" cxnId="{194AB1A1-ED38-4558-BD1B-EB4B9973C98A}">
      <dgm:prSet/>
      <dgm:spPr/>
      <dgm:t>
        <a:bodyPr/>
        <a:lstStyle/>
        <a:p>
          <a:endParaRPr lang="tr-TR">
            <a:latin typeface="Times New Roman" panose="02020603050405020304" pitchFamily="18" charset="0"/>
            <a:cs typeface="Times New Roman" panose="02020603050405020304" pitchFamily="18" charset="0"/>
          </a:endParaRPr>
        </a:p>
      </dgm:t>
    </dgm:pt>
    <dgm:pt modelId="{E63D990E-2994-47EE-A7E5-3FFCD7CDABF9}">
      <dgm:prSet phldrT="[Metin]" custT="1"/>
      <dgm:spPr/>
      <dgm:t>
        <a:bodyPr/>
        <a:lstStyle/>
        <a:p>
          <a:r>
            <a:rPr lang="tr-TR" altLang="tr-TR" sz="1400" dirty="0">
              <a:latin typeface="Times New Roman" panose="02020603050405020304" pitchFamily="18" charset="0"/>
              <a:cs typeface="Times New Roman" panose="02020603050405020304" pitchFamily="18" charset="0"/>
            </a:rPr>
            <a:t>Düzenlenmesi, tanımlanması ve dosyalanması üreticisinin/sahibinin sorumluluğundadır.</a:t>
          </a:r>
          <a:endParaRPr lang="tr-TR" sz="1400" dirty="0">
            <a:latin typeface="Times New Roman" panose="02020603050405020304" pitchFamily="18" charset="0"/>
            <a:cs typeface="Times New Roman" panose="02020603050405020304" pitchFamily="18" charset="0"/>
          </a:endParaRPr>
        </a:p>
      </dgm:t>
    </dgm:pt>
    <dgm:pt modelId="{8BFEE0E6-12B8-4391-AC6D-2B48720E4EFB}" type="parTrans" cxnId="{8743E027-B8B5-4D43-9CF9-33193EA3E7EC}">
      <dgm:prSet/>
      <dgm:spPr/>
      <dgm:t>
        <a:bodyPr/>
        <a:lstStyle/>
        <a:p>
          <a:endParaRPr lang="tr-TR">
            <a:latin typeface="Times New Roman" panose="02020603050405020304" pitchFamily="18" charset="0"/>
            <a:cs typeface="Times New Roman" panose="02020603050405020304" pitchFamily="18" charset="0"/>
          </a:endParaRPr>
        </a:p>
      </dgm:t>
    </dgm:pt>
    <dgm:pt modelId="{BE19514A-8E72-4217-9469-904DCEBDB66A}" type="sibTrans" cxnId="{8743E027-B8B5-4D43-9CF9-33193EA3E7EC}">
      <dgm:prSet/>
      <dgm:spPr/>
      <dgm:t>
        <a:bodyPr/>
        <a:lstStyle/>
        <a:p>
          <a:endParaRPr lang="tr-TR">
            <a:latin typeface="Times New Roman" panose="02020603050405020304" pitchFamily="18" charset="0"/>
            <a:cs typeface="Times New Roman" panose="02020603050405020304" pitchFamily="18" charset="0"/>
          </a:endParaRPr>
        </a:p>
      </dgm:t>
    </dgm:pt>
    <dgm:pt modelId="{A60A7878-73CF-4AB5-92C3-3DB535070E81}">
      <dgm:prSet phldrT="[Metin]" custT="1"/>
      <dgm:spPr/>
      <dgm:t>
        <a:bodyPr/>
        <a:lstStyle/>
        <a:p>
          <a:r>
            <a:rPr lang="tr-TR" altLang="tr-TR" sz="1400" dirty="0">
              <a:latin typeface="Times New Roman" panose="02020603050405020304" pitchFamily="18" charset="0"/>
              <a:cs typeface="Times New Roman" panose="02020603050405020304" pitchFamily="18" charset="0"/>
            </a:rPr>
            <a:t>Dokümanın güvenli bir şekilde depolandığından üreticisi sorumludur.</a:t>
          </a:r>
          <a:endParaRPr lang="tr-TR" sz="1400" dirty="0">
            <a:latin typeface="Times New Roman" panose="02020603050405020304" pitchFamily="18" charset="0"/>
            <a:cs typeface="Times New Roman" panose="02020603050405020304" pitchFamily="18" charset="0"/>
          </a:endParaRPr>
        </a:p>
      </dgm:t>
    </dgm:pt>
    <dgm:pt modelId="{C5A090AD-F4D4-4683-A6F9-7077B4291B49}" type="parTrans" cxnId="{8DA55DC1-4C53-4C5B-93F3-3F23E3FC77F3}">
      <dgm:prSet/>
      <dgm:spPr/>
      <dgm:t>
        <a:bodyPr/>
        <a:lstStyle/>
        <a:p>
          <a:endParaRPr lang="tr-TR">
            <a:latin typeface="Times New Roman" panose="02020603050405020304" pitchFamily="18" charset="0"/>
            <a:cs typeface="Times New Roman" panose="02020603050405020304" pitchFamily="18" charset="0"/>
          </a:endParaRPr>
        </a:p>
      </dgm:t>
    </dgm:pt>
    <dgm:pt modelId="{ED45AE6F-9126-4561-A811-524B3A4BF703}" type="sibTrans" cxnId="{8DA55DC1-4C53-4C5B-93F3-3F23E3FC77F3}">
      <dgm:prSet/>
      <dgm:spPr/>
      <dgm:t>
        <a:bodyPr/>
        <a:lstStyle/>
        <a:p>
          <a:endParaRPr lang="tr-TR">
            <a:latin typeface="Times New Roman" panose="02020603050405020304" pitchFamily="18" charset="0"/>
            <a:cs typeface="Times New Roman" panose="02020603050405020304" pitchFamily="18" charset="0"/>
          </a:endParaRPr>
        </a:p>
      </dgm:t>
    </dgm:pt>
    <dgm:pt modelId="{B780B450-BE1C-4555-A1F9-02D35CF568D8}">
      <dgm:prSet phldrT="[Metin]" custT="1"/>
      <dgm:spPr/>
      <dgm:t>
        <a:bodyPr/>
        <a:lstStyle/>
        <a:p>
          <a:r>
            <a:rPr lang="tr-TR" altLang="tr-TR" sz="1400" dirty="0">
              <a:latin typeface="Times New Roman" panose="02020603050405020304" pitchFamily="18" charset="0"/>
              <a:cs typeface="Times New Roman" panose="02020603050405020304" pitchFamily="18" charset="0"/>
            </a:rPr>
            <a:t>Kurumsal bir onay ve/veya kayıt sistemi içerisinde yer almayabilir</a:t>
          </a:r>
          <a:endParaRPr lang="tr-TR" sz="1400" dirty="0">
            <a:latin typeface="Times New Roman" panose="02020603050405020304" pitchFamily="18" charset="0"/>
            <a:cs typeface="Times New Roman" panose="02020603050405020304" pitchFamily="18" charset="0"/>
          </a:endParaRPr>
        </a:p>
      </dgm:t>
    </dgm:pt>
    <dgm:pt modelId="{206F0D1C-DB52-471D-9AEE-5D21B21DC85B}" type="parTrans" cxnId="{C5576403-3538-4173-9287-C5FDA126427D}">
      <dgm:prSet/>
      <dgm:spPr/>
      <dgm:t>
        <a:bodyPr/>
        <a:lstStyle/>
        <a:p>
          <a:endParaRPr lang="tr-TR">
            <a:latin typeface="Times New Roman" panose="02020603050405020304" pitchFamily="18" charset="0"/>
            <a:cs typeface="Times New Roman" panose="02020603050405020304" pitchFamily="18" charset="0"/>
          </a:endParaRPr>
        </a:p>
      </dgm:t>
    </dgm:pt>
    <dgm:pt modelId="{274B5FEA-A67D-4AA5-9607-1CBDAC2750FA}" type="sibTrans" cxnId="{C5576403-3538-4173-9287-C5FDA126427D}">
      <dgm:prSet/>
      <dgm:spPr/>
      <dgm:t>
        <a:bodyPr/>
        <a:lstStyle/>
        <a:p>
          <a:endParaRPr lang="tr-TR">
            <a:latin typeface="Times New Roman" panose="02020603050405020304" pitchFamily="18" charset="0"/>
            <a:cs typeface="Times New Roman" panose="02020603050405020304" pitchFamily="18" charset="0"/>
          </a:endParaRPr>
        </a:p>
      </dgm:t>
    </dgm:pt>
    <dgm:pt modelId="{0230FD51-F5DD-497A-B0AA-353DF3916C8B}">
      <dgm:prSet phldrT="[Metin]" custT="1"/>
      <dgm:spPr/>
      <dgm:t>
        <a:bodyPr/>
        <a:lstStyle/>
        <a:p>
          <a:r>
            <a:rPr lang="tr-TR" altLang="tr-TR" sz="1400" dirty="0">
              <a:latin typeface="Times New Roman" panose="02020603050405020304" pitchFamily="18" charset="0"/>
              <a:cs typeface="Times New Roman" panose="02020603050405020304" pitchFamily="18" charset="0"/>
            </a:rPr>
            <a:t>Belgeler ancak kurumsal saklama planları çerçevesinde imha edilebilir ve imha işlemi kayıt altına alınır.</a:t>
          </a:r>
          <a:endParaRPr lang="tr-TR" sz="1400" dirty="0">
            <a:latin typeface="Times New Roman" panose="02020603050405020304" pitchFamily="18" charset="0"/>
            <a:cs typeface="Times New Roman" panose="02020603050405020304" pitchFamily="18" charset="0"/>
          </a:endParaRPr>
        </a:p>
      </dgm:t>
    </dgm:pt>
    <dgm:pt modelId="{785B8A7B-4E26-4868-A562-27F8BE7272ED}" type="parTrans" cxnId="{D28102A8-CEFE-47FB-85E5-C870402C8011}">
      <dgm:prSet/>
      <dgm:spPr/>
      <dgm:t>
        <a:bodyPr/>
        <a:lstStyle/>
        <a:p>
          <a:endParaRPr lang="tr-TR">
            <a:latin typeface="Times New Roman" panose="02020603050405020304" pitchFamily="18" charset="0"/>
            <a:cs typeface="Times New Roman" panose="02020603050405020304" pitchFamily="18" charset="0"/>
          </a:endParaRPr>
        </a:p>
      </dgm:t>
    </dgm:pt>
    <dgm:pt modelId="{49A7289B-E66A-4957-BBFC-7F02EE4C1BEB}" type="sibTrans" cxnId="{D28102A8-CEFE-47FB-85E5-C870402C8011}">
      <dgm:prSet/>
      <dgm:spPr/>
      <dgm:t>
        <a:bodyPr/>
        <a:lstStyle/>
        <a:p>
          <a:endParaRPr lang="tr-TR">
            <a:latin typeface="Times New Roman" panose="02020603050405020304" pitchFamily="18" charset="0"/>
            <a:cs typeface="Times New Roman" panose="02020603050405020304" pitchFamily="18" charset="0"/>
          </a:endParaRPr>
        </a:p>
      </dgm:t>
    </dgm:pt>
    <dgm:pt modelId="{FAD56EA2-9711-4DE0-85BB-3E7B7F6D040E}">
      <dgm:prSet phldrT="[Metin]" custT="1"/>
      <dgm:spPr/>
      <dgm:t>
        <a:bodyPr/>
        <a:lstStyle/>
        <a:p>
          <a:r>
            <a:rPr lang="tr-TR" altLang="tr-TR" sz="1400" dirty="0">
              <a:latin typeface="Times New Roman" panose="02020603050405020304" pitchFamily="18" charset="0"/>
              <a:cs typeface="Times New Roman" panose="02020603050405020304" pitchFamily="18" charset="0"/>
            </a:rPr>
            <a:t>Düzenleme ve tanımlama faaliyetleri kurumsal dosya tasnif planları çerçevesinde yapılır.</a:t>
          </a:r>
          <a:endParaRPr lang="tr-TR" sz="1400" dirty="0">
            <a:latin typeface="Times New Roman" panose="02020603050405020304" pitchFamily="18" charset="0"/>
            <a:cs typeface="Times New Roman" panose="02020603050405020304" pitchFamily="18" charset="0"/>
          </a:endParaRPr>
        </a:p>
      </dgm:t>
    </dgm:pt>
    <dgm:pt modelId="{D9641F51-2D12-4BF5-8BA5-B66535A9459C}" type="parTrans" cxnId="{AA43B017-B614-40FB-817C-5CC484434544}">
      <dgm:prSet/>
      <dgm:spPr/>
      <dgm:t>
        <a:bodyPr/>
        <a:lstStyle/>
        <a:p>
          <a:endParaRPr lang="tr-TR">
            <a:latin typeface="Times New Roman" panose="02020603050405020304" pitchFamily="18" charset="0"/>
            <a:cs typeface="Times New Roman" panose="02020603050405020304" pitchFamily="18" charset="0"/>
          </a:endParaRPr>
        </a:p>
      </dgm:t>
    </dgm:pt>
    <dgm:pt modelId="{2A9259D0-6770-4145-B1A4-0D268F7D301A}" type="sibTrans" cxnId="{AA43B017-B614-40FB-817C-5CC484434544}">
      <dgm:prSet/>
      <dgm:spPr/>
      <dgm:t>
        <a:bodyPr/>
        <a:lstStyle/>
        <a:p>
          <a:endParaRPr lang="tr-TR">
            <a:latin typeface="Times New Roman" panose="02020603050405020304" pitchFamily="18" charset="0"/>
            <a:cs typeface="Times New Roman" panose="02020603050405020304" pitchFamily="18" charset="0"/>
          </a:endParaRPr>
        </a:p>
      </dgm:t>
    </dgm:pt>
    <dgm:pt modelId="{D0CAB4F6-4602-4543-9725-4D115E747631}">
      <dgm:prSet custT="1"/>
      <dgm:spPr/>
      <dgm:t>
        <a:bodyPr/>
        <a:lstStyle/>
        <a:p>
          <a:r>
            <a:rPr lang="tr-TR" altLang="tr-TR" sz="1400" dirty="0">
              <a:latin typeface="Times New Roman" panose="02020603050405020304" pitchFamily="18" charset="0"/>
              <a:cs typeface="Times New Roman" panose="02020603050405020304" pitchFamily="18" charset="0"/>
            </a:rPr>
            <a:t>Yetkili imza ve / veya kurumsal onay bilgisi belgeye fiziksel ya da mantıksal olarak iliştirilmelidir.</a:t>
          </a:r>
        </a:p>
      </dgm:t>
    </dgm:pt>
    <dgm:pt modelId="{C88F93D8-E691-4DBF-AC85-8A588CBB73A8}" type="parTrans" cxnId="{6AB5E1B0-9420-43F8-8F26-E4B7A7FF4186}">
      <dgm:prSet/>
      <dgm:spPr/>
      <dgm:t>
        <a:bodyPr/>
        <a:lstStyle/>
        <a:p>
          <a:endParaRPr lang="tr-TR">
            <a:latin typeface="Times New Roman" panose="02020603050405020304" pitchFamily="18" charset="0"/>
            <a:cs typeface="Times New Roman" panose="02020603050405020304" pitchFamily="18" charset="0"/>
          </a:endParaRPr>
        </a:p>
      </dgm:t>
    </dgm:pt>
    <dgm:pt modelId="{8A2D06A3-3A35-46B2-B5F6-0039D8951F18}" type="sibTrans" cxnId="{6AB5E1B0-9420-43F8-8F26-E4B7A7FF4186}">
      <dgm:prSet/>
      <dgm:spPr/>
      <dgm:t>
        <a:bodyPr/>
        <a:lstStyle/>
        <a:p>
          <a:endParaRPr lang="tr-TR">
            <a:latin typeface="Times New Roman" panose="02020603050405020304" pitchFamily="18" charset="0"/>
            <a:cs typeface="Times New Roman" panose="02020603050405020304" pitchFamily="18" charset="0"/>
          </a:endParaRPr>
        </a:p>
      </dgm:t>
    </dgm:pt>
    <dgm:pt modelId="{5250F27B-0CAB-40E0-B605-0B25490738DB}" type="pres">
      <dgm:prSet presAssocID="{27ADFB52-3EBD-446C-95F8-FB508723179D}" presName="diagram" presStyleCnt="0">
        <dgm:presLayoutVars>
          <dgm:chPref val="1"/>
          <dgm:dir/>
          <dgm:animOne val="branch"/>
          <dgm:animLvl val="lvl"/>
          <dgm:resizeHandles/>
        </dgm:presLayoutVars>
      </dgm:prSet>
      <dgm:spPr/>
      <dgm:t>
        <a:bodyPr/>
        <a:lstStyle/>
        <a:p>
          <a:endParaRPr lang="tr-TR"/>
        </a:p>
      </dgm:t>
    </dgm:pt>
    <dgm:pt modelId="{88C0CAFE-E00E-44D8-B1E9-B78D5B4BDDB3}" type="pres">
      <dgm:prSet presAssocID="{60FE2A9B-F37F-4BF0-87CE-23924E98502F}" presName="root" presStyleCnt="0"/>
      <dgm:spPr/>
    </dgm:pt>
    <dgm:pt modelId="{19B125BC-EDE8-40E8-A158-524302BE6088}" type="pres">
      <dgm:prSet presAssocID="{60FE2A9B-F37F-4BF0-87CE-23924E98502F}" presName="rootComposite" presStyleCnt="0"/>
      <dgm:spPr/>
    </dgm:pt>
    <dgm:pt modelId="{17386E77-0209-4EB2-9B60-CD5040B181FF}" type="pres">
      <dgm:prSet presAssocID="{60FE2A9B-F37F-4BF0-87CE-23924E98502F}" presName="rootText" presStyleLbl="node1" presStyleIdx="0" presStyleCnt="2" custScaleX="126879" custScaleY="103133" custLinFactNeighborX="-51532" custLinFactNeighborY="-241"/>
      <dgm:spPr/>
      <dgm:t>
        <a:bodyPr/>
        <a:lstStyle/>
        <a:p>
          <a:endParaRPr lang="tr-TR"/>
        </a:p>
      </dgm:t>
    </dgm:pt>
    <dgm:pt modelId="{A7C4F1C7-EE60-4902-83D7-7D65276454C3}" type="pres">
      <dgm:prSet presAssocID="{60FE2A9B-F37F-4BF0-87CE-23924E98502F}" presName="rootConnector" presStyleLbl="node1" presStyleIdx="0" presStyleCnt="2"/>
      <dgm:spPr/>
      <dgm:t>
        <a:bodyPr/>
        <a:lstStyle/>
        <a:p>
          <a:endParaRPr lang="tr-TR"/>
        </a:p>
      </dgm:t>
    </dgm:pt>
    <dgm:pt modelId="{5F5A5F80-0F0D-4DF5-A9D2-40A10E7BE91C}" type="pres">
      <dgm:prSet presAssocID="{60FE2A9B-F37F-4BF0-87CE-23924E98502F}" presName="childShape" presStyleCnt="0"/>
      <dgm:spPr/>
    </dgm:pt>
    <dgm:pt modelId="{7901D9A4-5E91-4088-859D-9660EE984F65}" type="pres">
      <dgm:prSet presAssocID="{ADDD4649-6F4C-4B1F-9137-83BFD3A5D8D4}" presName="Name13" presStyleLbl="parChTrans1D2" presStyleIdx="0" presStyleCnt="10"/>
      <dgm:spPr/>
      <dgm:t>
        <a:bodyPr/>
        <a:lstStyle/>
        <a:p>
          <a:endParaRPr lang="tr-TR"/>
        </a:p>
      </dgm:t>
    </dgm:pt>
    <dgm:pt modelId="{5E78AFF3-BDA9-4192-A9AA-A493C14E5184}" type="pres">
      <dgm:prSet presAssocID="{E3323D0D-0550-457A-B1FA-A1E976F5C5A4}" presName="childText" presStyleLbl="bgAcc1" presStyleIdx="0" presStyleCnt="10" custScaleX="243386" custLinFactNeighborX="-61438" custLinFactNeighborY="-505">
        <dgm:presLayoutVars>
          <dgm:bulletEnabled val="1"/>
        </dgm:presLayoutVars>
      </dgm:prSet>
      <dgm:spPr/>
      <dgm:t>
        <a:bodyPr/>
        <a:lstStyle/>
        <a:p>
          <a:endParaRPr lang="tr-TR"/>
        </a:p>
      </dgm:t>
    </dgm:pt>
    <dgm:pt modelId="{FC0431B8-A55C-439E-AC90-EDCB7D2D90FD}" type="pres">
      <dgm:prSet presAssocID="{47592E47-8E82-4426-8700-80237EDCA4FC}" presName="Name13" presStyleLbl="parChTrans1D2" presStyleIdx="1" presStyleCnt="10"/>
      <dgm:spPr/>
      <dgm:t>
        <a:bodyPr/>
        <a:lstStyle/>
        <a:p>
          <a:endParaRPr lang="tr-TR"/>
        </a:p>
      </dgm:t>
    </dgm:pt>
    <dgm:pt modelId="{D604D6A7-5B08-404D-BA27-63A1BC4C1797}" type="pres">
      <dgm:prSet presAssocID="{FF4003B8-1B1A-4183-A699-C0DF926469BF}" presName="childText" presStyleLbl="bgAcc1" presStyleIdx="1" presStyleCnt="10" custScaleX="243386" custLinFactNeighborX="-61438" custLinFactNeighborY="-505">
        <dgm:presLayoutVars>
          <dgm:bulletEnabled val="1"/>
        </dgm:presLayoutVars>
      </dgm:prSet>
      <dgm:spPr/>
      <dgm:t>
        <a:bodyPr/>
        <a:lstStyle/>
        <a:p>
          <a:endParaRPr lang="tr-TR"/>
        </a:p>
      </dgm:t>
    </dgm:pt>
    <dgm:pt modelId="{A5ABE88F-6F59-4721-8D67-A070A9348F75}" type="pres">
      <dgm:prSet presAssocID="{8BFEE0E6-12B8-4391-AC6D-2B48720E4EFB}" presName="Name13" presStyleLbl="parChTrans1D2" presStyleIdx="2" presStyleCnt="10"/>
      <dgm:spPr/>
      <dgm:t>
        <a:bodyPr/>
        <a:lstStyle/>
        <a:p>
          <a:endParaRPr lang="tr-TR"/>
        </a:p>
      </dgm:t>
    </dgm:pt>
    <dgm:pt modelId="{C056C276-0DB7-4393-AA5B-59208B27BD81}" type="pres">
      <dgm:prSet presAssocID="{E63D990E-2994-47EE-A7E5-3FFCD7CDABF9}" presName="childText" presStyleLbl="bgAcc1" presStyleIdx="2" presStyleCnt="10" custScaleX="243386" custLinFactNeighborX="-61438" custLinFactNeighborY="-505">
        <dgm:presLayoutVars>
          <dgm:bulletEnabled val="1"/>
        </dgm:presLayoutVars>
      </dgm:prSet>
      <dgm:spPr/>
      <dgm:t>
        <a:bodyPr/>
        <a:lstStyle/>
        <a:p>
          <a:endParaRPr lang="tr-TR"/>
        </a:p>
      </dgm:t>
    </dgm:pt>
    <dgm:pt modelId="{560B69A5-AE81-490A-8BD8-01DC263049CC}" type="pres">
      <dgm:prSet presAssocID="{C5A090AD-F4D4-4683-A6F9-7077B4291B49}" presName="Name13" presStyleLbl="parChTrans1D2" presStyleIdx="3" presStyleCnt="10"/>
      <dgm:spPr/>
      <dgm:t>
        <a:bodyPr/>
        <a:lstStyle/>
        <a:p>
          <a:endParaRPr lang="tr-TR"/>
        </a:p>
      </dgm:t>
    </dgm:pt>
    <dgm:pt modelId="{F3D1767F-A6E8-4EC4-9B1A-71E0ED956A3B}" type="pres">
      <dgm:prSet presAssocID="{A60A7878-73CF-4AB5-92C3-3DB535070E81}" presName="childText" presStyleLbl="bgAcc1" presStyleIdx="3" presStyleCnt="10" custScaleX="243386" custLinFactNeighborX="-61438" custLinFactNeighborY="-505">
        <dgm:presLayoutVars>
          <dgm:bulletEnabled val="1"/>
        </dgm:presLayoutVars>
      </dgm:prSet>
      <dgm:spPr/>
      <dgm:t>
        <a:bodyPr/>
        <a:lstStyle/>
        <a:p>
          <a:endParaRPr lang="tr-TR"/>
        </a:p>
      </dgm:t>
    </dgm:pt>
    <dgm:pt modelId="{33D9097F-97E6-4537-B500-4D1621DB5E5B}" type="pres">
      <dgm:prSet presAssocID="{206F0D1C-DB52-471D-9AEE-5D21B21DC85B}" presName="Name13" presStyleLbl="parChTrans1D2" presStyleIdx="4" presStyleCnt="10"/>
      <dgm:spPr/>
      <dgm:t>
        <a:bodyPr/>
        <a:lstStyle/>
        <a:p>
          <a:endParaRPr lang="tr-TR"/>
        </a:p>
      </dgm:t>
    </dgm:pt>
    <dgm:pt modelId="{E47A56EC-1B08-45EB-A9F5-DACAF4C757BB}" type="pres">
      <dgm:prSet presAssocID="{B780B450-BE1C-4555-A1F9-02D35CF568D8}" presName="childText" presStyleLbl="bgAcc1" presStyleIdx="4" presStyleCnt="10" custScaleX="243386" custLinFactNeighborX="-61438" custLinFactNeighborY="-505">
        <dgm:presLayoutVars>
          <dgm:bulletEnabled val="1"/>
        </dgm:presLayoutVars>
      </dgm:prSet>
      <dgm:spPr/>
      <dgm:t>
        <a:bodyPr/>
        <a:lstStyle/>
        <a:p>
          <a:endParaRPr lang="tr-TR"/>
        </a:p>
      </dgm:t>
    </dgm:pt>
    <dgm:pt modelId="{F8703538-C748-4889-A528-728ACF245936}" type="pres">
      <dgm:prSet presAssocID="{E32EC18A-DF27-43DB-8084-75EBBFDD8210}" presName="root" presStyleCnt="0"/>
      <dgm:spPr/>
    </dgm:pt>
    <dgm:pt modelId="{AD7F3D03-6214-4AEE-92BA-CEDA0186A457}" type="pres">
      <dgm:prSet presAssocID="{E32EC18A-DF27-43DB-8084-75EBBFDD8210}" presName="rootComposite" presStyleCnt="0"/>
      <dgm:spPr/>
    </dgm:pt>
    <dgm:pt modelId="{27A55E70-DA26-4098-8600-2357E09C05A5}" type="pres">
      <dgm:prSet presAssocID="{E32EC18A-DF27-43DB-8084-75EBBFDD8210}" presName="rootText" presStyleLbl="node1" presStyleIdx="1" presStyleCnt="2" custScaleX="123763" custScaleY="96741" custLinFactNeighborX="87565" custLinFactNeighborY="-241"/>
      <dgm:spPr/>
      <dgm:t>
        <a:bodyPr/>
        <a:lstStyle/>
        <a:p>
          <a:endParaRPr lang="tr-TR"/>
        </a:p>
      </dgm:t>
    </dgm:pt>
    <dgm:pt modelId="{A13FE93C-7F22-44FB-B578-6D817853BE6B}" type="pres">
      <dgm:prSet presAssocID="{E32EC18A-DF27-43DB-8084-75EBBFDD8210}" presName="rootConnector" presStyleLbl="node1" presStyleIdx="1" presStyleCnt="2"/>
      <dgm:spPr/>
      <dgm:t>
        <a:bodyPr/>
        <a:lstStyle/>
        <a:p>
          <a:endParaRPr lang="tr-TR"/>
        </a:p>
      </dgm:t>
    </dgm:pt>
    <dgm:pt modelId="{6D8521FB-D724-43C5-8178-C7992FD11BC5}" type="pres">
      <dgm:prSet presAssocID="{E32EC18A-DF27-43DB-8084-75EBBFDD8210}" presName="childShape" presStyleCnt="0"/>
      <dgm:spPr/>
    </dgm:pt>
    <dgm:pt modelId="{457B13CE-32A3-4116-864D-7479AEF50D0F}" type="pres">
      <dgm:prSet presAssocID="{11094567-E757-432A-BF93-3AC87602480C}" presName="Name13" presStyleLbl="parChTrans1D2" presStyleIdx="5" presStyleCnt="10"/>
      <dgm:spPr/>
      <dgm:t>
        <a:bodyPr/>
        <a:lstStyle/>
        <a:p>
          <a:endParaRPr lang="tr-TR"/>
        </a:p>
      </dgm:t>
    </dgm:pt>
    <dgm:pt modelId="{8036FA76-B80F-4285-8EBA-68FB046108AB}" type="pres">
      <dgm:prSet presAssocID="{AF0A0327-EBD6-46E2-9E57-69D0158CC261}" presName="childText" presStyleLbl="bgAcc1" presStyleIdx="5" presStyleCnt="10" custScaleX="262617" custScaleY="104420" custLinFactX="11548" custLinFactNeighborX="100000" custLinFactNeighborY="-505">
        <dgm:presLayoutVars>
          <dgm:bulletEnabled val="1"/>
        </dgm:presLayoutVars>
      </dgm:prSet>
      <dgm:spPr/>
      <dgm:t>
        <a:bodyPr/>
        <a:lstStyle/>
        <a:p>
          <a:endParaRPr lang="tr-TR"/>
        </a:p>
      </dgm:t>
    </dgm:pt>
    <dgm:pt modelId="{8D669088-9168-4313-BF83-978CCA40E5CA}" type="pres">
      <dgm:prSet presAssocID="{785B8A7B-4E26-4868-A562-27F8BE7272ED}" presName="Name13" presStyleLbl="parChTrans1D2" presStyleIdx="6" presStyleCnt="10"/>
      <dgm:spPr/>
      <dgm:t>
        <a:bodyPr/>
        <a:lstStyle/>
        <a:p>
          <a:endParaRPr lang="tr-TR"/>
        </a:p>
      </dgm:t>
    </dgm:pt>
    <dgm:pt modelId="{3BCF4C98-B11B-4CE6-AEF8-42EBE835EE83}" type="pres">
      <dgm:prSet presAssocID="{0230FD51-F5DD-497A-B0AA-353DF3916C8B}" presName="childText" presStyleLbl="bgAcc1" presStyleIdx="6" presStyleCnt="10" custScaleX="262617" custScaleY="104420" custLinFactX="11548" custLinFactNeighborX="100000" custLinFactNeighborY="-505">
        <dgm:presLayoutVars>
          <dgm:bulletEnabled val="1"/>
        </dgm:presLayoutVars>
      </dgm:prSet>
      <dgm:spPr/>
      <dgm:t>
        <a:bodyPr/>
        <a:lstStyle/>
        <a:p>
          <a:endParaRPr lang="tr-TR"/>
        </a:p>
      </dgm:t>
    </dgm:pt>
    <dgm:pt modelId="{4161B87C-FA91-4736-A4CC-E64B2FE54E27}" type="pres">
      <dgm:prSet presAssocID="{D9641F51-2D12-4BF5-8BA5-B66535A9459C}" presName="Name13" presStyleLbl="parChTrans1D2" presStyleIdx="7" presStyleCnt="10"/>
      <dgm:spPr/>
      <dgm:t>
        <a:bodyPr/>
        <a:lstStyle/>
        <a:p>
          <a:endParaRPr lang="tr-TR"/>
        </a:p>
      </dgm:t>
    </dgm:pt>
    <dgm:pt modelId="{11397978-9B30-408E-AA95-1FA4AB87C114}" type="pres">
      <dgm:prSet presAssocID="{FAD56EA2-9711-4DE0-85BB-3E7B7F6D040E}" presName="childText" presStyleLbl="bgAcc1" presStyleIdx="7" presStyleCnt="10" custScaleX="262617" custScaleY="104420" custLinFactX="11548" custLinFactNeighborX="100000" custLinFactNeighborY="-505">
        <dgm:presLayoutVars>
          <dgm:bulletEnabled val="1"/>
        </dgm:presLayoutVars>
      </dgm:prSet>
      <dgm:spPr/>
      <dgm:t>
        <a:bodyPr/>
        <a:lstStyle/>
        <a:p>
          <a:endParaRPr lang="tr-TR"/>
        </a:p>
      </dgm:t>
    </dgm:pt>
    <dgm:pt modelId="{CD73CAA9-E1D2-4639-8C4A-31D4CFA3FCE2}" type="pres">
      <dgm:prSet presAssocID="{151EACA8-DA82-4049-BD84-A163891549E1}" presName="Name13" presStyleLbl="parChTrans1D2" presStyleIdx="8" presStyleCnt="10"/>
      <dgm:spPr/>
      <dgm:t>
        <a:bodyPr/>
        <a:lstStyle/>
        <a:p>
          <a:endParaRPr lang="tr-TR"/>
        </a:p>
      </dgm:t>
    </dgm:pt>
    <dgm:pt modelId="{8A2EA9DF-E5D1-4046-9D07-725E0D47D42D}" type="pres">
      <dgm:prSet presAssocID="{A37A3EAC-9FD6-4E96-BE22-1FBE1AD7ABC5}" presName="childText" presStyleLbl="bgAcc1" presStyleIdx="8" presStyleCnt="10" custScaleX="262617" custScaleY="104420" custLinFactX="11548" custLinFactNeighborX="100000" custLinFactNeighborY="-505">
        <dgm:presLayoutVars>
          <dgm:bulletEnabled val="1"/>
        </dgm:presLayoutVars>
      </dgm:prSet>
      <dgm:spPr/>
      <dgm:t>
        <a:bodyPr/>
        <a:lstStyle/>
        <a:p>
          <a:endParaRPr lang="tr-TR"/>
        </a:p>
      </dgm:t>
    </dgm:pt>
    <dgm:pt modelId="{5699C1C8-B016-4837-A736-E90839716503}" type="pres">
      <dgm:prSet presAssocID="{C88F93D8-E691-4DBF-AC85-8A588CBB73A8}" presName="Name13" presStyleLbl="parChTrans1D2" presStyleIdx="9" presStyleCnt="10"/>
      <dgm:spPr/>
      <dgm:t>
        <a:bodyPr/>
        <a:lstStyle/>
        <a:p>
          <a:endParaRPr lang="tr-TR"/>
        </a:p>
      </dgm:t>
    </dgm:pt>
    <dgm:pt modelId="{68DDB2D7-D7EF-4D46-AF2B-B0C1C6784AAA}" type="pres">
      <dgm:prSet presAssocID="{D0CAB4F6-4602-4543-9725-4D115E747631}" presName="childText" presStyleLbl="bgAcc1" presStyleIdx="9" presStyleCnt="10" custScaleX="262617" custScaleY="104420" custLinFactX="11548" custLinFactNeighborX="100000" custLinFactNeighborY="-505">
        <dgm:presLayoutVars>
          <dgm:bulletEnabled val="1"/>
        </dgm:presLayoutVars>
      </dgm:prSet>
      <dgm:spPr/>
      <dgm:t>
        <a:bodyPr/>
        <a:lstStyle/>
        <a:p>
          <a:endParaRPr lang="tr-TR"/>
        </a:p>
      </dgm:t>
    </dgm:pt>
  </dgm:ptLst>
  <dgm:cxnLst>
    <dgm:cxn modelId="{49576AE3-A080-4B48-AE6B-9116547EC675}" type="presOf" srcId="{11094567-E757-432A-BF93-3AC87602480C}" destId="{457B13CE-32A3-4116-864D-7479AEF50D0F}" srcOrd="0" destOrd="0" presId="urn:microsoft.com/office/officeart/2005/8/layout/hierarchy3"/>
    <dgm:cxn modelId="{BF55DD2F-876B-4BE0-8B54-79E930F1237D}" type="presOf" srcId="{ADDD4649-6F4C-4B1F-9137-83BFD3A5D8D4}" destId="{7901D9A4-5E91-4088-859D-9660EE984F65}" srcOrd="0" destOrd="0" presId="urn:microsoft.com/office/officeart/2005/8/layout/hierarchy3"/>
    <dgm:cxn modelId="{42A2A177-6885-4E98-930F-F9855EC67E59}" srcId="{27ADFB52-3EBD-446C-95F8-FB508723179D}" destId="{60FE2A9B-F37F-4BF0-87CE-23924E98502F}" srcOrd="0" destOrd="0" parTransId="{7FBBCA08-8679-4473-A7D3-94A6247A1FB3}" sibTransId="{C032F01E-31C7-47C5-BDEB-CEEB8875A9E4}"/>
    <dgm:cxn modelId="{82455B9E-D812-4844-8205-BBF3E7800D4A}" type="presOf" srcId="{D0CAB4F6-4602-4543-9725-4D115E747631}" destId="{68DDB2D7-D7EF-4D46-AF2B-B0C1C6784AAA}" srcOrd="0" destOrd="0" presId="urn:microsoft.com/office/officeart/2005/8/layout/hierarchy3"/>
    <dgm:cxn modelId="{194AB1A1-ED38-4558-BD1B-EB4B9973C98A}" srcId="{E32EC18A-DF27-43DB-8084-75EBBFDD8210}" destId="{A37A3EAC-9FD6-4E96-BE22-1FBE1AD7ABC5}" srcOrd="3" destOrd="0" parTransId="{151EACA8-DA82-4049-BD84-A163891549E1}" sibTransId="{729D2912-C6D6-4E5F-B8FF-EBC588FB6F60}"/>
    <dgm:cxn modelId="{A97E8523-89E7-45A1-9E9C-D6BBA215E3A9}" type="presOf" srcId="{27ADFB52-3EBD-446C-95F8-FB508723179D}" destId="{5250F27B-0CAB-40E0-B605-0B25490738DB}" srcOrd="0" destOrd="0" presId="urn:microsoft.com/office/officeart/2005/8/layout/hierarchy3"/>
    <dgm:cxn modelId="{4DE0CC49-2596-46C0-A9B8-1B94EF200C7A}" type="presOf" srcId="{A60A7878-73CF-4AB5-92C3-3DB535070E81}" destId="{F3D1767F-A6E8-4EC4-9B1A-71E0ED956A3B}" srcOrd="0" destOrd="0" presId="urn:microsoft.com/office/officeart/2005/8/layout/hierarchy3"/>
    <dgm:cxn modelId="{48BF66C4-2CDD-4C4E-99D6-C11771BDEDF0}" type="presOf" srcId="{E63D990E-2994-47EE-A7E5-3FFCD7CDABF9}" destId="{C056C276-0DB7-4393-AA5B-59208B27BD81}" srcOrd="0" destOrd="0" presId="urn:microsoft.com/office/officeart/2005/8/layout/hierarchy3"/>
    <dgm:cxn modelId="{3E6453AE-61E2-408C-AFE6-D50313756835}" type="presOf" srcId="{AF0A0327-EBD6-46E2-9E57-69D0158CC261}" destId="{8036FA76-B80F-4285-8EBA-68FB046108AB}" srcOrd="0" destOrd="0" presId="urn:microsoft.com/office/officeart/2005/8/layout/hierarchy3"/>
    <dgm:cxn modelId="{8743E027-B8B5-4D43-9CF9-33193EA3E7EC}" srcId="{60FE2A9B-F37F-4BF0-87CE-23924E98502F}" destId="{E63D990E-2994-47EE-A7E5-3FFCD7CDABF9}" srcOrd="2" destOrd="0" parTransId="{8BFEE0E6-12B8-4391-AC6D-2B48720E4EFB}" sibTransId="{BE19514A-8E72-4217-9469-904DCEBDB66A}"/>
    <dgm:cxn modelId="{AB570A5A-719F-4936-9E7E-99B6CC634A73}" type="presOf" srcId="{60FE2A9B-F37F-4BF0-87CE-23924E98502F}" destId="{A7C4F1C7-EE60-4902-83D7-7D65276454C3}" srcOrd="1" destOrd="0" presId="urn:microsoft.com/office/officeart/2005/8/layout/hierarchy3"/>
    <dgm:cxn modelId="{BE878098-C7B6-4889-8127-067F724B0C17}" type="presOf" srcId="{C88F93D8-E691-4DBF-AC85-8A588CBB73A8}" destId="{5699C1C8-B016-4837-A736-E90839716503}" srcOrd="0" destOrd="0" presId="urn:microsoft.com/office/officeart/2005/8/layout/hierarchy3"/>
    <dgm:cxn modelId="{D28102A8-CEFE-47FB-85E5-C870402C8011}" srcId="{E32EC18A-DF27-43DB-8084-75EBBFDD8210}" destId="{0230FD51-F5DD-497A-B0AA-353DF3916C8B}" srcOrd="1" destOrd="0" parTransId="{785B8A7B-4E26-4868-A562-27F8BE7272ED}" sibTransId="{49A7289B-E66A-4957-BBFC-7F02EE4C1BEB}"/>
    <dgm:cxn modelId="{9E32645F-112A-47F5-BAA3-837849718D08}" type="presOf" srcId="{B780B450-BE1C-4555-A1F9-02D35CF568D8}" destId="{E47A56EC-1B08-45EB-A9F5-DACAF4C757BB}" srcOrd="0" destOrd="0" presId="urn:microsoft.com/office/officeart/2005/8/layout/hierarchy3"/>
    <dgm:cxn modelId="{2690F1EC-9C7A-4385-AD1D-D02C896BA83B}" type="presOf" srcId="{785B8A7B-4E26-4868-A562-27F8BE7272ED}" destId="{8D669088-9168-4313-BF83-978CCA40E5CA}" srcOrd="0" destOrd="0" presId="urn:microsoft.com/office/officeart/2005/8/layout/hierarchy3"/>
    <dgm:cxn modelId="{5E8FFE3E-72A6-4922-BAFC-C1276BE1F4A5}" type="presOf" srcId="{D9641F51-2D12-4BF5-8BA5-B66535A9459C}" destId="{4161B87C-FA91-4736-A4CC-E64B2FE54E27}" srcOrd="0" destOrd="0" presId="urn:microsoft.com/office/officeart/2005/8/layout/hierarchy3"/>
    <dgm:cxn modelId="{E78E2274-F059-4B2E-B481-61EB2F816357}" srcId="{60FE2A9B-F37F-4BF0-87CE-23924E98502F}" destId="{E3323D0D-0550-457A-B1FA-A1E976F5C5A4}" srcOrd="0" destOrd="0" parTransId="{ADDD4649-6F4C-4B1F-9137-83BFD3A5D8D4}" sibTransId="{E5041764-C253-482C-BA39-4B636EDFA5F7}"/>
    <dgm:cxn modelId="{8DA55DC1-4C53-4C5B-93F3-3F23E3FC77F3}" srcId="{60FE2A9B-F37F-4BF0-87CE-23924E98502F}" destId="{A60A7878-73CF-4AB5-92C3-3DB535070E81}" srcOrd="3" destOrd="0" parTransId="{C5A090AD-F4D4-4683-A6F9-7077B4291B49}" sibTransId="{ED45AE6F-9126-4561-A811-524B3A4BF703}"/>
    <dgm:cxn modelId="{6AB5E1B0-9420-43F8-8F26-E4B7A7FF4186}" srcId="{E32EC18A-DF27-43DB-8084-75EBBFDD8210}" destId="{D0CAB4F6-4602-4543-9725-4D115E747631}" srcOrd="4" destOrd="0" parTransId="{C88F93D8-E691-4DBF-AC85-8A588CBB73A8}" sibTransId="{8A2D06A3-3A35-46B2-B5F6-0039D8951F18}"/>
    <dgm:cxn modelId="{161EDCA8-B1D6-4317-8BB8-46CCBA52F22C}" srcId="{60FE2A9B-F37F-4BF0-87CE-23924E98502F}" destId="{FF4003B8-1B1A-4183-A699-C0DF926469BF}" srcOrd="1" destOrd="0" parTransId="{47592E47-8E82-4426-8700-80237EDCA4FC}" sibTransId="{877A7FA1-4C29-43BA-AB51-ABBE5ECD9F74}"/>
    <dgm:cxn modelId="{E62391DC-C43A-40AC-825E-D9B0F72C4C6A}" type="presOf" srcId="{206F0D1C-DB52-471D-9AEE-5D21B21DC85B}" destId="{33D9097F-97E6-4537-B500-4D1621DB5E5B}" srcOrd="0" destOrd="0" presId="urn:microsoft.com/office/officeart/2005/8/layout/hierarchy3"/>
    <dgm:cxn modelId="{C5576403-3538-4173-9287-C5FDA126427D}" srcId="{60FE2A9B-F37F-4BF0-87CE-23924E98502F}" destId="{B780B450-BE1C-4555-A1F9-02D35CF568D8}" srcOrd="4" destOrd="0" parTransId="{206F0D1C-DB52-471D-9AEE-5D21B21DC85B}" sibTransId="{274B5FEA-A67D-4AA5-9607-1CBDAC2750FA}"/>
    <dgm:cxn modelId="{ED29A8FA-6C30-42CE-8C3D-1DC8022086A2}" srcId="{27ADFB52-3EBD-446C-95F8-FB508723179D}" destId="{E32EC18A-DF27-43DB-8084-75EBBFDD8210}" srcOrd="1" destOrd="0" parTransId="{3BE07738-3C8C-44D5-8E14-095FFD900507}" sibTransId="{95BF1405-A5A3-475D-9E6A-0696EE46AD2F}"/>
    <dgm:cxn modelId="{C8B61E82-243C-4893-BD87-97FD7BB17789}" srcId="{E32EC18A-DF27-43DB-8084-75EBBFDD8210}" destId="{AF0A0327-EBD6-46E2-9E57-69D0158CC261}" srcOrd="0" destOrd="0" parTransId="{11094567-E757-432A-BF93-3AC87602480C}" sibTransId="{B7484B43-6A02-4BC6-8842-3F1E19279E4B}"/>
    <dgm:cxn modelId="{DB5D6B9F-9A70-4906-B2C3-816F3C9C621A}" type="presOf" srcId="{0230FD51-F5DD-497A-B0AA-353DF3916C8B}" destId="{3BCF4C98-B11B-4CE6-AEF8-42EBE835EE83}" srcOrd="0" destOrd="0" presId="urn:microsoft.com/office/officeart/2005/8/layout/hierarchy3"/>
    <dgm:cxn modelId="{AA43B017-B614-40FB-817C-5CC484434544}" srcId="{E32EC18A-DF27-43DB-8084-75EBBFDD8210}" destId="{FAD56EA2-9711-4DE0-85BB-3E7B7F6D040E}" srcOrd="2" destOrd="0" parTransId="{D9641F51-2D12-4BF5-8BA5-B66535A9459C}" sibTransId="{2A9259D0-6770-4145-B1A4-0D268F7D301A}"/>
    <dgm:cxn modelId="{AF85E661-98D5-4754-9986-B4D231FECAF3}" type="presOf" srcId="{FF4003B8-1B1A-4183-A699-C0DF926469BF}" destId="{D604D6A7-5B08-404D-BA27-63A1BC4C1797}" srcOrd="0" destOrd="0" presId="urn:microsoft.com/office/officeart/2005/8/layout/hierarchy3"/>
    <dgm:cxn modelId="{40AE37F8-8246-4B33-887E-612D3FCEFF8F}" type="presOf" srcId="{E32EC18A-DF27-43DB-8084-75EBBFDD8210}" destId="{27A55E70-DA26-4098-8600-2357E09C05A5}" srcOrd="0" destOrd="0" presId="urn:microsoft.com/office/officeart/2005/8/layout/hierarchy3"/>
    <dgm:cxn modelId="{56D9CBF8-DBE6-4025-ACCC-F3912627CC42}" type="presOf" srcId="{FAD56EA2-9711-4DE0-85BB-3E7B7F6D040E}" destId="{11397978-9B30-408E-AA95-1FA4AB87C114}" srcOrd="0" destOrd="0" presId="urn:microsoft.com/office/officeart/2005/8/layout/hierarchy3"/>
    <dgm:cxn modelId="{12DD8699-1E4E-4DAA-9E6F-03BE778A46A7}" type="presOf" srcId="{8BFEE0E6-12B8-4391-AC6D-2B48720E4EFB}" destId="{A5ABE88F-6F59-4721-8D67-A070A9348F75}" srcOrd="0" destOrd="0" presId="urn:microsoft.com/office/officeart/2005/8/layout/hierarchy3"/>
    <dgm:cxn modelId="{A8F813BF-1EDE-4CF6-A5B2-C65AEFB14D6A}" type="presOf" srcId="{60FE2A9B-F37F-4BF0-87CE-23924E98502F}" destId="{17386E77-0209-4EB2-9B60-CD5040B181FF}" srcOrd="0" destOrd="0" presId="urn:microsoft.com/office/officeart/2005/8/layout/hierarchy3"/>
    <dgm:cxn modelId="{BE8DAE63-5991-4231-A929-4AD1FD1A4A79}" type="presOf" srcId="{47592E47-8E82-4426-8700-80237EDCA4FC}" destId="{FC0431B8-A55C-439E-AC90-EDCB7D2D90FD}" srcOrd="0" destOrd="0" presId="urn:microsoft.com/office/officeart/2005/8/layout/hierarchy3"/>
    <dgm:cxn modelId="{82AACFA7-0AE9-4C56-BBDE-C0AC0643C5C1}" type="presOf" srcId="{C5A090AD-F4D4-4683-A6F9-7077B4291B49}" destId="{560B69A5-AE81-490A-8BD8-01DC263049CC}" srcOrd="0" destOrd="0" presId="urn:microsoft.com/office/officeart/2005/8/layout/hierarchy3"/>
    <dgm:cxn modelId="{47BE52EA-989A-4C27-A33B-F1EF7EDD993B}" type="presOf" srcId="{E32EC18A-DF27-43DB-8084-75EBBFDD8210}" destId="{A13FE93C-7F22-44FB-B578-6D817853BE6B}" srcOrd="1" destOrd="0" presId="urn:microsoft.com/office/officeart/2005/8/layout/hierarchy3"/>
    <dgm:cxn modelId="{0F9858FA-0570-4280-8031-C4BCAD219291}" type="presOf" srcId="{E3323D0D-0550-457A-B1FA-A1E976F5C5A4}" destId="{5E78AFF3-BDA9-4192-A9AA-A493C14E5184}" srcOrd="0" destOrd="0" presId="urn:microsoft.com/office/officeart/2005/8/layout/hierarchy3"/>
    <dgm:cxn modelId="{C9EE63BB-C8C0-4ACA-9457-9F5A98789811}" type="presOf" srcId="{151EACA8-DA82-4049-BD84-A163891549E1}" destId="{CD73CAA9-E1D2-4639-8C4A-31D4CFA3FCE2}" srcOrd="0" destOrd="0" presId="urn:microsoft.com/office/officeart/2005/8/layout/hierarchy3"/>
    <dgm:cxn modelId="{55FFFE27-9963-403D-A6C2-6860195E5D46}" type="presOf" srcId="{A37A3EAC-9FD6-4E96-BE22-1FBE1AD7ABC5}" destId="{8A2EA9DF-E5D1-4046-9D07-725E0D47D42D}" srcOrd="0" destOrd="0" presId="urn:microsoft.com/office/officeart/2005/8/layout/hierarchy3"/>
    <dgm:cxn modelId="{2D31B681-79C1-46A4-B689-94ED4643BA8A}" type="presParOf" srcId="{5250F27B-0CAB-40E0-B605-0B25490738DB}" destId="{88C0CAFE-E00E-44D8-B1E9-B78D5B4BDDB3}" srcOrd="0" destOrd="0" presId="urn:microsoft.com/office/officeart/2005/8/layout/hierarchy3"/>
    <dgm:cxn modelId="{86D09EA8-881D-487B-98D9-6B674F1BA14F}" type="presParOf" srcId="{88C0CAFE-E00E-44D8-B1E9-B78D5B4BDDB3}" destId="{19B125BC-EDE8-40E8-A158-524302BE6088}" srcOrd="0" destOrd="0" presId="urn:microsoft.com/office/officeart/2005/8/layout/hierarchy3"/>
    <dgm:cxn modelId="{54D418F7-B761-4F76-9FF1-633D486F0EC7}" type="presParOf" srcId="{19B125BC-EDE8-40E8-A158-524302BE6088}" destId="{17386E77-0209-4EB2-9B60-CD5040B181FF}" srcOrd="0" destOrd="0" presId="urn:microsoft.com/office/officeart/2005/8/layout/hierarchy3"/>
    <dgm:cxn modelId="{EB409C31-729C-446A-8AC5-3CC978CC6E16}" type="presParOf" srcId="{19B125BC-EDE8-40E8-A158-524302BE6088}" destId="{A7C4F1C7-EE60-4902-83D7-7D65276454C3}" srcOrd="1" destOrd="0" presId="urn:microsoft.com/office/officeart/2005/8/layout/hierarchy3"/>
    <dgm:cxn modelId="{A6866209-A7B9-4052-B402-4CDB04139811}" type="presParOf" srcId="{88C0CAFE-E00E-44D8-B1E9-B78D5B4BDDB3}" destId="{5F5A5F80-0F0D-4DF5-A9D2-40A10E7BE91C}" srcOrd="1" destOrd="0" presId="urn:microsoft.com/office/officeart/2005/8/layout/hierarchy3"/>
    <dgm:cxn modelId="{22EA4F0C-14A7-4808-BFB1-187E28321DFC}" type="presParOf" srcId="{5F5A5F80-0F0D-4DF5-A9D2-40A10E7BE91C}" destId="{7901D9A4-5E91-4088-859D-9660EE984F65}" srcOrd="0" destOrd="0" presId="urn:microsoft.com/office/officeart/2005/8/layout/hierarchy3"/>
    <dgm:cxn modelId="{A3082722-AEC2-410A-9545-DEB54778304E}" type="presParOf" srcId="{5F5A5F80-0F0D-4DF5-A9D2-40A10E7BE91C}" destId="{5E78AFF3-BDA9-4192-A9AA-A493C14E5184}" srcOrd="1" destOrd="0" presId="urn:microsoft.com/office/officeart/2005/8/layout/hierarchy3"/>
    <dgm:cxn modelId="{6CF42880-20C8-4054-8E7E-DAAA33C32046}" type="presParOf" srcId="{5F5A5F80-0F0D-4DF5-A9D2-40A10E7BE91C}" destId="{FC0431B8-A55C-439E-AC90-EDCB7D2D90FD}" srcOrd="2" destOrd="0" presId="urn:microsoft.com/office/officeart/2005/8/layout/hierarchy3"/>
    <dgm:cxn modelId="{789760E4-7C96-4C7D-936B-8DD50E9570BA}" type="presParOf" srcId="{5F5A5F80-0F0D-4DF5-A9D2-40A10E7BE91C}" destId="{D604D6A7-5B08-404D-BA27-63A1BC4C1797}" srcOrd="3" destOrd="0" presId="urn:microsoft.com/office/officeart/2005/8/layout/hierarchy3"/>
    <dgm:cxn modelId="{2E8237EE-7A32-4EDE-9A83-844E86075FE6}" type="presParOf" srcId="{5F5A5F80-0F0D-4DF5-A9D2-40A10E7BE91C}" destId="{A5ABE88F-6F59-4721-8D67-A070A9348F75}" srcOrd="4" destOrd="0" presId="urn:microsoft.com/office/officeart/2005/8/layout/hierarchy3"/>
    <dgm:cxn modelId="{EA000D4B-C151-4497-8C72-C5E248DDC5E4}" type="presParOf" srcId="{5F5A5F80-0F0D-4DF5-A9D2-40A10E7BE91C}" destId="{C056C276-0DB7-4393-AA5B-59208B27BD81}" srcOrd="5" destOrd="0" presId="urn:microsoft.com/office/officeart/2005/8/layout/hierarchy3"/>
    <dgm:cxn modelId="{232F38B8-C34E-45FF-84F1-3FF333A16F8E}" type="presParOf" srcId="{5F5A5F80-0F0D-4DF5-A9D2-40A10E7BE91C}" destId="{560B69A5-AE81-490A-8BD8-01DC263049CC}" srcOrd="6" destOrd="0" presId="urn:microsoft.com/office/officeart/2005/8/layout/hierarchy3"/>
    <dgm:cxn modelId="{A4FBDA2A-0798-461F-A0BB-48D6B6A1AD1B}" type="presParOf" srcId="{5F5A5F80-0F0D-4DF5-A9D2-40A10E7BE91C}" destId="{F3D1767F-A6E8-4EC4-9B1A-71E0ED956A3B}" srcOrd="7" destOrd="0" presId="urn:microsoft.com/office/officeart/2005/8/layout/hierarchy3"/>
    <dgm:cxn modelId="{8D10D321-93AC-4C81-933A-E3CE13E0C999}" type="presParOf" srcId="{5F5A5F80-0F0D-4DF5-A9D2-40A10E7BE91C}" destId="{33D9097F-97E6-4537-B500-4D1621DB5E5B}" srcOrd="8" destOrd="0" presId="urn:microsoft.com/office/officeart/2005/8/layout/hierarchy3"/>
    <dgm:cxn modelId="{764D027F-E89E-4D24-BF28-C34BDD4472DA}" type="presParOf" srcId="{5F5A5F80-0F0D-4DF5-A9D2-40A10E7BE91C}" destId="{E47A56EC-1B08-45EB-A9F5-DACAF4C757BB}" srcOrd="9" destOrd="0" presId="urn:microsoft.com/office/officeart/2005/8/layout/hierarchy3"/>
    <dgm:cxn modelId="{76A6E0EB-30DE-4835-8A26-34F50B99E7E3}" type="presParOf" srcId="{5250F27B-0CAB-40E0-B605-0B25490738DB}" destId="{F8703538-C748-4889-A528-728ACF245936}" srcOrd="1" destOrd="0" presId="urn:microsoft.com/office/officeart/2005/8/layout/hierarchy3"/>
    <dgm:cxn modelId="{02252895-F761-4D67-A8BF-5504E1AD4644}" type="presParOf" srcId="{F8703538-C748-4889-A528-728ACF245936}" destId="{AD7F3D03-6214-4AEE-92BA-CEDA0186A457}" srcOrd="0" destOrd="0" presId="urn:microsoft.com/office/officeart/2005/8/layout/hierarchy3"/>
    <dgm:cxn modelId="{0BB656EC-ABE0-4E18-A795-D6B3924FAF55}" type="presParOf" srcId="{AD7F3D03-6214-4AEE-92BA-CEDA0186A457}" destId="{27A55E70-DA26-4098-8600-2357E09C05A5}" srcOrd="0" destOrd="0" presId="urn:microsoft.com/office/officeart/2005/8/layout/hierarchy3"/>
    <dgm:cxn modelId="{7FC8BBE6-AC9F-4F2D-89BA-F91CDDB40B01}" type="presParOf" srcId="{AD7F3D03-6214-4AEE-92BA-CEDA0186A457}" destId="{A13FE93C-7F22-44FB-B578-6D817853BE6B}" srcOrd="1" destOrd="0" presId="urn:microsoft.com/office/officeart/2005/8/layout/hierarchy3"/>
    <dgm:cxn modelId="{CDD10EAF-7951-4F4F-A445-77A46E63D415}" type="presParOf" srcId="{F8703538-C748-4889-A528-728ACF245936}" destId="{6D8521FB-D724-43C5-8178-C7992FD11BC5}" srcOrd="1" destOrd="0" presId="urn:microsoft.com/office/officeart/2005/8/layout/hierarchy3"/>
    <dgm:cxn modelId="{5F92A5BE-194F-4CBC-8DAC-C90EFD180FB1}" type="presParOf" srcId="{6D8521FB-D724-43C5-8178-C7992FD11BC5}" destId="{457B13CE-32A3-4116-864D-7479AEF50D0F}" srcOrd="0" destOrd="0" presId="urn:microsoft.com/office/officeart/2005/8/layout/hierarchy3"/>
    <dgm:cxn modelId="{7845B59B-348B-434C-A32D-9BA24F15E4FD}" type="presParOf" srcId="{6D8521FB-D724-43C5-8178-C7992FD11BC5}" destId="{8036FA76-B80F-4285-8EBA-68FB046108AB}" srcOrd="1" destOrd="0" presId="urn:microsoft.com/office/officeart/2005/8/layout/hierarchy3"/>
    <dgm:cxn modelId="{8ED19D0F-ABC6-4F0D-82D7-D0EE95FF6455}" type="presParOf" srcId="{6D8521FB-D724-43C5-8178-C7992FD11BC5}" destId="{8D669088-9168-4313-BF83-978CCA40E5CA}" srcOrd="2" destOrd="0" presId="urn:microsoft.com/office/officeart/2005/8/layout/hierarchy3"/>
    <dgm:cxn modelId="{7DF57AF1-E3AF-45E4-81BF-CA0B650C6765}" type="presParOf" srcId="{6D8521FB-D724-43C5-8178-C7992FD11BC5}" destId="{3BCF4C98-B11B-4CE6-AEF8-42EBE835EE83}" srcOrd="3" destOrd="0" presId="urn:microsoft.com/office/officeart/2005/8/layout/hierarchy3"/>
    <dgm:cxn modelId="{8BC8AEBB-BE93-4CC2-93CB-AC9E8F15E8D0}" type="presParOf" srcId="{6D8521FB-D724-43C5-8178-C7992FD11BC5}" destId="{4161B87C-FA91-4736-A4CC-E64B2FE54E27}" srcOrd="4" destOrd="0" presId="urn:microsoft.com/office/officeart/2005/8/layout/hierarchy3"/>
    <dgm:cxn modelId="{24B1DB50-83C1-426F-8BFC-1493AB8A9401}" type="presParOf" srcId="{6D8521FB-D724-43C5-8178-C7992FD11BC5}" destId="{11397978-9B30-408E-AA95-1FA4AB87C114}" srcOrd="5" destOrd="0" presId="urn:microsoft.com/office/officeart/2005/8/layout/hierarchy3"/>
    <dgm:cxn modelId="{762A3E67-3AD4-496D-9BCF-0DF3F212B8E7}" type="presParOf" srcId="{6D8521FB-D724-43C5-8178-C7992FD11BC5}" destId="{CD73CAA9-E1D2-4639-8C4A-31D4CFA3FCE2}" srcOrd="6" destOrd="0" presId="urn:microsoft.com/office/officeart/2005/8/layout/hierarchy3"/>
    <dgm:cxn modelId="{877946BD-C156-4AD8-9044-81BDCC8B51DF}" type="presParOf" srcId="{6D8521FB-D724-43C5-8178-C7992FD11BC5}" destId="{8A2EA9DF-E5D1-4046-9D07-725E0D47D42D}" srcOrd="7" destOrd="0" presId="urn:microsoft.com/office/officeart/2005/8/layout/hierarchy3"/>
    <dgm:cxn modelId="{80FBA091-3E51-4A59-93CA-04B0D0D43A62}" type="presParOf" srcId="{6D8521FB-D724-43C5-8178-C7992FD11BC5}" destId="{5699C1C8-B016-4837-A736-E90839716503}" srcOrd="8" destOrd="0" presId="urn:microsoft.com/office/officeart/2005/8/layout/hierarchy3"/>
    <dgm:cxn modelId="{69823909-05AD-41FC-9C44-6311E5F6BF27}" type="presParOf" srcId="{6D8521FB-D724-43C5-8178-C7992FD11BC5}" destId="{68DDB2D7-D7EF-4D46-AF2B-B0C1C6784AAA}" srcOrd="9"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83D8849-7187-4C47-9AD2-C6A277ACF0F3}" type="doc">
      <dgm:prSet loTypeId="urn:microsoft.com/office/officeart/2005/8/layout/radial4" loCatId="relationship" qsTypeId="urn:microsoft.com/office/officeart/2005/8/quickstyle/simple1" qsCatId="simple" csTypeId="urn:microsoft.com/office/officeart/2005/8/colors/accent0_2" csCatId="mainScheme" phldr="1"/>
      <dgm:spPr/>
      <dgm:t>
        <a:bodyPr/>
        <a:lstStyle/>
        <a:p>
          <a:endParaRPr lang="tr-TR"/>
        </a:p>
      </dgm:t>
    </dgm:pt>
    <dgm:pt modelId="{77CAC22E-DF73-46D6-96CF-A741516CCE7E}">
      <dgm:prSet phldrT="[Metin]"/>
      <dgm:spPr/>
      <dgm:t>
        <a:bodyPr/>
        <a:lstStyle/>
        <a:p>
          <a:r>
            <a:rPr lang="tr-TR">
              <a:solidFill>
                <a:schemeClr val="tx1"/>
              </a:solidFill>
            </a:rPr>
            <a:t>Ayıklama ve İmha</a:t>
          </a:r>
          <a:endParaRPr lang="tr-TR" dirty="0">
            <a:solidFill>
              <a:schemeClr val="tx1"/>
            </a:solidFill>
          </a:endParaRPr>
        </a:p>
      </dgm:t>
    </dgm:pt>
    <dgm:pt modelId="{FC14FFC5-E8CF-48AC-A599-4A1BB1665B5B}" type="parTrans" cxnId="{79AD7427-B80C-4076-AB46-E4CC7A7F0C33}">
      <dgm:prSet/>
      <dgm:spPr/>
      <dgm:t>
        <a:bodyPr/>
        <a:lstStyle/>
        <a:p>
          <a:endParaRPr lang="tr-TR">
            <a:solidFill>
              <a:schemeClr val="tx1"/>
            </a:solidFill>
          </a:endParaRPr>
        </a:p>
      </dgm:t>
    </dgm:pt>
    <dgm:pt modelId="{4509F203-D59E-47CF-BFED-A96F2FF52A91}" type="sibTrans" cxnId="{79AD7427-B80C-4076-AB46-E4CC7A7F0C33}">
      <dgm:prSet/>
      <dgm:spPr/>
      <dgm:t>
        <a:bodyPr/>
        <a:lstStyle/>
        <a:p>
          <a:endParaRPr lang="tr-TR">
            <a:solidFill>
              <a:schemeClr val="tx1"/>
            </a:solidFill>
          </a:endParaRPr>
        </a:p>
      </dgm:t>
    </dgm:pt>
    <dgm:pt modelId="{D803DB47-6F54-49C0-8351-463B6E9CD0A4}">
      <dgm:prSet phldrT="[Metin]"/>
      <dgm:spPr/>
      <dgm:t>
        <a:bodyPr/>
        <a:lstStyle/>
        <a:p>
          <a:r>
            <a:rPr lang="tr-TR">
              <a:solidFill>
                <a:schemeClr val="tx1"/>
              </a:solidFill>
            </a:rPr>
            <a:t>Belgelere hızlı ulaşımın sağlanması</a:t>
          </a:r>
          <a:endParaRPr lang="tr-TR" dirty="0">
            <a:solidFill>
              <a:schemeClr val="tx1"/>
            </a:solidFill>
          </a:endParaRPr>
        </a:p>
      </dgm:t>
    </dgm:pt>
    <dgm:pt modelId="{99DA71A0-D3FD-4900-A6AC-B304E336862D}" type="parTrans" cxnId="{42078946-DE35-44D2-800E-181811444032}">
      <dgm:prSet/>
      <dgm:spPr>
        <a:solidFill>
          <a:srgbClr val="FF0000"/>
        </a:solidFill>
      </dgm:spPr>
      <dgm:t>
        <a:bodyPr/>
        <a:lstStyle/>
        <a:p>
          <a:endParaRPr lang="tr-TR">
            <a:solidFill>
              <a:schemeClr val="tx1"/>
            </a:solidFill>
          </a:endParaRPr>
        </a:p>
      </dgm:t>
    </dgm:pt>
    <dgm:pt modelId="{CD3FD89D-8AB1-4B7C-9526-1CE768520FCC}" type="sibTrans" cxnId="{42078946-DE35-44D2-800E-181811444032}">
      <dgm:prSet/>
      <dgm:spPr/>
      <dgm:t>
        <a:bodyPr/>
        <a:lstStyle/>
        <a:p>
          <a:endParaRPr lang="tr-TR">
            <a:solidFill>
              <a:schemeClr val="tx1"/>
            </a:solidFill>
          </a:endParaRPr>
        </a:p>
      </dgm:t>
    </dgm:pt>
    <dgm:pt modelId="{1A138F2B-3A63-41FB-A0BD-C30A887DA7F4}">
      <dgm:prSet phldrT="[Metin]"/>
      <dgm:spPr/>
      <dgm:t>
        <a:bodyPr/>
        <a:lstStyle/>
        <a:p>
          <a:r>
            <a:rPr lang="tr-TR">
              <a:solidFill>
                <a:schemeClr val="tx1"/>
              </a:solidFill>
            </a:rPr>
            <a:t>Yer darlığına ve karışıklığa son vermek</a:t>
          </a:r>
          <a:endParaRPr lang="tr-TR" dirty="0">
            <a:solidFill>
              <a:schemeClr val="tx1"/>
            </a:solidFill>
          </a:endParaRPr>
        </a:p>
      </dgm:t>
    </dgm:pt>
    <dgm:pt modelId="{E0878736-8461-4D32-92AD-95CBF6A6FB8D}" type="parTrans" cxnId="{839D502D-2F98-45B5-8867-E881A443E029}">
      <dgm:prSet/>
      <dgm:spPr>
        <a:solidFill>
          <a:srgbClr val="FF0000"/>
        </a:solidFill>
      </dgm:spPr>
      <dgm:t>
        <a:bodyPr/>
        <a:lstStyle/>
        <a:p>
          <a:endParaRPr lang="tr-TR">
            <a:solidFill>
              <a:schemeClr val="tx1"/>
            </a:solidFill>
          </a:endParaRPr>
        </a:p>
      </dgm:t>
    </dgm:pt>
    <dgm:pt modelId="{EE32A60E-9EF7-4FC5-912B-06944DB43B37}" type="sibTrans" cxnId="{839D502D-2F98-45B5-8867-E881A443E029}">
      <dgm:prSet/>
      <dgm:spPr/>
      <dgm:t>
        <a:bodyPr/>
        <a:lstStyle/>
        <a:p>
          <a:endParaRPr lang="tr-TR">
            <a:solidFill>
              <a:schemeClr val="tx1"/>
            </a:solidFill>
          </a:endParaRPr>
        </a:p>
      </dgm:t>
    </dgm:pt>
    <dgm:pt modelId="{96264A7C-6F7F-48A1-B24E-00608B1AF82C}">
      <dgm:prSet phldrT="[Metin]"/>
      <dgm:spPr/>
      <dgm:t>
        <a:bodyPr/>
        <a:lstStyle/>
        <a:p>
          <a:r>
            <a:rPr lang="tr-TR" dirty="0">
              <a:solidFill>
                <a:schemeClr val="tx1"/>
              </a:solidFill>
            </a:rPr>
            <a:t>Belgelerin kolayca düzenlenmesini sağlamak</a:t>
          </a:r>
        </a:p>
      </dgm:t>
    </dgm:pt>
    <dgm:pt modelId="{7E0D40D8-B0FE-489D-944F-04D4180BA209}" type="parTrans" cxnId="{5CC5D763-3E37-4220-B60A-A93D86BAD340}">
      <dgm:prSet/>
      <dgm:spPr>
        <a:solidFill>
          <a:srgbClr val="FF0000"/>
        </a:solidFill>
      </dgm:spPr>
      <dgm:t>
        <a:bodyPr/>
        <a:lstStyle/>
        <a:p>
          <a:endParaRPr lang="tr-TR">
            <a:solidFill>
              <a:schemeClr val="tx1"/>
            </a:solidFill>
          </a:endParaRPr>
        </a:p>
      </dgm:t>
    </dgm:pt>
    <dgm:pt modelId="{B7A7D370-5BF0-4886-8644-1E96AB3E0E38}" type="sibTrans" cxnId="{5CC5D763-3E37-4220-B60A-A93D86BAD340}">
      <dgm:prSet/>
      <dgm:spPr/>
      <dgm:t>
        <a:bodyPr/>
        <a:lstStyle/>
        <a:p>
          <a:endParaRPr lang="tr-TR">
            <a:solidFill>
              <a:schemeClr val="tx1"/>
            </a:solidFill>
          </a:endParaRPr>
        </a:p>
      </dgm:t>
    </dgm:pt>
    <dgm:pt modelId="{B58246EF-8268-4B0A-832A-EA9D423A33F2}" type="pres">
      <dgm:prSet presAssocID="{283D8849-7187-4C47-9AD2-C6A277ACF0F3}" presName="cycle" presStyleCnt="0">
        <dgm:presLayoutVars>
          <dgm:chMax val="1"/>
          <dgm:dir/>
          <dgm:animLvl val="ctr"/>
          <dgm:resizeHandles val="exact"/>
        </dgm:presLayoutVars>
      </dgm:prSet>
      <dgm:spPr/>
      <dgm:t>
        <a:bodyPr/>
        <a:lstStyle/>
        <a:p>
          <a:endParaRPr lang="tr-TR"/>
        </a:p>
      </dgm:t>
    </dgm:pt>
    <dgm:pt modelId="{0F8B5021-88C4-4970-B643-04F82968CD8F}" type="pres">
      <dgm:prSet presAssocID="{77CAC22E-DF73-46D6-96CF-A741516CCE7E}" presName="centerShape" presStyleLbl="node0" presStyleIdx="0" presStyleCnt="1"/>
      <dgm:spPr/>
      <dgm:t>
        <a:bodyPr/>
        <a:lstStyle/>
        <a:p>
          <a:endParaRPr lang="tr-TR"/>
        </a:p>
      </dgm:t>
    </dgm:pt>
    <dgm:pt modelId="{3A9CDA47-B14D-4E4E-8240-92D5B5367F97}" type="pres">
      <dgm:prSet presAssocID="{99DA71A0-D3FD-4900-A6AC-B304E336862D}" presName="parTrans" presStyleLbl="bgSibTrans2D1" presStyleIdx="0" presStyleCnt="3" custScaleX="110114"/>
      <dgm:spPr/>
      <dgm:t>
        <a:bodyPr/>
        <a:lstStyle/>
        <a:p>
          <a:endParaRPr lang="tr-TR"/>
        </a:p>
      </dgm:t>
    </dgm:pt>
    <dgm:pt modelId="{9AFC139A-4688-4D5D-A1AF-31D464CFCFAF}" type="pres">
      <dgm:prSet presAssocID="{D803DB47-6F54-49C0-8351-463B6E9CD0A4}" presName="node" presStyleLbl="node1" presStyleIdx="0" presStyleCnt="3">
        <dgm:presLayoutVars>
          <dgm:bulletEnabled val="1"/>
        </dgm:presLayoutVars>
      </dgm:prSet>
      <dgm:spPr/>
      <dgm:t>
        <a:bodyPr/>
        <a:lstStyle/>
        <a:p>
          <a:endParaRPr lang="tr-TR"/>
        </a:p>
      </dgm:t>
    </dgm:pt>
    <dgm:pt modelId="{37F1AC58-D92C-4336-8D63-F67684495D91}" type="pres">
      <dgm:prSet presAssocID="{E0878736-8461-4D32-92AD-95CBF6A6FB8D}" presName="parTrans" presStyleLbl="bgSibTrans2D1" presStyleIdx="1" presStyleCnt="3" custScaleX="110114"/>
      <dgm:spPr/>
      <dgm:t>
        <a:bodyPr/>
        <a:lstStyle/>
        <a:p>
          <a:endParaRPr lang="tr-TR"/>
        </a:p>
      </dgm:t>
    </dgm:pt>
    <dgm:pt modelId="{9C7728EC-602E-4B20-834E-DA7614BAA5ED}" type="pres">
      <dgm:prSet presAssocID="{1A138F2B-3A63-41FB-A0BD-C30A887DA7F4}" presName="node" presStyleLbl="node1" presStyleIdx="1" presStyleCnt="3" custRadScaleRad="101376">
        <dgm:presLayoutVars>
          <dgm:bulletEnabled val="1"/>
        </dgm:presLayoutVars>
      </dgm:prSet>
      <dgm:spPr/>
      <dgm:t>
        <a:bodyPr/>
        <a:lstStyle/>
        <a:p>
          <a:endParaRPr lang="tr-TR"/>
        </a:p>
      </dgm:t>
    </dgm:pt>
    <dgm:pt modelId="{4035AE31-DA53-472C-99F3-26357E4BE2B6}" type="pres">
      <dgm:prSet presAssocID="{7E0D40D8-B0FE-489D-944F-04D4180BA209}" presName="parTrans" presStyleLbl="bgSibTrans2D1" presStyleIdx="2" presStyleCnt="3" custScaleX="110114"/>
      <dgm:spPr/>
      <dgm:t>
        <a:bodyPr/>
        <a:lstStyle/>
        <a:p>
          <a:endParaRPr lang="tr-TR"/>
        </a:p>
      </dgm:t>
    </dgm:pt>
    <dgm:pt modelId="{2854F75E-94B6-40FE-BACF-60D74FFDC4D4}" type="pres">
      <dgm:prSet presAssocID="{96264A7C-6F7F-48A1-B24E-00608B1AF82C}" presName="node" presStyleLbl="node1" presStyleIdx="2" presStyleCnt="3">
        <dgm:presLayoutVars>
          <dgm:bulletEnabled val="1"/>
        </dgm:presLayoutVars>
      </dgm:prSet>
      <dgm:spPr/>
      <dgm:t>
        <a:bodyPr/>
        <a:lstStyle/>
        <a:p>
          <a:endParaRPr lang="tr-TR"/>
        </a:p>
      </dgm:t>
    </dgm:pt>
  </dgm:ptLst>
  <dgm:cxnLst>
    <dgm:cxn modelId="{0A9A0E8B-78AA-49AD-BD91-08435B659726}" type="presOf" srcId="{99DA71A0-D3FD-4900-A6AC-B304E336862D}" destId="{3A9CDA47-B14D-4E4E-8240-92D5B5367F97}" srcOrd="0" destOrd="0" presId="urn:microsoft.com/office/officeart/2005/8/layout/radial4"/>
    <dgm:cxn modelId="{79AD7427-B80C-4076-AB46-E4CC7A7F0C33}" srcId="{283D8849-7187-4C47-9AD2-C6A277ACF0F3}" destId="{77CAC22E-DF73-46D6-96CF-A741516CCE7E}" srcOrd="0" destOrd="0" parTransId="{FC14FFC5-E8CF-48AC-A599-4A1BB1665B5B}" sibTransId="{4509F203-D59E-47CF-BFED-A96F2FF52A91}"/>
    <dgm:cxn modelId="{04155633-E603-4C81-92DC-EAA6DA292C1A}" type="presOf" srcId="{7E0D40D8-B0FE-489D-944F-04D4180BA209}" destId="{4035AE31-DA53-472C-99F3-26357E4BE2B6}" srcOrd="0" destOrd="0" presId="urn:microsoft.com/office/officeart/2005/8/layout/radial4"/>
    <dgm:cxn modelId="{767DFBBF-F73C-443F-BAE8-D21EB239A600}" type="presOf" srcId="{D803DB47-6F54-49C0-8351-463B6E9CD0A4}" destId="{9AFC139A-4688-4D5D-A1AF-31D464CFCFAF}" srcOrd="0" destOrd="0" presId="urn:microsoft.com/office/officeart/2005/8/layout/radial4"/>
    <dgm:cxn modelId="{B2B50F69-617B-4DB2-B49A-AD8B176AD0FD}" type="presOf" srcId="{77CAC22E-DF73-46D6-96CF-A741516CCE7E}" destId="{0F8B5021-88C4-4970-B643-04F82968CD8F}" srcOrd="0" destOrd="0" presId="urn:microsoft.com/office/officeart/2005/8/layout/radial4"/>
    <dgm:cxn modelId="{5CC5D763-3E37-4220-B60A-A93D86BAD340}" srcId="{77CAC22E-DF73-46D6-96CF-A741516CCE7E}" destId="{96264A7C-6F7F-48A1-B24E-00608B1AF82C}" srcOrd="2" destOrd="0" parTransId="{7E0D40D8-B0FE-489D-944F-04D4180BA209}" sibTransId="{B7A7D370-5BF0-4886-8644-1E96AB3E0E38}"/>
    <dgm:cxn modelId="{9824BE0D-3C06-4138-BF60-D20151C78DCE}" type="presOf" srcId="{283D8849-7187-4C47-9AD2-C6A277ACF0F3}" destId="{B58246EF-8268-4B0A-832A-EA9D423A33F2}" srcOrd="0" destOrd="0" presId="urn:microsoft.com/office/officeart/2005/8/layout/radial4"/>
    <dgm:cxn modelId="{839D502D-2F98-45B5-8867-E881A443E029}" srcId="{77CAC22E-DF73-46D6-96CF-A741516CCE7E}" destId="{1A138F2B-3A63-41FB-A0BD-C30A887DA7F4}" srcOrd="1" destOrd="0" parTransId="{E0878736-8461-4D32-92AD-95CBF6A6FB8D}" sibTransId="{EE32A60E-9EF7-4FC5-912B-06944DB43B37}"/>
    <dgm:cxn modelId="{42078946-DE35-44D2-800E-181811444032}" srcId="{77CAC22E-DF73-46D6-96CF-A741516CCE7E}" destId="{D803DB47-6F54-49C0-8351-463B6E9CD0A4}" srcOrd="0" destOrd="0" parTransId="{99DA71A0-D3FD-4900-A6AC-B304E336862D}" sibTransId="{CD3FD89D-8AB1-4B7C-9526-1CE768520FCC}"/>
    <dgm:cxn modelId="{C6EA5548-77D7-4317-AAA5-F55C73A62EBD}" type="presOf" srcId="{E0878736-8461-4D32-92AD-95CBF6A6FB8D}" destId="{37F1AC58-D92C-4336-8D63-F67684495D91}" srcOrd="0" destOrd="0" presId="urn:microsoft.com/office/officeart/2005/8/layout/radial4"/>
    <dgm:cxn modelId="{005F172B-9860-4FC5-8406-30FAF3E0F1B2}" type="presOf" srcId="{96264A7C-6F7F-48A1-B24E-00608B1AF82C}" destId="{2854F75E-94B6-40FE-BACF-60D74FFDC4D4}" srcOrd="0" destOrd="0" presId="urn:microsoft.com/office/officeart/2005/8/layout/radial4"/>
    <dgm:cxn modelId="{A6419F83-8386-45EC-A90E-E03FE842335C}" type="presOf" srcId="{1A138F2B-3A63-41FB-A0BD-C30A887DA7F4}" destId="{9C7728EC-602E-4B20-834E-DA7614BAA5ED}" srcOrd="0" destOrd="0" presId="urn:microsoft.com/office/officeart/2005/8/layout/radial4"/>
    <dgm:cxn modelId="{85CA1416-BB1B-4A88-BD47-47274D5C4747}" type="presParOf" srcId="{B58246EF-8268-4B0A-832A-EA9D423A33F2}" destId="{0F8B5021-88C4-4970-B643-04F82968CD8F}" srcOrd="0" destOrd="0" presId="urn:microsoft.com/office/officeart/2005/8/layout/radial4"/>
    <dgm:cxn modelId="{427BBE30-87B3-42C6-AD52-424155C716BA}" type="presParOf" srcId="{B58246EF-8268-4B0A-832A-EA9D423A33F2}" destId="{3A9CDA47-B14D-4E4E-8240-92D5B5367F97}" srcOrd="1" destOrd="0" presId="urn:microsoft.com/office/officeart/2005/8/layout/radial4"/>
    <dgm:cxn modelId="{F0C95892-A8A8-4AEA-8845-CC2BAB27B80D}" type="presParOf" srcId="{B58246EF-8268-4B0A-832A-EA9D423A33F2}" destId="{9AFC139A-4688-4D5D-A1AF-31D464CFCFAF}" srcOrd="2" destOrd="0" presId="urn:microsoft.com/office/officeart/2005/8/layout/radial4"/>
    <dgm:cxn modelId="{479BF1A2-DD11-4695-9469-274A31B4846C}" type="presParOf" srcId="{B58246EF-8268-4B0A-832A-EA9D423A33F2}" destId="{37F1AC58-D92C-4336-8D63-F67684495D91}" srcOrd="3" destOrd="0" presId="urn:microsoft.com/office/officeart/2005/8/layout/radial4"/>
    <dgm:cxn modelId="{07E61195-87CE-4DE9-9265-3C936D47A900}" type="presParOf" srcId="{B58246EF-8268-4B0A-832A-EA9D423A33F2}" destId="{9C7728EC-602E-4B20-834E-DA7614BAA5ED}" srcOrd="4" destOrd="0" presId="urn:microsoft.com/office/officeart/2005/8/layout/radial4"/>
    <dgm:cxn modelId="{BF5F2D0D-4849-4304-9C1C-1DF81F4D49C1}" type="presParOf" srcId="{B58246EF-8268-4B0A-832A-EA9D423A33F2}" destId="{4035AE31-DA53-472C-99F3-26357E4BE2B6}" srcOrd="5" destOrd="0" presId="urn:microsoft.com/office/officeart/2005/8/layout/radial4"/>
    <dgm:cxn modelId="{410CD9EC-19E3-41D3-9133-20B9AECDF63A}" type="presParOf" srcId="{B58246EF-8268-4B0A-832A-EA9D423A33F2}" destId="{2854F75E-94B6-40FE-BACF-60D74FFDC4D4}"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ADCA435-4A78-4EED-BBAB-4B6CA66A7999}" type="datetimeFigureOut">
              <a:rPr lang="tr-TR" smtClean="0"/>
              <a:t>07.10.2025</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7814D7D-EA42-4E86-A307-48F8DF72B256}" type="slidenum">
              <a:rPr lang="tr-TR" smtClean="0"/>
              <a:t>‹#›</a:t>
            </a:fld>
            <a:endParaRPr lang="tr-TR"/>
          </a:p>
        </p:txBody>
      </p:sp>
    </p:spTree>
    <p:extLst>
      <p:ext uri="{BB962C8B-B14F-4D97-AF65-F5344CB8AC3E}">
        <p14:creationId xmlns:p14="http://schemas.microsoft.com/office/powerpoint/2010/main" val="3838656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7814D7D-EA42-4E86-A307-48F8DF72B256}" type="slidenum">
              <a:rPr lang="tr-TR" smtClean="0"/>
              <a:t>1</a:t>
            </a:fld>
            <a:endParaRPr lang="tr-TR"/>
          </a:p>
        </p:txBody>
      </p:sp>
    </p:spTree>
    <p:extLst>
      <p:ext uri="{BB962C8B-B14F-4D97-AF65-F5344CB8AC3E}">
        <p14:creationId xmlns:p14="http://schemas.microsoft.com/office/powerpoint/2010/main" val="3276080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Slayt Görüntüsü Yer Tutucusu 1"/>
          <p:cNvSpPr>
            <a:spLocks noGrp="1" noRot="1" noChangeAspect="1"/>
          </p:cNvSpPr>
          <p:nvPr>
            <p:ph type="sldImg"/>
          </p:nvPr>
        </p:nvSpPr>
        <p:spPr bwMode="auto">
          <a:xfrm>
            <a:off x="1371600" y="1143000"/>
            <a:ext cx="4114800" cy="3086100"/>
          </a:xfrm>
          <a:noFill/>
          <a:ln>
            <a:solidFill>
              <a:srgbClr val="000000"/>
            </a:solidFill>
            <a:miter lim="800000"/>
            <a:headEnd/>
            <a:tailEnd/>
          </a:ln>
        </p:spPr>
      </p:sp>
      <p:sp>
        <p:nvSpPr>
          <p:cNvPr id="137218" name="Not Yer Tutucusu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tr-TR"/>
          </a:p>
        </p:txBody>
      </p:sp>
      <p:sp>
        <p:nvSpPr>
          <p:cNvPr id="137219" name="Slayt Numarası Yer Tutucus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0E7782B-BB1A-4B12-BB21-22EE3EC60375}" type="slidenum">
              <a:rPr lang="tr-TR"/>
              <a:pPr fontAlgn="base">
                <a:spcBef>
                  <a:spcPct val="0"/>
                </a:spcBef>
                <a:spcAft>
                  <a:spcPct val="0"/>
                </a:spcAft>
              </a:pPr>
              <a:t>35</a:t>
            </a:fld>
            <a:endParaRPr lang="tr-TR"/>
          </a:p>
        </p:txBody>
      </p:sp>
    </p:spTree>
    <p:extLst>
      <p:ext uri="{BB962C8B-B14F-4D97-AF65-F5344CB8AC3E}">
        <p14:creationId xmlns:p14="http://schemas.microsoft.com/office/powerpoint/2010/main" val="24231562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ayt Görüntüsü Yer Tutucusu 1"/>
          <p:cNvSpPr>
            <a:spLocks noGrp="1" noRot="1" noChangeAspect="1"/>
          </p:cNvSpPr>
          <p:nvPr>
            <p:ph type="sldImg"/>
          </p:nvPr>
        </p:nvSpPr>
        <p:spPr bwMode="auto">
          <a:xfrm>
            <a:off x="1371600" y="1143000"/>
            <a:ext cx="4114800" cy="3086100"/>
          </a:xfrm>
          <a:noFill/>
          <a:ln>
            <a:solidFill>
              <a:srgbClr val="000000"/>
            </a:solidFill>
            <a:miter lim="800000"/>
            <a:headEnd/>
            <a:tailEnd/>
          </a:ln>
        </p:spPr>
      </p:sp>
      <p:sp>
        <p:nvSpPr>
          <p:cNvPr id="139266" name="Not Yer Tutucusu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tr-TR"/>
          </a:p>
        </p:txBody>
      </p:sp>
      <p:sp>
        <p:nvSpPr>
          <p:cNvPr id="139267" name="Slayt Numarası Yer Tutucus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666150B-10E0-4FE5-8930-119AB4115ED5}" type="slidenum">
              <a:rPr lang="tr-TR"/>
              <a:pPr fontAlgn="base">
                <a:spcBef>
                  <a:spcPct val="0"/>
                </a:spcBef>
                <a:spcAft>
                  <a:spcPct val="0"/>
                </a:spcAft>
              </a:pPr>
              <a:t>36</a:t>
            </a:fld>
            <a:endParaRPr lang="tr-TR"/>
          </a:p>
        </p:txBody>
      </p:sp>
    </p:spTree>
    <p:extLst>
      <p:ext uri="{BB962C8B-B14F-4D97-AF65-F5344CB8AC3E}">
        <p14:creationId xmlns:p14="http://schemas.microsoft.com/office/powerpoint/2010/main" val="14348323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Slayt Görüntüsü Yer Tutucusu 1"/>
          <p:cNvSpPr>
            <a:spLocks noGrp="1" noRot="1" noChangeAspect="1"/>
          </p:cNvSpPr>
          <p:nvPr>
            <p:ph type="sldImg"/>
          </p:nvPr>
        </p:nvSpPr>
        <p:spPr bwMode="auto">
          <a:xfrm>
            <a:off x="1371600" y="1143000"/>
            <a:ext cx="4114800" cy="3086100"/>
          </a:xfrm>
          <a:noFill/>
          <a:ln>
            <a:solidFill>
              <a:srgbClr val="000000"/>
            </a:solidFill>
            <a:miter lim="800000"/>
            <a:headEnd/>
            <a:tailEnd/>
          </a:ln>
        </p:spPr>
      </p:sp>
      <p:sp>
        <p:nvSpPr>
          <p:cNvPr id="157698" name="Not Yer Tutucusu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tr-TR"/>
          </a:p>
        </p:txBody>
      </p:sp>
      <p:sp>
        <p:nvSpPr>
          <p:cNvPr id="157699" name="Slayt Numarası Yer Tutucus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072453F-147D-4291-98E6-A7E5899991E0}" type="slidenum">
              <a:rPr lang="tr-TR"/>
              <a:pPr fontAlgn="base">
                <a:spcBef>
                  <a:spcPct val="0"/>
                </a:spcBef>
                <a:spcAft>
                  <a:spcPct val="0"/>
                </a:spcAft>
              </a:pPr>
              <a:t>37</a:t>
            </a:fld>
            <a:endParaRPr lang="tr-TR"/>
          </a:p>
        </p:txBody>
      </p:sp>
    </p:spTree>
    <p:extLst>
      <p:ext uri="{BB962C8B-B14F-4D97-AF65-F5344CB8AC3E}">
        <p14:creationId xmlns:p14="http://schemas.microsoft.com/office/powerpoint/2010/main" val="27814499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Slayt Görüntüsü Yer Tutucusu 1"/>
          <p:cNvSpPr>
            <a:spLocks noGrp="1" noRot="1" noChangeAspect="1"/>
          </p:cNvSpPr>
          <p:nvPr>
            <p:ph type="sldImg"/>
          </p:nvPr>
        </p:nvSpPr>
        <p:spPr bwMode="auto">
          <a:xfrm>
            <a:off x="1371600" y="1143000"/>
            <a:ext cx="4114800" cy="3086100"/>
          </a:xfrm>
          <a:noFill/>
          <a:ln>
            <a:solidFill>
              <a:srgbClr val="000000"/>
            </a:solidFill>
            <a:miter lim="800000"/>
            <a:headEnd/>
            <a:tailEnd/>
          </a:ln>
        </p:spPr>
      </p:sp>
      <p:sp>
        <p:nvSpPr>
          <p:cNvPr id="165890" name="Not Yer Tutucusu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tr-TR"/>
          </a:p>
        </p:txBody>
      </p:sp>
      <p:sp>
        <p:nvSpPr>
          <p:cNvPr id="165891" name="Slayt Numarası Yer Tutucus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F364613-94A6-4F77-8C8C-B02BC0D92799}" type="slidenum">
              <a:rPr lang="tr-TR"/>
              <a:pPr fontAlgn="base">
                <a:spcBef>
                  <a:spcPct val="0"/>
                </a:spcBef>
                <a:spcAft>
                  <a:spcPct val="0"/>
                </a:spcAft>
              </a:pPr>
              <a:t>38</a:t>
            </a:fld>
            <a:endParaRPr lang="tr-TR"/>
          </a:p>
        </p:txBody>
      </p:sp>
    </p:spTree>
    <p:extLst>
      <p:ext uri="{BB962C8B-B14F-4D97-AF65-F5344CB8AC3E}">
        <p14:creationId xmlns:p14="http://schemas.microsoft.com/office/powerpoint/2010/main" val="42118433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A9F7C12-7E4D-492F-B019-CBF5FFEABCBA}" type="slidenum">
              <a:rPr lang="tr-TR" smtClean="0"/>
              <a:pPr/>
              <a:t>39</a:t>
            </a:fld>
            <a:endParaRPr lang="tr-TR"/>
          </a:p>
        </p:txBody>
      </p:sp>
    </p:spTree>
    <p:extLst>
      <p:ext uri="{BB962C8B-B14F-4D97-AF65-F5344CB8AC3E}">
        <p14:creationId xmlns:p14="http://schemas.microsoft.com/office/powerpoint/2010/main" val="2502791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Slayt Görüntüsü Yer Tutucusu 1"/>
          <p:cNvSpPr>
            <a:spLocks noGrp="1" noRot="1" noChangeAspect="1"/>
          </p:cNvSpPr>
          <p:nvPr>
            <p:ph type="sldImg"/>
          </p:nvPr>
        </p:nvSpPr>
        <p:spPr bwMode="auto">
          <a:xfrm>
            <a:off x="1371600" y="1143000"/>
            <a:ext cx="4114800" cy="3086100"/>
          </a:xfrm>
          <a:noFill/>
          <a:ln>
            <a:solidFill>
              <a:srgbClr val="000000"/>
            </a:solidFill>
            <a:miter lim="800000"/>
            <a:headEnd/>
            <a:tailEnd/>
          </a:ln>
        </p:spPr>
      </p:sp>
      <p:sp>
        <p:nvSpPr>
          <p:cNvPr id="210946" name="Not Yer Tutucusu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tr-TR"/>
          </a:p>
        </p:txBody>
      </p:sp>
      <p:sp>
        <p:nvSpPr>
          <p:cNvPr id="210947" name="Slayt Numarası Yer Tutucus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4C7A0DA-47E7-43D8-A48A-734B359FD000}" type="slidenum">
              <a:rPr lang="tr-TR"/>
              <a:pPr fontAlgn="base">
                <a:spcBef>
                  <a:spcPct val="0"/>
                </a:spcBef>
                <a:spcAft>
                  <a:spcPct val="0"/>
                </a:spcAft>
              </a:pPr>
              <a:t>59</a:t>
            </a:fld>
            <a:endParaRPr lang="tr-TR"/>
          </a:p>
        </p:txBody>
      </p:sp>
    </p:spTree>
    <p:extLst>
      <p:ext uri="{BB962C8B-B14F-4D97-AF65-F5344CB8AC3E}">
        <p14:creationId xmlns:p14="http://schemas.microsoft.com/office/powerpoint/2010/main" val="37466442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Slayt Görüntüsü Yer Tutucusu 1"/>
          <p:cNvSpPr>
            <a:spLocks noGrp="1" noRot="1" noChangeAspect="1"/>
          </p:cNvSpPr>
          <p:nvPr>
            <p:ph type="sldImg"/>
          </p:nvPr>
        </p:nvSpPr>
        <p:spPr bwMode="auto">
          <a:xfrm>
            <a:off x="1371600" y="1143000"/>
            <a:ext cx="4114800" cy="3086100"/>
          </a:xfrm>
          <a:noFill/>
          <a:ln>
            <a:solidFill>
              <a:srgbClr val="000000"/>
            </a:solidFill>
            <a:miter lim="800000"/>
            <a:headEnd/>
            <a:tailEnd/>
          </a:ln>
        </p:spPr>
      </p:sp>
      <p:sp>
        <p:nvSpPr>
          <p:cNvPr id="215042" name="Not Yer Tutucusu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tr-TR"/>
          </a:p>
        </p:txBody>
      </p:sp>
      <p:sp>
        <p:nvSpPr>
          <p:cNvPr id="215043" name="Slayt Numarası Yer Tutucus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227DB0B-DC8B-4AAC-8017-29EF339CEAF9}" type="slidenum">
              <a:rPr lang="tr-TR"/>
              <a:pPr fontAlgn="base">
                <a:spcBef>
                  <a:spcPct val="0"/>
                </a:spcBef>
                <a:spcAft>
                  <a:spcPct val="0"/>
                </a:spcAft>
              </a:pPr>
              <a:t>60</a:t>
            </a:fld>
            <a:endParaRPr lang="tr-TR"/>
          </a:p>
        </p:txBody>
      </p:sp>
    </p:spTree>
    <p:extLst>
      <p:ext uri="{BB962C8B-B14F-4D97-AF65-F5344CB8AC3E}">
        <p14:creationId xmlns:p14="http://schemas.microsoft.com/office/powerpoint/2010/main" val="15117644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tr-TR"/>
              <a:t>Asıl başlık stili için tıklatın</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A23720DD-5B6D-40BF-8493-A6B52D484E6B}" type="datetimeFigureOut">
              <a:rPr lang="tr-TR" smtClean="0"/>
              <a:t>07.10.2025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t>‹#›</a:t>
            </a:fld>
            <a:endParaRPr lang="tr-TR"/>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937398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A23720DD-5B6D-40BF-8493-A6B52D484E6B}" type="datetimeFigureOut">
              <a:rPr lang="tr-TR" smtClean="0"/>
              <a:t>07.10.2025</a:t>
            </a:fld>
            <a:endParaRPr lang="tr-T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tr-TR"/>
          </a:p>
        </p:txBody>
      </p:sp>
      <p:sp>
        <p:nvSpPr>
          <p:cNvPr id="9" name="Slide Number Placeholder 8"/>
          <p:cNvSpPr>
            <a:spLocks noGrp="1"/>
          </p:cNvSpPr>
          <p:nvPr>
            <p:ph type="sldNum" sz="quarter" idx="12"/>
          </p:nvPr>
        </p:nvSpPr>
        <p:spPr/>
        <p:txBody>
          <a:bodyPr/>
          <a:lstStyle/>
          <a:p>
            <a:fld id="{F302176B-0E47-46AC-8F43-DAB4B8A37D06}" type="slidenum">
              <a:rPr lang="tr-TR" smtClean="0"/>
              <a:t>‹#›</a:t>
            </a:fld>
            <a:endParaRPr lang="tr-TR"/>
          </a:p>
        </p:txBody>
      </p:sp>
      <p:pic>
        <p:nvPicPr>
          <p:cNvPr id="10" name="Picture 2" descr="Devlet Arşivleri Başkanlığı"/>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796136" y="705347"/>
            <a:ext cx="2664380" cy="465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1102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tr-TR"/>
              <a:t>Asıl başlık stili için tıklatın</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A23720DD-5B6D-40BF-8493-A6B52D484E6B}" type="datetimeFigureOut">
              <a:rPr lang="tr-TR" smtClean="0"/>
              <a:t>07.10.2025</a:t>
            </a:fld>
            <a:endParaRPr lang="tr-TR"/>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tr-T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F302176B-0E47-46AC-8F43-DAB4B8A37D06}" type="slidenum">
              <a:rPr lang="tr-TR" smtClean="0"/>
              <a:t>‹#›</a:t>
            </a:fld>
            <a:endParaRPr lang="tr-TR"/>
          </a:p>
        </p:txBody>
      </p:sp>
      <p:pic>
        <p:nvPicPr>
          <p:cNvPr id="10" name="Picture 2" descr="Devlet Arşivleri Başkanlığı"/>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796136" y="705347"/>
            <a:ext cx="2664380" cy="465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6700067"/>
      </p:ext>
    </p:extLst>
  </p:cSld>
  <p:clrMapOvr>
    <a:masterClrMapping/>
  </p:clrMapOvr>
  <p:extLst>
    <p:ext uri="{DCECCB84-F9BA-43D5-87BE-67443E8EF086}">
      <p15:sldGuideLst xmlns:p15="http://schemas.microsoft.com/office/powerpoint/2012/main" xmlns=""/>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5" name="Date Placeholder 4"/>
          <p:cNvSpPr>
            <a:spLocks noGrp="1"/>
          </p:cNvSpPr>
          <p:nvPr>
            <p:ph type="dt" sz="half" idx="10"/>
          </p:nvPr>
        </p:nvSpPr>
        <p:spPr/>
        <p:txBody>
          <a:bodyPr/>
          <a:lstStyle/>
          <a:p>
            <a:fld id="{A23720DD-5B6D-40BF-8493-A6B52D484E6B}" type="datetimeFigureOut">
              <a:rPr lang="tr-TR" smtClean="0"/>
              <a:t>07.10.2025</a:t>
            </a:fld>
            <a:endParaRPr lang="tr-T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302176B-0E47-46AC-8F43-DAB4B8A37D06}" type="slidenum">
              <a:rPr lang="tr-TR" smtClean="0"/>
              <a:t>‹#›</a:t>
            </a:fld>
            <a:endParaRPr lang="tr-TR"/>
          </a:p>
        </p:txBody>
      </p:sp>
      <p:pic>
        <p:nvPicPr>
          <p:cNvPr id="10" name="Picture 2" descr="Devlet Arşivleri Başkanlığı"/>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796136" y="705347"/>
            <a:ext cx="2664380" cy="465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24451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A23720DD-5B6D-40BF-8493-A6B52D484E6B}" type="datetimeFigureOut">
              <a:rPr lang="tr-TR" smtClean="0"/>
              <a:t>07.10.2025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t>‹#›</a:t>
            </a:fld>
            <a:endParaRPr lang="tr-TR"/>
          </a:p>
        </p:txBody>
      </p:sp>
      <p:pic>
        <p:nvPicPr>
          <p:cNvPr id="7" name="Picture 2" descr="Devlet Arşivleri Başkanlığı"/>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796136" y="705347"/>
            <a:ext cx="2664380" cy="465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01491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398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tr-TR"/>
              <a:t>Asıl başlık stili için tıklatın</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A23720DD-5B6D-40BF-8493-A6B52D484E6B}" type="datetimeFigureOut">
              <a:rPr lang="tr-TR" smtClean="0"/>
              <a:t>07.10.2025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2056380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A23720DD-5B6D-40BF-8493-A6B52D484E6B}" type="datetimeFigureOut">
              <a:rPr lang="tr-TR" smtClean="0"/>
              <a:t>07.10.2025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t>‹#›</a:t>
            </a:fld>
            <a:endParaRPr lang="tr-TR"/>
          </a:p>
        </p:txBody>
      </p:sp>
      <p:pic>
        <p:nvPicPr>
          <p:cNvPr id="7" name="Picture 2" descr="Devlet Arşivleri Başkanlığı"/>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796136" y="705347"/>
            <a:ext cx="2664380" cy="465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0561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A23720DD-5B6D-40BF-8493-A6B52D484E6B}" type="datetimeFigureOut">
              <a:rPr lang="tr-TR" smtClean="0"/>
              <a:t>07.10.2025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t>‹#›</a:t>
            </a:fld>
            <a:endParaRPr lang="tr-TR"/>
          </a:p>
        </p:txBody>
      </p:sp>
      <p:pic>
        <p:nvPicPr>
          <p:cNvPr id="7" name="Picture 2" descr="Devlet Arşivleri Başkanlığı"/>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796136" y="705347"/>
            <a:ext cx="2664380" cy="465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1591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A23720DD-5B6D-40BF-8493-A6B52D484E6B}" type="datetimeFigureOut">
              <a:rPr lang="tr-TR" smtClean="0"/>
              <a:t>07.10.2025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t>‹#›</a:t>
            </a:fld>
            <a:endParaRPr lang="tr-TR"/>
          </a:p>
        </p:txBody>
      </p:sp>
      <p:pic>
        <p:nvPicPr>
          <p:cNvPr id="7" name="Picture 2" descr="Devlet Arşivleri Başkanlığı"/>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796136" y="705347"/>
            <a:ext cx="2664380" cy="465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0323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A23720DD-5B6D-40BF-8493-A6B52D484E6B}" type="datetimeFigureOut">
              <a:rPr lang="tr-TR" smtClean="0"/>
              <a:t>07.10.2025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t>‹#›</a:t>
            </a:fld>
            <a:endParaRPr lang="tr-TR"/>
          </a:p>
        </p:txBody>
      </p:sp>
      <p:pic>
        <p:nvPicPr>
          <p:cNvPr id="7" name="Picture 2" descr="Devlet Arşivleri Başkanlığı"/>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796136" y="705347"/>
            <a:ext cx="2664380" cy="465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4419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tr-TR"/>
              <a:t>Asıl başlık stili için tıklatın</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A23720DD-5B6D-40BF-8493-A6B52D484E6B}" type="datetimeFigureOut">
              <a:rPr lang="tr-TR" smtClean="0"/>
              <a:t>07.10.2025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t>‹#›</a:t>
            </a:fld>
            <a:endParaRPr lang="tr-TR"/>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1" name="Picture 2" descr="Devlet Arşivleri Başkanlığı"/>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796136" y="705347"/>
            <a:ext cx="2664380" cy="465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4106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tr-TR"/>
              <a:t>Asıl başlık stili için tıklatın</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A23720DD-5B6D-40BF-8493-A6B52D484E6B}" type="datetimeFigureOut">
              <a:rPr lang="tr-TR" smtClean="0"/>
              <a:t>07.10.2025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t>‹#›</a:t>
            </a:fld>
            <a:endParaRPr lang="tr-TR"/>
          </a:p>
        </p:txBody>
      </p:sp>
      <p:pic>
        <p:nvPicPr>
          <p:cNvPr id="9" name="Picture 2" descr="Devlet Arşivleri Başkanlığı"/>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796136" y="705347"/>
            <a:ext cx="2664380" cy="465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8800904"/>
      </p:ext>
    </p:extLst>
  </p:cSld>
  <p:clrMapOvr>
    <a:masterClrMapping/>
  </p:clrMapOvr>
  <p:extLst>
    <p:ext uri="{DCECCB84-F9BA-43D5-87BE-67443E8EF086}">
      <p15:sldGuideLst xmlns:p15="http://schemas.microsoft.com/office/powerpoint/2012/main" xmlns=""/>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tr-TR"/>
              <a:t>Asıl başlık stili için tıklatın</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Content Placeholder 3"/>
          <p:cNvSpPr>
            <a:spLocks noGrp="1"/>
          </p:cNvSpPr>
          <p:nvPr>
            <p:ph sz="half" idx="2"/>
          </p:nvPr>
        </p:nvSpPr>
        <p:spPr>
          <a:xfrm>
            <a:off x="822960" y="2582334"/>
            <a:ext cx="3703320" cy="3378200"/>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Content Placeholder 5"/>
          <p:cNvSpPr>
            <a:spLocks noGrp="1"/>
          </p:cNvSpPr>
          <p:nvPr>
            <p:ph sz="quarter" idx="4"/>
          </p:nvPr>
        </p:nvSpPr>
        <p:spPr>
          <a:xfrm>
            <a:off x="4663440" y="2582334"/>
            <a:ext cx="3703320" cy="3378200"/>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A23720DD-5B6D-40BF-8493-A6B52D484E6B}" type="datetimeFigureOut">
              <a:rPr lang="tr-TR" smtClean="0"/>
              <a:t>07.10.2025</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F302176B-0E47-46AC-8F43-DAB4B8A37D06}" type="slidenum">
              <a:rPr lang="tr-TR" smtClean="0"/>
              <a:t>‹#›</a:t>
            </a:fld>
            <a:endParaRPr lang="tr-TR"/>
          </a:p>
        </p:txBody>
      </p:sp>
      <p:pic>
        <p:nvPicPr>
          <p:cNvPr id="11" name="Picture 2" descr="Devlet Arşivleri Başkanlığı"/>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796136" y="705347"/>
            <a:ext cx="2664380" cy="465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0688445"/>
      </p:ext>
    </p:extLst>
  </p:cSld>
  <p:clrMapOvr>
    <a:masterClrMapping/>
  </p:clrMapOvr>
  <p:extLst>
    <p:ext uri="{DCECCB84-F9BA-43D5-87BE-67443E8EF086}">
      <p15:sldGuideLst xmlns:p15="http://schemas.microsoft.com/office/powerpoint/2012/main" xmlns=""/>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Date Placeholder 2"/>
          <p:cNvSpPr>
            <a:spLocks noGrp="1"/>
          </p:cNvSpPr>
          <p:nvPr>
            <p:ph type="dt" sz="half" idx="10"/>
          </p:nvPr>
        </p:nvSpPr>
        <p:spPr/>
        <p:txBody>
          <a:bodyPr/>
          <a:lstStyle/>
          <a:p>
            <a:fld id="{A23720DD-5B6D-40BF-8493-A6B52D484E6B}" type="datetimeFigureOut">
              <a:rPr lang="tr-TR" smtClean="0"/>
              <a:t>07.10.2025</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11999195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4000">
              <a:schemeClr val="accent4">
                <a:lumMod val="5000"/>
                <a:lumOff val="95000"/>
              </a:schemeClr>
            </a:gs>
            <a:gs pos="58000">
              <a:schemeClr val="accent4">
                <a:lumMod val="45000"/>
                <a:lumOff val="55000"/>
              </a:schemeClr>
            </a:gs>
            <a:gs pos="79000">
              <a:schemeClr val="bg1">
                <a:lumMod val="8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tr-TR"/>
              <a:t>Asıl başlık stili için tıklatın</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A23720DD-5B6D-40BF-8493-A6B52D484E6B}" type="datetimeFigureOut">
              <a:rPr lang="tr-TR" smtClean="0"/>
              <a:t>07.10.2025</a:t>
            </a:fld>
            <a:endParaRPr lang="tr-TR"/>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tr-TR"/>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F302176B-0E47-46AC-8F43-DAB4B8A37D06}" type="slidenum">
              <a:rPr lang="tr-TR" smtClean="0"/>
              <a:t>‹#›</a:t>
            </a:fld>
            <a:endParaRPr lang="tr-TR"/>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0051881"/>
      </p:ext>
    </p:extLst>
  </p:cSld>
  <p:clrMap bg1="lt1" tx1="dk1" bg2="lt2" tx2="dk2" accent1="accent1" accent2="accent2" accent3="accent3" accent4="accent4" accent5="accent5" accent6="accent6" hlink="hlink" folHlink="folHlink"/>
  <p:sldLayoutIdLst>
    <p:sldLayoutId id="2147485740" r:id="rId1"/>
    <p:sldLayoutId id="2147485741" r:id="rId2"/>
    <p:sldLayoutId id="2147485751" r:id="rId3"/>
    <p:sldLayoutId id="2147485752" r:id="rId4"/>
    <p:sldLayoutId id="2147485753" r:id="rId5"/>
    <p:sldLayoutId id="2147485742" r:id="rId6"/>
    <p:sldLayoutId id="2147485743" r:id="rId7"/>
    <p:sldLayoutId id="2147485744" r:id="rId8"/>
    <p:sldLayoutId id="2147485745" r:id="rId9"/>
    <p:sldLayoutId id="2147485746" r:id="rId10"/>
    <p:sldLayoutId id="2147485747" r:id="rId11"/>
    <p:sldLayoutId id="2147485748" r:id="rId12"/>
    <p:sldLayoutId id="2147485749" r:id="rId13"/>
    <p:sldLayoutId id="2147485750" r:id="rId14"/>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10.xml"/><Relationship Id="rId5" Type="http://schemas.openxmlformats.org/officeDocument/2006/relationships/image" Target="../media/image50.jpeg"/><Relationship Id="rId4" Type="http://schemas.openxmlformats.org/officeDocument/2006/relationships/image" Target="../media/image32.png"/></Relationships>
</file>

<file path=ppt/slides/_rels/slide61.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şlık 1"/>
          <p:cNvSpPr>
            <a:spLocks noGrp="1"/>
          </p:cNvSpPr>
          <p:nvPr/>
        </p:nvSpPr>
        <p:spPr>
          <a:xfrm>
            <a:off x="107504" y="4059945"/>
            <a:ext cx="8928992" cy="1187450"/>
          </a:xfrm>
          <a:prstGeom prst="rect">
            <a:avLst/>
          </a:prstGeom>
          <a:ln>
            <a:noFill/>
          </a:ln>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tr-TR" sz="1600" b="1" dirty="0">
              <a:solidFill>
                <a:schemeClr val="tx1">
                  <a:lumMod val="85000"/>
                  <a:lumOff val="15000"/>
                </a:schemeClr>
              </a:solidFill>
              <a:effectLst>
                <a:outerShdw blurRad="38100" dist="38100" dir="2700000" algn="tl">
                  <a:srgbClr val="000000">
                    <a:alpha val="43137"/>
                  </a:srgbClr>
                </a:outerShdw>
              </a:effectLst>
              <a:latin typeface="Baskerville Old Face" pitchFamily="18" charset="0"/>
            </a:endParaRPr>
          </a:p>
          <a:p>
            <a:pPr fontAlgn="auto">
              <a:spcAft>
                <a:spcPts val="0"/>
              </a:spcAft>
              <a:defRPr/>
            </a:pPr>
            <a:endParaRPr lang="tr-TR" sz="1600" b="1" dirty="0">
              <a:solidFill>
                <a:schemeClr val="tx1">
                  <a:lumMod val="85000"/>
                  <a:lumOff val="15000"/>
                </a:schemeClr>
              </a:solidFill>
              <a:effectLst>
                <a:outerShdw blurRad="38100" dist="38100" dir="2700000" algn="tl">
                  <a:srgbClr val="000000">
                    <a:alpha val="43137"/>
                  </a:srgbClr>
                </a:outerShdw>
              </a:effectLst>
              <a:latin typeface="Baskerville Old Face" pitchFamily="18" charset="0"/>
            </a:endParaRPr>
          </a:p>
          <a:p>
            <a:pPr fontAlgn="auto">
              <a:spcAft>
                <a:spcPts val="0"/>
              </a:spcAft>
              <a:defRPr/>
            </a:pPr>
            <a:endParaRPr lang="tr-TR" sz="1600" b="1" dirty="0">
              <a:solidFill>
                <a:schemeClr val="tx1">
                  <a:lumMod val="85000"/>
                  <a:lumOff val="15000"/>
                </a:schemeClr>
              </a:solidFill>
              <a:effectLst>
                <a:outerShdw blurRad="38100" dist="38100" dir="2700000" algn="tl">
                  <a:srgbClr val="000000">
                    <a:alpha val="43137"/>
                  </a:srgbClr>
                </a:outerShdw>
              </a:effectLst>
              <a:latin typeface="Baskerville Old Face" pitchFamily="18" charset="0"/>
            </a:endParaRPr>
          </a:p>
          <a:p>
            <a:pPr fontAlgn="auto">
              <a:spcAft>
                <a:spcPts val="0"/>
              </a:spcAft>
              <a:defRPr/>
            </a:pPr>
            <a:endParaRPr lang="tr-TR" sz="1600" b="1" dirty="0">
              <a:solidFill>
                <a:schemeClr val="tx1">
                  <a:lumMod val="85000"/>
                  <a:lumOff val="15000"/>
                </a:schemeClr>
              </a:solidFill>
              <a:effectLst>
                <a:outerShdw blurRad="38100" dist="38100" dir="2700000" algn="tl">
                  <a:srgbClr val="000000">
                    <a:alpha val="43137"/>
                  </a:srgbClr>
                </a:outerShdw>
              </a:effectLst>
              <a:latin typeface="Baskerville Old Face" pitchFamily="18" charset="0"/>
            </a:endParaRPr>
          </a:p>
          <a:p>
            <a:pPr fontAlgn="auto">
              <a:spcAft>
                <a:spcPts val="0"/>
              </a:spcAft>
              <a:defRPr/>
            </a:pPr>
            <a:endParaRPr lang="tr-TR" sz="1600" b="1" dirty="0">
              <a:solidFill>
                <a:schemeClr val="tx1">
                  <a:lumMod val="85000"/>
                  <a:lumOff val="15000"/>
                </a:schemeClr>
              </a:solidFill>
              <a:effectLst>
                <a:outerShdw blurRad="38100" dist="38100" dir="2700000" algn="tl">
                  <a:srgbClr val="000000">
                    <a:alpha val="43137"/>
                  </a:srgbClr>
                </a:outerShdw>
              </a:effectLst>
              <a:latin typeface="Baskerville Old Face" pitchFamily="18" charset="0"/>
            </a:endParaRPr>
          </a:p>
          <a:p>
            <a:pPr fontAlgn="auto">
              <a:spcAft>
                <a:spcPts val="0"/>
              </a:spcAft>
              <a:defRPr/>
            </a:pPr>
            <a:endParaRPr lang="tr-TR" sz="1600" b="1" dirty="0">
              <a:solidFill>
                <a:schemeClr val="tx1">
                  <a:lumMod val="85000"/>
                  <a:lumOff val="15000"/>
                </a:schemeClr>
              </a:solidFill>
              <a:effectLst>
                <a:outerShdw blurRad="38100" dist="38100" dir="2700000" algn="tl">
                  <a:srgbClr val="000000">
                    <a:alpha val="43137"/>
                  </a:srgbClr>
                </a:outerShdw>
              </a:effectLst>
              <a:latin typeface="Baskerville Old Face" pitchFamily="18" charset="0"/>
            </a:endParaRPr>
          </a:p>
          <a:p>
            <a:pPr fontAlgn="auto">
              <a:spcAft>
                <a:spcPts val="0"/>
              </a:spcAft>
              <a:defRPr/>
            </a:pPr>
            <a:endParaRPr lang="tr-TR" sz="1600" b="1" dirty="0">
              <a:solidFill>
                <a:schemeClr val="tx1">
                  <a:lumMod val="85000"/>
                  <a:lumOff val="15000"/>
                </a:schemeClr>
              </a:solidFill>
              <a:effectLst>
                <a:outerShdw blurRad="38100" dist="38100" dir="2700000" algn="tl">
                  <a:srgbClr val="000000">
                    <a:alpha val="43137"/>
                  </a:srgbClr>
                </a:outerShdw>
              </a:effectLst>
              <a:latin typeface="Baskerville Old Face" pitchFamily="18" charset="0"/>
            </a:endParaRPr>
          </a:p>
          <a:p>
            <a:pPr fontAlgn="auto">
              <a:spcAft>
                <a:spcPts val="0"/>
              </a:spcAft>
              <a:defRPr/>
            </a:pPr>
            <a:endParaRPr lang="tr-TR" sz="1600" b="1" dirty="0">
              <a:solidFill>
                <a:schemeClr val="tx1">
                  <a:lumMod val="85000"/>
                  <a:lumOff val="15000"/>
                </a:schemeClr>
              </a:solidFill>
              <a:effectLst>
                <a:outerShdw blurRad="38100" dist="38100" dir="2700000" algn="tl">
                  <a:srgbClr val="000000">
                    <a:alpha val="43137"/>
                  </a:srgbClr>
                </a:outerShdw>
              </a:effectLst>
              <a:latin typeface="Baskerville Old Face" pitchFamily="18" charset="0"/>
            </a:endParaRPr>
          </a:p>
          <a:p>
            <a:pPr fontAlgn="auto">
              <a:spcAft>
                <a:spcPts val="0"/>
              </a:spcAft>
              <a:defRPr/>
            </a:pPr>
            <a:endParaRPr lang="tr-TR" sz="1600" b="1" dirty="0">
              <a:solidFill>
                <a:schemeClr val="tx1">
                  <a:lumMod val="85000"/>
                  <a:lumOff val="15000"/>
                </a:schemeClr>
              </a:solidFill>
              <a:effectLst>
                <a:outerShdw blurRad="38100" dist="38100" dir="2700000" algn="tl">
                  <a:srgbClr val="000000">
                    <a:alpha val="43137"/>
                  </a:srgbClr>
                </a:outerShdw>
              </a:effectLst>
              <a:latin typeface="Baskerville Old Face" pitchFamily="18" charset="0"/>
            </a:endParaRPr>
          </a:p>
          <a:p>
            <a:pPr fontAlgn="auto">
              <a:spcAft>
                <a:spcPts val="0"/>
              </a:spcAft>
              <a:defRPr/>
            </a:pPr>
            <a:endParaRPr lang="tr-TR" sz="1600" b="1" dirty="0">
              <a:solidFill>
                <a:schemeClr val="tx1">
                  <a:lumMod val="85000"/>
                  <a:lumOff val="15000"/>
                </a:schemeClr>
              </a:solidFill>
              <a:effectLst>
                <a:outerShdw blurRad="38100" dist="38100" dir="2700000" algn="tl">
                  <a:srgbClr val="000000">
                    <a:alpha val="43137"/>
                  </a:srgbClr>
                </a:outerShdw>
              </a:effectLst>
              <a:latin typeface="Baskerville Old Face" pitchFamily="18" charset="0"/>
            </a:endParaRPr>
          </a:p>
          <a:p>
            <a:pPr fontAlgn="auto">
              <a:spcAft>
                <a:spcPts val="0"/>
              </a:spcAft>
              <a:defRPr/>
            </a:pPr>
            <a:endParaRPr lang="tr-TR" sz="1600" b="1" dirty="0">
              <a:solidFill>
                <a:schemeClr val="tx1">
                  <a:lumMod val="85000"/>
                  <a:lumOff val="15000"/>
                </a:schemeClr>
              </a:solidFill>
              <a:effectLst>
                <a:outerShdw blurRad="38100" dist="38100" dir="2700000" algn="tl">
                  <a:srgbClr val="000000">
                    <a:alpha val="43137"/>
                  </a:srgbClr>
                </a:outerShdw>
              </a:effectLst>
              <a:latin typeface="Baskerville Old Face" pitchFamily="18" charset="0"/>
            </a:endParaRPr>
          </a:p>
          <a:p>
            <a:pPr fontAlgn="auto">
              <a:spcAft>
                <a:spcPts val="0"/>
              </a:spcAft>
              <a:defRPr/>
            </a:pPr>
            <a:endParaRPr lang="tr-TR" sz="1600" b="1" dirty="0">
              <a:solidFill>
                <a:schemeClr val="tx1">
                  <a:lumMod val="85000"/>
                  <a:lumOff val="15000"/>
                </a:schemeClr>
              </a:solidFill>
              <a:effectLst>
                <a:outerShdw blurRad="38100" dist="38100" dir="2700000" algn="tl">
                  <a:srgbClr val="000000">
                    <a:alpha val="43137"/>
                  </a:srgbClr>
                </a:outerShdw>
              </a:effectLst>
              <a:latin typeface="Baskerville Old Face" pitchFamily="18" charset="0"/>
            </a:endParaRPr>
          </a:p>
          <a:p>
            <a:pPr fontAlgn="auto">
              <a:spcAft>
                <a:spcPts val="0"/>
              </a:spcAft>
              <a:defRPr/>
            </a:pPr>
            <a:endParaRPr lang="tr-TR" sz="1600" b="1" dirty="0">
              <a:solidFill>
                <a:schemeClr val="tx1">
                  <a:lumMod val="85000"/>
                  <a:lumOff val="15000"/>
                </a:schemeClr>
              </a:solidFill>
              <a:effectLst>
                <a:outerShdw blurRad="38100" dist="38100" dir="2700000" algn="tl">
                  <a:srgbClr val="000000">
                    <a:alpha val="43137"/>
                  </a:srgbClr>
                </a:outerShdw>
              </a:effectLst>
              <a:latin typeface="Baskerville Old Face" pitchFamily="18" charset="0"/>
            </a:endParaRPr>
          </a:p>
          <a:p>
            <a:pPr fontAlgn="auto">
              <a:spcAft>
                <a:spcPts val="0"/>
              </a:spcAft>
              <a:defRPr/>
            </a:pPr>
            <a:endParaRPr lang="tr-TR" sz="1600" b="1" dirty="0">
              <a:solidFill>
                <a:schemeClr val="tx1">
                  <a:lumMod val="85000"/>
                  <a:lumOff val="15000"/>
                </a:schemeClr>
              </a:solidFill>
              <a:effectLst>
                <a:outerShdw blurRad="38100" dist="38100" dir="2700000" algn="tl">
                  <a:srgbClr val="000000">
                    <a:alpha val="43137"/>
                  </a:srgbClr>
                </a:outerShdw>
              </a:effectLst>
              <a:latin typeface="Baskerville Old Face" pitchFamily="18" charset="0"/>
            </a:endParaRPr>
          </a:p>
          <a:p>
            <a:pPr fontAlgn="auto">
              <a:spcAft>
                <a:spcPts val="0"/>
              </a:spcAft>
              <a:defRPr/>
            </a:pPr>
            <a:endParaRPr lang="tr-TR" sz="1600" b="1" dirty="0">
              <a:solidFill>
                <a:schemeClr val="tx1">
                  <a:lumMod val="85000"/>
                  <a:lumOff val="1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a:p>
            <a:pPr fontAlgn="auto">
              <a:spcAft>
                <a:spcPts val="0"/>
              </a:spcAft>
              <a:defRPr/>
            </a:pPr>
            <a:endParaRPr lang="tr-TR" sz="1600" b="1" dirty="0">
              <a:solidFill>
                <a:schemeClr val="tx1">
                  <a:lumMod val="85000"/>
                  <a:lumOff val="1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4" name="Dikdörtgen 3"/>
          <p:cNvSpPr/>
          <p:nvPr/>
        </p:nvSpPr>
        <p:spPr>
          <a:xfrm>
            <a:off x="0" y="4346586"/>
            <a:ext cx="9144000" cy="400110"/>
          </a:xfrm>
          <a:prstGeom prst="rect">
            <a:avLst/>
          </a:prstGeom>
          <a:noFill/>
        </p:spPr>
        <p:txBody>
          <a:bodyPr wrap="square" lIns="91440" tIns="45720" rIns="91440" bIns="45720">
            <a:spAutoFit/>
          </a:bodyPr>
          <a:lstStyle/>
          <a:p>
            <a:pPr algn="ctr"/>
            <a:endParaRPr lang="tr-TR" altLang="tr-TR" sz="2000" b="1" dirty="0">
              <a:ln w="10541" cmpd="sng">
                <a:solidFill>
                  <a:schemeClr val="tx1"/>
                </a:solidFill>
                <a:prstDash val="solid"/>
              </a:ln>
              <a:latin typeface="OCR A Extended" panose="02010509020102010303" pitchFamily="50" charset="0"/>
              <a:cs typeface="Times New Roman" pitchFamily="18" charset="0"/>
            </a:endParaRPr>
          </a:p>
        </p:txBody>
      </p:sp>
      <p:sp>
        <p:nvSpPr>
          <p:cNvPr id="12" name="Metin kutusu 8"/>
          <p:cNvSpPr txBox="1"/>
          <p:nvPr/>
        </p:nvSpPr>
        <p:spPr>
          <a:xfrm>
            <a:off x="287523" y="1862530"/>
            <a:ext cx="8568953" cy="2462213"/>
          </a:xfrm>
          <a:prstGeom prst="rect">
            <a:avLst/>
          </a:prstGeom>
          <a:noFill/>
        </p:spPr>
        <p:txBody>
          <a:bodyPr wrap="square">
            <a:spAutoFit/>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tr-TR" sz="2000" b="1" dirty="0">
              <a:latin typeface="Adobe Garamond Pro" pitchFamily="18" charset="-94"/>
            </a:endParaRPr>
          </a:p>
          <a:p>
            <a:pPr>
              <a:defRPr/>
            </a:pPr>
            <a:endParaRPr lang="tr-TR" sz="2000" b="1" dirty="0">
              <a:latin typeface="Adobe Garamond Pro" pitchFamily="18" charset="-94"/>
            </a:endParaRPr>
          </a:p>
          <a:p>
            <a:pPr>
              <a:defRPr/>
            </a:pPr>
            <a:r>
              <a:rPr lang="tr-TR" b="1" dirty="0">
                <a:latin typeface="Adobe Garamond Pro" pitchFamily="18" charset="-94"/>
              </a:rPr>
              <a:t>Konu: Arşiv Mevzuatı ve Tasfiye Süreçleri		                   </a:t>
            </a:r>
            <a:r>
              <a:rPr lang="tr-TR" b="1" dirty="0" smtClean="0">
                <a:latin typeface="Adobe Garamond Pro" pitchFamily="18" charset="-94"/>
              </a:rPr>
              <a:t>07 EKİM 2025</a:t>
            </a:r>
            <a:r>
              <a:rPr lang="tr-TR" b="1" dirty="0">
                <a:latin typeface="Adobe Garamond Pro" pitchFamily="18" charset="-94"/>
              </a:rPr>
              <a:t>	 </a:t>
            </a:r>
          </a:p>
          <a:p>
            <a:pPr algn="ctr">
              <a:defRPr/>
            </a:pPr>
            <a:endParaRPr lang="tr-TR" sz="2000" b="1" dirty="0">
              <a:latin typeface="Adobe Garamond Pro" pitchFamily="18" charset="-94"/>
            </a:endParaRPr>
          </a:p>
          <a:p>
            <a:pPr algn="ctr">
              <a:defRPr/>
            </a:pPr>
            <a:endParaRPr lang="tr-TR" sz="2000" b="1" dirty="0">
              <a:latin typeface="Adobe Garamond Pro" pitchFamily="18" charset="-94"/>
            </a:endParaRPr>
          </a:p>
          <a:p>
            <a:pPr algn="ctr">
              <a:defRPr/>
            </a:pPr>
            <a:endParaRPr lang="tr-TR" sz="2000" b="1" dirty="0">
              <a:latin typeface="Adobe Garamond Pro" pitchFamily="18" charset="-94"/>
            </a:endParaRPr>
          </a:p>
          <a:p>
            <a:pPr algn="ctr">
              <a:defRPr/>
            </a:pPr>
            <a:endParaRPr lang="tr-TR" b="1" dirty="0">
              <a:latin typeface="Adobe Garamond Pro" pitchFamily="18" charset="-94"/>
            </a:endParaRPr>
          </a:p>
          <a:p>
            <a:pPr algn="ctr">
              <a:defRPr/>
            </a:pPr>
            <a:r>
              <a:rPr lang="tr-TR" b="1" smtClean="0">
                <a:latin typeface="Adobe Garamond Pro" pitchFamily="18" charset="-94"/>
              </a:rPr>
              <a:t>YOZGAT BOZOK </a:t>
            </a:r>
            <a:r>
              <a:rPr lang="tr-TR" b="1" dirty="0">
                <a:latin typeface="Adobe Garamond Pro" pitchFamily="18" charset="-94"/>
              </a:rPr>
              <a:t>ÜNİVERSİTESİ</a:t>
            </a:r>
          </a:p>
        </p:txBody>
      </p:sp>
      <p:sp>
        <p:nvSpPr>
          <p:cNvPr id="8" name="Dikdörtgen 7"/>
          <p:cNvSpPr/>
          <p:nvPr/>
        </p:nvSpPr>
        <p:spPr>
          <a:xfrm>
            <a:off x="2699792" y="397648"/>
            <a:ext cx="4572000" cy="923330"/>
          </a:xfrm>
          <a:prstGeom prst="rect">
            <a:avLst/>
          </a:prstGeom>
        </p:spPr>
        <p:txBody>
          <a:bodyPr>
            <a:spAutoFit/>
          </a:bodyPr>
          <a:lstStyle/>
          <a:p>
            <a:pPr algn="ctr">
              <a:defRPr/>
            </a:pPr>
            <a:r>
              <a:rPr lang="tr-TR" b="1" dirty="0">
                <a:latin typeface="Adobe Garamond Pro" pitchFamily="18" charset="-94"/>
              </a:rPr>
              <a:t>T.C.  </a:t>
            </a:r>
          </a:p>
          <a:p>
            <a:pPr algn="ctr">
              <a:defRPr/>
            </a:pPr>
            <a:r>
              <a:rPr lang="tr-TR" b="1" dirty="0">
                <a:latin typeface="Adobe Garamond Pro" pitchFamily="18" charset="-94"/>
              </a:rPr>
              <a:t>CUMHURBAŞKANLIĞI</a:t>
            </a:r>
          </a:p>
          <a:p>
            <a:pPr algn="ctr">
              <a:defRPr/>
            </a:pPr>
            <a:r>
              <a:rPr lang="tr-TR" b="1" dirty="0">
                <a:latin typeface="Adobe Garamond Pro" pitchFamily="18" charset="-94"/>
              </a:rPr>
              <a:t>Devlet Arşivleri Başkanlığı</a:t>
            </a:r>
          </a:p>
        </p:txBody>
      </p:sp>
      <p:sp>
        <p:nvSpPr>
          <p:cNvPr id="9" name="Metin kutusu 8"/>
          <p:cNvSpPr txBox="1"/>
          <p:nvPr/>
        </p:nvSpPr>
        <p:spPr>
          <a:xfrm>
            <a:off x="6492109" y="4851413"/>
            <a:ext cx="1660455" cy="369332"/>
          </a:xfrm>
          <a:prstGeom prst="rect">
            <a:avLst/>
          </a:prstGeom>
          <a:noFill/>
        </p:spPr>
        <p:txBody>
          <a:bodyPr wrap="none" rtlCol="0">
            <a:spAutoFit/>
          </a:bodyPr>
          <a:lstStyle/>
          <a:p>
            <a:pPr algn="ctr"/>
            <a:r>
              <a:rPr lang="tr-TR" b="1" dirty="0">
                <a:latin typeface="Adobe Garamond Pro" pitchFamily="18" charset="-94"/>
              </a:rPr>
              <a:t>Fatih YILMAZ</a:t>
            </a:r>
          </a:p>
        </p:txBody>
      </p:sp>
      <p:pic>
        <p:nvPicPr>
          <p:cNvPr id="15" name="Picture 3" descr="C:\Users\hakan.dede\Desktop\hep-kultursanat.png"/>
          <p:cNvPicPr>
            <a:picLocks noChangeAspect="1" noChangeArrowheads="1"/>
          </p:cNvPicPr>
          <p:nvPr/>
        </p:nvPicPr>
        <p:blipFill>
          <a:blip r:embed="rId3" cstate="print"/>
          <a:srcRect/>
          <a:stretch>
            <a:fillRect/>
          </a:stretch>
        </p:blipFill>
        <p:spPr bwMode="auto">
          <a:xfrm>
            <a:off x="798659" y="418848"/>
            <a:ext cx="1111068" cy="1111068"/>
          </a:xfrm>
          <a:prstGeom prst="rect">
            <a:avLst/>
          </a:prstGeom>
          <a:noFill/>
        </p:spPr>
      </p:pic>
    </p:spTree>
    <p:extLst>
      <p:ext uri="{BB962C8B-B14F-4D97-AF65-F5344CB8AC3E}">
        <p14:creationId xmlns:p14="http://schemas.microsoft.com/office/powerpoint/2010/main" val="1081367889"/>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2851" y="960322"/>
            <a:ext cx="3456384" cy="6138537"/>
          </a:xfrm>
          <a:prstGeom prst="rect">
            <a:avLst/>
          </a:prstGeom>
        </p:spPr>
      </p:pic>
      <p:sp>
        <p:nvSpPr>
          <p:cNvPr id="6" name="Metin kutusu 5"/>
          <p:cNvSpPr txBox="1"/>
          <p:nvPr/>
        </p:nvSpPr>
        <p:spPr>
          <a:xfrm>
            <a:off x="1763688" y="2564904"/>
            <a:ext cx="4495141" cy="646331"/>
          </a:xfrm>
          <a:prstGeom prst="rect">
            <a:avLst/>
          </a:prstGeom>
          <a:noFill/>
        </p:spPr>
        <p:txBody>
          <a:bodyPr wrap="none" rtlCol="0">
            <a:spAutoFit/>
          </a:bodyPr>
          <a:lstStyle/>
          <a:p>
            <a:pPr algn="ctr"/>
            <a:r>
              <a:rPr lang="tr-TR" dirty="0">
                <a:latin typeface="Segoe Print" panose="02000600000000000000" pitchFamily="2" charset="0"/>
              </a:rPr>
              <a:t>Orhun Kitabeleri</a:t>
            </a:r>
            <a:br>
              <a:rPr lang="tr-TR" dirty="0">
                <a:latin typeface="Segoe Print" panose="02000600000000000000" pitchFamily="2" charset="0"/>
              </a:rPr>
            </a:br>
            <a:r>
              <a:rPr lang="tr-TR" dirty="0">
                <a:latin typeface="Segoe Print" panose="02000600000000000000" pitchFamily="2" charset="0"/>
              </a:rPr>
              <a:t>yazarı bilinen en eski Türk belgesidir.</a:t>
            </a:r>
          </a:p>
        </p:txBody>
      </p:sp>
      <p:sp>
        <p:nvSpPr>
          <p:cNvPr id="7" name="Metin kutusu 6"/>
          <p:cNvSpPr txBox="1"/>
          <p:nvPr/>
        </p:nvSpPr>
        <p:spPr>
          <a:xfrm>
            <a:off x="1619672" y="4029591"/>
            <a:ext cx="3496471" cy="369332"/>
          </a:xfrm>
          <a:prstGeom prst="rect">
            <a:avLst/>
          </a:prstGeom>
          <a:noFill/>
        </p:spPr>
        <p:txBody>
          <a:bodyPr wrap="none" rtlCol="0">
            <a:spAutoFit/>
          </a:bodyPr>
          <a:lstStyle/>
          <a:p>
            <a:pPr algn="ctr"/>
            <a:r>
              <a:rPr lang="tr-TR" b="1" dirty="0">
                <a:solidFill>
                  <a:srgbClr val="FF0000"/>
                </a:solidFill>
                <a:latin typeface="Segoe Print" panose="02000600000000000000" pitchFamily="2" charset="0"/>
              </a:rPr>
              <a:t>Neden Kaplumbağa kaidesi?</a:t>
            </a:r>
          </a:p>
        </p:txBody>
      </p:sp>
      <p:sp>
        <p:nvSpPr>
          <p:cNvPr id="8" name="Dikdörtgen 7"/>
          <p:cNvSpPr/>
          <p:nvPr/>
        </p:nvSpPr>
        <p:spPr>
          <a:xfrm>
            <a:off x="467544" y="692696"/>
            <a:ext cx="5184576" cy="892552"/>
          </a:xfrm>
          <a:prstGeom prst="rect">
            <a:avLst/>
          </a:prstGeom>
        </p:spPr>
        <p:txBody>
          <a:bodyPr wrap="square">
            <a:spAutoFit/>
          </a:bodyPr>
          <a:lstStyle/>
          <a:p>
            <a:r>
              <a:rPr lang="tr-TR" altLang="tr-TR" sz="2000" b="1" dirty="0">
                <a:latin typeface="OCR A Extended" panose="02010509020102010303" pitchFamily="50" charset="0"/>
                <a:cs typeface="Tahoma" pitchFamily="34" charset="0"/>
              </a:rPr>
              <a:t>Arşiv Tarihi</a:t>
            </a:r>
            <a:endParaRPr lang="tr-TR" sz="2000" dirty="0"/>
          </a:p>
          <a:p>
            <a:endParaRPr lang="tr-TR" sz="3200" b="1" dirty="0">
              <a:effectLst>
                <a:outerShdw blurRad="38100" dist="38100" dir="2700000" algn="tl">
                  <a:srgbClr val="000000">
                    <a:alpha val="43137"/>
                  </a:srgbClr>
                </a:outerShdw>
              </a:effectLst>
              <a:latin typeface="OCR A Extended" panose="02010509020102010303" pitchFamily="50" charset="0"/>
            </a:endParaRPr>
          </a:p>
        </p:txBody>
      </p:sp>
    </p:spTree>
    <p:extLst>
      <p:ext uri="{BB962C8B-B14F-4D97-AF65-F5344CB8AC3E}">
        <p14:creationId xmlns:p14="http://schemas.microsoft.com/office/powerpoint/2010/main" val="33309512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bwMode="auto">
          <a:xfrm>
            <a:off x="545607" y="1628800"/>
            <a:ext cx="7227887" cy="1458913"/>
          </a:xfrm>
        </p:spPr>
        <p:txBody>
          <a:bodyPr wrap="square" numCol="1" anchorCtr="0" compatLnSpc="1">
            <a:prstTxWarp prst="textNoShape">
              <a:avLst/>
            </a:prstTxWarp>
          </a:bodyPr>
          <a:lstStyle/>
          <a:p>
            <a:pPr>
              <a:defRPr/>
            </a:pPr>
            <a:r>
              <a:rPr lang="tr-TR" altLang="tr-TR" sz="3200" dirty="0">
                <a:solidFill>
                  <a:srgbClr val="FF0000"/>
                </a:solidFill>
                <a:latin typeface="Tahoma" pitchFamily="34" charset="0"/>
                <a:cs typeface="Tahoma" pitchFamily="34" charset="0"/>
              </a:rPr>
              <a:t> </a:t>
            </a:r>
            <a:endParaRPr lang="tr-TR" altLang="tr-TR" sz="3200" i="1" dirty="0">
              <a:solidFill>
                <a:srgbClr val="FF0000"/>
              </a:solidFill>
              <a:cs typeface="Times New Roman" pitchFamily="18" charset="0"/>
            </a:endParaRPr>
          </a:p>
        </p:txBody>
      </p:sp>
      <p:pic>
        <p:nvPicPr>
          <p:cNvPr id="6" name="Picture 2" descr="C:\Users\hakan.dede\Desktop\AE_SMRD_I__00001_011_001_001.jpg"/>
          <p:cNvPicPr>
            <a:picLocks noChangeAspect="1" noChangeArrowheads="1"/>
          </p:cNvPicPr>
          <p:nvPr/>
        </p:nvPicPr>
        <p:blipFill>
          <a:blip r:embed="rId2" cstate="print"/>
          <a:srcRect/>
          <a:stretch>
            <a:fillRect/>
          </a:stretch>
        </p:blipFill>
        <p:spPr bwMode="auto">
          <a:xfrm>
            <a:off x="5576392" y="1909010"/>
            <a:ext cx="2910640" cy="3950153"/>
          </a:xfrm>
          <a:prstGeom prst="snip2DiagRect">
            <a:avLst/>
          </a:prstGeom>
          <a:solidFill>
            <a:srgbClr val="FFFFFF">
              <a:shade val="85000"/>
            </a:srgbClr>
          </a:solidFill>
          <a:ln w="88900" cap="sq">
            <a:solidFill>
              <a:schemeClr val="accent2"/>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Dikdörtgen 6"/>
          <p:cNvSpPr/>
          <p:nvPr/>
        </p:nvSpPr>
        <p:spPr>
          <a:xfrm>
            <a:off x="516316" y="2323530"/>
            <a:ext cx="4572000" cy="1846659"/>
          </a:xfrm>
          <a:prstGeom prst="rect">
            <a:avLst/>
          </a:prstGeom>
        </p:spPr>
        <p:txBody>
          <a:bodyPr>
            <a:spAutoFit/>
          </a:bodyPr>
          <a:lstStyle/>
          <a:p>
            <a:pPr algn="ctr"/>
            <a:r>
              <a:rPr lang="tr-TR" sz="3200" dirty="0">
                <a:latin typeface="Segoe Print" panose="02000600000000000000" pitchFamily="2" charset="0"/>
                <a:cs typeface="Arial" pitchFamily="34" charset="0"/>
              </a:rPr>
              <a:t>En Eski </a:t>
            </a:r>
            <a:br>
              <a:rPr lang="tr-TR" sz="3200" dirty="0">
                <a:latin typeface="Segoe Print" panose="02000600000000000000" pitchFamily="2" charset="0"/>
                <a:cs typeface="Arial" pitchFamily="34" charset="0"/>
              </a:rPr>
            </a:br>
            <a:r>
              <a:rPr lang="tr-TR" sz="3200" dirty="0">
                <a:latin typeface="Segoe Print" panose="02000600000000000000" pitchFamily="2" charset="0"/>
                <a:cs typeface="Arial" pitchFamily="34" charset="0"/>
              </a:rPr>
              <a:t>Osmanlı Belgesi</a:t>
            </a:r>
          </a:p>
          <a:p>
            <a:pPr algn="ctr"/>
            <a:r>
              <a:rPr lang="tr-TR" dirty="0" err="1">
                <a:latin typeface="Segoe Print" panose="02000600000000000000" pitchFamily="2" charset="0"/>
                <a:cs typeface="Arial" pitchFamily="34" charset="0"/>
              </a:rPr>
              <a:t>I.Murad’a</a:t>
            </a:r>
            <a:r>
              <a:rPr lang="tr-TR" dirty="0">
                <a:latin typeface="Segoe Print" panose="02000600000000000000" pitchFamily="2" charset="0"/>
                <a:cs typeface="Arial" pitchFamily="34" charset="0"/>
              </a:rPr>
              <a:t> Kandilci Abdullah’ın duası</a:t>
            </a:r>
          </a:p>
          <a:p>
            <a:pPr algn="ctr"/>
            <a:r>
              <a:rPr lang="tr-TR" sz="3200" dirty="0">
                <a:latin typeface="Segoe Print" panose="02000600000000000000" pitchFamily="2" charset="0"/>
                <a:cs typeface="Arial" pitchFamily="34" charset="0"/>
              </a:rPr>
              <a:t>1360</a:t>
            </a:r>
          </a:p>
        </p:txBody>
      </p:sp>
      <p:sp>
        <p:nvSpPr>
          <p:cNvPr id="9" name="Dikdörtgen 8"/>
          <p:cNvSpPr/>
          <p:nvPr/>
        </p:nvSpPr>
        <p:spPr>
          <a:xfrm>
            <a:off x="467544" y="692696"/>
            <a:ext cx="5184576" cy="892552"/>
          </a:xfrm>
          <a:prstGeom prst="rect">
            <a:avLst/>
          </a:prstGeom>
        </p:spPr>
        <p:txBody>
          <a:bodyPr wrap="square">
            <a:spAutoFit/>
          </a:bodyPr>
          <a:lstStyle/>
          <a:p>
            <a:r>
              <a:rPr lang="tr-TR" altLang="tr-TR" sz="2000" b="1" dirty="0">
                <a:latin typeface="OCR A Extended" panose="02010509020102010303" pitchFamily="50" charset="0"/>
                <a:cs typeface="Tahoma" pitchFamily="34" charset="0"/>
              </a:rPr>
              <a:t>Arşiv Tarihi</a:t>
            </a:r>
            <a:endParaRPr lang="tr-TR" sz="2000" dirty="0"/>
          </a:p>
          <a:p>
            <a:endParaRPr lang="tr-TR" sz="3200" b="1" dirty="0">
              <a:effectLst>
                <a:outerShdw blurRad="38100" dist="38100" dir="2700000" algn="tl">
                  <a:srgbClr val="000000">
                    <a:alpha val="43137"/>
                  </a:srgbClr>
                </a:outerShdw>
              </a:effectLst>
              <a:latin typeface="OCR A Extended" panose="02010509020102010303" pitchFamily="50" charset="0"/>
            </a:endParaRPr>
          </a:p>
        </p:txBody>
      </p:sp>
    </p:spTree>
    <p:extLst>
      <p:ext uri="{BB962C8B-B14F-4D97-AF65-F5344CB8AC3E}">
        <p14:creationId xmlns:p14="http://schemas.microsoft.com/office/powerpoint/2010/main" val="26197448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1403648" y="476670"/>
            <a:ext cx="6264696" cy="584775"/>
          </a:xfrm>
          <a:prstGeom prst="rect">
            <a:avLst/>
          </a:prstGeom>
          <a:noFill/>
        </p:spPr>
        <p:txBody>
          <a:bodyPr wrap="square" rtlCol="0">
            <a:spAutoFit/>
          </a:bodyPr>
          <a:lstStyle/>
          <a:p>
            <a:pPr algn="ctr"/>
            <a:endParaRPr lang="tr-TR" sz="3200" b="1" dirty="0">
              <a:latin typeface="OCR A Extended" panose="02010509020102010303" pitchFamily="50" charset="0"/>
            </a:endParaRPr>
          </a:p>
        </p:txBody>
      </p:sp>
      <p:graphicFrame>
        <p:nvGraphicFramePr>
          <p:cNvPr id="11" name="Diyagram 1"/>
          <p:cNvGraphicFramePr/>
          <p:nvPr>
            <p:extLst>
              <p:ext uri="{D42A27DB-BD31-4B8C-83A1-F6EECF244321}">
                <p14:modId xmlns:p14="http://schemas.microsoft.com/office/powerpoint/2010/main" val="1493853757"/>
              </p:ext>
            </p:extLst>
          </p:nvPr>
        </p:nvGraphicFramePr>
        <p:xfrm>
          <a:off x="467544" y="1484784"/>
          <a:ext cx="8136904" cy="46085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Dikdörtgen 4"/>
          <p:cNvSpPr/>
          <p:nvPr/>
        </p:nvSpPr>
        <p:spPr>
          <a:xfrm>
            <a:off x="467544" y="692696"/>
            <a:ext cx="5184576" cy="400110"/>
          </a:xfrm>
          <a:prstGeom prst="rect">
            <a:avLst/>
          </a:prstGeom>
        </p:spPr>
        <p:txBody>
          <a:bodyPr wrap="square">
            <a:spAutoFit/>
          </a:bodyPr>
          <a:lstStyle/>
          <a:p>
            <a:r>
              <a:rPr lang="tr-TR" sz="2000" b="1" dirty="0">
                <a:latin typeface="OCR A Extended" panose="02010509020102010303" pitchFamily="50" charset="0"/>
                <a:cs typeface="Arial" panose="020B0604020202020204" pitchFamily="34" charset="0"/>
              </a:rPr>
              <a:t>Dokuman/Belge</a:t>
            </a:r>
            <a:endParaRPr lang="tr-TR" sz="3200" b="1" dirty="0">
              <a:effectLst>
                <a:outerShdw blurRad="38100" dist="38100" dir="2700000" algn="tl">
                  <a:srgbClr val="000000">
                    <a:alpha val="43137"/>
                  </a:srgbClr>
                </a:outerShdw>
              </a:effectLst>
              <a:latin typeface="OCR A Extended" panose="02010509020102010303" pitchFamily="50" charset="0"/>
            </a:endParaRPr>
          </a:p>
        </p:txBody>
      </p:sp>
    </p:spTree>
    <p:extLst>
      <p:ext uri="{BB962C8B-B14F-4D97-AF65-F5344CB8AC3E}">
        <p14:creationId xmlns:p14="http://schemas.microsoft.com/office/powerpoint/2010/main" val="1683126165"/>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5 Yuvarlatılmış Dikdörtgen"/>
          <p:cNvSpPr/>
          <p:nvPr/>
        </p:nvSpPr>
        <p:spPr>
          <a:xfrm>
            <a:off x="467544" y="1786856"/>
            <a:ext cx="3312368" cy="576064"/>
          </a:xfrm>
          <a:prstGeom prst="roundRect">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sz="2400" b="1" dirty="0"/>
              <a:t>          </a:t>
            </a:r>
          </a:p>
          <a:p>
            <a:pPr algn="ctr" fontAlgn="auto">
              <a:spcBef>
                <a:spcPts val="0"/>
              </a:spcBef>
              <a:spcAft>
                <a:spcPts val="0"/>
              </a:spcAft>
              <a:defRPr/>
            </a:pPr>
            <a:r>
              <a:rPr lang="tr-TR" sz="2000" dirty="0"/>
              <a:t>Arşiv Belgesi</a:t>
            </a:r>
          </a:p>
          <a:p>
            <a:pPr fontAlgn="auto">
              <a:spcBef>
                <a:spcPts val="0"/>
              </a:spcBef>
              <a:spcAft>
                <a:spcPts val="0"/>
              </a:spcAft>
              <a:defRPr/>
            </a:pPr>
            <a:endParaRPr lang="tr-TR" sz="2400" b="1" dirty="0"/>
          </a:p>
        </p:txBody>
      </p:sp>
      <p:sp>
        <p:nvSpPr>
          <p:cNvPr id="11" name="5 Yuvarlatılmış Dikdörtgen"/>
          <p:cNvSpPr/>
          <p:nvPr/>
        </p:nvSpPr>
        <p:spPr>
          <a:xfrm>
            <a:off x="467544" y="4586828"/>
            <a:ext cx="3312368" cy="570364"/>
          </a:xfrm>
          <a:prstGeom prst="roundRect">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r-TR" sz="2000" dirty="0"/>
              <a:t>Arşivlik Belge</a:t>
            </a:r>
          </a:p>
        </p:txBody>
      </p:sp>
      <p:pic>
        <p:nvPicPr>
          <p:cNvPr id="22" name="Picture 1" descr="C:\Users\aakbayir\Desktop\paper2.jpg"/>
          <p:cNvPicPr>
            <a:picLocks noChangeAspect="1" noChangeArrowheads="1"/>
          </p:cNvPicPr>
          <p:nvPr/>
        </p:nvPicPr>
        <p:blipFill>
          <a:blip r:embed="rId2" cstate="print"/>
          <a:srcRect/>
          <a:stretch>
            <a:fillRect/>
          </a:stretch>
        </p:blipFill>
        <p:spPr bwMode="auto">
          <a:xfrm>
            <a:off x="6084168" y="2204864"/>
            <a:ext cx="2065338" cy="2754312"/>
          </a:xfrm>
          <a:prstGeom prst="rect">
            <a:avLst/>
          </a:prstGeom>
          <a:noFill/>
          <a:ln w="9525">
            <a:noFill/>
            <a:miter lim="800000"/>
            <a:headEnd/>
            <a:tailEnd/>
          </a:ln>
        </p:spPr>
      </p:pic>
      <p:sp>
        <p:nvSpPr>
          <p:cNvPr id="3" name="Metin kutusu 2"/>
          <p:cNvSpPr txBox="1"/>
          <p:nvPr/>
        </p:nvSpPr>
        <p:spPr>
          <a:xfrm>
            <a:off x="251520" y="2597711"/>
            <a:ext cx="5328592" cy="1477328"/>
          </a:xfrm>
          <a:prstGeom prst="rect">
            <a:avLst/>
          </a:prstGeom>
          <a:noFill/>
        </p:spPr>
        <p:txBody>
          <a:bodyPr wrap="square" rtlCol="0">
            <a:spAutoFit/>
          </a:bodyPr>
          <a:lstStyle/>
          <a:p>
            <a:pPr algn="just"/>
            <a:r>
              <a:rPr lang="tr-TR" dirty="0">
                <a:latin typeface="Times New Roman" panose="02020603050405020304" pitchFamily="18" charset="0"/>
                <a:cs typeface="Times New Roman" panose="02020603050405020304" pitchFamily="18" charset="0"/>
              </a:rPr>
              <a:t>Son işlem tarihi üzerinden yirmi yıl geçmiş veya on beş yıl geçtikten sonra kesin sonuca bağlanmış bulunan ve günlük iş akışı içinde işlevi bulunmayan üretim biçimi ne olursa olsun geleceğe, tarihi, siyasi, ekonomik… değer olarak intikal etmesi gereken belgedir.</a:t>
            </a:r>
          </a:p>
        </p:txBody>
      </p:sp>
      <p:sp>
        <p:nvSpPr>
          <p:cNvPr id="4" name="Metin kutusu 3"/>
          <p:cNvSpPr txBox="1"/>
          <p:nvPr/>
        </p:nvSpPr>
        <p:spPr>
          <a:xfrm>
            <a:off x="251520" y="5301208"/>
            <a:ext cx="5616624" cy="923330"/>
          </a:xfrm>
          <a:prstGeom prst="rect">
            <a:avLst/>
          </a:prstGeom>
          <a:noFill/>
        </p:spPr>
        <p:txBody>
          <a:bodyPr wrap="square" rtlCol="0">
            <a:spAutoFit/>
          </a:bodyPr>
          <a:lstStyle/>
          <a:p>
            <a:pPr algn="just"/>
            <a:r>
              <a:rPr lang="tr-TR" dirty="0">
                <a:latin typeface="Times New Roman" panose="02020603050405020304" pitchFamily="18" charset="0"/>
                <a:cs typeface="Times New Roman" panose="02020603050405020304" pitchFamily="18" charset="0"/>
              </a:rPr>
              <a:t>Süre bakımından arşiv belgesi vasfını kazanmayan veya bu süreyi doldurmasına rağmen güncelliğini kaybetmeyen, hizmetin yürütülmesi açısından işlevi olan belgedir.</a:t>
            </a:r>
          </a:p>
        </p:txBody>
      </p:sp>
      <p:sp>
        <p:nvSpPr>
          <p:cNvPr id="9" name="Dikdörtgen 8"/>
          <p:cNvSpPr/>
          <p:nvPr/>
        </p:nvSpPr>
        <p:spPr>
          <a:xfrm>
            <a:off x="467544" y="692696"/>
            <a:ext cx="5184576" cy="892552"/>
          </a:xfrm>
          <a:prstGeom prst="rect">
            <a:avLst/>
          </a:prstGeom>
        </p:spPr>
        <p:txBody>
          <a:bodyPr wrap="square">
            <a:spAutoFit/>
          </a:bodyPr>
          <a:lstStyle/>
          <a:p>
            <a:r>
              <a:rPr lang="tr-TR" altLang="tr-TR" sz="2000" b="1" dirty="0">
                <a:latin typeface="OCR A Extended" panose="02010509020102010303" pitchFamily="50" charset="0"/>
                <a:cs typeface="Arial" panose="020B0604020202020204" pitchFamily="34" charset="0"/>
              </a:rPr>
              <a:t>Arşiv İşlemleri</a:t>
            </a:r>
            <a:endParaRPr lang="tr-TR" sz="2000" b="1" dirty="0">
              <a:latin typeface="OCR A Extended" panose="02010509020102010303" pitchFamily="50" charset="0"/>
            </a:endParaRPr>
          </a:p>
          <a:p>
            <a:endParaRPr lang="tr-TR" sz="3200" b="1" dirty="0">
              <a:effectLst>
                <a:outerShdw blurRad="38100" dist="38100" dir="2700000" algn="tl">
                  <a:srgbClr val="000000">
                    <a:alpha val="43137"/>
                  </a:srgbClr>
                </a:outerShdw>
              </a:effectLst>
              <a:latin typeface="OCR A Extended" panose="02010509020102010303" pitchFamily="50" charset="0"/>
            </a:endParaRPr>
          </a:p>
        </p:txBody>
      </p:sp>
    </p:spTree>
    <p:extLst>
      <p:ext uri="{BB962C8B-B14F-4D97-AF65-F5344CB8AC3E}">
        <p14:creationId xmlns:p14="http://schemas.microsoft.com/office/powerpoint/2010/main" val="1145404849"/>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6 Metin kutusu"/>
          <p:cNvSpPr txBox="1"/>
          <p:nvPr/>
        </p:nvSpPr>
        <p:spPr>
          <a:xfrm>
            <a:off x="971600" y="1484784"/>
            <a:ext cx="7200900" cy="5509200"/>
          </a:xfrm>
          <a:prstGeom prst="rect">
            <a:avLst/>
          </a:prstGeom>
          <a:noFill/>
        </p:spPr>
        <p:txBody>
          <a:bodyPr wrap="square" rtlCol="0">
            <a:spAutoFit/>
          </a:bodyPr>
          <a:lstStyle/>
          <a:p>
            <a:pPr marL="285750" indent="-285750" algn="just">
              <a:buFont typeface="Wingdings" panose="05000000000000000000" pitchFamily="2" charset="2"/>
              <a:buChar char="ü"/>
            </a:pPr>
            <a:endParaRPr lang="tr-TR" dirty="0">
              <a:latin typeface="Adobe Garamond Pro"/>
              <a:cs typeface="Arial" panose="020B0604020202020204" pitchFamily="34" charset="0"/>
            </a:endParaRPr>
          </a:p>
          <a:p>
            <a:pPr marL="285750" indent="-285750" algn="just">
              <a:buFont typeface="Wingdings" panose="05000000000000000000" pitchFamily="2" charset="2"/>
              <a:buChar char="ü"/>
            </a:pPr>
            <a:r>
              <a:rPr lang="tr-TR" dirty="0">
                <a:latin typeface="Adobe Garamond Pro"/>
                <a:cs typeface="Arial" panose="020B0604020202020204" pitchFamily="34" charset="0"/>
              </a:rPr>
              <a:t> </a:t>
            </a:r>
            <a:r>
              <a:rPr lang="tr-TR" u="sng" dirty="0">
                <a:solidFill>
                  <a:srgbClr val="FF0000"/>
                </a:solidFill>
                <a:latin typeface="Adobe Garamond Pro"/>
                <a:cs typeface="Arial" panose="020B0604020202020204" pitchFamily="34" charset="0"/>
              </a:rPr>
              <a:t>Zorunlu hâllerde</a:t>
            </a:r>
            <a:r>
              <a:rPr lang="tr-TR" dirty="0">
                <a:solidFill>
                  <a:srgbClr val="FF0000"/>
                </a:solidFill>
                <a:latin typeface="Adobe Garamond Pro"/>
                <a:cs typeface="Arial" panose="020B0604020202020204" pitchFamily="34" charset="0"/>
              </a:rPr>
              <a:t> </a:t>
            </a:r>
            <a:r>
              <a:rPr lang="tr-TR" dirty="0">
                <a:latin typeface="Adobe Garamond Pro"/>
                <a:cs typeface="Arial" panose="020B0604020202020204" pitchFamily="34" charset="0"/>
              </a:rPr>
              <a:t>veya </a:t>
            </a:r>
            <a:r>
              <a:rPr lang="tr-TR" u="sng" dirty="0">
                <a:solidFill>
                  <a:srgbClr val="FF0000"/>
                </a:solidFill>
                <a:latin typeface="Adobe Garamond Pro"/>
                <a:cs typeface="Arial" panose="020B0604020202020204" pitchFamily="34" charset="0"/>
              </a:rPr>
              <a:t>olağanüstü durumlarda</a:t>
            </a:r>
            <a:r>
              <a:rPr lang="tr-TR" dirty="0">
                <a:solidFill>
                  <a:srgbClr val="FF0000"/>
                </a:solidFill>
                <a:latin typeface="Adobe Garamond Pro"/>
                <a:cs typeface="Arial" panose="020B0604020202020204" pitchFamily="34" charset="0"/>
              </a:rPr>
              <a:t> </a:t>
            </a:r>
            <a:r>
              <a:rPr lang="tr-TR" dirty="0">
                <a:latin typeface="Adobe Garamond Pro"/>
                <a:cs typeface="Arial" panose="020B0604020202020204" pitchFamily="34" charset="0"/>
              </a:rPr>
              <a:t>resmî yazışmalar, el yazısıyla imzalanan belgelerle yapılır. Bu belgelerin gönderilmesi ve saklanması fiziksel ortam şartlarına göre gerçekleştirilir;</a:t>
            </a:r>
          </a:p>
          <a:p>
            <a:pPr marL="285750" indent="-285750" algn="just">
              <a:buFont typeface="Wingdings" panose="05000000000000000000" pitchFamily="2" charset="2"/>
              <a:buChar char="ü"/>
            </a:pPr>
            <a:endParaRPr lang="tr-TR" dirty="0">
              <a:latin typeface="Adobe Garamond Pro"/>
              <a:cs typeface="Arial" panose="020B0604020202020204" pitchFamily="34" charset="0"/>
            </a:endParaRPr>
          </a:p>
          <a:p>
            <a:pPr marL="742950" lvl="1" indent="-285750" algn="just">
              <a:buFont typeface="Wingdings" panose="05000000000000000000" pitchFamily="2" charset="2"/>
              <a:buChar char="ü"/>
            </a:pPr>
            <a:r>
              <a:rPr lang="tr-TR" dirty="0">
                <a:latin typeface="Adobe Garamond Pro"/>
                <a:cs typeface="Arial" panose="020B0604020202020204" pitchFamily="34" charset="0"/>
              </a:rPr>
              <a:t>Çok Gizli, Gizli, Özel yazılar bu kapsamda değerlendirilir. Bu yazışmaların sadece </a:t>
            </a:r>
            <a:r>
              <a:rPr lang="tr-TR" u="sng" dirty="0">
                <a:latin typeface="Adobe Garamond Pro"/>
                <a:cs typeface="Arial" panose="020B0604020202020204" pitchFamily="34" charset="0"/>
              </a:rPr>
              <a:t>sayı alma</a:t>
            </a:r>
            <a:r>
              <a:rPr lang="tr-TR" dirty="0">
                <a:latin typeface="Adobe Garamond Pro"/>
                <a:cs typeface="Arial" panose="020B0604020202020204" pitchFamily="34" charset="0"/>
              </a:rPr>
              <a:t> ve </a:t>
            </a:r>
            <a:r>
              <a:rPr lang="tr-TR" u="sng" dirty="0">
                <a:latin typeface="Adobe Garamond Pro"/>
                <a:cs typeface="Arial" panose="020B0604020202020204" pitchFamily="34" charset="0"/>
              </a:rPr>
              <a:t>kayıt işlemler</a:t>
            </a:r>
            <a:r>
              <a:rPr lang="tr-TR" dirty="0">
                <a:latin typeface="Adobe Garamond Pro"/>
                <a:cs typeface="Arial" panose="020B0604020202020204" pitchFamily="34" charset="0"/>
              </a:rPr>
              <a:t>i elektronik ortamda gerçekleştirilir. </a:t>
            </a:r>
          </a:p>
          <a:p>
            <a:pPr marL="742950" lvl="1" indent="-285750" algn="just">
              <a:buFont typeface="Wingdings" panose="05000000000000000000" pitchFamily="2" charset="2"/>
              <a:buChar char="ü"/>
            </a:pPr>
            <a:endParaRPr lang="tr-TR" dirty="0">
              <a:latin typeface="Adobe Garamond Pro"/>
              <a:cs typeface="Arial" panose="020B0604020202020204" pitchFamily="34" charset="0"/>
            </a:endParaRPr>
          </a:p>
          <a:p>
            <a:pPr marL="742950" lvl="1" indent="-285750" algn="just">
              <a:buFont typeface="Wingdings" panose="05000000000000000000" pitchFamily="2" charset="2"/>
              <a:buChar char="ü"/>
            </a:pPr>
            <a:r>
              <a:rPr lang="tr-TR" dirty="0">
                <a:latin typeface="Adobe Garamond Pro"/>
                <a:cs typeface="Arial" panose="020B0604020202020204" pitchFamily="34" charset="0"/>
              </a:rPr>
              <a:t> Hizmete Özel yazılar da gizli yazışma türleri içerisinde değerlendirilse de Yazışma Usul ve Esaslarında elektronik ortamda üretilmelerine müsaade edilmiştir.</a:t>
            </a:r>
          </a:p>
          <a:p>
            <a:pPr marL="742950" lvl="1" indent="-285750" algn="just">
              <a:buFont typeface="Wingdings" panose="05000000000000000000" pitchFamily="2" charset="2"/>
              <a:buChar char="ü"/>
            </a:pPr>
            <a:endParaRPr lang="tr-TR" dirty="0">
              <a:latin typeface="Adobe Garamond Pro"/>
              <a:cs typeface="Arial" panose="020B0604020202020204" pitchFamily="34" charset="0"/>
            </a:endParaRPr>
          </a:p>
          <a:p>
            <a:pPr marL="742950" lvl="1" indent="-285750" algn="just">
              <a:buFont typeface="Wingdings" panose="05000000000000000000" pitchFamily="2" charset="2"/>
              <a:buChar char="ü"/>
            </a:pPr>
            <a:r>
              <a:rPr lang="tr-TR" dirty="0">
                <a:latin typeface="Adobe Garamond Pro"/>
                <a:cs typeface="Arial" panose="020B0604020202020204" pitchFamily="34" charset="0"/>
              </a:rPr>
              <a:t>Elektronik altyapının hasar görmesi, e-imza sürelerinin dolması, KEP kontörünün tükenmiş olması gibi durumlar olağanüstü durumlara örnek verilebilir.</a:t>
            </a:r>
          </a:p>
          <a:p>
            <a:pPr marL="285750" indent="-285750" algn="just">
              <a:buFont typeface="Wingdings" panose="05000000000000000000" pitchFamily="2" charset="2"/>
              <a:buChar char="ü"/>
            </a:pPr>
            <a:endParaRPr lang="tr-TR"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ü"/>
            </a:pPr>
            <a:endParaRPr lang="tr-TR" dirty="0">
              <a:latin typeface="Arial" panose="020B0604020202020204" pitchFamily="34" charset="0"/>
              <a:cs typeface="Arial" panose="020B0604020202020204" pitchFamily="34" charset="0"/>
            </a:endParaRPr>
          </a:p>
        </p:txBody>
      </p:sp>
      <p:sp>
        <p:nvSpPr>
          <p:cNvPr id="6" name="Dikdörtgen 5"/>
          <p:cNvSpPr/>
          <p:nvPr/>
        </p:nvSpPr>
        <p:spPr>
          <a:xfrm>
            <a:off x="849836" y="1403484"/>
            <a:ext cx="2710999" cy="369332"/>
          </a:xfrm>
          <a:prstGeom prst="rect">
            <a:avLst/>
          </a:prstGeom>
        </p:spPr>
        <p:txBody>
          <a:bodyPr wrap="none">
            <a:spAutoFit/>
          </a:bodyPr>
          <a:lstStyle/>
          <a:p>
            <a:r>
              <a:rPr lang="tr-TR" i="1" dirty="0">
                <a:latin typeface="Adobe Garamond Pro"/>
                <a:cs typeface="Arial" pitchFamily="34" charset="0"/>
              </a:rPr>
              <a:t>Fiziksel Belgenin Üretimi</a:t>
            </a:r>
          </a:p>
        </p:txBody>
      </p:sp>
      <p:sp>
        <p:nvSpPr>
          <p:cNvPr id="7" name="Dikdörtgen 6"/>
          <p:cNvSpPr/>
          <p:nvPr/>
        </p:nvSpPr>
        <p:spPr>
          <a:xfrm>
            <a:off x="467544" y="692696"/>
            <a:ext cx="5184576" cy="892552"/>
          </a:xfrm>
          <a:prstGeom prst="rect">
            <a:avLst/>
          </a:prstGeom>
        </p:spPr>
        <p:txBody>
          <a:bodyPr wrap="square">
            <a:spAutoFit/>
          </a:bodyPr>
          <a:lstStyle/>
          <a:p>
            <a:r>
              <a:rPr lang="tr-TR" altLang="tr-TR" sz="2000" b="1" dirty="0">
                <a:latin typeface="OCR A Extended" panose="02010509020102010303" pitchFamily="50" charset="0"/>
                <a:cs typeface="Arial" panose="020B0604020202020204" pitchFamily="34" charset="0"/>
              </a:rPr>
              <a:t>Arşiv İşlemleri</a:t>
            </a:r>
            <a:endParaRPr lang="tr-TR" sz="2000" b="1" dirty="0">
              <a:latin typeface="OCR A Extended" panose="02010509020102010303" pitchFamily="50" charset="0"/>
            </a:endParaRPr>
          </a:p>
          <a:p>
            <a:endParaRPr lang="tr-TR" sz="3200" b="1" dirty="0">
              <a:effectLst>
                <a:outerShdw blurRad="38100" dist="38100" dir="2700000" algn="tl">
                  <a:srgbClr val="000000">
                    <a:alpha val="43137"/>
                  </a:srgbClr>
                </a:outerShdw>
              </a:effectLst>
              <a:latin typeface="OCR A Extended" panose="02010509020102010303" pitchFamily="50" charset="0"/>
            </a:endParaRPr>
          </a:p>
        </p:txBody>
      </p:sp>
    </p:spTree>
    <p:extLst>
      <p:ext uri="{BB962C8B-B14F-4D97-AF65-F5344CB8AC3E}">
        <p14:creationId xmlns:p14="http://schemas.microsoft.com/office/powerpoint/2010/main" val="35039600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467544" y="692696"/>
            <a:ext cx="5184576" cy="1015663"/>
          </a:xfrm>
          <a:prstGeom prst="rect">
            <a:avLst/>
          </a:prstGeom>
        </p:spPr>
        <p:txBody>
          <a:bodyPr wrap="square">
            <a:spAutoFit/>
          </a:bodyPr>
          <a:lstStyle/>
          <a:p>
            <a:r>
              <a:rPr lang="tr-TR" altLang="tr-TR" sz="2000" b="1" dirty="0">
                <a:effectLst>
                  <a:outerShdw blurRad="38100" dist="38100" dir="2700000" algn="tl">
                    <a:srgbClr val="000000">
                      <a:alpha val="43137"/>
                    </a:srgbClr>
                  </a:outerShdw>
                </a:effectLst>
                <a:latin typeface="OCR A Extended" panose="02010509020102010303" pitchFamily="50" charset="0"/>
                <a:cs typeface="Arial" panose="020B0604020202020204" pitchFamily="34" charset="0"/>
              </a:rPr>
              <a:t>Kavramlar</a:t>
            </a:r>
          </a:p>
          <a:p>
            <a:endParaRPr lang="tr-TR" sz="2000" b="1" dirty="0">
              <a:effectLst>
                <a:outerShdw blurRad="38100" dist="38100" dir="2700000" algn="tl">
                  <a:srgbClr val="000000">
                    <a:alpha val="43137"/>
                  </a:srgbClr>
                </a:outerShdw>
              </a:effectLst>
              <a:latin typeface="OCR A Extended" panose="02010509020102010303" pitchFamily="50" charset="0"/>
              <a:cs typeface="Arial" panose="020B0604020202020204" pitchFamily="34" charset="0"/>
            </a:endParaRPr>
          </a:p>
          <a:p>
            <a:r>
              <a:rPr lang="tr-TR" sz="2000" b="1" dirty="0">
                <a:effectLst>
                  <a:outerShdw blurRad="38100" dist="38100" dir="2700000" algn="tl">
                    <a:srgbClr val="000000">
                      <a:alpha val="43137"/>
                    </a:srgbClr>
                  </a:outerShdw>
                </a:effectLst>
                <a:latin typeface="OCR A Extended" panose="02010509020102010303" pitchFamily="50" charset="0"/>
                <a:cs typeface="Arial" panose="020B0604020202020204" pitchFamily="34" charset="0"/>
              </a:rPr>
              <a:t>			</a:t>
            </a:r>
            <a:endParaRPr lang="tr-TR" sz="3200" b="1" dirty="0">
              <a:effectLst>
                <a:outerShdw blurRad="38100" dist="38100" dir="2700000" algn="tl">
                  <a:srgbClr val="000000">
                    <a:alpha val="43137"/>
                  </a:srgbClr>
                </a:outerShdw>
              </a:effectLst>
              <a:latin typeface="OCR A Extended" panose="02010509020102010303" pitchFamily="50" charset="0"/>
            </a:endParaRPr>
          </a:p>
        </p:txBody>
      </p:sp>
      <p:sp>
        <p:nvSpPr>
          <p:cNvPr id="6" name="Dikdörtgen 5"/>
          <p:cNvSpPr/>
          <p:nvPr/>
        </p:nvSpPr>
        <p:spPr>
          <a:xfrm>
            <a:off x="611560" y="2676398"/>
            <a:ext cx="3888432" cy="1477328"/>
          </a:xfrm>
          <a:prstGeom prst="rect">
            <a:avLst/>
          </a:prstGeom>
        </p:spPr>
        <p:txBody>
          <a:bodyPr wrap="square">
            <a:spAutoFit/>
          </a:bodyPr>
          <a:lstStyle/>
          <a:p>
            <a:pPr algn="just"/>
            <a:r>
              <a:rPr lang="tr-TR" b="1" dirty="0">
                <a:latin typeface="Times New Roman" panose="02020603050405020304" pitchFamily="18" charset="0"/>
                <a:ea typeface="Calibri" panose="020F0502020204030204" pitchFamily="34" charset="0"/>
              </a:rPr>
              <a:t>Dosya</a:t>
            </a:r>
          </a:p>
          <a:p>
            <a:pPr algn="just"/>
            <a:r>
              <a:rPr lang="tr-TR" dirty="0">
                <a:latin typeface="Times New Roman" panose="02020603050405020304" pitchFamily="18" charset="0"/>
                <a:ea typeface="Calibri" panose="020F0502020204030204" pitchFamily="34" charset="0"/>
              </a:rPr>
              <a:t>	</a:t>
            </a:r>
          </a:p>
          <a:p>
            <a:pPr algn="just"/>
            <a:r>
              <a:rPr lang="tr-TR" dirty="0">
                <a:latin typeface="Times New Roman" panose="02020603050405020304" pitchFamily="18" charset="0"/>
                <a:ea typeface="Calibri" panose="020F0502020204030204" pitchFamily="34" charset="0"/>
              </a:rPr>
              <a:t>Aynı konu, kimse, dönem, bölge, faaliyet ve birim ile ilgili belgeler bütünüdür.</a:t>
            </a:r>
            <a:endParaRPr lang="tr-TR" dirty="0"/>
          </a:p>
        </p:txBody>
      </p:sp>
      <p:pic>
        <p:nvPicPr>
          <p:cNvPr id="7" name="Resi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8104" y="2420888"/>
            <a:ext cx="2294384" cy="2294384"/>
          </a:xfrm>
          <a:prstGeom prst="rect">
            <a:avLst/>
          </a:prstGeom>
        </p:spPr>
      </p:pic>
    </p:spTree>
    <p:extLst>
      <p:ext uri="{BB962C8B-B14F-4D97-AF65-F5344CB8AC3E}">
        <p14:creationId xmlns:p14="http://schemas.microsoft.com/office/powerpoint/2010/main" val="15390442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592" y="476672"/>
            <a:ext cx="4824536" cy="5616624"/>
          </a:xfrm>
          <a:prstGeom prst="rect">
            <a:avLst/>
          </a:prstGeom>
        </p:spPr>
      </p:pic>
      <p:sp>
        <p:nvSpPr>
          <p:cNvPr id="5" name="Dikdörtgen 4"/>
          <p:cNvSpPr/>
          <p:nvPr/>
        </p:nvSpPr>
        <p:spPr>
          <a:xfrm>
            <a:off x="6156176" y="1340768"/>
            <a:ext cx="3158915" cy="369332"/>
          </a:xfrm>
          <a:prstGeom prst="rect">
            <a:avLst/>
          </a:prstGeom>
        </p:spPr>
        <p:txBody>
          <a:bodyPr wrap="square">
            <a:spAutoFit/>
          </a:bodyPr>
          <a:lstStyle/>
          <a:p>
            <a:pPr algn="just"/>
            <a:r>
              <a:rPr lang="tr-TR" b="1" dirty="0">
                <a:latin typeface="Times New Roman" panose="02020603050405020304" pitchFamily="18" charset="0"/>
                <a:ea typeface="Calibri" panose="020F0502020204030204" pitchFamily="34" charset="0"/>
              </a:rPr>
              <a:t>Osmanlı’da Dosya</a:t>
            </a:r>
          </a:p>
        </p:txBody>
      </p:sp>
    </p:spTree>
    <p:extLst>
      <p:ext uri="{BB962C8B-B14F-4D97-AF65-F5344CB8AC3E}">
        <p14:creationId xmlns:p14="http://schemas.microsoft.com/office/powerpoint/2010/main" val="37667529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467544" y="692696"/>
            <a:ext cx="5184576" cy="1015663"/>
          </a:xfrm>
          <a:prstGeom prst="rect">
            <a:avLst/>
          </a:prstGeom>
        </p:spPr>
        <p:txBody>
          <a:bodyPr wrap="square">
            <a:spAutoFit/>
          </a:bodyPr>
          <a:lstStyle/>
          <a:p>
            <a:r>
              <a:rPr lang="tr-TR" sz="2000" b="1" dirty="0">
                <a:latin typeface="Times New Roman" panose="02020603050405020304" pitchFamily="18" charset="0"/>
                <a:cs typeface="Times New Roman" panose="02020603050405020304" pitchFamily="18" charset="0"/>
              </a:rPr>
              <a:t>Standart Dosya Planı</a:t>
            </a:r>
            <a:endParaRPr lang="tr-TR" altLang="tr-TR" sz="2000" b="1" dirty="0">
              <a:effectLst>
                <a:outerShdw blurRad="38100" dist="38100" dir="2700000" algn="tl">
                  <a:srgbClr val="000000">
                    <a:alpha val="43137"/>
                  </a:srgbClr>
                </a:outerShdw>
              </a:effectLst>
              <a:latin typeface="OCR A Extended" panose="02010509020102010303" pitchFamily="50" charset="0"/>
              <a:cs typeface="Arial" panose="020B0604020202020204" pitchFamily="34" charset="0"/>
            </a:endParaRPr>
          </a:p>
          <a:p>
            <a:endParaRPr lang="tr-TR" sz="2000" b="1" dirty="0">
              <a:effectLst>
                <a:outerShdw blurRad="38100" dist="38100" dir="2700000" algn="tl">
                  <a:srgbClr val="000000">
                    <a:alpha val="43137"/>
                  </a:srgbClr>
                </a:outerShdw>
              </a:effectLst>
              <a:latin typeface="OCR A Extended" panose="02010509020102010303" pitchFamily="50" charset="0"/>
              <a:cs typeface="Arial" panose="020B0604020202020204" pitchFamily="34" charset="0"/>
            </a:endParaRPr>
          </a:p>
          <a:p>
            <a:r>
              <a:rPr lang="tr-TR" sz="2000" b="1" dirty="0">
                <a:effectLst>
                  <a:outerShdw blurRad="38100" dist="38100" dir="2700000" algn="tl">
                    <a:srgbClr val="000000">
                      <a:alpha val="43137"/>
                    </a:srgbClr>
                  </a:outerShdw>
                </a:effectLst>
                <a:latin typeface="OCR A Extended" panose="02010509020102010303" pitchFamily="50" charset="0"/>
                <a:cs typeface="Arial" panose="020B0604020202020204" pitchFamily="34" charset="0"/>
              </a:rPr>
              <a:t>			</a:t>
            </a:r>
            <a:endParaRPr lang="tr-TR" sz="3200" b="1" dirty="0">
              <a:effectLst>
                <a:outerShdw blurRad="38100" dist="38100" dir="2700000" algn="tl">
                  <a:srgbClr val="000000">
                    <a:alpha val="43137"/>
                  </a:srgbClr>
                </a:outerShdw>
              </a:effectLst>
              <a:latin typeface="OCR A Extended" panose="02010509020102010303" pitchFamily="50" charset="0"/>
            </a:endParaRPr>
          </a:p>
        </p:txBody>
      </p:sp>
      <p:sp>
        <p:nvSpPr>
          <p:cNvPr id="5" name="Dikdörtgen 4"/>
          <p:cNvSpPr/>
          <p:nvPr/>
        </p:nvSpPr>
        <p:spPr>
          <a:xfrm>
            <a:off x="206401" y="2336165"/>
            <a:ext cx="2736304" cy="2308324"/>
          </a:xfrm>
          <a:prstGeom prst="rect">
            <a:avLst/>
          </a:prstGeom>
        </p:spPr>
        <p:txBody>
          <a:bodyPr wrap="square">
            <a:spAutoFit/>
          </a:bodyPr>
          <a:lstStyle/>
          <a:p>
            <a:pPr algn="just">
              <a:spcAft>
                <a:spcPts val="600"/>
              </a:spcAft>
            </a:pPr>
            <a:r>
              <a:rPr lang="tr-TR" dirty="0">
                <a:latin typeface="Times New Roman" panose="02020603050405020304" pitchFamily="18" charset="0"/>
                <a:cs typeface="Times New Roman" panose="02020603050405020304" pitchFamily="18" charset="0"/>
              </a:rPr>
              <a:t>	Kurum ve kuruluşların iş ve işlemleri sonucunda teşekkül eden belgelerin, sistemli bir şekilde dosyalanmasını sağlamak üzere önceden hazırlanmış konu ve konu numaraları envanteridir.</a:t>
            </a:r>
            <a:endParaRPr lang="tr-TR" altLang="tr-TR" sz="2000" dirty="0">
              <a:latin typeface="Times New Roman" panose="02020603050405020304" pitchFamily="18" charset="0"/>
              <a:cs typeface="Times New Roman" panose="02020603050405020304" pitchFamily="18" charset="0"/>
            </a:endParaRPr>
          </a:p>
        </p:txBody>
      </p:sp>
      <p:graphicFrame>
        <p:nvGraphicFramePr>
          <p:cNvPr id="6" name="Tablo 5"/>
          <p:cNvGraphicFramePr>
            <a:graphicFrameLocks noGrp="1"/>
          </p:cNvGraphicFramePr>
          <p:nvPr>
            <p:extLst>
              <p:ext uri="{D42A27DB-BD31-4B8C-83A1-F6EECF244321}">
                <p14:modId xmlns:p14="http://schemas.microsoft.com/office/powerpoint/2010/main" val="798417285"/>
              </p:ext>
            </p:extLst>
          </p:nvPr>
        </p:nvGraphicFramePr>
        <p:xfrm>
          <a:off x="4492524" y="260648"/>
          <a:ext cx="4651476" cy="4986647"/>
        </p:xfrm>
        <a:graphic>
          <a:graphicData uri="http://schemas.openxmlformats.org/drawingml/2006/table">
            <a:tbl>
              <a:tblPr firstRow="1" firstCol="1" bandRow="1">
                <a:tableStyleId>{5C22544A-7EE6-4342-B048-85BDC9FD1C3A}</a:tableStyleId>
              </a:tblPr>
              <a:tblGrid>
                <a:gridCol w="160166">
                  <a:extLst>
                    <a:ext uri="{9D8B030D-6E8A-4147-A177-3AD203B41FA5}">
                      <a16:colId xmlns:a16="http://schemas.microsoft.com/office/drawing/2014/main" xmlns="" val="670563355"/>
                    </a:ext>
                  </a:extLst>
                </a:gridCol>
                <a:gridCol w="3761056">
                  <a:extLst>
                    <a:ext uri="{9D8B030D-6E8A-4147-A177-3AD203B41FA5}">
                      <a16:colId xmlns:a16="http://schemas.microsoft.com/office/drawing/2014/main" xmlns="" val="803753387"/>
                    </a:ext>
                  </a:extLst>
                </a:gridCol>
                <a:gridCol w="730254">
                  <a:extLst>
                    <a:ext uri="{9D8B030D-6E8A-4147-A177-3AD203B41FA5}">
                      <a16:colId xmlns:a16="http://schemas.microsoft.com/office/drawing/2014/main" xmlns="" val="1023998584"/>
                    </a:ext>
                  </a:extLst>
                </a:gridCol>
              </a:tblGrid>
              <a:tr h="419836">
                <a:tc gridSpan="3">
                  <a:txBody>
                    <a:bodyPr/>
                    <a:lstStyle/>
                    <a:p>
                      <a:pPr algn="ctr">
                        <a:lnSpc>
                          <a:spcPct val="115000"/>
                        </a:lnSpc>
                        <a:spcAft>
                          <a:spcPts val="0"/>
                        </a:spcAft>
                      </a:pPr>
                      <a:r>
                        <a:rPr lang="tr-TR" sz="1500" dirty="0">
                          <a:solidFill>
                            <a:schemeClr val="tx1"/>
                          </a:solidFill>
                          <a:effectLst/>
                        </a:rPr>
                        <a:t>STANDART DOSYA PLANI KONU GRUPLARI</a:t>
                      </a:r>
                      <a:endParaRPr lang="tr-TR" sz="9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xmlns="" val="3519945421"/>
                  </a:ext>
                </a:extLst>
              </a:tr>
              <a:tr h="322233">
                <a:tc>
                  <a:txBody>
                    <a:bodyPr/>
                    <a:lstStyle/>
                    <a:p>
                      <a:pPr algn="ctr">
                        <a:lnSpc>
                          <a:spcPct val="115000"/>
                        </a:lnSpc>
                        <a:spcAft>
                          <a:spcPts val="0"/>
                        </a:spcAft>
                      </a:pPr>
                      <a:r>
                        <a:rPr lang="tr-TR" sz="1200" dirty="0">
                          <a:effectLst/>
                        </a:rPr>
                        <a:t> </a:t>
                      </a:r>
                      <a:endParaRPr lang="tr-TR"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tc>
                  <a:txBody>
                    <a:bodyPr/>
                    <a:lstStyle/>
                    <a:p>
                      <a:pPr>
                        <a:lnSpc>
                          <a:spcPct val="115000"/>
                        </a:lnSpc>
                        <a:spcAft>
                          <a:spcPts val="0"/>
                        </a:spcAft>
                      </a:pPr>
                      <a:r>
                        <a:rPr lang="tr-TR" sz="1200" b="1" dirty="0">
                          <a:effectLst/>
                        </a:rPr>
                        <a:t>KONU GRUPLARI</a:t>
                      </a:r>
                      <a:endParaRPr lang="tr-TR" sz="9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tc>
                  <a:txBody>
                    <a:bodyPr/>
                    <a:lstStyle/>
                    <a:p>
                      <a:pPr algn="ctr">
                        <a:lnSpc>
                          <a:spcPct val="115000"/>
                        </a:lnSpc>
                        <a:spcAft>
                          <a:spcPts val="0"/>
                        </a:spcAft>
                      </a:pPr>
                      <a:r>
                        <a:rPr lang="tr-TR" sz="1200" dirty="0">
                          <a:effectLst/>
                        </a:rPr>
                        <a:t>KOD ARALIĞI</a:t>
                      </a:r>
                      <a:endParaRPr lang="tr-T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extLst>
                  <a:ext uri="{0D108BD9-81ED-4DB2-BD59-A6C34878D82A}">
                    <a16:rowId xmlns:a16="http://schemas.microsoft.com/office/drawing/2014/main" xmlns="" val="211295465"/>
                  </a:ext>
                </a:extLst>
              </a:tr>
              <a:tr h="244618">
                <a:tc>
                  <a:txBody>
                    <a:bodyPr/>
                    <a:lstStyle/>
                    <a:p>
                      <a:pPr algn="ctr">
                        <a:lnSpc>
                          <a:spcPct val="115000"/>
                        </a:lnSpc>
                        <a:spcAft>
                          <a:spcPts val="0"/>
                        </a:spcAft>
                      </a:pPr>
                      <a:endParaRPr lang="tr-TR"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tc>
                  <a:txBody>
                    <a:bodyPr/>
                    <a:lstStyle/>
                    <a:p>
                      <a:pPr>
                        <a:lnSpc>
                          <a:spcPct val="115000"/>
                        </a:lnSpc>
                        <a:spcAft>
                          <a:spcPts val="0"/>
                        </a:spcAft>
                      </a:pPr>
                      <a:r>
                        <a:rPr lang="tr-TR" sz="1400" b="1" dirty="0">
                          <a:effectLst/>
                        </a:rPr>
                        <a:t>GENEL KONULAR</a:t>
                      </a:r>
                      <a:endParaRPr lang="tr-TR"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tc>
                  <a:txBody>
                    <a:bodyPr/>
                    <a:lstStyle/>
                    <a:p>
                      <a:pPr algn="ctr">
                        <a:lnSpc>
                          <a:spcPct val="115000"/>
                        </a:lnSpc>
                        <a:spcAft>
                          <a:spcPts val="0"/>
                        </a:spcAft>
                      </a:pPr>
                      <a:r>
                        <a:rPr lang="tr-TR" sz="1400" b="1" dirty="0">
                          <a:effectLst/>
                        </a:rPr>
                        <a:t>000-099</a:t>
                      </a:r>
                      <a:endParaRPr lang="tr-TR"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extLst>
                  <a:ext uri="{0D108BD9-81ED-4DB2-BD59-A6C34878D82A}">
                    <a16:rowId xmlns:a16="http://schemas.microsoft.com/office/drawing/2014/main" xmlns="" val="1063154732"/>
                  </a:ext>
                </a:extLst>
              </a:tr>
              <a:tr h="244618">
                <a:tc>
                  <a:txBody>
                    <a:bodyPr/>
                    <a:lstStyle/>
                    <a:p>
                      <a:pPr algn="ctr">
                        <a:lnSpc>
                          <a:spcPct val="115000"/>
                        </a:lnSpc>
                        <a:spcAft>
                          <a:spcPts val="0"/>
                        </a:spcAft>
                      </a:pPr>
                      <a:endParaRPr lang="tr-TR"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tc>
                  <a:txBody>
                    <a:bodyPr/>
                    <a:lstStyle/>
                    <a:p>
                      <a:pPr>
                        <a:lnSpc>
                          <a:spcPct val="115000"/>
                        </a:lnSpc>
                        <a:spcAft>
                          <a:spcPts val="0"/>
                        </a:spcAft>
                      </a:pPr>
                      <a:r>
                        <a:rPr lang="tr-TR" sz="1400" b="1" dirty="0">
                          <a:effectLst/>
                        </a:rPr>
                        <a:t>ANA HİZMET FAALİYETLERİ</a:t>
                      </a:r>
                      <a:endParaRPr lang="tr-TR"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tc>
                  <a:txBody>
                    <a:bodyPr/>
                    <a:lstStyle/>
                    <a:p>
                      <a:pPr algn="ctr">
                        <a:lnSpc>
                          <a:spcPct val="115000"/>
                        </a:lnSpc>
                        <a:spcAft>
                          <a:spcPts val="0"/>
                        </a:spcAft>
                      </a:pPr>
                      <a:r>
                        <a:rPr lang="tr-TR" sz="1400" b="1">
                          <a:effectLst/>
                        </a:rPr>
                        <a:t>100-599</a:t>
                      </a:r>
                      <a:endParaRPr lang="tr-TR" sz="1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extLst>
                  <a:ext uri="{0D108BD9-81ED-4DB2-BD59-A6C34878D82A}">
                    <a16:rowId xmlns:a16="http://schemas.microsoft.com/office/drawing/2014/main" xmlns="" val="165540132"/>
                  </a:ext>
                </a:extLst>
              </a:tr>
              <a:tr h="244618">
                <a:tc>
                  <a:txBody>
                    <a:bodyPr/>
                    <a:lstStyle/>
                    <a:p>
                      <a:pPr algn="ctr">
                        <a:lnSpc>
                          <a:spcPct val="115000"/>
                        </a:lnSpc>
                        <a:spcAft>
                          <a:spcPts val="0"/>
                        </a:spcAft>
                      </a:pPr>
                      <a:r>
                        <a:rPr lang="tr-TR" sz="1200" dirty="0">
                          <a:effectLst/>
                        </a:rPr>
                        <a:t> </a:t>
                      </a:r>
                      <a:endParaRPr lang="tr-TR"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tc>
                  <a:txBody>
                    <a:bodyPr/>
                    <a:lstStyle/>
                    <a:p>
                      <a:pPr>
                        <a:lnSpc>
                          <a:spcPct val="115000"/>
                        </a:lnSpc>
                        <a:spcAft>
                          <a:spcPts val="0"/>
                        </a:spcAft>
                      </a:pPr>
                      <a:r>
                        <a:rPr lang="tr-TR" sz="1400" dirty="0">
                          <a:effectLst/>
                        </a:rPr>
                        <a:t>Araştırma ve Planlama İşleri</a:t>
                      </a:r>
                      <a:endParaRPr lang="tr-TR"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tc>
                  <a:txBody>
                    <a:bodyPr/>
                    <a:lstStyle/>
                    <a:p>
                      <a:pPr algn="ctr">
                        <a:lnSpc>
                          <a:spcPct val="115000"/>
                        </a:lnSpc>
                        <a:spcAft>
                          <a:spcPts val="0"/>
                        </a:spcAft>
                      </a:pPr>
                      <a:r>
                        <a:rPr lang="tr-TR" sz="1400" b="1">
                          <a:effectLst/>
                        </a:rPr>
                        <a:t>600-619</a:t>
                      </a:r>
                      <a:endParaRPr lang="tr-TR" sz="1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extLst>
                  <a:ext uri="{0D108BD9-81ED-4DB2-BD59-A6C34878D82A}">
                    <a16:rowId xmlns:a16="http://schemas.microsoft.com/office/drawing/2014/main" xmlns="" val="1159131861"/>
                  </a:ext>
                </a:extLst>
              </a:tr>
              <a:tr h="244618">
                <a:tc>
                  <a:txBody>
                    <a:bodyPr/>
                    <a:lstStyle/>
                    <a:p>
                      <a:pPr algn="ctr">
                        <a:lnSpc>
                          <a:spcPct val="115000"/>
                        </a:lnSpc>
                        <a:spcAft>
                          <a:spcPts val="0"/>
                        </a:spcAft>
                      </a:pPr>
                      <a:r>
                        <a:rPr lang="tr-TR" sz="1200" dirty="0">
                          <a:effectLst/>
                        </a:rPr>
                        <a:t> </a:t>
                      </a:r>
                      <a:endParaRPr lang="tr-TR"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tc>
                  <a:txBody>
                    <a:bodyPr/>
                    <a:lstStyle/>
                    <a:p>
                      <a:pPr>
                        <a:lnSpc>
                          <a:spcPct val="115000"/>
                        </a:lnSpc>
                        <a:spcAft>
                          <a:spcPts val="0"/>
                        </a:spcAft>
                      </a:pPr>
                      <a:r>
                        <a:rPr lang="tr-TR" sz="1400" dirty="0">
                          <a:effectLst/>
                        </a:rPr>
                        <a:t>Basın ve Halkla İlişkiler İşleri</a:t>
                      </a:r>
                      <a:endParaRPr lang="tr-TR"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tc>
                  <a:txBody>
                    <a:bodyPr/>
                    <a:lstStyle/>
                    <a:p>
                      <a:pPr algn="ctr">
                        <a:lnSpc>
                          <a:spcPct val="115000"/>
                        </a:lnSpc>
                        <a:spcAft>
                          <a:spcPts val="0"/>
                        </a:spcAft>
                      </a:pPr>
                      <a:r>
                        <a:rPr lang="tr-TR" sz="1400" b="1">
                          <a:effectLst/>
                        </a:rPr>
                        <a:t>620-639</a:t>
                      </a:r>
                      <a:endParaRPr lang="tr-TR" sz="1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extLst>
                  <a:ext uri="{0D108BD9-81ED-4DB2-BD59-A6C34878D82A}">
                    <a16:rowId xmlns:a16="http://schemas.microsoft.com/office/drawing/2014/main" xmlns="" val="476772655"/>
                  </a:ext>
                </a:extLst>
              </a:tr>
              <a:tr h="244618">
                <a:tc>
                  <a:txBody>
                    <a:bodyPr/>
                    <a:lstStyle/>
                    <a:p>
                      <a:pPr algn="ctr">
                        <a:lnSpc>
                          <a:spcPct val="115000"/>
                        </a:lnSpc>
                        <a:spcAft>
                          <a:spcPts val="0"/>
                        </a:spcAft>
                      </a:pPr>
                      <a:r>
                        <a:rPr lang="tr-TR" sz="1200" dirty="0">
                          <a:effectLst/>
                        </a:rPr>
                        <a:t> </a:t>
                      </a:r>
                      <a:endParaRPr lang="tr-TR"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tc>
                  <a:txBody>
                    <a:bodyPr/>
                    <a:lstStyle/>
                    <a:p>
                      <a:pPr>
                        <a:lnSpc>
                          <a:spcPct val="115000"/>
                        </a:lnSpc>
                        <a:spcAft>
                          <a:spcPts val="0"/>
                        </a:spcAft>
                      </a:pPr>
                      <a:r>
                        <a:rPr lang="tr-TR" sz="1400" dirty="0">
                          <a:effectLst/>
                        </a:rPr>
                        <a:t>Hukuk İşleri</a:t>
                      </a:r>
                      <a:endParaRPr lang="tr-TR"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tc>
                  <a:txBody>
                    <a:bodyPr/>
                    <a:lstStyle/>
                    <a:p>
                      <a:pPr algn="ctr">
                        <a:lnSpc>
                          <a:spcPct val="115000"/>
                        </a:lnSpc>
                        <a:spcAft>
                          <a:spcPts val="0"/>
                        </a:spcAft>
                      </a:pPr>
                      <a:r>
                        <a:rPr lang="tr-TR" sz="1400" b="1">
                          <a:effectLst/>
                        </a:rPr>
                        <a:t>640-659</a:t>
                      </a:r>
                      <a:endParaRPr lang="tr-TR" sz="1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extLst>
                  <a:ext uri="{0D108BD9-81ED-4DB2-BD59-A6C34878D82A}">
                    <a16:rowId xmlns:a16="http://schemas.microsoft.com/office/drawing/2014/main" xmlns="" val="2498850195"/>
                  </a:ext>
                </a:extLst>
              </a:tr>
              <a:tr h="244618">
                <a:tc>
                  <a:txBody>
                    <a:bodyPr/>
                    <a:lstStyle/>
                    <a:p>
                      <a:pPr algn="ctr">
                        <a:lnSpc>
                          <a:spcPct val="115000"/>
                        </a:lnSpc>
                        <a:spcAft>
                          <a:spcPts val="0"/>
                        </a:spcAft>
                      </a:pPr>
                      <a:r>
                        <a:rPr lang="tr-TR" sz="1200" dirty="0">
                          <a:effectLst/>
                        </a:rPr>
                        <a:t> </a:t>
                      </a:r>
                      <a:endParaRPr lang="tr-TR"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tc>
                  <a:txBody>
                    <a:bodyPr/>
                    <a:lstStyle/>
                    <a:p>
                      <a:pPr>
                        <a:lnSpc>
                          <a:spcPct val="115000"/>
                        </a:lnSpc>
                        <a:spcAft>
                          <a:spcPts val="0"/>
                        </a:spcAft>
                      </a:pPr>
                      <a:r>
                        <a:rPr lang="tr-TR" sz="1400" dirty="0">
                          <a:effectLst/>
                        </a:rPr>
                        <a:t>Teftiş/Denetim İşleri</a:t>
                      </a:r>
                      <a:endParaRPr lang="tr-TR"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tc>
                  <a:txBody>
                    <a:bodyPr/>
                    <a:lstStyle/>
                    <a:p>
                      <a:pPr algn="ctr">
                        <a:lnSpc>
                          <a:spcPct val="115000"/>
                        </a:lnSpc>
                        <a:spcAft>
                          <a:spcPts val="0"/>
                        </a:spcAft>
                      </a:pPr>
                      <a:r>
                        <a:rPr lang="tr-TR" sz="1400" b="1">
                          <a:effectLst/>
                        </a:rPr>
                        <a:t>660-679</a:t>
                      </a:r>
                      <a:endParaRPr lang="tr-TR" sz="1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extLst>
                  <a:ext uri="{0D108BD9-81ED-4DB2-BD59-A6C34878D82A}">
                    <a16:rowId xmlns:a16="http://schemas.microsoft.com/office/drawing/2014/main" xmlns="" val="2183191247"/>
                  </a:ext>
                </a:extLst>
              </a:tr>
              <a:tr h="244618">
                <a:tc>
                  <a:txBody>
                    <a:bodyPr/>
                    <a:lstStyle/>
                    <a:p>
                      <a:pPr algn="ctr">
                        <a:lnSpc>
                          <a:spcPct val="115000"/>
                        </a:lnSpc>
                        <a:spcAft>
                          <a:spcPts val="0"/>
                        </a:spcAft>
                      </a:pPr>
                      <a:r>
                        <a:rPr lang="tr-TR" sz="1200" dirty="0">
                          <a:effectLst/>
                        </a:rPr>
                        <a:t> </a:t>
                      </a:r>
                      <a:endParaRPr lang="tr-TR"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tc>
                  <a:txBody>
                    <a:bodyPr/>
                    <a:lstStyle/>
                    <a:p>
                      <a:pPr>
                        <a:lnSpc>
                          <a:spcPct val="115000"/>
                        </a:lnSpc>
                        <a:spcAft>
                          <a:spcPts val="0"/>
                        </a:spcAft>
                      </a:pPr>
                      <a:r>
                        <a:rPr lang="tr-TR" sz="1400" dirty="0">
                          <a:effectLst/>
                        </a:rPr>
                        <a:t>Bilgi-İşlem İşleri</a:t>
                      </a:r>
                      <a:endParaRPr lang="tr-TR"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tc>
                  <a:txBody>
                    <a:bodyPr/>
                    <a:lstStyle/>
                    <a:p>
                      <a:pPr algn="ctr">
                        <a:lnSpc>
                          <a:spcPct val="115000"/>
                        </a:lnSpc>
                        <a:spcAft>
                          <a:spcPts val="0"/>
                        </a:spcAft>
                      </a:pPr>
                      <a:r>
                        <a:rPr lang="tr-TR" sz="1400" b="1">
                          <a:effectLst/>
                        </a:rPr>
                        <a:t>700-719</a:t>
                      </a:r>
                      <a:endParaRPr lang="tr-TR" sz="1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extLst>
                  <a:ext uri="{0D108BD9-81ED-4DB2-BD59-A6C34878D82A}">
                    <a16:rowId xmlns:a16="http://schemas.microsoft.com/office/drawing/2014/main" xmlns="" val="4069980970"/>
                  </a:ext>
                </a:extLst>
              </a:tr>
              <a:tr h="244618">
                <a:tc>
                  <a:txBody>
                    <a:bodyPr/>
                    <a:lstStyle/>
                    <a:p>
                      <a:pPr algn="ctr">
                        <a:lnSpc>
                          <a:spcPct val="115000"/>
                        </a:lnSpc>
                        <a:spcAft>
                          <a:spcPts val="0"/>
                        </a:spcAft>
                      </a:pPr>
                      <a:r>
                        <a:rPr lang="tr-TR" sz="1200" dirty="0">
                          <a:effectLst/>
                        </a:rPr>
                        <a:t> </a:t>
                      </a:r>
                      <a:endParaRPr lang="tr-TR"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tc>
                  <a:txBody>
                    <a:bodyPr/>
                    <a:lstStyle/>
                    <a:p>
                      <a:pPr>
                        <a:lnSpc>
                          <a:spcPct val="115000"/>
                        </a:lnSpc>
                        <a:spcAft>
                          <a:spcPts val="0"/>
                        </a:spcAft>
                      </a:pPr>
                      <a:r>
                        <a:rPr lang="tr-TR" sz="1400" dirty="0">
                          <a:effectLst/>
                        </a:rPr>
                        <a:t>Dış İlişkiler ve Avrupa Birliği</a:t>
                      </a:r>
                      <a:endParaRPr lang="tr-TR"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tc>
                  <a:txBody>
                    <a:bodyPr/>
                    <a:lstStyle/>
                    <a:p>
                      <a:pPr algn="ctr">
                        <a:lnSpc>
                          <a:spcPct val="115000"/>
                        </a:lnSpc>
                        <a:spcAft>
                          <a:spcPts val="0"/>
                        </a:spcAft>
                      </a:pPr>
                      <a:r>
                        <a:rPr lang="tr-TR" sz="1400" b="1">
                          <a:effectLst/>
                        </a:rPr>
                        <a:t>720-749</a:t>
                      </a:r>
                      <a:endParaRPr lang="tr-TR" sz="1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extLst>
                  <a:ext uri="{0D108BD9-81ED-4DB2-BD59-A6C34878D82A}">
                    <a16:rowId xmlns:a16="http://schemas.microsoft.com/office/drawing/2014/main" xmlns="" val="2164878834"/>
                  </a:ext>
                </a:extLst>
              </a:tr>
              <a:tr h="244618">
                <a:tc>
                  <a:txBody>
                    <a:bodyPr/>
                    <a:lstStyle/>
                    <a:p>
                      <a:pPr algn="ctr">
                        <a:lnSpc>
                          <a:spcPct val="115000"/>
                        </a:lnSpc>
                        <a:spcAft>
                          <a:spcPts val="0"/>
                        </a:spcAft>
                      </a:pPr>
                      <a:r>
                        <a:rPr lang="tr-TR" sz="1200" dirty="0">
                          <a:effectLst/>
                        </a:rPr>
                        <a:t> </a:t>
                      </a:r>
                      <a:endParaRPr lang="tr-TR"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tc>
                  <a:txBody>
                    <a:bodyPr/>
                    <a:lstStyle/>
                    <a:p>
                      <a:pPr>
                        <a:lnSpc>
                          <a:spcPct val="115000"/>
                        </a:lnSpc>
                        <a:spcAft>
                          <a:spcPts val="0"/>
                        </a:spcAft>
                      </a:pPr>
                      <a:r>
                        <a:rPr lang="tr-TR" sz="1400" dirty="0">
                          <a:effectLst/>
                        </a:rPr>
                        <a:t>Emlak ve Yapım İşleri</a:t>
                      </a:r>
                      <a:endParaRPr lang="tr-TR"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tc>
                  <a:txBody>
                    <a:bodyPr/>
                    <a:lstStyle/>
                    <a:p>
                      <a:pPr algn="ctr">
                        <a:lnSpc>
                          <a:spcPct val="115000"/>
                        </a:lnSpc>
                        <a:spcAft>
                          <a:spcPts val="0"/>
                        </a:spcAft>
                      </a:pPr>
                      <a:r>
                        <a:rPr lang="tr-TR" sz="1400" b="1">
                          <a:effectLst/>
                        </a:rPr>
                        <a:t>750-769</a:t>
                      </a:r>
                      <a:endParaRPr lang="tr-TR" sz="1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extLst>
                  <a:ext uri="{0D108BD9-81ED-4DB2-BD59-A6C34878D82A}">
                    <a16:rowId xmlns:a16="http://schemas.microsoft.com/office/drawing/2014/main" xmlns="" val="2467324129"/>
                  </a:ext>
                </a:extLst>
              </a:tr>
              <a:tr h="244618">
                <a:tc>
                  <a:txBody>
                    <a:bodyPr/>
                    <a:lstStyle/>
                    <a:p>
                      <a:pPr algn="ctr">
                        <a:lnSpc>
                          <a:spcPct val="115000"/>
                        </a:lnSpc>
                        <a:spcAft>
                          <a:spcPts val="0"/>
                        </a:spcAft>
                      </a:pPr>
                      <a:r>
                        <a:rPr lang="tr-TR" sz="1200" dirty="0">
                          <a:effectLst/>
                        </a:rPr>
                        <a:t> </a:t>
                      </a:r>
                      <a:endParaRPr lang="tr-TR"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tc>
                  <a:txBody>
                    <a:bodyPr/>
                    <a:lstStyle/>
                    <a:p>
                      <a:pPr>
                        <a:lnSpc>
                          <a:spcPct val="115000"/>
                        </a:lnSpc>
                        <a:spcAft>
                          <a:spcPts val="0"/>
                        </a:spcAft>
                      </a:pPr>
                      <a:r>
                        <a:rPr lang="tr-TR" sz="1400" dirty="0">
                          <a:effectLst/>
                        </a:rPr>
                        <a:t>Eğitim İşleri</a:t>
                      </a:r>
                      <a:endParaRPr lang="tr-TR"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tc>
                  <a:txBody>
                    <a:bodyPr/>
                    <a:lstStyle/>
                    <a:p>
                      <a:pPr algn="ctr">
                        <a:lnSpc>
                          <a:spcPct val="115000"/>
                        </a:lnSpc>
                        <a:spcAft>
                          <a:spcPts val="0"/>
                        </a:spcAft>
                      </a:pPr>
                      <a:r>
                        <a:rPr lang="tr-TR" sz="1400" b="1">
                          <a:effectLst/>
                        </a:rPr>
                        <a:t>770-799</a:t>
                      </a:r>
                      <a:endParaRPr lang="tr-TR" sz="1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extLst>
                  <a:ext uri="{0D108BD9-81ED-4DB2-BD59-A6C34878D82A}">
                    <a16:rowId xmlns:a16="http://schemas.microsoft.com/office/drawing/2014/main" xmlns="" val="443819080"/>
                  </a:ext>
                </a:extLst>
              </a:tr>
              <a:tr h="244618">
                <a:tc>
                  <a:txBody>
                    <a:bodyPr/>
                    <a:lstStyle/>
                    <a:p>
                      <a:pPr algn="ctr">
                        <a:lnSpc>
                          <a:spcPct val="115000"/>
                        </a:lnSpc>
                        <a:spcAft>
                          <a:spcPts val="0"/>
                        </a:spcAft>
                      </a:pPr>
                      <a:r>
                        <a:rPr lang="tr-TR" sz="1200" dirty="0">
                          <a:effectLst/>
                        </a:rPr>
                        <a:t> </a:t>
                      </a:r>
                      <a:endParaRPr lang="tr-TR"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tc>
                  <a:txBody>
                    <a:bodyPr/>
                    <a:lstStyle/>
                    <a:p>
                      <a:pPr>
                        <a:lnSpc>
                          <a:spcPct val="115000"/>
                        </a:lnSpc>
                        <a:spcAft>
                          <a:spcPts val="0"/>
                        </a:spcAft>
                      </a:pPr>
                      <a:r>
                        <a:rPr lang="tr-TR" sz="1400" dirty="0">
                          <a:effectLst/>
                        </a:rPr>
                        <a:t>İdari ve Sosyal İşler</a:t>
                      </a:r>
                      <a:endParaRPr lang="tr-TR"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tc>
                  <a:txBody>
                    <a:bodyPr/>
                    <a:lstStyle/>
                    <a:p>
                      <a:pPr algn="ctr">
                        <a:lnSpc>
                          <a:spcPct val="115000"/>
                        </a:lnSpc>
                        <a:spcAft>
                          <a:spcPts val="0"/>
                        </a:spcAft>
                      </a:pPr>
                      <a:r>
                        <a:rPr lang="tr-TR" sz="1400" b="1">
                          <a:effectLst/>
                        </a:rPr>
                        <a:t>800-819</a:t>
                      </a:r>
                      <a:endParaRPr lang="tr-TR" sz="1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extLst>
                  <a:ext uri="{0D108BD9-81ED-4DB2-BD59-A6C34878D82A}">
                    <a16:rowId xmlns:a16="http://schemas.microsoft.com/office/drawing/2014/main" xmlns="" val="3487607787"/>
                  </a:ext>
                </a:extLst>
              </a:tr>
              <a:tr h="244618">
                <a:tc>
                  <a:txBody>
                    <a:bodyPr/>
                    <a:lstStyle/>
                    <a:p>
                      <a:pPr algn="ctr">
                        <a:lnSpc>
                          <a:spcPct val="115000"/>
                        </a:lnSpc>
                        <a:spcAft>
                          <a:spcPts val="0"/>
                        </a:spcAft>
                      </a:pPr>
                      <a:r>
                        <a:rPr lang="tr-TR" sz="1200" dirty="0">
                          <a:effectLst/>
                        </a:rPr>
                        <a:t> </a:t>
                      </a:r>
                      <a:endParaRPr lang="tr-TR"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tc>
                  <a:txBody>
                    <a:bodyPr/>
                    <a:lstStyle/>
                    <a:p>
                      <a:pPr>
                        <a:lnSpc>
                          <a:spcPct val="115000"/>
                        </a:lnSpc>
                        <a:spcAft>
                          <a:spcPts val="0"/>
                        </a:spcAft>
                      </a:pPr>
                      <a:r>
                        <a:rPr lang="tr-TR" sz="1400" dirty="0">
                          <a:effectLst/>
                        </a:rPr>
                        <a:t>Tanıtım ve Yayın İşleri</a:t>
                      </a:r>
                      <a:endParaRPr lang="tr-TR"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tc>
                  <a:txBody>
                    <a:bodyPr/>
                    <a:lstStyle/>
                    <a:p>
                      <a:pPr algn="ctr">
                        <a:lnSpc>
                          <a:spcPct val="115000"/>
                        </a:lnSpc>
                        <a:spcAft>
                          <a:spcPts val="0"/>
                        </a:spcAft>
                      </a:pPr>
                      <a:r>
                        <a:rPr lang="tr-TR" sz="1400" b="1">
                          <a:effectLst/>
                        </a:rPr>
                        <a:t>820-839</a:t>
                      </a:r>
                      <a:endParaRPr lang="tr-TR" sz="1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extLst>
                  <a:ext uri="{0D108BD9-81ED-4DB2-BD59-A6C34878D82A}">
                    <a16:rowId xmlns:a16="http://schemas.microsoft.com/office/drawing/2014/main" xmlns="" val="992206008"/>
                  </a:ext>
                </a:extLst>
              </a:tr>
              <a:tr h="244618">
                <a:tc>
                  <a:txBody>
                    <a:bodyPr/>
                    <a:lstStyle/>
                    <a:p>
                      <a:pPr algn="ctr">
                        <a:lnSpc>
                          <a:spcPct val="115000"/>
                        </a:lnSpc>
                        <a:spcAft>
                          <a:spcPts val="0"/>
                        </a:spcAft>
                      </a:pPr>
                      <a:r>
                        <a:rPr lang="tr-TR" sz="1200" dirty="0">
                          <a:effectLst/>
                        </a:rPr>
                        <a:t> </a:t>
                      </a:r>
                      <a:endParaRPr lang="tr-TR"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tc>
                  <a:txBody>
                    <a:bodyPr/>
                    <a:lstStyle/>
                    <a:p>
                      <a:pPr>
                        <a:lnSpc>
                          <a:spcPct val="115000"/>
                        </a:lnSpc>
                        <a:spcAft>
                          <a:spcPts val="0"/>
                        </a:spcAft>
                      </a:pPr>
                      <a:r>
                        <a:rPr lang="tr-TR" sz="1400" dirty="0">
                          <a:effectLst/>
                        </a:rPr>
                        <a:t>Mali İşler</a:t>
                      </a:r>
                      <a:endParaRPr lang="tr-TR"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tc>
                  <a:txBody>
                    <a:bodyPr/>
                    <a:lstStyle/>
                    <a:p>
                      <a:pPr algn="ctr">
                        <a:lnSpc>
                          <a:spcPct val="115000"/>
                        </a:lnSpc>
                        <a:spcAft>
                          <a:spcPts val="0"/>
                        </a:spcAft>
                      </a:pPr>
                      <a:r>
                        <a:rPr lang="tr-TR" sz="1400" b="1">
                          <a:effectLst/>
                        </a:rPr>
                        <a:t>840-869</a:t>
                      </a:r>
                      <a:endParaRPr lang="tr-TR" sz="1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extLst>
                  <a:ext uri="{0D108BD9-81ED-4DB2-BD59-A6C34878D82A}">
                    <a16:rowId xmlns:a16="http://schemas.microsoft.com/office/drawing/2014/main" xmlns="" val="188687966"/>
                  </a:ext>
                </a:extLst>
              </a:tr>
              <a:tr h="244618">
                <a:tc>
                  <a:txBody>
                    <a:bodyPr/>
                    <a:lstStyle/>
                    <a:p>
                      <a:pPr algn="ctr">
                        <a:lnSpc>
                          <a:spcPct val="115000"/>
                        </a:lnSpc>
                        <a:spcAft>
                          <a:spcPts val="0"/>
                        </a:spcAft>
                      </a:pPr>
                      <a:r>
                        <a:rPr lang="tr-TR" sz="1200" dirty="0">
                          <a:effectLst/>
                        </a:rPr>
                        <a:t> </a:t>
                      </a:r>
                      <a:endParaRPr lang="tr-TR"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tc>
                  <a:txBody>
                    <a:bodyPr/>
                    <a:lstStyle/>
                    <a:p>
                      <a:pPr>
                        <a:lnSpc>
                          <a:spcPct val="115000"/>
                        </a:lnSpc>
                        <a:spcAft>
                          <a:spcPts val="0"/>
                        </a:spcAft>
                      </a:pPr>
                      <a:r>
                        <a:rPr lang="tr-TR" sz="1400" dirty="0">
                          <a:effectLst/>
                        </a:rPr>
                        <a:t>Özel Kalem ve Protokol İşleri</a:t>
                      </a:r>
                      <a:endParaRPr lang="tr-TR"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tc>
                  <a:txBody>
                    <a:bodyPr/>
                    <a:lstStyle/>
                    <a:p>
                      <a:pPr algn="ctr">
                        <a:lnSpc>
                          <a:spcPct val="115000"/>
                        </a:lnSpc>
                        <a:spcAft>
                          <a:spcPts val="0"/>
                        </a:spcAft>
                      </a:pPr>
                      <a:r>
                        <a:rPr lang="tr-TR" sz="1400" b="1">
                          <a:effectLst/>
                        </a:rPr>
                        <a:t>870-899</a:t>
                      </a:r>
                      <a:endParaRPr lang="tr-TR" sz="1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extLst>
                  <a:ext uri="{0D108BD9-81ED-4DB2-BD59-A6C34878D82A}">
                    <a16:rowId xmlns:a16="http://schemas.microsoft.com/office/drawing/2014/main" xmlns="" val="4153751415"/>
                  </a:ext>
                </a:extLst>
              </a:tr>
              <a:tr h="244618">
                <a:tc>
                  <a:txBody>
                    <a:bodyPr/>
                    <a:lstStyle/>
                    <a:p>
                      <a:pPr algn="ctr">
                        <a:lnSpc>
                          <a:spcPct val="115000"/>
                        </a:lnSpc>
                        <a:spcAft>
                          <a:spcPts val="0"/>
                        </a:spcAft>
                      </a:pPr>
                      <a:r>
                        <a:rPr lang="tr-TR" sz="1200" dirty="0">
                          <a:effectLst/>
                        </a:rPr>
                        <a:t> </a:t>
                      </a:r>
                      <a:endParaRPr lang="tr-TR"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tc>
                  <a:txBody>
                    <a:bodyPr/>
                    <a:lstStyle/>
                    <a:p>
                      <a:pPr>
                        <a:lnSpc>
                          <a:spcPct val="115000"/>
                        </a:lnSpc>
                        <a:spcAft>
                          <a:spcPts val="0"/>
                        </a:spcAft>
                      </a:pPr>
                      <a:r>
                        <a:rPr lang="tr-TR" sz="1400" dirty="0">
                          <a:effectLst/>
                        </a:rPr>
                        <a:t>Personel İşleri</a:t>
                      </a:r>
                      <a:endParaRPr lang="tr-TR"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tc>
                  <a:txBody>
                    <a:bodyPr/>
                    <a:lstStyle/>
                    <a:p>
                      <a:pPr algn="ctr">
                        <a:lnSpc>
                          <a:spcPct val="115000"/>
                        </a:lnSpc>
                        <a:spcAft>
                          <a:spcPts val="0"/>
                        </a:spcAft>
                      </a:pPr>
                      <a:r>
                        <a:rPr lang="tr-TR" sz="1400" b="1">
                          <a:effectLst/>
                        </a:rPr>
                        <a:t>900-929</a:t>
                      </a:r>
                      <a:endParaRPr lang="tr-TR" sz="1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extLst>
                  <a:ext uri="{0D108BD9-81ED-4DB2-BD59-A6C34878D82A}">
                    <a16:rowId xmlns:a16="http://schemas.microsoft.com/office/drawing/2014/main" xmlns="" val="2943639421"/>
                  </a:ext>
                </a:extLst>
              </a:tr>
              <a:tr h="244618">
                <a:tc>
                  <a:txBody>
                    <a:bodyPr/>
                    <a:lstStyle/>
                    <a:p>
                      <a:pPr algn="ctr">
                        <a:lnSpc>
                          <a:spcPct val="115000"/>
                        </a:lnSpc>
                        <a:spcAft>
                          <a:spcPts val="0"/>
                        </a:spcAft>
                      </a:pPr>
                      <a:r>
                        <a:rPr lang="tr-TR" sz="1200" dirty="0">
                          <a:effectLst/>
                        </a:rPr>
                        <a:t> </a:t>
                      </a:r>
                      <a:endParaRPr lang="tr-TR"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tc>
                  <a:txBody>
                    <a:bodyPr/>
                    <a:lstStyle/>
                    <a:p>
                      <a:pPr>
                        <a:lnSpc>
                          <a:spcPct val="115000"/>
                        </a:lnSpc>
                        <a:spcAft>
                          <a:spcPts val="0"/>
                        </a:spcAft>
                      </a:pPr>
                      <a:r>
                        <a:rPr lang="tr-TR" sz="1400" dirty="0" err="1">
                          <a:effectLst/>
                        </a:rPr>
                        <a:t>Satınalma</a:t>
                      </a:r>
                      <a:r>
                        <a:rPr lang="tr-TR" sz="1400" dirty="0">
                          <a:effectLst/>
                        </a:rPr>
                        <a:t> ve Satış İşleri</a:t>
                      </a:r>
                      <a:endParaRPr lang="tr-TR"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tc>
                  <a:txBody>
                    <a:bodyPr/>
                    <a:lstStyle/>
                    <a:p>
                      <a:pPr algn="ctr">
                        <a:lnSpc>
                          <a:spcPct val="115000"/>
                        </a:lnSpc>
                        <a:spcAft>
                          <a:spcPts val="0"/>
                        </a:spcAft>
                      </a:pPr>
                      <a:r>
                        <a:rPr lang="tr-TR" sz="1400" b="1">
                          <a:effectLst/>
                        </a:rPr>
                        <a:t>930-949</a:t>
                      </a:r>
                      <a:endParaRPr lang="tr-TR" sz="1400" b="1">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extLst>
                  <a:ext uri="{0D108BD9-81ED-4DB2-BD59-A6C34878D82A}">
                    <a16:rowId xmlns:a16="http://schemas.microsoft.com/office/drawing/2014/main" xmlns="" val="620736867"/>
                  </a:ext>
                </a:extLst>
              </a:tr>
              <a:tr h="244618">
                <a:tc>
                  <a:txBody>
                    <a:bodyPr/>
                    <a:lstStyle/>
                    <a:p>
                      <a:pPr algn="ctr">
                        <a:lnSpc>
                          <a:spcPct val="115000"/>
                        </a:lnSpc>
                        <a:spcAft>
                          <a:spcPts val="0"/>
                        </a:spcAft>
                      </a:pPr>
                      <a:r>
                        <a:rPr lang="tr-TR" sz="1200" dirty="0">
                          <a:effectLst/>
                        </a:rPr>
                        <a:t> </a:t>
                      </a:r>
                      <a:endParaRPr lang="tr-TR"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tc>
                  <a:txBody>
                    <a:bodyPr/>
                    <a:lstStyle/>
                    <a:p>
                      <a:pPr>
                        <a:lnSpc>
                          <a:spcPct val="115000"/>
                        </a:lnSpc>
                        <a:spcAft>
                          <a:spcPts val="0"/>
                        </a:spcAft>
                      </a:pPr>
                      <a:r>
                        <a:rPr lang="tr-TR" sz="1400" dirty="0">
                          <a:effectLst/>
                        </a:rPr>
                        <a:t>Sivil Savunma İşleri</a:t>
                      </a:r>
                      <a:endParaRPr lang="tr-TR"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tc>
                  <a:txBody>
                    <a:bodyPr/>
                    <a:lstStyle/>
                    <a:p>
                      <a:pPr algn="ctr">
                        <a:lnSpc>
                          <a:spcPct val="115000"/>
                        </a:lnSpc>
                        <a:spcAft>
                          <a:spcPts val="0"/>
                        </a:spcAft>
                      </a:pPr>
                      <a:r>
                        <a:rPr lang="tr-TR" sz="1400" b="1" dirty="0">
                          <a:effectLst/>
                        </a:rPr>
                        <a:t>950-969</a:t>
                      </a:r>
                      <a:endParaRPr lang="tr-TR"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8173" marR="58173" marT="0" marB="0">
                    <a:solidFill>
                      <a:schemeClr val="bg1"/>
                    </a:solidFill>
                  </a:tcPr>
                </a:tc>
                <a:extLst>
                  <a:ext uri="{0D108BD9-81ED-4DB2-BD59-A6C34878D82A}">
                    <a16:rowId xmlns:a16="http://schemas.microsoft.com/office/drawing/2014/main" xmlns="" val="3730332356"/>
                  </a:ext>
                </a:extLst>
              </a:tr>
            </a:tbl>
          </a:graphicData>
        </a:graphic>
      </p:graphicFrame>
      <p:sp>
        <p:nvSpPr>
          <p:cNvPr id="7" name="Yuvarlatılmış Dikdörtgen 6"/>
          <p:cNvSpPr/>
          <p:nvPr/>
        </p:nvSpPr>
        <p:spPr>
          <a:xfrm>
            <a:off x="3148955" y="339733"/>
            <a:ext cx="1343569" cy="4932563"/>
          </a:xfrm>
          <a:prstGeom prst="round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1400" b="1" dirty="0">
                <a:ln w="1905"/>
                <a:solidFill>
                  <a:srgbClr val="002060"/>
                </a:solidFill>
                <a:effectLst>
                  <a:innerShdw blurRad="69850" dist="43180" dir="5400000">
                    <a:srgbClr val="000000">
                      <a:alpha val="65000"/>
                    </a:srgbClr>
                  </a:innerShdw>
                </a:effectLst>
              </a:rPr>
              <a:t>000-099</a:t>
            </a:r>
          </a:p>
          <a:p>
            <a:r>
              <a:rPr lang="tr-TR" sz="1400" b="1" dirty="0">
                <a:ln w="1905"/>
                <a:solidFill>
                  <a:schemeClr val="tx1">
                    <a:lumMod val="95000"/>
                    <a:lumOff val="5000"/>
                  </a:schemeClr>
                </a:solidFill>
                <a:effectLst>
                  <a:innerShdw blurRad="69850" dist="43180" dir="5400000">
                    <a:srgbClr val="000000">
                      <a:alpha val="65000"/>
                    </a:srgbClr>
                  </a:innerShdw>
                </a:effectLst>
              </a:rPr>
              <a:t>Ortak Alan</a:t>
            </a:r>
          </a:p>
          <a:p>
            <a:r>
              <a:rPr lang="tr-TR" sz="1200" b="1" dirty="0">
                <a:ln w="1905"/>
                <a:solidFill>
                  <a:schemeClr val="tx1">
                    <a:lumMod val="95000"/>
                    <a:lumOff val="5000"/>
                  </a:schemeClr>
                </a:solidFill>
                <a:effectLst>
                  <a:innerShdw blurRad="69850" dist="43180" dir="5400000">
                    <a:srgbClr val="000000">
                      <a:alpha val="65000"/>
                    </a:srgbClr>
                  </a:innerShdw>
                </a:effectLst>
              </a:rPr>
              <a:t>(Tüm kamu kurum ve kuruluşları)</a:t>
            </a:r>
          </a:p>
          <a:p>
            <a:endParaRPr lang="tr-TR" sz="1400" b="1" dirty="0">
              <a:ln w="1905"/>
              <a:solidFill>
                <a:schemeClr val="tx1">
                  <a:lumMod val="95000"/>
                  <a:lumOff val="5000"/>
                </a:schemeClr>
              </a:solidFill>
              <a:effectLst>
                <a:innerShdw blurRad="69850" dist="43180" dir="5400000">
                  <a:srgbClr val="000000">
                    <a:alpha val="65000"/>
                  </a:srgbClr>
                </a:innerShdw>
              </a:effectLst>
            </a:endParaRPr>
          </a:p>
          <a:p>
            <a:endParaRPr lang="tr-TR" sz="1400" b="1" dirty="0">
              <a:ln w="1905"/>
              <a:solidFill>
                <a:schemeClr val="tx1">
                  <a:lumMod val="95000"/>
                  <a:lumOff val="5000"/>
                </a:schemeClr>
              </a:solidFill>
              <a:effectLst>
                <a:innerShdw blurRad="69850" dist="43180" dir="5400000">
                  <a:srgbClr val="000000">
                    <a:alpha val="65000"/>
                  </a:srgbClr>
                </a:innerShdw>
              </a:effectLst>
            </a:endParaRPr>
          </a:p>
          <a:p>
            <a:r>
              <a:rPr lang="tr-TR" sz="1600" b="1" dirty="0">
                <a:ln w="1905"/>
                <a:solidFill>
                  <a:srgbClr val="002060"/>
                </a:solidFill>
                <a:effectLst>
                  <a:innerShdw blurRad="69850" dist="43180" dir="5400000">
                    <a:srgbClr val="000000">
                      <a:alpha val="65000"/>
                    </a:srgbClr>
                  </a:innerShdw>
                </a:effectLst>
              </a:rPr>
              <a:t>100-599</a:t>
            </a:r>
          </a:p>
          <a:p>
            <a:r>
              <a:rPr lang="tr-TR" sz="1600" b="1" dirty="0">
                <a:ln w="1905"/>
                <a:solidFill>
                  <a:schemeClr val="tx1">
                    <a:lumMod val="95000"/>
                    <a:lumOff val="5000"/>
                  </a:schemeClr>
                </a:solidFill>
                <a:effectLst>
                  <a:innerShdw blurRad="69850" dist="43180" dir="5400000">
                    <a:srgbClr val="000000">
                      <a:alpha val="65000"/>
                    </a:srgbClr>
                  </a:innerShdw>
                </a:effectLst>
              </a:rPr>
              <a:t>Ana Hizmet Faaliyetleri</a:t>
            </a:r>
          </a:p>
          <a:p>
            <a:endParaRPr lang="tr-TR" sz="1400" b="1" dirty="0">
              <a:ln w="1905"/>
              <a:solidFill>
                <a:schemeClr val="tx1">
                  <a:lumMod val="95000"/>
                  <a:lumOff val="5000"/>
                </a:schemeClr>
              </a:solidFill>
              <a:effectLst>
                <a:innerShdw blurRad="69850" dist="43180" dir="5400000">
                  <a:srgbClr val="000000">
                    <a:alpha val="65000"/>
                  </a:srgbClr>
                </a:innerShdw>
              </a:effectLst>
            </a:endParaRPr>
          </a:p>
          <a:p>
            <a:endParaRPr lang="tr-TR" sz="1400" b="1" dirty="0">
              <a:ln w="1905"/>
              <a:solidFill>
                <a:schemeClr val="tx1">
                  <a:lumMod val="95000"/>
                  <a:lumOff val="5000"/>
                </a:schemeClr>
              </a:solidFill>
              <a:effectLst>
                <a:innerShdw blurRad="69850" dist="43180" dir="5400000">
                  <a:srgbClr val="000000">
                    <a:alpha val="65000"/>
                  </a:srgbClr>
                </a:innerShdw>
              </a:effectLst>
            </a:endParaRPr>
          </a:p>
          <a:p>
            <a:r>
              <a:rPr lang="tr-TR" sz="1400" b="1" dirty="0">
                <a:ln w="1905"/>
                <a:solidFill>
                  <a:srgbClr val="002060"/>
                </a:solidFill>
                <a:effectLst>
                  <a:innerShdw blurRad="69850" dist="43180" dir="5400000">
                    <a:srgbClr val="000000">
                      <a:alpha val="65000"/>
                    </a:srgbClr>
                  </a:innerShdw>
                </a:effectLst>
              </a:rPr>
              <a:t>600-969</a:t>
            </a:r>
          </a:p>
          <a:p>
            <a:r>
              <a:rPr lang="tr-TR" sz="1400" b="1" dirty="0">
                <a:ln w="1905"/>
                <a:solidFill>
                  <a:schemeClr val="tx1">
                    <a:lumMod val="95000"/>
                    <a:lumOff val="5000"/>
                  </a:schemeClr>
                </a:solidFill>
                <a:effectLst>
                  <a:innerShdw blurRad="69850" dist="43180" dir="5400000">
                    <a:srgbClr val="000000">
                      <a:alpha val="65000"/>
                    </a:srgbClr>
                  </a:innerShdw>
                </a:effectLst>
              </a:rPr>
              <a:t>Ortak Alan</a:t>
            </a:r>
          </a:p>
          <a:p>
            <a:r>
              <a:rPr lang="tr-TR" sz="1200" dirty="0"/>
              <a:t> </a:t>
            </a:r>
            <a:r>
              <a:rPr lang="tr-TR" sz="1200" b="1" dirty="0">
                <a:ln w="1905"/>
                <a:solidFill>
                  <a:schemeClr val="tx1">
                    <a:lumMod val="95000"/>
                    <a:lumOff val="5000"/>
                  </a:schemeClr>
                </a:solidFill>
                <a:effectLst>
                  <a:innerShdw blurRad="69850" dist="43180" dir="5400000">
                    <a:srgbClr val="000000">
                      <a:alpha val="65000"/>
                    </a:srgbClr>
                  </a:innerShdw>
                </a:effectLst>
              </a:rPr>
              <a:t>(Tüm kamu kurum ver kuruluşları)</a:t>
            </a:r>
            <a:endParaRPr lang="tr-TR" sz="1200" dirty="0"/>
          </a:p>
        </p:txBody>
      </p:sp>
      <p:sp>
        <p:nvSpPr>
          <p:cNvPr id="8" name="Dikdörtgen 7"/>
          <p:cNvSpPr/>
          <p:nvPr/>
        </p:nvSpPr>
        <p:spPr>
          <a:xfrm>
            <a:off x="4492524" y="692697"/>
            <a:ext cx="202203" cy="3071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Dikdörtgen 8"/>
          <p:cNvSpPr/>
          <p:nvPr/>
        </p:nvSpPr>
        <p:spPr>
          <a:xfrm>
            <a:off x="3239343" y="5373216"/>
            <a:ext cx="5776416" cy="307777"/>
          </a:xfrm>
          <a:prstGeom prst="rect">
            <a:avLst/>
          </a:prstGeom>
          <a:solidFill>
            <a:schemeClr val="bg1"/>
          </a:solidFill>
          <a:ln>
            <a:solidFill>
              <a:schemeClr val="bg1"/>
            </a:solidFill>
          </a:ln>
        </p:spPr>
        <p:txBody>
          <a:bodyPr wrap="square">
            <a:spAutoFit/>
          </a:bodyPr>
          <a:lstStyle/>
          <a:p>
            <a:pPr algn="ctr">
              <a:defRPr/>
            </a:pPr>
            <a:r>
              <a:rPr lang="tr-TR" sz="1400" b="1" dirty="0">
                <a:latin typeface="Adobe Garamond Pro" pitchFamily="18" charset="-94"/>
              </a:rPr>
              <a:t>2005/7 Standart Dosya Planı Genelgesi</a:t>
            </a:r>
          </a:p>
        </p:txBody>
      </p:sp>
    </p:spTree>
    <p:extLst>
      <p:ext uri="{BB962C8B-B14F-4D97-AF65-F5344CB8AC3E}">
        <p14:creationId xmlns:p14="http://schemas.microsoft.com/office/powerpoint/2010/main" val="11851475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erbest Form 9"/>
          <p:cNvSpPr/>
          <p:nvPr/>
        </p:nvSpPr>
        <p:spPr>
          <a:xfrm>
            <a:off x="4013477" y="2131068"/>
            <a:ext cx="1206817" cy="425222"/>
          </a:xfrm>
          <a:custGeom>
            <a:avLst/>
            <a:gdLst>
              <a:gd name="connsiteX0" fmla="*/ 0 w 1206817"/>
              <a:gd name="connsiteY0" fmla="*/ 70872 h 425222"/>
              <a:gd name="connsiteX1" fmla="*/ 70872 w 1206817"/>
              <a:gd name="connsiteY1" fmla="*/ 0 h 425222"/>
              <a:gd name="connsiteX2" fmla="*/ 1135945 w 1206817"/>
              <a:gd name="connsiteY2" fmla="*/ 0 h 425222"/>
              <a:gd name="connsiteX3" fmla="*/ 1206817 w 1206817"/>
              <a:gd name="connsiteY3" fmla="*/ 70872 h 425222"/>
              <a:gd name="connsiteX4" fmla="*/ 1206817 w 1206817"/>
              <a:gd name="connsiteY4" fmla="*/ 354350 h 425222"/>
              <a:gd name="connsiteX5" fmla="*/ 1135945 w 1206817"/>
              <a:gd name="connsiteY5" fmla="*/ 425222 h 425222"/>
              <a:gd name="connsiteX6" fmla="*/ 70872 w 1206817"/>
              <a:gd name="connsiteY6" fmla="*/ 425222 h 425222"/>
              <a:gd name="connsiteX7" fmla="*/ 0 w 1206817"/>
              <a:gd name="connsiteY7" fmla="*/ 354350 h 425222"/>
              <a:gd name="connsiteX8" fmla="*/ 0 w 1206817"/>
              <a:gd name="connsiteY8" fmla="*/ 70872 h 425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6817" h="425222">
                <a:moveTo>
                  <a:pt x="0" y="70872"/>
                </a:moveTo>
                <a:cubicBezTo>
                  <a:pt x="0" y="31730"/>
                  <a:pt x="31730" y="0"/>
                  <a:pt x="70872" y="0"/>
                </a:cubicBezTo>
                <a:lnTo>
                  <a:pt x="1135945" y="0"/>
                </a:lnTo>
                <a:cubicBezTo>
                  <a:pt x="1175087" y="0"/>
                  <a:pt x="1206817" y="31730"/>
                  <a:pt x="1206817" y="70872"/>
                </a:cubicBezTo>
                <a:lnTo>
                  <a:pt x="1206817" y="354350"/>
                </a:lnTo>
                <a:cubicBezTo>
                  <a:pt x="1206817" y="393492"/>
                  <a:pt x="1175087" y="425222"/>
                  <a:pt x="1135945" y="425222"/>
                </a:cubicBezTo>
                <a:lnTo>
                  <a:pt x="70872" y="425222"/>
                </a:lnTo>
                <a:cubicBezTo>
                  <a:pt x="31730" y="425222"/>
                  <a:pt x="0" y="393492"/>
                  <a:pt x="0" y="354350"/>
                </a:cubicBezTo>
                <a:lnTo>
                  <a:pt x="0" y="70872"/>
                </a:lnTo>
                <a:close/>
              </a:path>
            </a:pathLst>
          </a:custGeom>
          <a:solidFill>
            <a:schemeClr val="bg1">
              <a:lumMod val="95000"/>
            </a:schemeClr>
          </a:solidFill>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71558" tIns="71558" rIns="71558" bIns="71558" numCol="1" spcCol="1270" anchor="ctr" anchorCtr="0">
            <a:noAutofit/>
          </a:bodyPr>
          <a:lstStyle/>
          <a:p>
            <a:pPr lvl="0" algn="ctr" defTabSz="889000">
              <a:lnSpc>
                <a:spcPct val="90000"/>
              </a:lnSpc>
              <a:spcBef>
                <a:spcPct val="0"/>
              </a:spcBef>
              <a:spcAft>
                <a:spcPct val="35000"/>
              </a:spcAft>
            </a:pPr>
            <a:r>
              <a:rPr lang="tr-TR" sz="2000" kern="1200" dirty="0"/>
              <a:t>Birim</a:t>
            </a:r>
          </a:p>
        </p:txBody>
      </p:sp>
      <p:sp>
        <p:nvSpPr>
          <p:cNvPr id="12" name="Serbest Form 11"/>
          <p:cNvSpPr/>
          <p:nvPr/>
        </p:nvSpPr>
        <p:spPr>
          <a:xfrm>
            <a:off x="4211960" y="1052736"/>
            <a:ext cx="808567" cy="808567"/>
          </a:xfrm>
          <a:custGeom>
            <a:avLst/>
            <a:gdLst>
              <a:gd name="connsiteX0" fmla="*/ 0 w 808567"/>
              <a:gd name="connsiteY0" fmla="*/ 134764 h 808567"/>
              <a:gd name="connsiteX1" fmla="*/ 134764 w 808567"/>
              <a:gd name="connsiteY1" fmla="*/ 0 h 808567"/>
              <a:gd name="connsiteX2" fmla="*/ 673803 w 808567"/>
              <a:gd name="connsiteY2" fmla="*/ 0 h 808567"/>
              <a:gd name="connsiteX3" fmla="*/ 808567 w 808567"/>
              <a:gd name="connsiteY3" fmla="*/ 134764 h 808567"/>
              <a:gd name="connsiteX4" fmla="*/ 808567 w 808567"/>
              <a:gd name="connsiteY4" fmla="*/ 673803 h 808567"/>
              <a:gd name="connsiteX5" fmla="*/ 673803 w 808567"/>
              <a:gd name="connsiteY5" fmla="*/ 808567 h 808567"/>
              <a:gd name="connsiteX6" fmla="*/ 134764 w 808567"/>
              <a:gd name="connsiteY6" fmla="*/ 808567 h 808567"/>
              <a:gd name="connsiteX7" fmla="*/ 0 w 808567"/>
              <a:gd name="connsiteY7" fmla="*/ 673803 h 808567"/>
              <a:gd name="connsiteX8" fmla="*/ 0 w 808567"/>
              <a:gd name="connsiteY8" fmla="*/ 134764 h 808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8567" h="808567">
                <a:moveTo>
                  <a:pt x="0" y="134764"/>
                </a:moveTo>
                <a:cubicBezTo>
                  <a:pt x="0" y="60336"/>
                  <a:pt x="60336" y="0"/>
                  <a:pt x="134764" y="0"/>
                </a:cubicBezTo>
                <a:lnTo>
                  <a:pt x="673803" y="0"/>
                </a:lnTo>
                <a:cubicBezTo>
                  <a:pt x="748231" y="0"/>
                  <a:pt x="808567" y="60336"/>
                  <a:pt x="808567" y="134764"/>
                </a:cubicBezTo>
                <a:lnTo>
                  <a:pt x="808567" y="673803"/>
                </a:lnTo>
                <a:cubicBezTo>
                  <a:pt x="808567" y="748231"/>
                  <a:pt x="748231" y="808567"/>
                  <a:pt x="673803" y="808567"/>
                </a:cubicBezTo>
                <a:lnTo>
                  <a:pt x="134764" y="808567"/>
                </a:lnTo>
                <a:cubicBezTo>
                  <a:pt x="60336" y="808567"/>
                  <a:pt x="0" y="748231"/>
                  <a:pt x="0" y="673803"/>
                </a:cubicBezTo>
                <a:lnTo>
                  <a:pt x="0" y="134764"/>
                </a:lnTo>
                <a:close/>
              </a:path>
            </a:pathLst>
          </a:cu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90271" tIns="90271" rIns="90271" bIns="90271" numCol="1" spcCol="1270" anchor="ctr" anchorCtr="0">
            <a:noAutofit/>
          </a:bodyPr>
          <a:lstStyle/>
          <a:p>
            <a:pPr lvl="0" algn="ctr" defTabSz="889000">
              <a:lnSpc>
                <a:spcPct val="90000"/>
              </a:lnSpc>
              <a:spcBef>
                <a:spcPct val="0"/>
              </a:spcBef>
              <a:spcAft>
                <a:spcPct val="35000"/>
              </a:spcAft>
            </a:pPr>
            <a:r>
              <a:rPr lang="tr-TR" sz="2000" kern="1200" dirty="0"/>
              <a:t>Belge</a:t>
            </a:r>
          </a:p>
        </p:txBody>
      </p:sp>
      <p:sp>
        <p:nvSpPr>
          <p:cNvPr id="14" name="Serbest Form 13"/>
          <p:cNvSpPr/>
          <p:nvPr/>
        </p:nvSpPr>
        <p:spPr>
          <a:xfrm>
            <a:off x="4017956" y="2806902"/>
            <a:ext cx="1197844" cy="631596"/>
          </a:xfrm>
          <a:custGeom>
            <a:avLst/>
            <a:gdLst>
              <a:gd name="connsiteX0" fmla="*/ 0 w 1197844"/>
              <a:gd name="connsiteY0" fmla="*/ 105268 h 631596"/>
              <a:gd name="connsiteX1" fmla="*/ 105268 w 1197844"/>
              <a:gd name="connsiteY1" fmla="*/ 0 h 631596"/>
              <a:gd name="connsiteX2" fmla="*/ 1092576 w 1197844"/>
              <a:gd name="connsiteY2" fmla="*/ 0 h 631596"/>
              <a:gd name="connsiteX3" fmla="*/ 1197844 w 1197844"/>
              <a:gd name="connsiteY3" fmla="*/ 105268 h 631596"/>
              <a:gd name="connsiteX4" fmla="*/ 1197844 w 1197844"/>
              <a:gd name="connsiteY4" fmla="*/ 526328 h 631596"/>
              <a:gd name="connsiteX5" fmla="*/ 1092576 w 1197844"/>
              <a:gd name="connsiteY5" fmla="*/ 631596 h 631596"/>
              <a:gd name="connsiteX6" fmla="*/ 105268 w 1197844"/>
              <a:gd name="connsiteY6" fmla="*/ 631596 h 631596"/>
              <a:gd name="connsiteX7" fmla="*/ 0 w 1197844"/>
              <a:gd name="connsiteY7" fmla="*/ 526328 h 631596"/>
              <a:gd name="connsiteX8" fmla="*/ 0 w 1197844"/>
              <a:gd name="connsiteY8" fmla="*/ 105268 h 631596"/>
              <a:gd name="connsiteX0" fmla="*/ 0 w 1197844"/>
              <a:gd name="connsiteY0" fmla="*/ 105268 h 631596"/>
              <a:gd name="connsiteX1" fmla="*/ 105268 w 1197844"/>
              <a:gd name="connsiteY1" fmla="*/ 0 h 631596"/>
              <a:gd name="connsiteX2" fmla="*/ 1092576 w 1197844"/>
              <a:gd name="connsiteY2" fmla="*/ 0 h 631596"/>
              <a:gd name="connsiteX3" fmla="*/ 1197844 w 1197844"/>
              <a:gd name="connsiteY3" fmla="*/ 105268 h 631596"/>
              <a:gd name="connsiteX4" fmla="*/ 1197844 w 1197844"/>
              <a:gd name="connsiteY4" fmla="*/ 526328 h 631596"/>
              <a:gd name="connsiteX5" fmla="*/ 1092576 w 1197844"/>
              <a:gd name="connsiteY5" fmla="*/ 631596 h 631596"/>
              <a:gd name="connsiteX6" fmla="*/ 114060 w 1197844"/>
              <a:gd name="connsiteY6" fmla="*/ 631596 h 631596"/>
              <a:gd name="connsiteX7" fmla="*/ 0 w 1197844"/>
              <a:gd name="connsiteY7" fmla="*/ 526328 h 631596"/>
              <a:gd name="connsiteX8" fmla="*/ 0 w 1197844"/>
              <a:gd name="connsiteY8" fmla="*/ 105268 h 631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7844" h="631596">
                <a:moveTo>
                  <a:pt x="0" y="105268"/>
                </a:moveTo>
                <a:cubicBezTo>
                  <a:pt x="0" y="47130"/>
                  <a:pt x="47130" y="0"/>
                  <a:pt x="105268" y="0"/>
                </a:cubicBezTo>
                <a:lnTo>
                  <a:pt x="1092576" y="0"/>
                </a:lnTo>
                <a:cubicBezTo>
                  <a:pt x="1150714" y="0"/>
                  <a:pt x="1197844" y="47130"/>
                  <a:pt x="1197844" y="105268"/>
                </a:cubicBezTo>
                <a:lnTo>
                  <a:pt x="1197844" y="526328"/>
                </a:lnTo>
                <a:cubicBezTo>
                  <a:pt x="1197844" y="584466"/>
                  <a:pt x="1150714" y="631596"/>
                  <a:pt x="1092576" y="631596"/>
                </a:cubicBezTo>
                <a:lnTo>
                  <a:pt x="114060" y="631596"/>
                </a:lnTo>
                <a:cubicBezTo>
                  <a:pt x="55922" y="631596"/>
                  <a:pt x="0" y="584466"/>
                  <a:pt x="0" y="526328"/>
                </a:cubicBezTo>
                <a:lnTo>
                  <a:pt x="0" y="105268"/>
                </a:lnTo>
                <a:close/>
              </a:path>
            </a:pathLst>
          </a:custGeom>
          <a:solidFill>
            <a:schemeClr val="bg1">
              <a:lumMod val="85000"/>
            </a:schemeClr>
          </a:solidFill>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1632" tIns="81632" rIns="81632" bIns="81632" numCol="1" spcCol="1270" anchor="ctr" anchorCtr="0">
            <a:noAutofit/>
          </a:bodyPr>
          <a:lstStyle/>
          <a:p>
            <a:pPr lvl="0" algn="ctr" defTabSz="889000">
              <a:lnSpc>
                <a:spcPct val="90000"/>
              </a:lnSpc>
              <a:spcBef>
                <a:spcPct val="0"/>
              </a:spcBef>
              <a:spcAft>
                <a:spcPct val="35000"/>
              </a:spcAft>
            </a:pPr>
            <a:r>
              <a:rPr lang="tr-TR" sz="2000" kern="1200" dirty="0"/>
              <a:t>Taşra Arşivi</a:t>
            </a:r>
          </a:p>
        </p:txBody>
      </p:sp>
      <p:sp>
        <p:nvSpPr>
          <p:cNvPr id="15" name="Oval 14"/>
          <p:cNvSpPr/>
          <p:nvPr/>
        </p:nvSpPr>
        <p:spPr>
          <a:xfrm>
            <a:off x="3937074" y="3672820"/>
            <a:ext cx="1341860" cy="914400"/>
          </a:xfrm>
          <a:prstGeom prst="ellipse">
            <a:avLst/>
          </a:prstGeom>
          <a:solidFill>
            <a:schemeClr val="bg1">
              <a:lumMod val="65000"/>
            </a:schemeClr>
          </a:solidFill>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1632" tIns="81632" rIns="81632" bIns="81632" numCol="1" spcCol="1270" rtlCol="0" anchor="ctr" anchorCtr="0">
            <a:noAutofit/>
          </a:bodyPr>
          <a:lstStyle/>
          <a:p>
            <a:pPr algn="ctr" defTabSz="889000">
              <a:lnSpc>
                <a:spcPct val="90000"/>
              </a:lnSpc>
              <a:spcBef>
                <a:spcPct val="0"/>
              </a:spcBef>
              <a:spcAft>
                <a:spcPct val="35000"/>
              </a:spcAft>
            </a:pPr>
            <a:r>
              <a:rPr lang="tr-TR" sz="2000" dirty="0">
                <a:solidFill>
                  <a:schemeClr val="tx1"/>
                </a:solidFill>
              </a:rPr>
              <a:t>Kurum Arşivi</a:t>
            </a:r>
            <a:endParaRPr lang="tr-TR" sz="2000" kern="1200" dirty="0">
              <a:solidFill>
                <a:schemeClr val="tx1"/>
              </a:solidFill>
            </a:endParaRPr>
          </a:p>
        </p:txBody>
      </p:sp>
      <p:sp>
        <p:nvSpPr>
          <p:cNvPr id="18" name="Oval 17"/>
          <p:cNvSpPr/>
          <p:nvPr/>
        </p:nvSpPr>
        <p:spPr>
          <a:xfrm>
            <a:off x="3635896" y="4797152"/>
            <a:ext cx="1944216" cy="914400"/>
          </a:xfrm>
          <a:prstGeom prst="ellipse">
            <a:avLst/>
          </a:prstGeom>
          <a:solidFill>
            <a:schemeClr val="tx1"/>
          </a:solidFill>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1632" tIns="81632" rIns="81632" bIns="81632" numCol="1" spcCol="1270" rtlCol="0" anchor="ctr" anchorCtr="0">
            <a:noAutofit/>
          </a:bodyPr>
          <a:lstStyle/>
          <a:p>
            <a:pPr algn="ctr" defTabSz="889000">
              <a:lnSpc>
                <a:spcPct val="90000"/>
              </a:lnSpc>
              <a:spcBef>
                <a:spcPct val="0"/>
              </a:spcBef>
              <a:spcAft>
                <a:spcPct val="35000"/>
              </a:spcAft>
            </a:pPr>
            <a:r>
              <a:rPr lang="tr-TR" sz="2000" dirty="0">
                <a:solidFill>
                  <a:schemeClr val="bg1"/>
                </a:solidFill>
              </a:rPr>
              <a:t>Devlet Arşivleri Başkanlığı </a:t>
            </a:r>
            <a:endParaRPr lang="tr-TR" sz="2000" kern="1200" dirty="0">
              <a:solidFill>
                <a:schemeClr val="bg1"/>
              </a:solidFill>
            </a:endParaRPr>
          </a:p>
        </p:txBody>
      </p:sp>
      <p:sp>
        <p:nvSpPr>
          <p:cNvPr id="19" name="Dikdörtgen 18"/>
          <p:cNvSpPr/>
          <p:nvPr/>
        </p:nvSpPr>
        <p:spPr>
          <a:xfrm>
            <a:off x="467544" y="692696"/>
            <a:ext cx="5184576" cy="892552"/>
          </a:xfrm>
          <a:prstGeom prst="rect">
            <a:avLst/>
          </a:prstGeom>
        </p:spPr>
        <p:txBody>
          <a:bodyPr wrap="square">
            <a:spAutoFit/>
          </a:bodyPr>
          <a:lstStyle/>
          <a:p>
            <a:r>
              <a:rPr lang="tr-TR" altLang="tr-TR" sz="2000" b="1" dirty="0">
                <a:latin typeface="OCR A Extended" panose="02010509020102010303" pitchFamily="50" charset="0"/>
                <a:cs typeface="Arial" panose="020B0604020202020204" pitchFamily="34" charset="0"/>
              </a:rPr>
              <a:t>Belge Devir İşlemleri</a:t>
            </a:r>
            <a:endParaRPr lang="tr-TR" sz="2000" b="1" dirty="0">
              <a:latin typeface="OCR A Extended" panose="02010509020102010303" pitchFamily="50" charset="0"/>
            </a:endParaRPr>
          </a:p>
          <a:p>
            <a:endParaRPr lang="tr-TR" sz="3200" b="1" dirty="0">
              <a:effectLst>
                <a:outerShdw blurRad="38100" dist="38100" dir="2700000" algn="tl">
                  <a:srgbClr val="000000">
                    <a:alpha val="43137"/>
                  </a:srgbClr>
                </a:outerShdw>
              </a:effectLst>
              <a:latin typeface="OCR A Extended" panose="02010509020102010303" pitchFamily="50" charset="0"/>
            </a:endParaRPr>
          </a:p>
        </p:txBody>
      </p:sp>
      <p:sp>
        <p:nvSpPr>
          <p:cNvPr id="21" name="Aşağı Ok 20"/>
          <p:cNvSpPr/>
          <p:nvPr/>
        </p:nvSpPr>
        <p:spPr>
          <a:xfrm>
            <a:off x="4544235" y="1887279"/>
            <a:ext cx="144016" cy="217812"/>
          </a:xfrm>
          <a:prstGeom prst="downArrow">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1632" tIns="81632" rIns="81632" bIns="81632" numCol="1" spcCol="1270" rtlCol="0" anchor="ctr" anchorCtr="0">
            <a:noAutofit/>
          </a:bodyPr>
          <a:lstStyle/>
          <a:p>
            <a:pPr algn="ctr" defTabSz="889000">
              <a:lnSpc>
                <a:spcPct val="90000"/>
              </a:lnSpc>
              <a:spcBef>
                <a:spcPct val="0"/>
              </a:spcBef>
              <a:spcAft>
                <a:spcPct val="35000"/>
              </a:spcAft>
            </a:pPr>
            <a:endParaRPr lang="tr-TR" sz="2000" kern="1200" dirty="0"/>
          </a:p>
        </p:txBody>
      </p:sp>
      <p:sp>
        <p:nvSpPr>
          <p:cNvPr id="22" name="Aşağı Ok 21"/>
          <p:cNvSpPr/>
          <p:nvPr/>
        </p:nvSpPr>
        <p:spPr>
          <a:xfrm>
            <a:off x="4544235" y="2599531"/>
            <a:ext cx="144016" cy="217812"/>
          </a:xfrm>
          <a:prstGeom prst="downArrow">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1632" tIns="81632" rIns="81632" bIns="81632" numCol="1" spcCol="1270" rtlCol="0" anchor="ctr" anchorCtr="0">
            <a:noAutofit/>
          </a:bodyPr>
          <a:lstStyle/>
          <a:p>
            <a:pPr algn="ctr" defTabSz="889000">
              <a:lnSpc>
                <a:spcPct val="90000"/>
              </a:lnSpc>
              <a:spcBef>
                <a:spcPct val="0"/>
              </a:spcBef>
              <a:spcAft>
                <a:spcPct val="35000"/>
              </a:spcAft>
            </a:pPr>
            <a:endParaRPr lang="tr-TR" sz="2000" kern="1200" dirty="0"/>
          </a:p>
        </p:txBody>
      </p:sp>
      <p:sp>
        <p:nvSpPr>
          <p:cNvPr id="23" name="Aşağı Ok 22"/>
          <p:cNvSpPr/>
          <p:nvPr/>
        </p:nvSpPr>
        <p:spPr>
          <a:xfrm>
            <a:off x="4535996" y="3456226"/>
            <a:ext cx="144016" cy="217812"/>
          </a:xfrm>
          <a:prstGeom prst="downArrow">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1632" tIns="81632" rIns="81632" bIns="81632" numCol="1" spcCol="1270" rtlCol="0" anchor="ctr" anchorCtr="0">
            <a:noAutofit/>
          </a:bodyPr>
          <a:lstStyle/>
          <a:p>
            <a:pPr algn="ctr" defTabSz="889000">
              <a:lnSpc>
                <a:spcPct val="90000"/>
              </a:lnSpc>
              <a:spcBef>
                <a:spcPct val="0"/>
              </a:spcBef>
              <a:spcAft>
                <a:spcPct val="35000"/>
              </a:spcAft>
            </a:pPr>
            <a:endParaRPr lang="tr-TR" sz="2000" kern="1200" dirty="0"/>
          </a:p>
        </p:txBody>
      </p:sp>
      <p:sp>
        <p:nvSpPr>
          <p:cNvPr id="24" name="Aşağı Ok 23"/>
          <p:cNvSpPr/>
          <p:nvPr/>
        </p:nvSpPr>
        <p:spPr>
          <a:xfrm>
            <a:off x="4535996" y="4610602"/>
            <a:ext cx="144016" cy="217812"/>
          </a:xfrm>
          <a:prstGeom prst="downArrow">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1632" tIns="81632" rIns="81632" bIns="81632" numCol="1" spcCol="1270" rtlCol="0" anchor="ctr" anchorCtr="0">
            <a:noAutofit/>
          </a:bodyPr>
          <a:lstStyle/>
          <a:p>
            <a:pPr algn="ctr" defTabSz="889000">
              <a:lnSpc>
                <a:spcPct val="90000"/>
              </a:lnSpc>
              <a:spcBef>
                <a:spcPct val="0"/>
              </a:spcBef>
              <a:spcAft>
                <a:spcPct val="35000"/>
              </a:spcAft>
            </a:pPr>
            <a:endParaRPr lang="tr-TR" sz="2000" kern="1200" dirty="0"/>
          </a:p>
        </p:txBody>
      </p:sp>
    </p:spTree>
    <p:extLst>
      <p:ext uri="{BB962C8B-B14F-4D97-AF65-F5344CB8AC3E}">
        <p14:creationId xmlns:p14="http://schemas.microsoft.com/office/powerpoint/2010/main" val="10856819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Yuvarlatılmış Dikdörtgen 36"/>
          <p:cNvSpPr/>
          <p:nvPr/>
        </p:nvSpPr>
        <p:spPr>
          <a:xfrm>
            <a:off x="1259632" y="2636912"/>
            <a:ext cx="1871663" cy="369665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8" name="7 Metin kutusu"/>
          <p:cNvSpPr txBox="1"/>
          <p:nvPr/>
        </p:nvSpPr>
        <p:spPr>
          <a:xfrm>
            <a:off x="5436096" y="1916832"/>
            <a:ext cx="1990225" cy="707886"/>
          </a:xfrm>
          <a:prstGeom prst="rect">
            <a:avLst/>
          </a:prstGeom>
          <a:noFill/>
        </p:spPr>
        <p:txBody>
          <a:bodyPr wrap="none" rtlCol="0">
            <a:spAutoFit/>
          </a:bodyPr>
          <a:lstStyle/>
          <a:p>
            <a:r>
              <a:rPr lang="tr-TR" sz="4000" b="1" dirty="0">
                <a:solidFill>
                  <a:schemeClr val="bg1"/>
                </a:solidFill>
              </a:rPr>
              <a:t>10-14 Yıl</a:t>
            </a:r>
          </a:p>
        </p:txBody>
      </p:sp>
      <p:sp>
        <p:nvSpPr>
          <p:cNvPr id="11" name="Yuvarlatılmış Dikdörtgen 4"/>
          <p:cNvSpPr/>
          <p:nvPr/>
        </p:nvSpPr>
        <p:spPr>
          <a:xfrm>
            <a:off x="1168385" y="1304440"/>
            <a:ext cx="7056784" cy="1121241"/>
          </a:xfrm>
          <a:prstGeom prst="rect">
            <a:avLst/>
          </a:prstGeom>
          <a:solidFill>
            <a:schemeClr val="tx1"/>
          </a:solidFill>
          <a:scene3d>
            <a:camera prst="orthographicFront">
              <a:rot lat="0" lon="0" rev="0"/>
            </a:camera>
            <a:lightRig rig="glow" dir="t">
              <a:rot lat="0" lon="0" rev="4800000"/>
            </a:lightRig>
          </a:scene3d>
          <a:sp3d/>
        </p:spPr>
        <p:style>
          <a:lnRef idx="0">
            <a:scrgbClr r="0" g="0" b="0"/>
          </a:lnRef>
          <a:fillRef idx="0">
            <a:scrgbClr r="0" g="0" b="0"/>
          </a:fillRef>
          <a:effectRef idx="0">
            <a:scrgbClr r="0" g="0" b="0"/>
          </a:effectRef>
          <a:fontRef idx="minor">
            <a:schemeClr val="lt1"/>
          </a:fontRef>
        </p:style>
        <p:txBody>
          <a:bodyPr lIns="76200" tIns="76200" rIns="76200" bIns="76200" spcCol="1270" anchor="ctr"/>
          <a:lstStyle/>
          <a:p>
            <a:pPr algn="just"/>
            <a:r>
              <a:rPr lang="tr-TR" sz="2400" dirty="0">
                <a:latin typeface="Times New Roman" panose="02020603050405020304" pitchFamily="18" charset="0"/>
                <a:ea typeface="Times New Roman" panose="02020603050405020304" pitchFamily="18" charset="0"/>
                <a:cs typeface="Times New Roman" panose="02020603050405020304" pitchFamily="18" charset="0"/>
              </a:rPr>
              <a:t>Her yılın ocak ayı içerisinde, önceki yıla ait dosya/klasörler uygunluk kontrolünden geçirilir.</a:t>
            </a:r>
            <a:endParaRPr lang="tr-TR" sz="2400" dirty="0">
              <a:latin typeface="Times New Roman" panose="02020603050405020304" pitchFamily="18" charset="0"/>
              <a:cs typeface="Times New Roman" panose="02020603050405020304" pitchFamily="18" charset="0"/>
            </a:endParaRPr>
          </a:p>
        </p:txBody>
      </p:sp>
      <p:graphicFrame>
        <p:nvGraphicFramePr>
          <p:cNvPr id="12" name="Tablo 11"/>
          <p:cNvGraphicFramePr>
            <a:graphicFrameLocks noGrp="1"/>
          </p:cNvGraphicFramePr>
          <p:nvPr>
            <p:extLst>
              <p:ext uri="{D42A27DB-BD31-4B8C-83A1-F6EECF244321}">
                <p14:modId xmlns:p14="http://schemas.microsoft.com/office/powerpoint/2010/main" val="544792520"/>
              </p:ext>
            </p:extLst>
          </p:nvPr>
        </p:nvGraphicFramePr>
        <p:xfrm>
          <a:off x="1403648" y="2780928"/>
          <a:ext cx="1584176" cy="3504201"/>
        </p:xfrm>
        <a:graphic>
          <a:graphicData uri="http://schemas.openxmlformats.org/drawingml/2006/table">
            <a:tbl>
              <a:tblPr firstRow="1" bandRow="1">
                <a:effectLst/>
                <a:tableStyleId>{073A0DAA-6AF3-43AB-8588-CEC1D06C72B9}</a:tableStyleId>
              </a:tblPr>
              <a:tblGrid>
                <a:gridCol w="1584176">
                  <a:extLst>
                    <a:ext uri="{9D8B030D-6E8A-4147-A177-3AD203B41FA5}">
                      <a16:colId xmlns:a16="http://schemas.microsoft.com/office/drawing/2014/main" xmlns="" val="3129115872"/>
                    </a:ext>
                  </a:extLst>
                </a:gridCol>
              </a:tblGrid>
              <a:tr h="701559">
                <a:tc>
                  <a:txBody>
                    <a:bodyPr/>
                    <a:lstStyle/>
                    <a:p>
                      <a:pPr algn="ctr"/>
                      <a:endParaRPr lang="tr-TR" sz="1600" b="1" dirty="0">
                        <a:solidFill>
                          <a:schemeClr val="tx1"/>
                        </a:solidFill>
                        <a:latin typeface="Times New Roman" panose="02020603050405020304" pitchFamily="18" charset="0"/>
                        <a:cs typeface="Times New Roman" panose="02020603050405020304" pitchFamily="18" charset="0"/>
                      </a:endParaRPr>
                    </a:p>
                    <a:p>
                      <a:pPr algn="ctr"/>
                      <a:r>
                        <a:rPr lang="tr-TR" sz="1600" b="1" dirty="0">
                          <a:solidFill>
                            <a:schemeClr val="tx1"/>
                          </a:solidFill>
                          <a:latin typeface="Times New Roman" panose="02020603050405020304" pitchFamily="18" charset="0"/>
                          <a:cs typeface="Times New Roman" panose="02020603050405020304" pitchFamily="18" charset="0"/>
                        </a:rPr>
                        <a:t>Arşivler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789579100"/>
                  </a:ext>
                </a:extLst>
              </a:tr>
              <a:tr h="305847">
                <a:tc>
                  <a:txBody>
                    <a:bodyPr/>
                    <a:lstStyle/>
                    <a:p>
                      <a:pPr algn="ctr"/>
                      <a:endParaRPr lang="tr-TR"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786538596"/>
                  </a:ext>
                </a:extLst>
              </a:tr>
              <a:tr h="305847">
                <a:tc>
                  <a:txBody>
                    <a:bodyPr/>
                    <a:lstStyle/>
                    <a:p>
                      <a:pPr algn="ctr"/>
                      <a:endParaRPr lang="tr-TR"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015777096"/>
                  </a:ext>
                </a:extLst>
              </a:tr>
              <a:tr h="1057377">
                <a:tc>
                  <a:txBody>
                    <a:bodyPr/>
                    <a:lstStyle/>
                    <a:p>
                      <a:pPr algn="ctr"/>
                      <a:endParaRPr lang="tr-TR" b="1" dirty="0">
                        <a:latin typeface="Times New Roman" panose="02020603050405020304" pitchFamily="18" charset="0"/>
                        <a:cs typeface="Times New Roman" panose="02020603050405020304" pitchFamily="18" charset="0"/>
                      </a:endParaRPr>
                    </a:p>
                    <a:p>
                      <a:pPr algn="ctr"/>
                      <a:endParaRPr lang="tr-TR" b="1" dirty="0">
                        <a:latin typeface="Times New Roman" panose="02020603050405020304" pitchFamily="18" charset="0"/>
                        <a:cs typeface="Times New Roman" panose="02020603050405020304" pitchFamily="18" charset="0"/>
                      </a:endParaRPr>
                    </a:p>
                    <a:p>
                      <a:pPr algn="ctr"/>
                      <a:r>
                        <a:rPr lang="tr-TR" b="1" dirty="0">
                          <a:latin typeface="Times New Roman" panose="02020603050405020304" pitchFamily="18" charset="0"/>
                          <a:cs typeface="Times New Roman" panose="02020603050405020304" pitchFamily="18" charset="0"/>
                        </a:rPr>
                        <a:t>Yıllıklar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623428892"/>
                  </a:ext>
                </a:extLst>
              </a:tr>
              <a:tr h="444649">
                <a:tc>
                  <a:txBody>
                    <a:bodyPr/>
                    <a:lstStyle/>
                    <a:p>
                      <a:pPr algn="ctr"/>
                      <a:endParaRPr lang="tr-TR"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820501175"/>
                  </a:ext>
                </a:extLst>
              </a:tr>
              <a:tr h="569096">
                <a:tc>
                  <a:txBody>
                    <a:bodyPr/>
                    <a:lstStyle/>
                    <a:p>
                      <a:pPr algn="ctr"/>
                      <a:r>
                        <a:rPr lang="tr-TR" b="1" dirty="0">
                          <a:latin typeface="Times New Roman" panose="02020603050405020304" pitchFamily="18" charset="0"/>
                          <a:cs typeface="Times New Roman" panose="02020603050405020304" pitchFamily="18" charset="0"/>
                        </a:rPr>
                        <a:t>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133578191"/>
                  </a:ext>
                </a:extLst>
              </a:tr>
            </a:tbl>
          </a:graphicData>
        </a:graphic>
      </p:graphicFrame>
      <p:sp>
        <p:nvSpPr>
          <p:cNvPr id="6" name="Sağ Ok 5"/>
          <p:cNvSpPr/>
          <p:nvPr/>
        </p:nvSpPr>
        <p:spPr>
          <a:xfrm>
            <a:off x="3203848" y="4077072"/>
            <a:ext cx="1080120" cy="720080"/>
          </a:xfrm>
          <a:prstGeom prst="rightArrow">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tr-TR">
              <a:solidFill>
                <a:srgbClr val="FF0000"/>
              </a:solidFill>
            </a:endParaRPr>
          </a:p>
        </p:txBody>
      </p:sp>
      <p:sp>
        <p:nvSpPr>
          <p:cNvPr id="2" name="Sağ Ok 1"/>
          <p:cNvSpPr/>
          <p:nvPr/>
        </p:nvSpPr>
        <p:spPr>
          <a:xfrm>
            <a:off x="6228184" y="3717032"/>
            <a:ext cx="648072" cy="17030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13" name="Sağ Ok 12"/>
          <p:cNvSpPr/>
          <p:nvPr/>
        </p:nvSpPr>
        <p:spPr>
          <a:xfrm>
            <a:off x="6228184" y="4437112"/>
            <a:ext cx="648072" cy="17030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14" name="Sağ Ok 13"/>
          <p:cNvSpPr/>
          <p:nvPr/>
        </p:nvSpPr>
        <p:spPr>
          <a:xfrm>
            <a:off x="6228184" y="4869160"/>
            <a:ext cx="648072" cy="17030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15" name="Sağ Ok 14"/>
          <p:cNvSpPr/>
          <p:nvPr/>
        </p:nvSpPr>
        <p:spPr>
          <a:xfrm>
            <a:off x="6228184" y="5373216"/>
            <a:ext cx="648072" cy="17030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17" name="Sağ Ok 16"/>
          <p:cNvSpPr/>
          <p:nvPr/>
        </p:nvSpPr>
        <p:spPr>
          <a:xfrm>
            <a:off x="6156176" y="5877272"/>
            <a:ext cx="648072" cy="17030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4" name="Metin kutusu 3"/>
          <p:cNvSpPr txBox="1"/>
          <p:nvPr/>
        </p:nvSpPr>
        <p:spPr>
          <a:xfrm>
            <a:off x="6948264" y="3645024"/>
            <a:ext cx="1413079" cy="307777"/>
          </a:xfrm>
          <a:prstGeom prst="rect">
            <a:avLst/>
          </a:prstGeom>
          <a:noFill/>
        </p:spPr>
        <p:txBody>
          <a:bodyPr wrap="none" rtlCol="0">
            <a:spAutoFit/>
          </a:bodyPr>
          <a:lstStyle/>
          <a:p>
            <a:r>
              <a:rPr lang="tr-TR" sz="1400" b="1" dirty="0">
                <a:latin typeface="Franklin Gothic Book" panose="020B0503020102020204" pitchFamily="34" charset="0"/>
              </a:rPr>
              <a:t>Kurum Adı/Logo</a:t>
            </a:r>
          </a:p>
        </p:txBody>
      </p:sp>
      <p:sp>
        <p:nvSpPr>
          <p:cNvPr id="18" name="Metin kutusu 17"/>
          <p:cNvSpPr txBox="1"/>
          <p:nvPr/>
        </p:nvSpPr>
        <p:spPr>
          <a:xfrm>
            <a:off x="6948264" y="4365104"/>
            <a:ext cx="1792286" cy="307777"/>
          </a:xfrm>
          <a:prstGeom prst="rect">
            <a:avLst/>
          </a:prstGeom>
          <a:noFill/>
        </p:spPr>
        <p:txBody>
          <a:bodyPr wrap="none" rtlCol="0">
            <a:spAutoFit/>
          </a:bodyPr>
          <a:lstStyle/>
          <a:p>
            <a:r>
              <a:rPr lang="tr-TR" sz="1400" b="1" dirty="0">
                <a:latin typeface="Franklin Gothic Book" panose="020B0503020102020204" pitchFamily="34" charset="0"/>
              </a:rPr>
              <a:t>Kurum Yazışma Kodu</a:t>
            </a:r>
          </a:p>
        </p:txBody>
      </p:sp>
      <p:sp>
        <p:nvSpPr>
          <p:cNvPr id="19" name="Metin kutusu 18"/>
          <p:cNvSpPr txBox="1"/>
          <p:nvPr/>
        </p:nvSpPr>
        <p:spPr>
          <a:xfrm>
            <a:off x="6948264" y="4797152"/>
            <a:ext cx="1086259" cy="307777"/>
          </a:xfrm>
          <a:prstGeom prst="rect">
            <a:avLst/>
          </a:prstGeom>
          <a:noFill/>
        </p:spPr>
        <p:txBody>
          <a:bodyPr wrap="none" rtlCol="0">
            <a:spAutoFit/>
          </a:bodyPr>
          <a:lstStyle/>
          <a:p>
            <a:r>
              <a:rPr lang="tr-TR" sz="1400" b="1" dirty="0">
                <a:latin typeface="Franklin Gothic Book" panose="020B0503020102020204" pitchFamily="34" charset="0"/>
              </a:rPr>
              <a:t>Dosya Kodu</a:t>
            </a:r>
          </a:p>
        </p:txBody>
      </p:sp>
      <p:sp>
        <p:nvSpPr>
          <p:cNvPr id="20" name="Metin kutusu 19"/>
          <p:cNvSpPr txBox="1"/>
          <p:nvPr/>
        </p:nvSpPr>
        <p:spPr>
          <a:xfrm>
            <a:off x="6948264" y="5301208"/>
            <a:ext cx="1269002" cy="307777"/>
          </a:xfrm>
          <a:prstGeom prst="rect">
            <a:avLst/>
          </a:prstGeom>
          <a:noFill/>
        </p:spPr>
        <p:txBody>
          <a:bodyPr wrap="none" rtlCol="0">
            <a:spAutoFit/>
          </a:bodyPr>
          <a:lstStyle/>
          <a:p>
            <a:r>
              <a:rPr lang="tr-TR" sz="1400" b="1" dirty="0">
                <a:latin typeface="Franklin Gothic Book" panose="020B0503020102020204" pitchFamily="34" charset="0"/>
              </a:rPr>
              <a:t>Dosya Konusu</a:t>
            </a:r>
          </a:p>
        </p:txBody>
      </p:sp>
      <p:sp>
        <p:nvSpPr>
          <p:cNvPr id="22" name="Metin kutusu 21"/>
          <p:cNvSpPr txBox="1"/>
          <p:nvPr/>
        </p:nvSpPr>
        <p:spPr>
          <a:xfrm>
            <a:off x="6948264" y="5805264"/>
            <a:ext cx="908005" cy="307777"/>
          </a:xfrm>
          <a:prstGeom prst="rect">
            <a:avLst/>
          </a:prstGeom>
          <a:noFill/>
        </p:spPr>
        <p:txBody>
          <a:bodyPr wrap="none" rtlCol="0">
            <a:spAutoFit/>
          </a:bodyPr>
          <a:lstStyle/>
          <a:p>
            <a:r>
              <a:rPr lang="tr-TR" sz="1400" b="1" dirty="0">
                <a:latin typeface="Franklin Gothic Book" panose="020B0503020102020204" pitchFamily="34" charset="0"/>
              </a:rPr>
              <a:t>Dosya Yılı</a:t>
            </a:r>
          </a:p>
        </p:txBody>
      </p:sp>
      <p:sp>
        <p:nvSpPr>
          <p:cNvPr id="25" name="Yuvarlatılmış Dikdörtgen 24"/>
          <p:cNvSpPr/>
          <p:nvPr/>
        </p:nvSpPr>
        <p:spPr>
          <a:xfrm>
            <a:off x="4355976" y="2636912"/>
            <a:ext cx="1871663" cy="369665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34" name="Resim 33"/>
          <p:cNvPicPr>
            <a:picLocks noChangeAspect="1"/>
          </p:cNvPicPr>
          <p:nvPr/>
        </p:nvPicPr>
        <p:blipFill rotWithShape="1">
          <a:blip r:embed="rId2">
            <a:extLst>
              <a:ext uri="{28A0092B-C50C-407E-A947-70E740481C1C}">
                <a14:useLocalDpi xmlns:a14="http://schemas.microsoft.com/office/drawing/2010/main" val="0"/>
              </a:ext>
            </a:extLst>
          </a:blip>
          <a:srcRect b="13119"/>
          <a:stretch/>
        </p:blipFill>
        <p:spPr>
          <a:xfrm>
            <a:off x="4499992" y="2708920"/>
            <a:ext cx="1676545" cy="3506407"/>
          </a:xfrm>
          <a:prstGeom prst="rect">
            <a:avLst/>
          </a:prstGeom>
        </p:spPr>
      </p:pic>
      <p:sp>
        <p:nvSpPr>
          <p:cNvPr id="21" name="Dikdörtgen 20"/>
          <p:cNvSpPr/>
          <p:nvPr/>
        </p:nvSpPr>
        <p:spPr>
          <a:xfrm>
            <a:off x="467544" y="692696"/>
            <a:ext cx="5184576" cy="892552"/>
          </a:xfrm>
          <a:prstGeom prst="rect">
            <a:avLst/>
          </a:prstGeom>
        </p:spPr>
        <p:txBody>
          <a:bodyPr wrap="square">
            <a:spAutoFit/>
          </a:bodyPr>
          <a:lstStyle/>
          <a:p>
            <a:r>
              <a:rPr lang="tr-TR" altLang="tr-TR" sz="2000" b="1" dirty="0">
                <a:latin typeface="OCR A Extended" panose="02010509020102010303" pitchFamily="50" charset="0"/>
                <a:cs typeface="Arial" panose="020B0604020202020204" pitchFamily="34" charset="0"/>
              </a:rPr>
              <a:t>Birimden Belge Devir İşlemleri</a:t>
            </a:r>
            <a:endParaRPr lang="tr-TR" sz="2000" b="1" dirty="0">
              <a:latin typeface="OCR A Extended" panose="02010509020102010303" pitchFamily="50" charset="0"/>
            </a:endParaRPr>
          </a:p>
          <a:p>
            <a:endParaRPr lang="tr-TR" sz="3200" b="1" dirty="0">
              <a:effectLst>
                <a:outerShdw blurRad="38100" dist="38100" dir="2700000" algn="tl">
                  <a:srgbClr val="000000">
                    <a:alpha val="43137"/>
                  </a:srgbClr>
                </a:outerShdw>
              </a:effectLst>
              <a:latin typeface="OCR A Extended" panose="02010509020102010303" pitchFamily="50" charset="0"/>
            </a:endParaRPr>
          </a:p>
        </p:txBody>
      </p:sp>
    </p:spTree>
    <p:extLst>
      <p:ext uri="{BB962C8B-B14F-4D97-AF65-F5344CB8AC3E}">
        <p14:creationId xmlns:p14="http://schemas.microsoft.com/office/powerpoint/2010/main" val="17436884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Dikdörtgen"/>
          <p:cNvSpPr/>
          <p:nvPr/>
        </p:nvSpPr>
        <p:spPr>
          <a:xfrm>
            <a:off x="1478777" y="2939896"/>
            <a:ext cx="6686500" cy="1492716"/>
          </a:xfrm>
          <a:prstGeom prst="rect">
            <a:avLst/>
          </a:prstGeom>
        </p:spPr>
        <p:txBody>
          <a:bodyPr wrap="square">
            <a:spAutoFit/>
          </a:bodyPr>
          <a:lstStyle/>
          <a:p>
            <a:pPr algn="just"/>
            <a:r>
              <a:rPr lang="tr-TR" dirty="0"/>
              <a:t>Milli arşivlerimizin korunması ve değerlendirilmesiyle ilgili her türlü görev, 11 Numaralı Cumhurbaşkanlığı kararnamesi ile </a:t>
            </a:r>
            <a:r>
              <a:rPr lang="tr-TR" dirty="0">
                <a:solidFill>
                  <a:srgbClr val="FF0000"/>
                </a:solidFill>
              </a:rPr>
              <a:t>Devlet Arşivleri Başkanlığına </a:t>
            </a:r>
            <a:r>
              <a:rPr lang="tr-TR" dirty="0"/>
              <a:t>verilmiştir.</a:t>
            </a:r>
          </a:p>
          <a:p>
            <a:pPr algn="just"/>
            <a:endParaRPr lang="tr-TR" dirty="0"/>
          </a:p>
          <a:p>
            <a:pPr algn="just"/>
            <a:endParaRPr lang="tr-TR" sz="1900" b="1" dirty="0"/>
          </a:p>
        </p:txBody>
      </p:sp>
      <p:sp>
        <p:nvSpPr>
          <p:cNvPr id="11" name="10 Yuvarlatılmış Dikdörtgen"/>
          <p:cNvSpPr/>
          <p:nvPr/>
        </p:nvSpPr>
        <p:spPr>
          <a:xfrm>
            <a:off x="3311860" y="1785754"/>
            <a:ext cx="2592288" cy="108012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Arial" pitchFamily="34" charset="0"/>
                <a:cs typeface="Arial" pitchFamily="34" charset="0"/>
              </a:rPr>
              <a:t>11 Numaralı</a:t>
            </a:r>
            <a:br>
              <a:rPr lang="tr-TR" b="1" dirty="0">
                <a:solidFill>
                  <a:schemeClr val="bg1"/>
                </a:solidFill>
                <a:latin typeface="Arial" pitchFamily="34" charset="0"/>
                <a:cs typeface="Arial" pitchFamily="34" charset="0"/>
              </a:rPr>
            </a:br>
            <a:r>
              <a:rPr lang="tr-TR" b="1" dirty="0">
                <a:solidFill>
                  <a:schemeClr val="bg1"/>
                </a:solidFill>
                <a:latin typeface="Arial" pitchFamily="34" charset="0"/>
                <a:cs typeface="Arial" pitchFamily="34" charset="0"/>
              </a:rPr>
              <a:t>Cumhurbaşkanlığı Kararnamesi</a:t>
            </a:r>
          </a:p>
        </p:txBody>
      </p:sp>
      <p:sp>
        <p:nvSpPr>
          <p:cNvPr id="8" name="12 Yuvarlatılmış Dikdörtgen"/>
          <p:cNvSpPr/>
          <p:nvPr/>
        </p:nvSpPr>
        <p:spPr>
          <a:xfrm>
            <a:off x="3131840" y="4432612"/>
            <a:ext cx="2952328" cy="86409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b="1" dirty="0">
              <a:solidFill>
                <a:schemeClr val="bg1"/>
              </a:solidFill>
              <a:latin typeface="Arial" pitchFamily="34" charset="0"/>
              <a:cs typeface="Arial" pitchFamily="34" charset="0"/>
            </a:endParaRPr>
          </a:p>
          <a:p>
            <a:pPr algn="ctr"/>
            <a:r>
              <a:rPr lang="tr-TR" b="1" dirty="0">
                <a:solidFill>
                  <a:schemeClr val="bg1"/>
                </a:solidFill>
                <a:latin typeface="Arial" pitchFamily="34" charset="0"/>
                <a:cs typeface="Arial" pitchFamily="34" charset="0"/>
              </a:rPr>
              <a:t>Devlet Arşiv Hizmetleri Hakkında Yönetmelik </a:t>
            </a:r>
            <a:endParaRPr lang="tr-TR" b="1" dirty="0">
              <a:solidFill>
                <a:srgbClr val="FF0000"/>
              </a:solidFill>
              <a:latin typeface="Arial" pitchFamily="34" charset="0"/>
              <a:cs typeface="Arial" pitchFamily="34" charset="0"/>
            </a:endParaRPr>
          </a:p>
          <a:p>
            <a:pPr algn="ctr"/>
            <a:endParaRPr lang="tr-TR" b="1" dirty="0">
              <a:solidFill>
                <a:schemeClr val="bg1"/>
              </a:solidFill>
              <a:latin typeface="Arial" pitchFamily="34" charset="0"/>
              <a:cs typeface="Arial" pitchFamily="34" charset="0"/>
            </a:endParaRPr>
          </a:p>
        </p:txBody>
      </p:sp>
      <p:sp>
        <p:nvSpPr>
          <p:cNvPr id="12" name="9 Dikdörtgen"/>
          <p:cNvSpPr/>
          <p:nvPr/>
        </p:nvSpPr>
        <p:spPr>
          <a:xfrm>
            <a:off x="1478777" y="5370730"/>
            <a:ext cx="6758508" cy="969496"/>
          </a:xfrm>
          <a:prstGeom prst="rect">
            <a:avLst/>
          </a:prstGeom>
        </p:spPr>
        <p:txBody>
          <a:bodyPr wrap="square">
            <a:spAutoFit/>
          </a:bodyPr>
          <a:lstStyle/>
          <a:p>
            <a:pPr algn="just"/>
            <a:r>
              <a:rPr lang="tr-TR" dirty="0"/>
              <a:t>11 Numaralı Cumhurbaşkanlığı kararnamesinin uygulanabilmesi için Devlet Arşiv Hizmetleri Hakkında Yönetmelik çıkarılmıştır.</a:t>
            </a:r>
          </a:p>
          <a:p>
            <a:pPr algn="just"/>
            <a:endParaRPr lang="tr-TR" sz="1900" b="1" dirty="0"/>
          </a:p>
        </p:txBody>
      </p:sp>
      <p:sp>
        <p:nvSpPr>
          <p:cNvPr id="9" name="Dikdörtgen 8"/>
          <p:cNvSpPr/>
          <p:nvPr/>
        </p:nvSpPr>
        <p:spPr>
          <a:xfrm>
            <a:off x="467544" y="692696"/>
            <a:ext cx="5184576" cy="400110"/>
          </a:xfrm>
          <a:prstGeom prst="rect">
            <a:avLst/>
          </a:prstGeom>
        </p:spPr>
        <p:txBody>
          <a:bodyPr wrap="square">
            <a:spAutoFit/>
          </a:bodyPr>
          <a:lstStyle/>
          <a:p>
            <a:r>
              <a:rPr lang="tr-TR" altLang="tr-TR" sz="2000" b="1" dirty="0">
                <a:effectLst>
                  <a:outerShdw blurRad="38100" dist="38100" dir="2700000" algn="tl">
                    <a:srgbClr val="000000">
                      <a:alpha val="43137"/>
                    </a:srgbClr>
                  </a:outerShdw>
                </a:effectLst>
                <a:latin typeface="OCR A Extended" panose="02010509020102010303" pitchFamily="50" charset="0"/>
                <a:cs typeface="Arial" panose="020B0604020202020204" pitchFamily="34" charset="0"/>
              </a:rPr>
              <a:t>Mevzuat</a:t>
            </a:r>
            <a:endParaRPr lang="tr-TR" sz="3200" b="1" dirty="0">
              <a:effectLst>
                <a:outerShdw blurRad="38100" dist="38100" dir="2700000" algn="tl">
                  <a:srgbClr val="000000">
                    <a:alpha val="43137"/>
                  </a:srgbClr>
                </a:outerShdw>
              </a:effectLst>
              <a:latin typeface="OCR A Extended" panose="02010509020102010303" pitchFamily="50" charset="0"/>
            </a:endParaRPr>
          </a:p>
        </p:txBody>
      </p:sp>
    </p:spTree>
    <p:extLst>
      <p:ext uri="{BB962C8B-B14F-4D97-AF65-F5344CB8AC3E}">
        <p14:creationId xmlns:p14="http://schemas.microsoft.com/office/powerpoint/2010/main" val="3005975497"/>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Metin kutusu"/>
          <p:cNvSpPr txBox="1"/>
          <p:nvPr/>
        </p:nvSpPr>
        <p:spPr>
          <a:xfrm>
            <a:off x="5436096" y="1916832"/>
            <a:ext cx="1990225" cy="707886"/>
          </a:xfrm>
          <a:prstGeom prst="rect">
            <a:avLst/>
          </a:prstGeom>
          <a:noFill/>
        </p:spPr>
        <p:txBody>
          <a:bodyPr wrap="none" rtlCol="0">
            <a:spAutoFit/>
          </a:bodyPr>
          <a:lstStyle/>
          <a:p>
            <a:r>
              <a:rPr lang="tr-TR" sz="4000" b="1" dirty="0">
                <a:solidFill>
                  <a:schemeClr val="bg1"/>
                </a:solidFill>
              </a:rPr>
              <a:t>10-14 Yıl</a:t>
            </a:r>
          </a:p>
        </p:txBody>
      </p:sp>
      <p:sp>
        <p:nvSpPr>
          <p:cNvPr id="11" name="Yuvarlatılmış Dikdörtgen 4"/>
          <p:cNvSpPr/>
          <p:nvPr/>
        </p:nvSpPr>
        <p:spPr>
          <a:xfrm>
            <a:off x="827584" y="1412776"/>
            <a:ext cx="7848872" cy="1337265"/>
          </a:xfrm>
          <a:prstGeom prst="rect">
            <a:avLst/>
          </a:prstGeom>
          <a:solidFill>
            <a:schemeClr val="tx1"/>
          </a:solidFill>
          <a:scene3d>
            <a:camera prst="orthographicFront">
              <a:rot lat="0" lon="0" rev="0"/>
            </a:camera>
            <a:lightRig rig="glow" dir="t">
              <a:rot lat="0" lon="0" rev="4800000"/>
            </a:lightRig>
          </a:scene3d>
          <a:sp3d/>
        </p:spPr>
        <p:style>
          <a:lnRef idx="0">
            <a:scrgbClr r="0" g="0" b="0"/>
          </a:lnRef>
          <a:fillRef idx="0">
            <a:scrgbClr r="0" g="0" b="0"/>
          </a:fillRef>
          <a:effectRef idx="0">
            <a:scrgbClr r="0" g="0" b="0"/>
          </a:effectRef>
          <a:fontRef idx="minor">
            <a:schemeClr val="lt1"/>
          </a:fontRef>
        </p:style>
        <p:txBody>
          <a:bodyPr lIns="76200" tIns="76200" rIns="76200" bIns="76200" spcCol="1270" anchor="ctr"/>
          <a:lstStyle/>
          <a:p>
            <a:pPr algn="just"/>
            <a:r>
              <a:rPr lang="tr-TR" sz="2400" dirty="0">
                <a:solidFill>
                  <a:schemeClr val="bg1"/>
                </a:solidFill>
                <a:latin typeface="Times New Roman" panose="02020603050405020304" pitchFamily="18" charset="0"/>
                <a:cs typeface="Times New Roman" panose="02020603050405020304" pitchFamily="18" charset="0"/>
              </a:rPr>
              <a:t>İçerisinde tamamen veya kısmen gizlilik derecesi taşıyan dosya/klasör etiketi üzerine en yüksek gizlilik dereceli belgenin ibaresi yazılır. </a:t>
            </a:r>
          </a:p>
        </p:txBody>
      </p:sp>
      <p:pic>
        <p:nvPicPr>
          <p:cNvPr id="2" name="Resim 1"/>
          <p:cNvPicPr>
            <a:picLocks noChangeAspect="1"/>
          </p:cNvPicPr>
          <p:nvPr/>
        </p:nvPicPr>
        <p:blipFill rotWithShape="1">
          <a:blip r:embed="rId2" cstate="print">
            <a:extLst>
              <a:ext uri="{28A0092B-C50C-407E-A947-70E740481C1C}">
                <a14:useLocalDpi xmlns:a14="http://schemas.microsoft.com/office/drawing/2010/main" val="0"/>
              </a:ext>
            </a:extLst>
          </a:blip>
          <a:srcRect l="2667" t="2366" r="2667" b="63718"/>
          <a:stretch/>
        </p:blipFill>
        <p:spPr>
          <a:xfrm>
            <a:off x="971600" y="3068960"/>
            <a:ext cx="5112568" cy="3096344"/>
          </a:xfrm>
          <a:prstGeom prst="rect">
            <a:avLst/>
          </a:prstGeom>
        </p:spPr>
      </p:pic>
      <p:pic>
        <p:nvPicPr>
          <p:cNvPr id="23" name="Resim 22"/>
          <p:cNvPicPr>
            <a:picLocks noChangeAspect="1"/>
          </p:cNvPicPr>
          <p:nvPr/>
        </p:nvPicPr>
        <p:blipFill rotWithShape="1">
          <a:blip r:embed="rId3">
            <a:extLst>
              <a:ext uri="{28A0092B-C50C-407E-A947-70E740481C1C}">
                <a14:useLocalDpi xmlns:a14="http://schemas.microsoft.com/office/drawing/2010/main" val="0"/>
              </a:ext>
            </a:extLst>
          </a:blip>
          <a:srcRect b="13200"/>
          <a:stretch/>
        </p:blipFill>
        <p:spPr>
          <a:xfrm>
            <a:off x="6783887" y="2859434"/>
            <a:ext cx="1683105" cy="3168352"/>
          </a:xfrm>
          <a:prstGeom prst="rect">
            <a:avLst/>
          </a:prstGeom>
        </p:spPr>
      </p:pic>
      <p:sp>
        <p:nvSpPr>
          <p:cNvPr id="22" name="Dikdörtgen 21"/>
          <p:cNvSpPr/>
          <p:nvPr/>
        </p:nvSpPr>
        <p:spPr>
          <a:xfrm>
            <a:off x="6804248" y="5949280"/>
            <a:ext cx="1656184" cy="2880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r-TR" sz="1600" b="1" dirty="0">
                <a:solidFill>
                  <a:srgbClr val="FF0000"/>
                </a:solidFill>
              </a:rPr>
              <a:t>GİZLİ</a:t>
            </a:r>
          </a:p>
        </p:txBody>
      </p:sp>
      <p:sp>
        <p:nvSpPr>
          <p:cNvPr id="13" name="Dikdörtgen 12"/>
          <p:cNvSpPr/>
          <p:nvPr/>
        </p:nvSpPr>
        <p:spPr>
          <a:xfrm>
            <a:off x="467544" y="692696"/>
            <a:ext cx="5184576" cy="892552"/>
          </a:xfrm>
          <a:prstGeom prst="rect">
            <a:avLst/>
          </a:prstGeom>
        </p:spPr>
        <p:txBody>
          <a:bodyPr wrap="square">
            <a:spAutoFit/>
          </a:bodyPr>
          <a:lstStyle/>
          <a:p>
            <a:r>
              <a:rPr lang="tr-TR" altLang="tr-TR" sz="2000" b="1" dirty="0">
                <a:latin typeface="OCR A Extended" panose="02010509020102010303" pitchFamily="50" charset="0"/>
                <a:cs typeface="Arial" panose="020B0604020202020204" pitchFamily="34" charset="0"/>
              </a:rPr>
              <a:t>Birimden Belge Devir İşlemleri</a:t>
            </a:r>
            <a:endParaRPr lang="tr-TR" sz="2000" b="1" dirty="0">
              <a:latin typeface="OCR A Extended" panose="02010509020102010303" pitchFamily="50" charset="0"/>
            </a:endParaRPr>
          </a:p>
          <a:p>
            <a:endParaRPr lang="tr-TR" sz="3200" b="1" dirty="0">
              <a:effectLst>
                <a:outerShdw blurRad="38100" dist="38100" dir="2700000" algn="tl">
                  <a:srgbClr val="000000">
                    <a:alpha val="43137"/>
                  </a:srgbClr>
                </a:outerShdw>
              </a:effectLst>
              <a:latin typeface="OCR A Extended" panose="02010509020102010303" pitchFamily="50" charset="0"/>
            </a:endParaRPr>
          </a:p>
        </p:txBody>
      </p:sp>
    </p:spTree>
    <p:extLst>
      <p:ext uri="{BB962C8B-B14F-4D97-AF65-F5344CB8AC3E}">
        <p14:creationId xmlns:p14="http://schemas.microsoft.com/office/powerpoint/2010/main" val="35078149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1225806" y="3319824"/>
            <a:ext cx="6730570" cy="1477328"/>
          </a:xfrm>
          <a:prstGeom prst="rect">
            <a:avLst/>
          </a:prstGeom>
          <a:noFill/>
        </p:spPr>
        <p:txBody>
          <a:bodyPr wrap="square" rtlCol="0">
            <a:spAutoFit/>
          </a:bodyPr>
          <a:lstStyle/>
          <a:p>
            <a:pPr marL="522900" indent="-342900" algn="just">
              <a:spcBef>
                <a:spcPts val="600"/>
              </a:spcBef>
              <a:spcAft>
                <a:spcPts val="600"/>
              </a:spcAft>
              <a:buFontTx/>
              <a:buChar char="-"/>
            </a:pPr>
            <a:r>
              <a:rPr lang="tr-TR" sz="2000" dirty="0"/>
              <a:t>Bir belgenin eki olmayan kitap, broşür, boş form, doküman ve benzeri materyal arşivlere devredilmez.</a:t>
            </a:r>
          </a:p>
          <a:p>
            <a:pPr marL="522900" indent="-342900" algn="just">
              <a:spcBef>
                <a:spcPts val="600"/>
              </a:spcBef>
              <a:spcAft>
                <a:spcPts val="600"/>
              </a:spcAft>
              <a:buFontTx/>
              <a:buChar char="-"/>
            </a:pPr>
            <a:r>
              <a:rPr lang="tr-TR" sz="2000" dirty="0"/>
              <a:t>Devir işlemi, oluşturulan </a:t>
            </a:r>
            <a:r>
              <a:rPr lang="tr-TR" sz="2000" i="1" u="sng" dirty="0">
                <a:solidFill>
                  <a:srgbClr val="FF0000"/>
                </a:solidFill>
              </a:rPr>
              <a:t>içerik listeleri</a:t>
            </a:r>
            <a:r>
              <a:rPr lang="tr-TR" sz="2000" dirty="0"/>
              <a:t> referans alınarak yapılır.</a:t>
            </a:r>
          </a:p>
        </p:txBody>
      </p:sp>
      <p:sp>
        <p:nvSpPr>
          <p:cNvPr id="8" name="Yuvarlatılmış Dikdörtgen 8"/>
          <p:cNvSpPr/>
          <p:nvPr/>
        </p:nvSpPr>
        <p:spPr>
          <a:xfrm>
            <a:off x="1475656" y="1981044"/>
            <a:ext cx="6743700" cy="1131474"/>
          </a:xfrm>
          <a:prstGeom prst="rect">
            <a:avLst/>
          </a:prstGeom>
          <a:solidFill>
            <a:schemeClr val="tx1"/>
          </a:solidFill>
          <a:ln>
            <a:solidFill>
              <a:schemeClr val="tx1">
                <a:lumMod val="65000"/>
                <a:lumOff val="35000"/>
              </a:schemeClr>
            </a:solidFill>
          </a:ln>
          <a:effectLst>
            <a:outerShdw blurRad="50800" dist="50800" dir="5400000" algn="ctr" rotWithShape="0">
              <a:schemeClr val="bg1"/>
            </a:outerShdw>
          </a:effectLst>
          <a:scene3d>
            <a:camera prst="orthographicFront">
              <a:rot lat="0" lon="0" rev="0"/>
            </a:camera>
            <a:lightRig rig="glow" dir="t">
              <a:rot lat="0" lon="0" rev="4800000"/>
            </a:lightRig>
          </a:scene3d>
          <a:sp3d/>
        </p:spPr>
        <p:style>
          <a:lnRef idx="0">
            <a:scrgbClr r="0" g="0" b="0"/>
          </a:lnRef>
          <a:fillRef idx="0">
            <a:scrgbClr r="0" g="0" b="0"/>
          </a:fillRef>
          <a:effectRef idx="0">
            <a:scrgbClr r="0" g="0" b="0"/>
          </a:effectRef>
          <a:fontRef idx="minor">
            <a:schemeClr val="lt1"/>
          </a:fontRef>
        </p:style>
        <p:txBody>
          <a:bodyPr lIns="76200" tIns="76200" rIns="76200" bIns="76200" spcCol="1270" anchor="ctr"/>
          <a:lstStyle/>
          <a:p>
            <a:pPr algn="just"/>
            <a:r>
              <a:rPr lang="tr-TR" sz="2000" dirty="0">
                <a:latin typeface="Times New Roman" panose="02020603050405020304" pitchFamily="18" charset="0"/>
                <a:cs typeface="Times New Roman" panose="02020603050405020304" pitchFamily="18" charset="0"/>
              </a:rPr>
              <a:t>Uygunluk kontrolü yapılarak eksiklikleri giderilen dosya</a:t>
            </a:r>
            <a:r>
              <a:rPr lang="tr-TR" sz="2000" i="1" dirty="0">
                <a:latin typeface="Times New Roman" panose="02020603050405020304" pitchFamily="18" charset="0"/>
                <a:cs typeface="Times New Roman" panose="02020603050405020304" pitchFamily="18" charset="0"/>
              </a:rPr>
              <a:t>,</a:t>
            </a:r>
            <a:r>
              <a:rPr lang="tr-TR" sz="2000" dirty="0">
                <a:latin typeface="Times New Roman" panose="02020603050405020304" pitchFamily="18" charset="0"/>
                <a:cs typeface="Times New Roman" panose="02020603050405020304" pitchFamily="18" charset="0"/>
              </a:rPr>
              <a:t> takvim yılının ilk üç ayı içerisinde arşivlere devredilir. </a:t>
            </a:r>
          </a:p>
          <a:p>
            <a:pPr algn="just"/>
            <a:r>
              <a:rPr lang="tr-TR" sz="2000" dirty="0">
                <a:latin typeface="Times New Roman" panose="02020603050405020304" pitchFamily="18" charset="0"/>
                <a:cs typeface="Times New Roman" panose="02020603050405020304" pitchFamily="18" charset="0"/>
              </a:rPr>
              <a:t>(Ocak Ayı ile Mart Ayı Arası)</a:t>
            </a:r>
          </a:p>
        </p:txBody>
      </p:sp>
      <p:sp>
        <p:nvSpPr>
          <p:cNvPr id="6" name="Dikdörtgen 5"/>
          <p:cNvSpPr/>
          <p:nvPr/>
        </p:nvSpPr>
        <p:spPr>
          <a:xfrm>
            <a:off x="467544" y="692696"/>
            <a:ext cx="5184576" cy="892552"/>
          </a:xfrm>
          <a:prstGeom prst="rect">
            <a:avLst/>
          </a:prstGeom>
        </p:spPr>
        <p:txBody>
          <a:bodyPr wrap="square">
            <a:spAutoFit/>
          </a:bodyPr>
          <a:lstStyle/>
          <a:p>
            <a:r>
              <a:rPr lang="tr-TR" altLang="tr-TR" sz="2000" b="1" dirty="0">
                <a:latin typeface="OCR A Extended" panose="02010509020102010303" pitchFamily="50" charset="0"/>
                <a:cs typeface="Arial" panose="020B0604020202020204" pitchFamily="34" charset="0"/>
              </a:rPr>
              <a:t>Birimden Belge Devir İşlemleri</a:t>
            </a:r>
            <a:endParaRPr lang="tr-TR" sz="2000" b="1" dirty="0">
              <a:latin typeface="OCR A Extended" panose="02010509020102010303" pitchFamily="50" charset="0"/>
            </a:endParaRPr>
          </a:p>
          <a:p>
            <a:endParaRPr lang="tr-TR" sz="3200" b="1" dirty="0">
              <a:effectLst>
                <a:outerShdw blurRad="38100" dist="38100" dir="2700000" algn="tl">
                  <a:srgbClr val="000000">
                    <a:alpha val="43137"/>
                  </a:srgbClr>
                </a:outerShdw>
              </a:effectLst>
              <a:latin typeface="OCR A Extended" panose="02010509020102010303" pitchFamily="50" charset="0"/>
            </a:endParaRPr>
          </a:p>
        </p:txBody>
      </p:sp>
    </p:spTree>
    <p:extLst>
      <p:ext uri="{BB962C8B-B14F-4D97-AF65-F5344CB8AC3E}">
        <p14:creationId xmlns:p14="http://schemas.microsoft.com/office/powerpoint/2010/main" val="33767368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Oval"/>
          <p:cNvSpPr/>
          <p:nvPr/>
        </p:nvSpPr>
        <p:spPr>
          <a:xfrm>
            <a:off x="5580112" y="2276872"/>
            <a:ext cx="1800200" cy="936104"/>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Picture 6" descr="http://www.icat.com.tr/content/sites/default/files/Arsiv.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1845360"/>
            <a:ext cx="3528392" cy="191942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Picture 1" descr="C:\Users\aakbayir\Desktop\arsiv.jpg"/>
          <p:cNvPicPr>
            <a:picLocks noChangeAspect="1" noChangeArrowheads="1"/>
          </p:cNvPicPr>
          <p:nvPr/>
        </p:nvPicPr>
        <p:blipFill>
          <a:blip r:embed="rId3" cstate="print"/>
          <a:srcRect/>
          <a:stretch>
            <a:fillRect/>
          </a:stretch>
        </p:blipFill>
        <p:spPr bwMode="auto">
          <a:xfrm>
            <a:off x="5220072" y="3764788"/>
            <a:ext cx="3240360" cy="243050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8" name="7 Metin kutusu"/>
          <p:cNvSpPr txBox="1"/>
          <p:nvPr/>
        </p:nvSpPr>
        <p:spPr>
          <a:xfrm>
            <a:off x="5868144" y="2493432"/>
            <a:ext cx="1266116" cy="461665"/>
          </a:xfrm>
          <a:prstGeom prst="rect">
            <a:avLst/>
          </a:prstGeom>
          <a:noFill/>
        </p:spPr>
        <p:txBody>
          <a:bodyPr wrap="none" rtlCol="0">
            <a:spAutoFit/>
          </a:bodyPr>
          <a:lstStyle/>
          <a:p>
            <a:r>
              <a:rPr lang="tr-TR" sz="2400" b="1" dirty="0">
                <a:solidFill>
                  <a:schemeClr val="bg1"/>
                </a:solidFill>
              </a:rPr>
              <a:t>10-14 Yıl</a:t>
            </a:r>
          </a:p>
        </p:txBody>
      </p:sp>
      <p:sp>
        <p:nvSpPr>
          <p:cNvPr id="6" name="Metin kutusu 5"/>
          <p:cNvSpPr txBox="1"/>
          <p:nvPr/>
        </p:nvSpPr>
        <p:spPr>
          <a:xfrm>
            <a:off x="769041" y="4025680"/>
            <a:ext cx="3672408" cy="2031325"/>
          </a:xfrm>
          <a:prstGeom prst="rect">
            <a:avLst/>
          </a:prstGeom>
          <a:noFill/>
        </p:spPr>
        <p:txBody>
          <a:bodyPr wrap="square" rtlCol="0">
            <a:spAutoFit/>
          </a:bodyPr>
          <a:lstStyle/>
          <a:p>
            <a:pPr algn="just"/>
            <a:r>
              <a:rPr lang="tr-TR" dirty="0"/>
              <a:t>-Bakanlık arşiv politikasını oluşturul- </a:t>
            </a:r>
            <a:r>
              <a:rPr lang="tr-TR" dirty="0" err="1"/>
              <a:t>mak</a:t>
            </a:r>
            <a:r>
              <a:rPr lang="tr-TR" dirty="0"/>
              <a:t>, geliştirilmek ve gerektiğinde değiştirilmek</a:t>
            </a:r>
          </a:p>
          <a:p>
            <a:pPr algn="just"/>
            <a:endParaRPr lang="tr-TR" b="1" dirty="0"/>
          </a:p>
          <a:p>
            <a:pPr algn="just"/>
            <a:r>
              <a:rPr lang="tr-TR" dirty="0"/>
              <a:t>-Ayıklama ve imha komisyonlarını oluşturmak.</a:t>
            </a:r>
            <a:endParaRPr lang="tr-TR" b="1" dirty="0"/>
          </a:p>
          <a:p>
            <a:pPr algn="just"/>
            <a:endParaRPr lang="tr-TR" dirty="0"/>
          </a:p>
        </p:txBody>
      </p:sp>
      <p:sp>
        <p:nvSpPr>
          <p:cNvPr id="11" name="Dikdörtgen 10"/>
          <p:cNvSpPr/>
          <p:nvPr/>
        </p:nvSpPr>
        <p:spPr>
          <a:xfrm>
            <a:off x="467544" y="692696"/>
            <a:ext cx="5184576" cy="892552"/>
          </a:xfrm>
          <a:prstGeom prst="rect">
            <a:avLst/>
          </a:prstGeom>
        </p:spPr>
        <p:txBody>
          <a:bodyPr wrap="square">
            <a:spAutoFit/>
          </a:bodyPr>
          <a:lstStyle/>
          <a:p>
            <a:pPr>
              <a:buNone/>
            </a:pPr>
            <a:r>
              <a:rPr lang="tr-TR" sz="2000" b="1" dirty="0">
                <a:latin typeface="OCR A Extended" panose="02010509020102010303" pitchFamily="50" charset="0"/>
                <a:cs typeface="Arial" panose="020B0604020202020204" pitchFamily="34" charset="0"/>
              </a:rPr>
              <a:t>Kurum/Merkezi Arşiv İşlemleri</a:t>
            </a:r>
            <a:endParaRPr lang="tr-TR" sz="2000" b="1" dirty="0">
              <a:latin typeface="OCR A Extended" panose="02010509020102010303" pitchFamily="50" charset="0"/>
            </a:endParaRPr>
          </a:p>
          <a:p>
            <a:endParaRPr lang="tr-TR" sz="3200" b="1" dirty="0">
              <a:effectLst>
                <a:outerShdw blurRad="38100" dist="38100" dir="2700000" algn="tl">
                  <a:srgbClr val="000000">
                    <a:alpha val="43137"/>
                  </a:srgbClr>
                </a:outerShdw>
              </a:effectLst>
              <a:latin typeface="OCR A Extended" panose="02010509020102010303" pitchFamily="50" charset="0"/>
            </a:endParaRPr>
          </a:p>
        </p:txBody>
      </p:sp>
    </p:spTree>
    <p:extLst>
      <p:ext uri="{BB962C8B-B14F-4D97-AF65-F5344CB8AC3E}">
        <p14:creationId xmlns:p14="http://schemas.microsoft.com/office/powerpoint/2010/main" val="3797119270"/>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http://www.icat.com.tr/content/sites/default/files/Arsiv.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1845360"/>
            <a:ext cx="3528392" cy="191942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 name="Metin kutusu 5"/>
          <p:cNvSpPr txBox="1"/>
          <p:nvPr/>
        </p:nvSpPr>
        <p:spPr>
          <a:xfrm>
            <a:off x="4860032" y="1988840"/>
            <a:ext cx="3672408" cy="2031325"/>
          </a:xfrm>
          <a:prstGeom prst="rect">
            <a:avLst/>
          </a:prstGeom>
          <a:noFill/>
        </p:spPr>
        <p:txBody>
          <a:bodyPr wrap="square" rtlCol="0">
            <a:spAutoFit/>
          </a:bodyPr>
          <a:lstStyle/>
          <a:p>
            <a:pPr algn="just"/>
            <a:r>
              <a:rPr lang="tr-TR" dirty="0"/>
              <a:t>-Bakanlığın merkez ve taşra birim arşivlerinde </a:t>
            </a:r>
          </a:p>
          <a:p>
            <a:pPr algn="just"/>
            <a:r>
              <a:rPr lang="tr-TR" i="1" dirty="0"/>
              <a:t>         ayıklama, </a:t>
            </a:r>
          </a:p>
          <a:p>
            <a:pPr algn="just"/>
            <a:r>
              <a:rPr lang="tr-TR" i="1" dirty="0"/>
              <a:t>         saklama, </a:t>
            </a:r>
          </a:p>
          <a:p>
            <a:pPr algn="just"/>
            <a:r>
              <a:rPr lang="tr-TR" i="1" dirty="0"/>
              <a:t>         imha ve diğer arşiv faaliyetlerine </a:t>
            </a:r>
            <a:r>
              <a:rPr lang="tr-TR" dirty="0"/>
              <a:t>rehberlik etmek, kontrol etmek ve denetlenmesini sağlamak,</a:t>
            </a:r>
          </a:p>
        </p:txBody>
      </p:sp>
      <p:sp>
        <p:nvSpPr>
          <p:cNvPr id="11" name="Dikdörtgen 10"/>
          <p:cNvSpPr/>
          <p:nvPr/>
        </p:nvSpPr>
        <p:spPr>
          <a:xfrm>
            <a:off x="467544" y="692696"/>
            <a:ext cx="5184576" cy="892552"/>
          </a:xfrm>
          <a:prstGeom prst="rect">
            <a:avLst/>
          </a:prstGeom>
        </p:spPr>
        <p:txBody>
          <a:bodyPr wrap="square">
            <a:spAutoFit/>
          </a:bodyPr>
          <a:lstStyle/>
          <a:p>
            <a:pPr>
              <a:buNone/>
            </a:pPr>
            <a:r>
              <a:rPr lang="tr-TR" sz="2000" b="1" dirty="0">
                <a:latin typeface="OCR A Extended" panose="02010509020102010303" pitchFamily="50" charset="0"/>
                <a:cs typeface="Arial" panose="020B0604020202020204" pitchFamily="34" charset="0"/>
              </a:rPr>
              <a:t>Kurum Arşiv İşlemleri</a:t>
            </a:r>
            <a:endParaRPr lang="tr-TR" sz="2000" b="1" dirty="0">
              <a:latin typeface="OCR A Extended" panose="02010509020102010303" pitchFamily="50" charset="0"/>
            </a:endParaRPr>
          </a:p>
          <a:p>
            <a:endParaRPr lang="tr-TR" sz="3200" b="1" dirty="0">
              <a:effectLst>
                <a:outerShdw blurRad="38100" dist="38100" dir="2700000" algn="tl">
                  <a:srgbClr val="000000">
                    <a:alpha val="43137"/>
                  </a:srgbClr>
                </a:outerShdw>
              </a:effectLst>
              <a:latin typeface="OCR A Extended" panose="02010509020102010303" pitchFamily="50" charset="0"/>
            </a:endParaRPr>
          </a:p>
        </p:txBody>
      </p:sp>
      <p:sp>
        <p:nvSpPr>
          <p:cNvPr id="12" name="Metin kutusu 11"/>
          <p:cNvSpPr txBox="1"/>
          <p:nvPr/>
        </p:nvSpPr>
        <p:spPr>
          <a:xfrm>
            <a:off x="755576" y="4606969"/>
            <a:ext cx="3528392" cy="923330"/>
          </a:xfrm>
          <a:prstGeom prst="rect">
            <a:avLst/>
          </a:prstGeom>
          <a:noFill/>
        </p:spPr>
        <p:txBody>
          <a:bodyPr wrap="square" rtlCol="0">
            <a:spAutoFit/>
          </a:bodyPr>
          <a:lstStyle/>
          <a:p>
            <a:pPr algn="just"/>
            <a:r>
              <a:rPr lang="tr-TR" dirty="0"/>
              <a:t>-Komisyonca tespit edilen ve saklanmasına gerek görülmeyen malzemenin imhasını sağlamak,</a:t>
            </a:r>
          </a:p>
        </p:txBody>
      </p:sp>
      <p:sp>
        <p:nvSpPr>
          <p:cNvPr id="13" name="Metin kutusu 12"/>
          <p:cNvSpPr txBox="1"/>
          <p:nvPr/>
        </p:nvSpPr>
        <p:spPr>
          <a:xfrm>
            <a:off x="4968044" y="4653136"/>
            <a:ext cx="3564396" cy="1754326"/>
          </a:xfrm>
          <a:prstGeom prst="rect">
            <a:avLst/>
          </a:prstGeom>
          <a:noFill/>
        </p:spPr>
        <p:txBody>
          <a:bodyPr wrap="square" rtlCol="0">
            <a:spAutoFit/>
          </a:bodyPr>
          <a:lstStyle/>
          <a:p>
            <a:pPr algn="just"/>
            <a:r>
              <a:rPr lang="tr-TR" dirty="0"/>
              <a:t>-Çalışmalar sonucunda Devlet Arşivine devredilmesi uygun görülen arşiv malzemesini tasnif ederek envanterleriyle teslim etmek ve devredilmeyecek olanların korun-</a:t>
            </a:r>
            <a:r>
              <a:rPr lang="tr-TR" dirty="0" err="1"/>
              <a:t>masını</a:t>
            </a:r>
            <a:r>
              <a:rPr lang="tr-TR" dirty="0"/>
              <a:t> sağlamak,</a:t>
            </a:r>
          </a:p>
        </p:txBody>
      </p:sp>
    </p:spTree>
    <p:extLst>
      <p:ext uri="{BB962C8B-B14F-4D97-AF65-F5344CB8AC3E}">
        <p14:creationId xmlns:p14="http://schemas.microsoft.com/office/powerpoint/2010/main" val="452441826"/>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C:\Users\aakbayir\Desktop\notlar.png"/>
          <p:cNvPicPr>
            <a:picLocks noChangeAspect="1" noChangeArrowheads="1"/>
          </p:cNvPicPr>
          <p:nvPr/>
        </p:nvPicPr>
        <p:blipFill>
          <a:blip r:embed="rId2" cstate="print"/>
          <a:srcRect/>
          <a:stretch>
            <a:fillRect/>
          </a:stretch>
        </p:blipFill>
        <p:spPr bwMode="auto">
          <a:xfrm>
            <a:off x="6588224" y="2492896"/>
            <a:ext cx="2422782" cy="2584301"/>
          </a:xfrm>
          <a:prstGeom prst="rect">
            <a:avLst/>
          </a:prstGeom>
          <a:noFill/>
          <a:ln w="9525">
            <a:noFill/>
            <a:miter lim="800000"/>
            <a:headEnd/>
            <a:tailEnd/>
          </a:ln>
        </p:spPr>
      </p:pic>
      <p:sp>
        <p:nvSpPr>
          <p:cNvPr id="21" name="20 Dikdörtgen"/>
          <p:cNvSpPr/>
          <p:nvPr/>
        </p:nvSpPr>
        <p:spPr>
          <a:xfrm>
            <a:off x="7668344" y="3068960"/>
            <a:ext cx="1008112" cy="648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r-TR" b="1" dirty="0">
                <a:solidFill>
                  <a:schemeClr val="tx1"/>
                </a:solidFill>
              </a:rPr>
              <a:t>Vekil Fişi</a:t>
            </a:r>
          </a:p>
        </p:txBody>
      </p:sp>
      <p:sp>
        <p:nvSpPr>
          <p:cNvPr id="17" name="Yuvarlatılmış Dikdörtgen 4"/>
          <p:cNvSpPr/>
          <p:nvPr/>
        </p:nvSpPr>
        <p:spPr>
          <a:xfrm>
            <a:off x="1005391" y="1587679"/>
            <a:ext cx="5446290" cy="1121241"/>
          </a:xfrm>
          <a:prstGeom prst="rect">
            <a:avLst/>
          </a:prstGeom>
          <a:noFill/>
          <a:scene3d>
            <a:camera prst="orthographicFront">
              <a:rot lat="0" lon="0" rev="0"/>
            </a:camera>
            <a:lightRig rig="glow" dir="t">
              <a:rot lat="0" lon="0" rev="4800000"/>
            </a:lightRig>
          </a:scene3d>
          <a:sp3d/>
        </p:spPr>
        <p:style>
          <a:lnRef idx="0">
            <a:scrgbClr r="0" g="0" b="0"/>
          </a:lnRef>
          <a:fillRef idx="0">
            <a:scrgbClr r="0" g="0" b="0"/>
          </a:fillRef>
          <a:effectRef idx="0">
            <a:scrgbClr r="0" g="0" b="0"/>
          </a:effectRef>
          <a:fontRef idx="minor">
            <a:schemeClr val="lt1"/>
          </a:fontRef>
        </p:style>
        <p:txBody>
          <a:bodyPr lIns="76200" tIns="76200" rIns="76200" bIns="76200" spcCol="1270" anchor="ctr"/>
          <a:lstStyle/>
          <a:p>
            <a:pPr algn="just" fontAlgn="auto">
              <a:spcBef>
                <a:spcPts val="0"/>
              </a:spcBef>
              <a:spcAft>
                <a:spcPts val="0"/>
              </a:spcAft>
              <a:defRPr/>
            </a:pPr>
            <a:r>
              <a:rPr lang="tr-TR" sz="2200" dirty="0">
                <a:solidFill>
                  <a:schemeClr val="tx1"/>
                </a:solidFill>
                <a:latin typeface="Times New Roman" panose="02020603050405020304" pitchFamily="18" charset="0"/>
                <a:cs typeface="Times New Roman" panose="02020603050405020304" pitchFamily="18" charset="0"/>
              </a:rPr>
              <a:t>Birimler (Üniteler) gerektiğinde arşivden dosya alabilirler.</a:t>
            </a:r>
          </a:p>
        </p:txBody>
      </p:sp>
      <p:sp>
        <p:nvSpPr>
          <p:cNvPr id="20" name="Yuvarlatılmış Dikdörtgen 6"/>
          <p:cNvSpPr/>
          <p:nvPr/>
        </p:nvSpPr>
        <p:spPr>
          <a:xfrm>
            <a:off x="991632" y="2734517"/>
            <a:ext cx="5460049" cy="1005094"/>
          </a:xfrm>
          <a:prstGeom prst="rect">
            <a:avLst/>
          </a:prstGeom>
          <a:solidFill>
            <a:schemeClr val="bg1">
              <a:lumMod val="95000"/>
            </a:schemeClr>
          </a:solidFill>
          <a:scene3d>
            <a:camera prst="orthographicFront">
              <a:rot lat="0" lon="0" rev="0"/>
            </a:camera>
            <a:lightRig rig="glow" dir="t">
              <a:rot lat="0" lon="0" rev="4800000"/>
            </a:lightRig>
          </a:scene3d>
          <a:sp3d/>
        </p:spPr>
        <p:style>
          <a:lnRef idx="0">
            <a:scrgbClr r="0" g="0" b="0"/>
          </a:lnRef>
          <a:fillRef idx="0">
            <a:scrgbClr r="0" g="0" b="0"/>
          </a:fillRef>
          <a:effectRef idx="0">
            <a:scrgbClr r="0" g="0" b="0"/>
          </a:effectRef>
          <a:fontRef idx="minor">
            <a:schemeClr val="lt1"/>
          </a:fontRef>
        </p:style>
        <p:txBody>
          <a:bodyPr lIns="76200" tIns="76200" rIns="76200" bIns="76200" spcCol="1270" anchor="ctr"/>
          <a:lstStyle/>
          <a:p>
            <a:pPr algn="just" fontAlgn="auto">
              <a:spcBef>
                <a:spcPts val="0"/>
              </a:spcBef>
              <a:spcAft>
                <a:spcPts val="0"/>
              </a:spcAft>
              <a:defRPr/>
            </a:pPr>
            <a:r>
              <a:rPr lang="tr-TR" sz="2200" dirty="0">
                <a:solidFill>
                  <a:schemeClr val="tx1"/>
                </a:solidFill>
                <a:latin typeface="Times New Roman" panose="02020603050405020304" pitchFamily="18" charset="0"/>
                <a:cs typeface="Times New Roman" panose="02020603050405020304" pitchFamily="18" charset="0"/>
              </a:rPr>
              <a:t>Taşra Arşivinden alınan dosya veya klasör yerine </a:t>
            </a:r>
            <a:r>
              <a:rPr lang="tr-TR" sz="2200" dirty="0">
                <a:solidFill>
                  <a:srgbClr val="FF0000"/>
                </a:solidFill>
                <a:latin typeface="Times New Roman" panose="02020603050405020304" pitchFamily="18" charset="0"/>
                <a:cs typeface="Times New Roman" panose="02020603050405020304" pitchFamily="18" charset="0"/>
              </a:rPr>
              <a:t>vekil fişi </a:t>
            </a:r>
            <a:r>
              <a:rPr lang="tr-TR" sz="2200" dirty="0">
                <a:solidFill>
                  <a:schemeClr val="tx1"/>
                </a:solidFill>
                <a:latin typeface="Times New Roman" panose="02020603050405020304" pitchFamily="18" charset="0"/>
                <a:cs typeface="Times New Roman" panose="02020603050405020304" pitchFamily="18" charset="0"/>
              </a:rPr>
              <a:t>bırakılarak alınan dosya veya klasörün takibi yapılır.</a:t>
            </a:r>
          </a:p>
        </p:txBody>
      </p:sp>
      <p:sp>
        <p:nvSpPr>
          <p:cNvPr id="14" name="Dikdörtgen 13"/>
          <p:cNvSpPr/>
          <p:nvPr/>
        </p:nvSpPr>
        <p:spPr>
          <a:xfrm>
            <a:off x="467544" y="692696"/>
            <a:ext cx="5184576" cy="892552"/>
          </a:xfrm>
          <a:prstGeom prst="rect">
            <a:avLst/>
          </a:prstGeom>
        </p:spPr>
        <p:txBody>
          <a:bodyPr wrap="square">
            <a:spAutoFit/>
          </a:bodyPr>
          <a:lstStyle/>
          <a:p>
            <a:pPr>
              <a:buNone/>
            </a:pPr>
            <a:r>
              <a:rPr lang="tr-TR" sz="2000" b="1" dirty="0">
                <a:latin typeface="OCR A Extended" panose="02010509020102010303" pitchFamily="50" charset="0"/>
                <a:cs typeface="Arial" panose="020B0604020202020204" pitchFamily="34" charset="0"/>
              </a:rPr>
              <a:t>Arşivlerden Yararlanma</a:t>
            </a:r>
            <a:endParaRPr lang="tr-TR" sz="2000" b="1" dirty="0">
              <a:latin typeface="OCR A Extended" panose="02010509020102010303" pitchFamily="50" charset="0"/>
            </a:endParaRPr>
          </a:p>
          <a:p>
            <a:endParaRPr lang="tr-TR" sz="3200" b="1" dirty="0">
              <a:effectLst>
                <a:outerShdw blurRad="38100" dist="38100" dir="2700000" algn="tl">
                  <a:srgbClr val="000000">
                    <a:alpha val="43137"/>
                  </a:srgbClr>
                </a:outerShdw>
              </a:effectLst>
              <a:latin typeface="OCR A Extended" panose="02010509020102010303" pitchFamily="50" charset="0"/>
            </a:endParaRPr>
          </a:p>
        </p:txBody>
      </p:sp>
      <p:sp>
        <p:nvSpPr>
          <p:cNvPr id="15" name="Yuvarlatılmış Dikdörtgen 6"/>
          <p:cNvSpPr/>
          <p:nvPr/>
        </p:nvSpPr>
        <p:spPr>
          <a:xfrm>
            <a:off x="1024687" y="4005064"/>
            <a:ext cx="5460049" cy="1005094"/>
          </a:xfrm>
          <a:prstGeom prst="rect">
            <a:avLst/>
          </a:prstGeom>
          <a:solidFill>
            <a:schemeClr val="bg1">
              <a:lumMod val="85000"/>
            </a:schemeClr>
          </a:solidFill>
          <a:scene3d>
            <a:camera prst="orthographicFront">
              <a:rot lat="0" lon="0" rev="0"/>
            </a:camera>
            <a:lightRig rig="glow" dir="t">
              <a:rot lat="0" lon="0" rev="4800000"/>
            </a:lightRig>
          </a:scene3d>
          <a:sp3d/>
        </p:spPr>
        <p:style>
          <a:lnRef idx="0">
            <a:scrgbClr r="0" g="0" b="0"/>
          </a:lnRef>
          <a:fillRef idx="0">
            <a:scrgbClr r="0" g="0" b="0"/>
          </a:fillRef>
          <a:effectRef idx="0">
            <a:scrgbClr r="0" g="0" b="0"/>
          </a:effectRef>
          <a:fontRef idx="minor">
            <a:schemeClr val="lt1"/>
          </a:fontRef>
        </p:style>
        <p:txBody>
          <a:bodyPr lIns="76200" tIns="76200" rIns="76200" bIns="76200" spcCol="1270" anchor="ctr"/>
          <a:lstStyle/>
          <a:p>
            <a:pPr algn="just" fontAlgn="auto">
              <a:spcBef>
                <a:spcPts val="0"/>
              </a:spcBef>
              <a:spcAft>
                <a:spcPts val="0"/>
              </a:spcAft>
              <a:defRPr/>
            </a:pPr>
            <a:r>
              <a:rPr lang="tr-TR" sz="2200" dirty="0">
                <a:solidFill>
                  <a:schemeClr val="tx1"/>
                </a:solidFill>
                <a:latin typeface="Times New Roman" panose="02020603050405020304" pitchFamily="18" charset="0"/>
                <a:cs typeface="Times New Roman" panose="02020603050405020304" pitchFamily="18" charset="0"/>
              </a:rPr>
              <a:t>Taşra Arşivi’nden alınan evrak veya dosyaların takibinden </a:t>
            </a:r>
            <a:r>
              <a:rPr lang="tr-TR" sz="2200" b="1" dirty="0">
                <a:solidFill>
                  <a:srgbClr val="FF0000"/>
                </a:solidFill>
                <a:latin typeface="Times New Roman" panose="02020603050405020304" pitchFamily="18" charset="0"/>
                <a:cs typeface="Times New Roman" panose="02020603050405020304" pitchFamily="18" charset="0"/>
              </a:rPr>
              <a:t>taşra arşiv sorumluları </a:t>
            </a:r>
            <a:r>
              <a:rPr lang="tr-TR" sz="2200" dirty="0">
                <a:solidFill>
                  <a:schemeClr val="tx1"/>
                </a:solidFill>
                <a:latin typeface="Times New Roman" panose="02020603050405020304" pitchFamily="18" charset="0"/>
                <a:cs typeface="Times New Roman" panose="02020603050405020304" pitchFamily="18" charset="0"/>
              </a:rPr>
              <a:t>sorumlu olacaktır.</a:t>
            </a:r>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9872" y="4868027"/>
            <a:ext cx="1905000" cy="1438275"/>
          </a:xfrm>
          <a:prstGeom prst="rect">
            <a:avLst/>
          </a:prstGeom>
        </p:spPr>
      </p:pic>
    </p:spTree>
    <p:extLst>
      <p:ext uri="{BB962C8B-B14F-4D97-AF65-F5344CB8AC3E}">
        <p14:creationId xmlns:p14="http://schemas.microsoft.com/office/powerpoint/2010/main" val="40629755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331639" y="2174006"/>
            <a:ext cx="6702533" cy="4351338"/>
          </a:xfrm>
        </p:spPr>
        <p:txBody>
          <a:bodyPr/>
          <a:lstStyle/>
          <a:p>
            <a:pPr marL="0" indent="0">
              <a:buNone/>
            </a:pPr>
            <a:r>
              <a:rPr lang="tr-TR" dirty="0">
                <a:solidFill>
                  <a:schemeClr val="tx1"/>
                </a:solidFill>
              </a:rPr>
              <a:t>-Birimlerinin kendilerine ait olan evrakları arşivlerinde bir araya getirilir.</a:t>
            </a:r>
          </a:p>
          <a:p>
            <a:pPr marL="0" indent="0">
              <a:buNone/>
            </a:pPr>
            <a:r>
              <a:rPr lang="tr-TR" dirty="0">
                <a:solidFill>
                  <a:schemeClr val="tx1"/>
                </a:solidFill>
              </a:rPr>
              <a:t>-Teşkilat şemasına göre her birime bir kod verilir.</a:t>
            </a:r>
          </a:p>
          <a:p>
            <a:pPr marL="0" indent="0">
              <a:buNone/>
            </a:pPr>
            <a:r>
              <a:rPr lang="tr-TR" dirty="0">
                <a:solidFill>
                  <a:schemeClr val="tx1"/>
                </a:solidFill>
              </a:rPr>
              <a:t>-Evraka ekli olan harita, plân, proje ve benzerleri asıl evraktan ya da malzemeden asla ayrılmaz. </a:t>
            </a:r>
          </a:p>
          <a:p>
            <a:pPr marL="0" indent="0">
              <a:buNone/>
            </a:pPr>
            <a:r>
              <a:rPr lang="tr-TR" dirty="0">
                <a:solidFill>
                  <a:schemeClr val="tx1"/>
                </a:solidFill>
              </a:rPr>
              <a:t>-Birden fazla yaprak olan belgelere sayfa numarası yazılır. Varsa eklerin sayısı belgenin üzerine yazılır. </a:t>
            </a:r>
          </a:p>
          <a:p>
            <a:pPr marL="0" indent="0">
              <a:buNone/>
            </a:pPr>
            <a:r>
              <a:rPr lang="tr-TR" dirty="0">
                <a:solidFill>
                  <a:schemeClr val="tx1"/>
                </a:solidFill>
              </a:rPr>
              <a:t>-Belgeler kronolojik sıraya göre düzenlenir.</a:t>
            </a:r>
          </a:p>
          <a:p>
            <a:pPr marL="0" indent="0">
              <a:buNone/>
            </a:pPr>
            <a:endParaRPr lang="tr-TR" dirty="0">
              <a:solidFill>
                <a:schemeClr val="tx1"/>
              </a:solidFill>
            </a:endParaRPr>
          </a:p>
          <a:p>
            <a:pPr marL="0" indent="0">
              <a:buNone/>
            </a:pPr>
            <a:r>
              <a:rPr lang="tr-TR" dirty="0">
                <a:solidFill>
                  <a:schemeClr val="tx1"/>
                </a:solidFill>
              </a:rPr>
              <a:t>	</a:t>
            </a:r>
            <a:endParaRPr lang="tr-TR" b="1" dirty="0">
              <a:solidFill>
                <a:schemeClr val="tx1"/>
              </a:solidFill>
            </a:endParaRPr>
          </a:p>
        </p:txBody>
      </p:sp>
      <p:sp>
        <p:nvSpPr>
          <p:cNvPr id="6" name="Dikdörtgen 5"/>
          <p:cNvSpPr/>
          <p:nvPr/>
        </p:nvSpPr>
        <p:spPr>
          <a:xfrm>
            <a:off x="467544" y="692696"/>
            <a:ext cx="5184576" cy="892552"/>
          </a:xfrm>
          <a:prstGeom prst="rect">
            <a:avLst/>
          </a:prstGeom>
        </p:spPr>
        <p:txBody>
          <a:bodyPr wrap="square">
            <a:spAutoFit/>
          </a:bodyPr>
          <a:lstStyle/>
          <a:p>
            <a:r>
              <a:rPr lang="tr-TR" altLang="tr-TR" sz="2000" b="1" dirty="0">
                <a:latin typeface="OCR A Extended" panose="02010509020102010303" pitchFamily="50" charset="0"/>
                <a:cs typeface="Arial" panose="020B0604020202020204" pitchFamily="34" charset="0"/>
              </a:rPr>
              <a:t>Kurum Arşiv İşlemleri</a:t>
            </a:r>
            <a:endParaRPr lang="tr-TR" sz="2000" b="1" dirty="0">
              <a:latin typeface="OCR A Extended" panose="02010509020102010303" pitchFamily="50" charset="0"/>
            </a:endParaRPr>
          </a:p>
          <a:p>
            <a:endParaRPr lang="tr-TR" sz="3200" b="1" dirty="0">
              <a:effectLst>
                <a:outerShdw blurRad="38100" dist="38100" dir="2700000" algn="tl">
                  <a:srgbClr val="000000">
                    <a:alpha val="43137"/>
                  </a:srgbClr>
                </a:outerShdw>
              </a:effectLst>
              <a:latin typeface="OCR A Extended" panose="02010509020102010303" pitchFamily="50" charset="0"/>
            </a:endParaRPr>
          </a:p>
        </p:txBody>
      </p:sp>
    </p:spTree>
    <p:extLst>
      <p:ext uri="{BB962C8B-B14F-4D97-AF65-F5344CB8AC3E}">
        <p14:creationId xmlns:p14="http://schemas.microsoft.com/office/powerpoint/2010/main" val="29393991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467544" y="692696"/>
            <a:ext cx="5184576" cy="892552"/>
          </a:xfrm>
          <a:prstGeom prst="rect">
            <a:avLst/>
          </a:prstGeom>
        </p:spPr>
        <p:txBody>
          <a:bodyPr wrap="square">
            <a:spAutoFit/>
          </a:bodyPr>
          <a:lstStyle/>
          <a:p>
            <a:r>
              <a:rPr lang="tr-TR" altLang="tr-TR" sz="2000" b="1" dirty="0">
                <a:latin typeface="OCR A Extended" panose="02010509020102010303" pitchFamily="50" charset="0"/>
                <a:cs typeface="Arial" panose="020B0604020202020204" pitchFamily="34" charset="0"/>
              </a:rPr>
              <a:t>Kurum Arşiv İşlemleri</a:t>
            </a:r>
            <a:endParaRPr lang="tr-TR" sz="2000" b="1" dirty="0">
              <a:latin typeface="OCR A Extended" panose="02010509020102010303" pitchFamily="50" charset="0"/>
            </a:endParaRPr>
          </a:p>
          <a:p>
            <a:endParaRPr lang="tr-TR" sz="3200" b="1" dirty="0">
              <a:effectLst>
                <a:outerShdw blurRad="38100" dist="38100" dir="2700000" algn="tl">
                  <a:srgbClr val="000000">
                    <a:alpha val="43137"/>
                  </a:srgbClr>
                </a:outerShdw>
              </a:effectLst>
              <a:latin typeface="OCR A Extended" panose="02010509020102010303" pitchFamily="50" charset="0"/>
            </a:endParaRPr>
          </a:p>
        </p:txBody>
      </p:sp>
      <p:sp>
        <p:nvSpPr>
          <p:cNvPr id="6" name="Metin kutusu 5"/>
          <p:cNvSpPr txBox="1"/>
          <p:nvPr/>
        </p:nvSpPr>
        <p:spPr>
          <a:xfrm>
            <a:off x="467544" y="2060848"/>
            <a:ext cx="2448272" cy="1477328"/>
          </a:xfrm>
          <a:prstGeom prst="rect">
            <a:avLst/>
          </a:prstGeom>
          <a:noFill/>
        </p:spPr>
        <p:txBody>
          <a:bodyPr wrap="square" rtlCol="0">
            <a:spAutoFit/>
          </a:bodyPr>
          <a:lstStyle/>
          <a:p>
            <a:r>
              <a:rPr lang="tr-TR" dirty="0"/>
              <a:t>-Kurumunda sürekli saklanır «B» saklama süresine sahip belgeler Kurum Arşivine devredilir.</a:t>
            </a:r>
          </a:p>
        </p:txBody>
      </p:sp>
      <p:pic>
        <p:nvPicPr>
          <p:cNvPr id="3" name="Resim 2">
            <a:extLst>
              <a:ext uri="{FF2B5EF4-FFF2-40B4-BE49-F238E27FC236}">
                <a16:creationId xmlns:a16="http://schemas.microsoft.com/office/drawing/2014/main" xmlns="" id="{064F66CD-549A-4D56-A36B-D53E03C2E5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5253" y="1844824"/>
            <a:ext cx="5733734" cy="4176464"/>
          </a:xfrm>
          <a:prstGeom prst="rect">
            <a:avLst/>
          </a:prstGeom>
        </p:spPr>
      </p:pic>
    </p:spTree>
    <p:extLst>
      <p:ext uri="{BB962C8B-B14F-4D97-AF65-F5344CB8AC3E}">
        <p14:creationId xmlns:p14="http://schemas.microsoft.com/office/powerpoint/2010/main" val="5693249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956692" y="2039937"/>
            <a:ext cx="3543300" cy="3693319"/>
          </a:xfrm>
          <a:prstGeom prst="rect">
            <a:avLst/>
          </a:prstGeom>
          <a:noFill/>
        </p:spPr>
        <p:txBody>
          <a:bodyPr wrap="square" rtlCol="0">
            <a:spAutoFit/>
          </a:bodyPr>
          <a:lstStyle/>
          <a:p>
            <a:pPr algn="just"/>
            <a:r>
              <a:rPr lang="tr-TR" dirty="0"/>
              <a:t>Saklama Süreli Dosya Planlarına göre kurumlarında bulunması gereken süreyi tamamlayan </a:t>
            </a:r>
            <a:r>
              <a:rPr lang="tr-TR" b="1" dirty="0"/>
              <a:t>«Arşiv Malzemesi» </a:t>
            </a:r>
            <a:r>
              <a:rPr lang="tr-TR" dirty="0"/>
              <a:t>kapsamındaki belgeler Dosya Planlarına göre aksiyonlar alırlar.</a:t>
            </a:r>
          </a:p>
          <a:p>
            <a:pPr algn="just"/>
            <a:endParaRPr lang="tr-TR" dirty="0"/>
          </a:p>
          <a:p>
            <a:pPr algn="just"/>
            <a:endParaRPr lang="tr-TR" dirty="0"/>
          </a:p>
          <a:p>
            <a:pPr algn="just"/>
            <a:r>
              <a:rPr lang="tr-TR" dirty="0"/>
              <a:t>Planlarda yer alan </a:t>
            </a:r>
            <a:r>
              <a:rPr lang="tr-TR" b="1" dirty="0"/>
              <a:t>«A»</a:t>
            </a:r>
            <a:r>
              <a:rPr lang="tr-TR" dirty="0"/>
              <a:t> kodlu dosya ve belgeler ise uzun süre saklanmak ve devletin hafızasında yer almak maksadıyla </a:t>
            </a:r>
            <a:r>
              <a:rPr lang="tr-TR" b="1" i="1" dirty="0"/>
              <a:t>Devlet Arşivleri Başkanlığına </a:t>
            </a:r>
            <a:r>
              <a:rPr lang="tr-TR" dirty="0"/>
              <a:t>devredilir.</a:t>
            </a:r>
          </a:p>
        </p:txBody>
      </p:sp>
      <p:pic>
        <p:nvPicPr>
          <p:cNvPr id="6" name="Picture 2" descr="C:\Users\anksalon21\Desktop\ARŞİV FOTO\Arşiv Binası yukarıdan görünüm\IMG_947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32040" y="3717032"/>
            <a:ext cx="3528392" cy="266429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Resi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4048" y="1493912"/>
            <a:ext cx="3441249" cy="15841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Dikdörtgen 7"/>
          <p:cNvSpPr/>
          <p:nvPr/>
        </p:nvSpPr>
        <p:spPr>
          <a:xfrm>
            <a:off x="467544" y="692696"/>
            <a:ext cx="5184576" cy="1200329"/>
          </a:xfrm>
          <a:prstGeom prst="rect">
            <a:avLst/>
          </a:prstGeom>
        </p:spPr>
        <p:txBody>
          <a:bodyPr wrap="square">
            <a:spAutoFit/>
          </a:bodyPr>
          <a:lstStyle/>
          <a:p>
            <a:pPr>
              <a:buNone/>
            </a:pPr>
            <a:r>
              <a:rPr lang="tr-TR" sz="2000" b="1" dirty="0">
                <a:latin typeface="OCR A Extended" panose="02010509020102010303" pitchFamily="50" charset="0"/>
                <a:cs typeface="Arial" panose="020B0604020202020204" pitchFamily="34" charset="0"/>
              </a:rPr>
              <a:t>Belgenin Devlet Arşivlerine Devri</a:t>
            </a:r>
            <a:endParaRPr lang="tr-TR" sz="2000" b="1" dirty="0">
              <a:latin typeface="OCR A Extended" panose="02010509020102010303" pitchFamily="50" charset="0"/>
            </a:endParaRPr>
          </a:p>
          <a:p>
            <a:endParaRPr lang="tr-TR" sz="3200" b="1" dirty="0">
              <a:effectLst>
                <a:outerShdw blurRad="38100" dist="38100" dir="2700000" algn="tl">
                  <a:srgbClr val="000000">
                    <a:alpha val="43137"/>
                  </a:srgbClr>
                </a:outerShdw>
              </a:effectLst>
              <a:latin typeface="OCR A Extended" panose="02010509020102010303" pitchFamily="50" charset="0"/>
            </a:endParaRPr>
          </a:p>
        </p:txBody>
      </p:sp>
    </p:spTree>
    <p:extLst>
      <p:ext uri="{BB962C8B-B14F-4D97-AF65-F5344CB8AC3E}">
        <p14:creationId xmlns:p14="http://schemas.microsoft.com/office/powerpoint/2010/main" val="42834247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639383" y="2031537"/>
            <a:ext cx="3821049" cy="4023360"/>
          </a:xfrm>
        </p:spPr>
        <p:txBody>
          <a:bodyPr/>
          <a:lstStyle/>
          <a:p>
            <a:pPr algn="just"/>
            <a:r>
              <a:rPr lang="tr-TR" dirty="0">
                <a:solidFill>
                  <a:schemeClr val="tx1"/>
                </a:solidFill>
              </a:rPr>
              <a:t>- Taşra arşivlerindeki «A» kodlu belgeler, Kurum Arşivi vasıtasıyla </a:t>
            </a:r>
            <a:r>
              <a:rPr lang="tr-TR" dirty="0" err="1">
                <a:solidFill>
                  <a:schemeClr val="tx1"/>
                </a:solidFill>
              </a:rPr>
              <a:t>DAB’a</a:t>
            </a:r>
            <a:r>
              <a:rPr lang="tr-TR" dirty="0">
                <a:solidFill>
                  <a:schemeClr val="tx1"/>
                </a:solidFill>
              </a:rPr>
              <a:t> devri gerçekleştirmektedir.</a:t>
            </a:r>
          </a:p>
        </p:txBody>
      </p:sp>
      <p:sp>
        <p:nvSpPr>
          <p:cNvPr id="4" name="Dikdörtgen 3"/>
          <p:cNvSpPr/>
          <p:nvPr/>
        </p:nvSpPr>
        <p:spPr>
          <a:xfrm>
            <a:off x="467544" y="692696"/>
            <a:ext cx="5184576" cy="1200329"/>
          </a:xfrm>
          <a:prstGeom prst="rect">
            <a:avLst/>
          </a:prstGeom>
        </p:spPr>
        <p:txBody>
          <a:bodyPr wrap="square">
            <a:spAutoFit/>
          </a:bodyPr>
          <a:lstStyle/>
          <a:p>
            <a:pPr>
              <a:buNone/>
            </a:pPr>
            <a:r>
              <a:rPr lang="tr-TR" sz="2000" b="1" dirty="0">
                <a:latin typeface="OCR A Extended" panose="02010509020102010303" pitchFamily="50" charset="0"/>
                <a:cs typeface="Arial" panose="020B0604020202020204" pitchFamily="34" charset="0"/>
              </a:rPr>
              <a:t>Belgenin Devlet Arşivlerine Devri</a:t>
            </a:r>
            <a:endParaRPr lang="tr-TR" sz="2000" b="1" dirty="0">
              <a:latin typeface="OCR A Extended" panose="02010509020102010303" pitchFamily="50" charset="0"/>
            </a:endParaRPr>
          </a:p>
          <a:p>
            <a:endParaRPr lang="tr-TR" sz="3200" b="1" dirty="0">
              <a:effectLst>
                <a:outerShdw blurRad="38100" dist="38100" dir="2700000" algn="tl">
                  <a:srgbClr val="000000">
                    <a:alpha val="43137"/>
                  </a:srgbClr>
                </a:outerShdw>
              </a:effectLst>
              <a:latin typeface="OCR A Extended" panose="02010509020102010303" pitchFamily="50" charset="0"/>
            </a:endParaRPr>
          </a:p>
        </p:txBody>
      </p:sp>
      <p:pic>
        <p:nvPicPr>
          <p:cNvPr id="5" name="Picture 2" descr="C:\Users\anksalon21\Desktop\ARŞİV FOTO\Arşiv Binası yukarıdan görünüm\IMG_947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32040" y="3356992"/>
            <a:ext cx="3528392" cy="266429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Resim 6"/>
          <p:cNvPicPr>
            <a:picLocks noChangeAspect="1"/>
          </p:cNvPicPr>
          <p:nvPr/>
        </p:nvPicPr>
        <p:blipFill rotWithShape="1">
          <a:blip r:embed="rId3" cstate="print">
            <a:extLst>
              <a:ext uri="{28A0092B-C50C-407E-A947-70E740481C1C}">
                <a14:useLocalDpi xmlns:a14="http://schemas.microsoft.com/office/drawing/2010/main" val="0"/>
              </a:ext>
            </a:extLst>
          </a:blip>
          <a:srcRect l="5178" t="8788" r="4324" b="44066"/>
          <a:stretch/>
        </p:blipFill>
        <p:spPr>
          <a:xfrm>
            <a:off x="323528" y="2503229"/>
            <a:ext cx="4210147" cy="3079975"/>
          </a:xfrm>
          <a:prstGeom prst="rect">
            <a:avLst/>
          </a:prstGeom>
        </p:spPr>
      </p:pic>
    </p:spTree>
    <p:extLst>
      <p:ext uri="{BB962C8B-B14F-4D97-AF65-F5344CB8AC3E}">
        <p14:creationId xmlns:p14="http://schemas.microsoft.com/office/powerpoint/2010/main" val="3356455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8537" t="8354" r="6097" b="45105"/>
          <a:stretch/>
        </p:blipFill>
        <p:spPr>
          <a:xfrm>
            <a:off x="467544" y="476672"/>
            <a:ext cx="5040560" cy="2808312"/>
          </a:xfrm>
        </p:spPr>
      </p:pic>
      <p:pic>
        <p:nvPicPr>
          <p:cNvPr id="5" name="Resim 4"/>
          <p:cNvPicPr>
            <a:picLocks noChangeAspect="1"/>
          </p:cNvPicPr>
          <p:nvPr/>
        </p:nvPicPr>
        <p:blipFill rotWithShape="1">
          <a:blip r:embed="rId3" cstate="print">
            <a:extLst>
              <a:ext uri="{28A0092B-C50C-407E-A947-70E740481C1C}">
                <a14:useLocalDpi xmlns:a14="http://schemas.microsoft.com/office/drawing/2010/main" val="0"/>
              </a:ext>
            </a:extLst>
          </a:blip>
          <a:srcRect t="3801" b="56300"/>
          <a:stretch/>
        </p:blipFill>
        <p:spPr>
          <a:xfrm>
            <a:off x="2915816" y="3573016"/>
            <a:ext cx="5616624" cy="2484276"/>
          </a:xfrm>
          <a:prstGeom prst="rect">
            <a:avLst/>
          </a:prstGeom>
        </p:spPr>
      </p:pic>
    </p:spTree>
    <p:extLst>
      <p:ext uri="{BB962C8B-B14F-4D97-AF65-F5344CB8AC3E}">
        <p14:creationId xmlns:p14="http://schemas.microsoft.com/office/powerpoint/2010/main" val="12562099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467544" y="692696"/>
            <a:ext cx="5184576" cy="400110"/>
          </a:xfrm>
          <a:prstGeom prst="rect">
            <a:avLst/>
          </a:prstGeom>
        </p:spPr>
        <p:txBody>
          <a:bodyPr wrap="square">
            <a:spAutoFit/>
          </a:bodyPr>
          <a:lstStyle/>
          <a:p>
            <a:r>
              <a:rPr lang="tr-TR" altLang="tr-TR" sz="2000" b="1" dirty="0">
                <a:effectLst>
                  <a:outerShdw blurRad="38100" dist="38100" dir="2700000" algn="tl">
                    <a:srgbClr val="000000">
                      <a:alpha val="43137"/>
                    </a:srgbClr>
                  </a:outerShdw>
                </a:effectLst>
                <a:latin typeface="OCR A Extended" panose="02010509020102010303" pitchFamily="50" charset="0"/>
                <a:cs typeface="Arial" panose="020B0604020202020204" pitchFamily="34" charset="0"/>
              </a:rPr>
              <a:t>Mevzuat</a:t>
            </a:r>
            <a:endParaRPr lang="tr-TR" sz="3200" b="1" dirty="0">
              <a:effectLst>
                <a:outerShdw blurRad="38100" dist="38100" dir="2700000" algn="tl">
                  <a:srgbClr val="000000">
                    <a:alpha val="43137"/>
                  </a:srgbClr>
                </a:outerShdw>
              </a:effectLst>
              <a:latin typeface="OCR A Extended" panose="02010509020102010303" pitchFamily="50" charset="0"/>
            </a:endParaRPr>
          </a:p>
        </p:txBody>
      </p:sp>
      <p:sp>
        <p:nvSpPr>
          <p:cNvPr id="5" name="10 Yuvarlatılmış Dikdörtgen"/>
          <p:cNvSpPr/>
          <p:nvPr/>
        </p:nvSpPr>
        <p:spPr>
          <a:xfrm>
            <a:off x="2987824" y="1785094"/>
            <a:ext cx="2880320" cy="792088"/>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b="1" dirty="0">
              <a:solidFill>
                <a:schemeClr val="bg1"/>
              </a:solidFill>
              <a:latin typeface="Arial" pitchFamily="34" charset="0"/>
              <a:cs typeface="Arial" pitchFamily="34" charset="0"/>
            </a:endParaRPr>
          </a:p>
          <a:p>
            <a:pPr algn="ctr"/>
            <a:r>
              <a:rPr lang="tr-TR" b="1" dirty="0">
                <a:solidFill>
                  <a:schemeClr val="bg1"/>
                </a:solidFill>
                <a:latin typeface="Arial" pitchFamily="34" charset="0"/>
                <a:cs typeface="Arial" pitchFamily="34" charset="0"/>
              </a:rPr>
              <a:t>2005/7</a:t>
            </a:r>
          </a:p>
          <a:p>
            <a:pPr algn="ctr"/>
            <a:r>
              <a:rPr lang="tr-TR" b="1" dirty="0">
                <a:solidFill>
                  <a:schemeClr val="bg1"/>
                </a:solidFill>
                <a:latin typeface="Arial" pitchFamily="34" charset="0"/>
                <a:cs typeface="Arial" pitchFamily="34" charset="0"/>
              </a:rPr>
              <a:t>Başbakanlık Genelgesi</a:t>
            </a:r>
            <a:br>
              <a:rPr lang="tr-TR" b="1" dirty="0">
                <a:solidFill>
                  <a:schemeClr val="bg1"/>
                </a:solidFill>
                <a:latin typeface="Arial" pitchFamily="34" charset="0"/>
                <a:cs typeface="Arial" pitchFamily="34" charset="0"/>
              </a:rPr>
            </a:br>
            <a:endParaRPr lang="tr-TR" b="1" dirty="0">
              <a:solidFill>
                <a:schemeClr val="bg1"/>
              </a:solidFill>
              <a:latin typeface="Arial" pitchFamily="34" charset="0"/>
              <a:cs typeface="Arial" pitchFamily="34" charset="0"/>
            </a:endParaRPr>
          </a:p>
        </p:txBody>
      </p:sp>
      <p:sp>
        <p:nvSpPr>
          <p:cNvPr id="6" name="11 Dikdörtgen"/>
          <p:cNvSpPr/>
          <p:nvPr/>
        </p:nvSpPr>
        <p:spPr>
          <a:xfrm>
            <a:off x="3129125" y="2537112"/>
            <a:ext cx="2725811" cy="400110"/>
          </a:xfrm>
          <a:prstGeom prst="rect">
            <a:avLst/>
          </a:prstGeom>
        </p:spPr>
        <p:txBody>
          <a:bodyPr wrap="none">
            <a:spAutoFit/>
          </a:bodyPr>
          <a:lstStyle/>
          <a:p>
            <a:r>
              <a:rPr lang="tr-TR" sz="2000" b="1" dirty="0">
                <a:solidFill>
                  <a:srgbClr val="FF0000"/>
                </a:solidFill>
              </a:rPr>
              <a:t>“Standart Dosya Planı” </a:t>
            </a:r>
          </a:p>
        </p:txBody>
      </p:sp>
      <p:sp>
        <p:nvSpPr>
          <p:cNvPr id="7" name="12 Yuvarlatılmış Dikdörtgen"/>
          <p:cNvSpPr/>
          <p:nvPr/>
        </p:nvSpPr>
        <p:spPr>
          <a:xfrm>
            <a:off x="1043608" y="3103647"/>
            <a:ext cx="2952328" cy="86409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b="1" dirty="0">
              <a:solidFill>
                <a:schemeClr val="bg1"/>
              </a:solidFill>
              <a:latin typeface="Arial" pitchFamily="34" charset="0"/>
              <a:cs typeface="Arial" pitchFamily="34" charset="0"/>
            </a:endParaRPr>
          </a:p>
          <a:p>
            <a:pPr algn="ctr"/>
            <a:r>
              <a:rPr lang="tr-TR" b="1" dirty="0">
                <a:solidFill>
                  <a:schemeClr val="bg1"/>
                </a:solidFill>
                <a:latin typeface="Arial" pitchFamily="34" charset="0"/>
                <a:cs typeface="Arial" pitchFamily="34" charset="0"/>
              </a:rPr>
              <a:t>Arşivlerden Yararlanma Usul ve Esasları Hakkında Yönetmelik </a:t>
            </a:r>
            <a:endParaRPr lang="tr-TR" b="1" dirty="0">
              <a:solidFill>
                <a:srgbClr val="FF0000"/>
              </a:solidFill>
              <a:latin typeface="Arial" pitchFamily="34" charset="0"/>
              <a:cs typeface="Arial" pitchFamily="34" charset="0"/>
            </a:endParaRPr>
          </a:p>
          <a:p>
            <a:pPr algn="ctr"/>
            <a:endParaRPr lang="tr-TR" b="1" dirty="0">
              <a:solidFill>
                <a:schemeClr val="bg1"/>
              </a:solidFill>
              <a:latin typeface="Arial" pitchFamily="34" charset="0"/>
              <a:cs typeface="Arial" pitchFamily="34" charset="0"/>
            </a:endParaRPr>
          </a:p>
        </p:txBody>
      </p:sp>
      <p:sp>
        <p:nvSpPr>
          <p:cNvPr id="8" name="13 Yuvarlatılmış Dikdörtgen"/>
          <p:cNvSpPr/>
          <p:nvPr/>
        </p:nvSpPr>
        <p:spPr>
          <a:xfrm>
            <a:off x="935596" y="4948063"/>
            <a:ext cx="2952328" cy="792088"/>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b="1" dirty="0">
              <a:solidFill>
                <a:schemeClr val="bg1"/>
              </a:solidFill>
              <a:latin typeface="Arial" pitchFamily="34" charset="0"/>
              <a:cs typeface="Arial" pitchFamily="34" charset="0"/>
            </a:endParaRPr>
          </a:p>
          <a:p>
            <a:pPr algn="ctr"/>
            <a:r>
              <a:rPr lang="tr-TR" b="1" dirty="0">
                <a:solidFill>
                  <a:schemeClr val="bg1"/>
                </a:solidFill>
                <a:latin typeface="Arial" pitchFamily="34" charset="0"/>
                <a:cs typeface="Arial" pitchFamily="34" charset="0"/>
              </a:rPr>
              <a:t>TS 13298 Standardı</a:t>
            </a:r>
            <a:br>
              <a:rPr lang="tr-TR" b="1" dirty="0">
                <a:solidFill>
                  <a:schemeClr val="bg1"/>
                </a:solidFill>
                <a:latin typeface="Arial" pitchFamily="34" charset="0"/>
                <a:cs typeface="Arial" pitchFamily="34" charset="0"/>
              </a:rPr>
            </a:br>
            <a:endParaRPr lang="tr-TR" b="1" dirty="0">
              <a:solidFill>
                <a:schemeClr val="bg1"/>
              </a:solidFill>
              <a:latin typeface="Arial" pitchFamily="34" charset="0"/>
              <a:cs typeface="Arial" pitchFamily="34" charset="0"/>
            </a:endParaRPr>
          </a:p>
        </p:txBody>
      </p:sp>
      <p:sp>
        <p:nvSpPr>
          <p:cNvPr id="9" name="Metin kutusu 8"/>
          <p:cNvSpPr txBox="1"/>
          <p:nvPr/>
        </p:nvSpPr>
        <p:spPr>
          <a:xfrm>
            <a:off x="1339575" y="5772089"/>
            <a:ext cx="2154692" cy="400110"/>
          </a:xfrm>
          <a:prstGeom prst="rect">
            <a:avLst/>
          </a:prstGeom>
          <a:noFill/>
        </p:spPr>
        <p:txBody>
          <a:bodyPr wrap="none" rtlCol="0">
            <a:spAutoFit/>
          </a:bodyPr>
          <a:lstStyle/>
          <a:p>
            <a:r>
              <a:rPr lang="tr-TR" sz="2000" b="1" dirty="0">
                <a:solidFill>
                  <a:srgbClr val="FF0000"/>
                </a:solidFill>
              </a:rPr>
              <a:t>“ EBYS </a:t>
            </a:r>
            <a:r>
              <a:rPr lang="tr-TR" sz="2000" b="1" dirty="0" err="1">
                <a:solidFill>
                  <a:srgbClr val="FF0000"/>
                </a:solidFill>
              </a:rPr>
              <a:t>Standartı</a:t>
            </a:r>
            <a:r>
              <a:rPr lang="tr-TR" sz="2000" b="1" dirty="0">
                <a:solidFill>
                  <a:srgbClr val="FF0000"/>
                </a:solidFill>
              </a:rPr>
              <a:t> ”</a:t>
            </a:r>
            <a:endParaRPr lang="tr-TR" sz="2000" b="1" dirty="0"/>
          </a:p>
        </p:txBody>
      </p:sp>
      <p:sp>
        <p:nvSpPr>
          <p:cNvPr id="10" name="Metin kutusu 9"/>
          <p:cNvSpPr txBox="1"/>
          <p:nvPr/>
        </p:nvSpPr>
        <p:spPr>
          <a:xfrm>
            <a:off x="1763688" y="3963124"/>
            <a:ext cx="1467068" cy="400110"/>
          </a:xfrm>
          <a:prstGeom prst="rect">
            <a:avLst/>
          </a:prstGeom>
          <a:noFill/>
        </p:spPr>
        <p:txBody>
          <a:bodyPr wrap="none" rtlCol="0">
            <a:spAutoFit/>
          </a:bodyPr>
          <a:lstStyle/>
          <a:p>
            <a:r>
              <a:rPr lang="tr-TR" sz="2000" b="1" dirty="0">
                <a:solidFill>
                  <a:srgbClr val="FF0000"/>
                </a:solidFill>
                <a:latin typeface="Arial" pitchFamily="34" charset="0"/>
                <a:cs typeface="Arial" pitchFamily="34" charset="0"/>
              </a:rPr>
              <a:t>02/10/2021</a:t>
            </a:r>
            <a:endParaRPr lang="tr-TR" sz="2000" b="1" dirty="0"/>
          </a:p>
        </p:txBody>
      </p:sp>
      <p:sp>
        <p:nvSpPr>
          <p:cNvPr id="12" name="18 Yuvarlatılmış Dikdörtgen"/>
          <p:cNvSpPr/>
          <p:nvPr/>
        </p:nvSpPr>
        <p:spPr>
          <a:xfrm>
            <a:off x="4828118" y="2965302"/>
            <a:ext cx="2952328" cy="108012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Arial" pitchFamily="34" charset="0"/>
                <a:cs typeface="Arial" pitchFamily="34" charset="0"/>
              </a:rPr>
              <a:t>Dijitalleştirme Faaliyetlerine Yönelik Usul ve Esaslar</a:t>
            </a:r>
          </a:p>
        </p:txBody>
      </p:sp>
      <p:sp>
        <p:nvSpPr>
          <p:cNvPr id="13" name="Metin kutusu 12"/>
          <p:cNvSpPr txBox="1"/>
          <p:nvPr/>
        </p:nvSpPr>
        <p:spPr>
          <a:xfrm>
            <a:off x="5577161" y="4045422"/>
            <a:ext cx="1595309" cy="400110"/>
          </a:xfrm>
          <a:prstGeom prst="rect">
            <a:avLst/>
          </a:prstGeom>
          <a:noFill/>
        </p:spPr>
        <p:txBody>
          <a:bodyPr wrap="none" rtlCol="0">
            <a:spAutoFit/>
          </a:bodyPr>
          <a:lstStyle/>
          <a:p>
            <a:r>
              <a:rPr lang="tr-TR" sz="2000" b="1" dirty="0">
                <a:solidFill>
                  <a:srgbClr val="FF0000"/>
                </a:solidFill>
              </a:rPr>
              <a:t>07/07/2020</a:t>
            </a:r>
          </a:p>
        </p:txBody>
      </p:sp>
      <p:sp>
        <p:nvSpPr>
          <p:cNvPr id="14" name="18 Yuvarlatılmış Dikdörtgen"/>
          <p:cNvSpPr/>
          <p:nvPr/>
        </p:nvSpPr>
        <p:spPr>
          <a:xfrm>
            <a:off x="4932040" y="4732039"/>
            <a:ext cx="2952328" cy="1152128"/>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Arial" pitchFamily="34" charset="0"/>
                <a:cs typeface="Arial" pitchFamily="34" charset="0"/>
              </a:rPr>
              <a:t>Resmi Yazışmalarda Uygulanacak Usul ve Esaslar Hakkında Yönetmelik</a:t>
            </a:r>
          </a:p>
        </p:txBody>
      </p:sp>
      <p:sp>
        <p:nvSpPr>
          <p:cNvPr id="15" name="Metin kutusu 14"/>
          <p:cNvSpPr txBox="1"/>
          <p:nvPr/>
        </p:nvSpPr>
        <p:spPr>
          <a:xfrm>
            <a:off x="5436097" y="5844097"/>
            <a:ext cx="1736373" cy="400110"/>
          </a:xfrm>
          <a:prstGeom prst="rect">
            <a:avLst/>
          </a:prstGeom>
          <a:noFill/>
        </p:spPr>
        <p:txBody>
          <a:bodyPr wrap="none" rtlCol="0">
            <a:spAutoFit/>
          </a:bodyPr>
          <a:lstStyle/>
          <a:p>
            <a:r>
              <a:rPr lang="tr-TR" sz="2000" b="1" dirty="0">
                <a:solidFill>
                  <a:srgbClr val="FF0000"/>
                </a:solidFill>
              </a:rPr>
              <a:t>“ 01/07/2020”</a:t>
            </a:r>
          </a:p>
        </p:txBody>
      </p:sp>
    </p:spTree>
    <p:extLst>
      <p:ext uri="{BB962C8B-B14F-4D97-AF65-F5344CB8AC3E}">
        <p14:creationId xmlns:p14="http://schemas.microsoft.com/office/powerpoint/2010/main" val="37791680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467544" y="692696"/>
            <a:ext cx="5184576" cy="707886"/>
          </a:xfrm>
          <a:prstGeom prst="rect">
            <a:avLst/>
          </a:prstGeom>
        </p:spPr>
        <p:txBody>
          <a:bodyPr wrap="square">
            <a:spAutoFit/>
          </a:bodyPr>
          <a:lstStyle/>
          <a:p>
            <a:pPr>
              <a:buNone/>
            </a:pPr>
            <a:r>
              <a:rPr lang="tr-TR" sz="2000" b="1" dirty="0">
                <a:latin typeface="OCR A Extended" panose="02010509020102010303" pitchFamily="50" charset="0"/>
              </a:rPr>
              <a:t>Belge Devrinde Dikkat Edilecek </a:t>
            </a:r>
            <a:br>
              <a:rPr lang="tr-TR" sz="2000" b="1" dirty="0">
                <a:latin typeface="OCR A Extended" panose="02010509020102010303" pitchFamily="50" charset="0"/>
              </a:rPr>
            </a:br>
            <a:r>
              <a:rPr lang="tr-TR" sz="2000" b="1" dirty="0">
                <a:latin typeface="OCR A Extended" panose="02010509020102010303" pitchFamily="50" charset="0"/>
              </a:rPr>
              <a:t>Hususlar</a:t>
            </a:r>
            <a:endParaRPr lang="tr-TR" sz="3200" b="1" dirty="0">
              <a:effectLst>
                <a:outerShdw blurRad="38100" dist="38100" dir="2700000" algn="tl">
                  <a:srgbClr val="000000">
                    <a:alpha val="43137"/>
                  </a:srgbClr>
                </a:outerShdw>
              </a:effectLst>
              <a:latin typeface="OCR A Extended" panose="02010509020102010303" pitchFamily="50" charset="0"/>
            </a:endParaRPr>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387670" y="2461202"/>
            <a:ext cx="4185084" cy="3096344"/>
          </a:xfrm>
          <a:prstGeom prst="rect">
            <a:avLst/>
          </a:prstGeom>
        </p:spPr>
      </p:pic>
      <p:sp>
        <p:nvSpPr>
          <p:cNvPr id="6" name="Metin kutusu 5"/>
          <p:cNvSpPr txBox="1"/>
          <p:nvPr/>
        </p:nvSpPr>
        <p:spPr>
          <a:xfrm>
            <a:off x="755576" y="1916832"/>
            <a:ext cx="3744416" cy="4247317"/>
          </a:xfrm>
          <a:prstGeom prst="rect">
            <a:avLst/>
          </a:prstGeom>
          <a:noFill/>
        </p:spPr>
        <p:txBody>
          <a:bodyPr wrap="square" rtlCol="0">
            <a:spAutoFit/>
          </a:bodyPr>
          <a:lstStyle/>
          <a:p>
            <a:pPr marL="285750" indent="-285750" algn="just">
              <a:buFontTx/>
              <a:buChar char="-"/>
            </a:pPr>
            <a:r>
              <a:rPr lang="tr-TR" dirty="0"/>
              <a:t>Belge devredecek birim/kurum devir işlemlerine başlamadan önce muhatabına ön bilgi vermelidir. </a:t>
            </a:r>
          </a:p>
          <a:p>
            <a:pPr marL="285750" indent="-285750" algn="just">
              <a:buFontTx/>
              <a:buChar char="-"/>
            </a:pPr>
            <a:endParaRPr lang="tr-TR" dirty="0"/>
          </a:p>
          <a:p>
            <a:pPr marL="285750" indent="-285750" algn="just">
              <a:buFontTx/>
              <a:buChar char="-"/>
            </a:pPr>
            <a:endParaRPr lang="tr-TR" dirty="0"/>
          </a:p>
          <a:p>
            <a:pPr marL="285750" indent="-285750" algn="just">
              <a:buFontTx/>
              <a:buChar char="-"/>
            </a:pPr>
            <a:r>
              <a:rPr lang="tr-TR" dirty="0"/>
              <a:t>Belgelerin sağlıklı şekilde devrini gerçekleştirmekten her iki muhatap da sorumludur.</a:t>
            </a:r>
          </a:p>
          <a:p>
            <a:pPr marL="285750" indent="-285750" algn="just">
              <a:buFontTx/>
              <a:buChar char="-"/>
            </a:pPr>
            <a:endParaRPr lang="tr-TR" dirty="0"/>
          </a:p>
          <a:p>
            <a:pPr marL="285750" indent="-285750" algn="just">
              <a:buFontTx/>
              <a:buChar char="-"/>
            </a:pPr>
            <a:endParaRPr lang="tr-TR" dirty="0"/>
          </a:p>
          <a:p>
            <a:pPr marL="285750" indent="-285750" algn="just">
              <a:buFontTx/>
              <a:buChar char="-"/>
            </a:pPr>
            <a:r>
              <a:rPr lang="tr-TR" dirty="0"/>
              <a:t>Şehir veya ülke dışına devredilecek belgeler ile zorunlu halleri kapsayan belgelerin devrinde ise azami önlemler/tedbirler ön görülmeli ve alınmalıdır.</a:t>
            </a:r>
          </a:p>
        </p:txBody>
      </p:sp>
    </p:spTree>
    <p:extLst>
      <p:ext uri="{BB962C8B-B14F-4D97-AF65-F5344CB8AC3E}">
        <p14:creationId xmlns:p14="http://schemas.microsoft.com/office/powerpoint/2010/main" val="37316505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3568" y="764704"/>
            <a:ext cx="3384376" cy="5328592"/>
          </a:xfrm>
        </p:spPr>
      </p:pic>
      <p:sp>
        <p:nvSpPr>
          <p:cNvPr id="6" name="Metin kutusu 5"/>
          <p:cNvSpPr txBox="1"/>
          <p:nvPr/>
        </p:nvSpPr>
        <p:spPr>
          <a:xfrm>
            <a:off x="4499991" y="1844824"/>
            <a:ext cx="3872557" cy="4247317"/>
          </a:xfrm>
          <a:prstGeom prst="rect">
            <a:avLst/>
          </a:prstGeom>
          <a:noFill/>
        </p:spPr>
        <p:txBody>
          <a:bodyPr wrap="square" rtlCol="0">
            <a:spAutoFit/>
          </a:bodyPr>
          <a:lstStyle/>
          <a:p>
            <a:pPr marL="285750" indent="-285750" algn="just">
              <a:buFontTx/>
              <a:buChar char="-"/>
            </a:pPr>
            <a:r>
              <a:rPr lang="tr-TR" dirty="0"/>
              <a:t>Belge devreden birim/kurum ihtiyaç halinde devrettiği belgelere ulaşabilecek şekilde devretmeli ve gerekli envanter ile formları muhafaza etmelidir.</a:t>
            </a:r>
          </a:p>
          <a:p>
            <a:pPr marL="285750" indent="-285750" algn="just">
              <a:buFontTx/>
              <a:buChar char="-"/>
            </a:pPr>
            <a:endParaRPr lang="tr-TR" dirty="0"/>
          </a:p>
          <a:p>
            <a:pPr marL="285750" indent="-285750" algn="just">
              <a:buFontTx/>
              <a:buChar char="-"/>
            </a:pPr>
            <a:endParaRPr lang="tr-TR" dirty="0"/>
          </a:p>
          <a:p>
            <a:pPr marL="285750" indent="-285750" algn="just">
              <a:buFontTx/>
              <a:buChar char="-"/>
            </a:pPr>
            <a:r>
              <a:rPr lang="tr-TR" dirty="0"/>
              <a:t>Devralınan belgelerin işlem gördüğü tarihte meydana gelen teşekkül ve münasebet biçimlerine uyulmak zorunluluğunu ifade eden </a:t>
            </a:r>
            <a:r>
              <a:rPr lang="tr-TR" dirty="0" err="1"/>
              <a:t>Provenans</a:t>
            </a:r>
            <a:r>
              <a:rPr lang="tr-TR" dirty="0"/>
              <a:t> sistemine riayet edilmelidir. </a:t>
            </a:r>
          </a:p>
          <a:p>
            <a:pPr marL="285750" indent="-285750" algn="just">
              <a:buFontTx/>
              <a:buChar char="-"/>
            </a:pPr>
            <a:endParaRPr lang="tr-TR" dirty="0"/>
          </a:p>
          <a:p>
            <a:pPr marL="285750" indent="-285750" algn="just">
              <a:buFontTx/>
              <a:buChar char="-"/>
            </a:pPr>
            <a:endParaRPr lang="tr-TR" dirty="0"/>
          </a:p>
          <a:p>
            <a:pPr algn="just"/>
            <a:endParaRPr lang="tr-TR" dirty="0"/>
          </a:p>
        </p:txBody>
      </p:sp>
    </p:spTree>
    <p:extLst>
      <p:ext uri="{BB962C8B-B14F-4D97-AF65-F5344CB8AC3E}">
        <p14:creationId xmlns:p14="http://schemas.microsoft.com/office/powerpoint/2010/main" val="31707661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Başlık 3"/>
          <p:cNvSpPr>
            <a:spLocks noGrp="1"/>
          </p:cNvSpPr>
          <p:nvPr>
            <p:ph type="title"/>
          </p:nvPr>
        </p:nvSpPr>
        <p:spPr bwMode="auto">
          <a:xfrm>
            <a:off x="486109" y="2564904"/>
            <a:ext cx="3693205" cy="1728192"/>
          </a:xfrm>
        </p:spPr>
        <p:txBody>
          <a:bodyPr wrap="square" numCol="1" anchorCtr="0" compatLnSpc="1">
            <a:prstTxWarp prst="textNoShape">
              <a:avLst/>
            </a:prstTxWarp>
            <a:normAutofit/>
          </a:bodyPr>
          <a:lstStyle/>
          <a:p>
            <a:r>
              <a:rPr lang="tr-TR" sz="1800" b="1" dirty="0">
                <a:latin typeface="Segoe Print" panose="02000600000000000000" pitchFamily="2" charset="0"/>
              </a:rPr>
              <a:t>1517 Ridaniye Savaşı’ndan  </a:t>
            </a:r>
            <a:br>
              <a:rPr lang="tr-TR" sz="1800" b="1" dirty="0">
                <a:latin typeface="Segoe Print" panose="02000600000000000000" pitchFamily="2" charset="0"/>
              </a:rPr>
            </a:br>
            <a:r>
              <a:rPr lang="tr-TR" sz="1800" b="1" dirty="0">
                <a:latin typeface="Segoe Print" panose="02000600000000000000" pitchFamily="2" charset="0"/>
              </a:rPr>
              <a:t>2003 Körfez Savaşı’na </a:t>
            </a:r>
            <a:br>
              <a:rPr lang="tr-TR" sz="1800" b="1" dirty="0">
                <a:latin typeface="Segoe Print" panose="02000600000000000000" pitchFamily="2" charset="0"/>
              </a:rPr>
            </a:br>
            <a:r>
              <a:rPr lang="tr-TR" sz="1800" b="1" dirty="0">
                <a:latin typeface="Segoe Print" panose="02000600000000000000" pitchFamily="2" charset="0"/>
              </a:rPr>
              <a:t>Bilgi ve Belge aktarımı</a:t>
            </a:r>
            <a:br>
              <a:rPr lang="tr-TR" sz="1800" b="1" dirty="0">
                <a:latin typeface="Segoe Print" panose="02000600000000000000" pitchFamily="2" charset="0"/>
              </a:rPr>
            </a:br>
            <a:r>
              <a:rPr lang="tr-TR" sz="1800" b="1" dirty="0">
                <a:latin typeface="Segoe Print" panose="02000600000000000000" pitchFamily="2" charset="0"/>
              </a:rPr>
              <a:t>     </a:t>
            </a:r>
          </a:p>
        </p:txBody>
      </p:sp>
      <p:pic>
        <p:nvPicPr>
          <p:cNvPr id="7" name="Picture 2" descr="https://i4.hurimg.com/i/hurriyet/75/0x0/5ac0e3f618c7731dbc4d885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4699" y="2348880"/>
            <a:ext cx="4781331" cy="29883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Dikdörtgen 4"/>
          <p:cNvSpPr/>
          <p:nvPr/>
        </p:nvSpPr>
        <p:spPr>
          <a:xfrm>
            <a:off x="467544" y="692696"/>
            <a:ext cx="5184576" cy="892552"/>
          </a:xfrm>
          <a:prstGeom prst="rect">
            <a:avLst/>
          </a:prstGeom>
        </p:spPr>
        <p:txBody>
          <a:bodyPr wrap="square">
            <a:spAutoFit/>
          </a:bodyPr>
          <a:lstStyle/>
          <a:p>
            <a:r>
              <a:rPr lang="tr-TR" altLang="tr-TR" sz="2000" b="1" dirty="0">
                <a:latin typeface="OCR A Extended" panose="02010509020102010303" pitchFamily="50" charset="0"/>
                <a:cs typeface="Tahoma" pitchFamily="34" charset="0"/>
              </a:rPr>
              <a:t>Arşiv Tarihi</a:t>
            </a:r>
            <a:endParaRPr lang="tr-TR" sz="2000" dirty="0"/>
          </a:p>
          <a:p>
            <a:endParaRPr lang="tr-TR" sz="3200" b="1" dirty="0">
              <a:effectLst>
                <a:outerShdw blurRad="38100" dist="38100" dir="2700000" algn="tl">
                  <a:srgbClr val="000000">
                    <a:alpha val="43137"/>
                  </a:srgbClr>
                </a:outerShdw>
              </a:effectLst>
              <a:latin typeface="OCR A Extended" panose="02010509020102010303" pitchFamily="50" charset="0"/>
            </a:endParaRPr>
          </a:p>
        </p:txBody>
      </p:sp>
      <p:sp>
        <p:nvSpPr>
          <p:cNvPr id="2" name="Metin kutusu 1">
            <a:extLst>
              <a:ext uri="{FF2B5EF4-FFF2-40B4-BE49-F238E27FC236}">
                <a16:creationId xmlns:a16="http://schemas.microsoft.com/office/drawing/2014/main" xmlns="" id="{AD5BD5C0-A462-465B-BE29-8734C64263FA}"/>
              </a:ext>
            </a:extLst>
          </p:cNvPr>
          <p:cNvSpPr txBox="1"/>
          <p:nvPr/>
        </p:nvSpPr>
        <p:spPr>
          <a:xfrm>
            <a:off x="611560" y="4653136"/>
            <a:ext cx="2304256" cy="369332"/>
          </a:xfrm>
          <a:prstGeom prst="rect">
            <a:avLst/>
          </a:prstGeom>
          <a:noFill/>
        </p:spPr>
        <p:txBody>
          <a:bodyPr wrap="square" rtlCol="0">
            <a:spAutoFit/>
          </a:bodyPr>
          <a:lstStyle/>
          <a:p>
            <a:r>
              <a:rPr lang="tr-TR" dirty="0"/>
              <a:t>ALAN MAKOVSKY</a:t>
            </a:r>
            <a:r>
              <a:rPr lang="tr-TR" dirty="0">
                <a:solidFill>
                  <a:srgbClr val="FF0000"/>
                </a:solidFill>
              </a:rPr>
              <a:t>? ? ?</a:t>
            </a:r>
          </a:p>
        </p:txBody>
      </p:sp>
    </p:spTree>
    <p:extLst>
      <p:ext uri="{BB962C8B-B14F-4D97-AF65-F5344CB8AC3E}">
        <p14:creationId xmlns:p14="http://schemas.microsoft.com/office/powerpoint/2010/main" val="627769463"/>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2" cstate="print"/>
          <a:srcRect/>
          <a:stretch>
            <a:fillRect/>
          </a:stretch>
        </p:blipFill>
        <p:spPr bwMode="auto">
          <a:xfrm>
            <a:off x="2123728" y="1988840"/>
            <a:ext cx="4608512" cy="1656184"/>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11 Resim" descr="office-space-06_0_0.jpg"/>
          <p:cNvPicPr>
            <a:picLocks noChangeAspect="1"/>
          </p:cNvPicPr>
          <p:nvPr/>
        </p:nvPicPr>
        <p:blipFill>
          <a:blip r:embed="rId3" cstate="print"/>
          <a:stretch>
            <a:fillRect/>
          </a:stretch>
        </p:blipFill>
        <p:spPr>
          <a:xfrm>
            <a:off x="4932041" y="3868133"/>
            <a:ext cx="3024335" cy="220274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Picture 3" descr="G:\Mevzuat\Resimler\Toplanti_salonu_ses_yalitimi_10.jpg"/>
          <p:cNvPicPr>
            <a:picLocks noChangeAspect="1" noChangeArrowheads="1"/>
          </p:cNvPicPr>
          <p:nvPr/>
        </p:nvPicPr>
        <p:blipFill>
          <a:blip r:embed="rId4" cstate="print"/>
          <a:srcRect/>
          <a:stretch>
            <a:fillRect/>
          </a:stretch>
        </p:blipFill>
        <p:spPr bwMode="auto">
          <a:xfrm>
            <a:off x="971600" y="3868826"/>
            <a:ext cx="3096344" cy="216075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Dikdörtgen 6"/>
          <p:cNvSpPr/>
          <p:nvPr/>
        </p:nvSpPr>
        <p:spPr>
          <a:xfrm>
            <a:off x="467544" y="692696"/>
            <a:ext cx="5184576" cy="400110"/>
          </a:xfrm>
          <a:prstGeom prst="rect">
            <a:avLst/>
          </a:prstGeom>
        </p:spPr>
        <p:txBody>
          <a:bodyPr wrap="square">
            <a:spAutoFit/>
          </a:bodyPr>
          <a:lstStyle/>
          <a:p>
            <a:pPr>
              <a:buNone/>
            </a:pPr>
            <a:r>
              <a:rPr lang="tr-TR" sz="2000" b="1" dirty="0">
                <a:latin typeface="OCR A Extended" panose="02010509020102010303" pitchFamily="50" charset="0"/>
              </a:rPr>
              <a:t>Ayıklama ve İmha Süreçleri</a:t>
            </a:r>
            <a:endParaRPr lang="tr-TR" sz="3200" b="1" dirty="0">
              <a:effectLst>
                <a:outerShdw blurRad="38100" dist="38100" dir="2700000" algn="tl">
                  <a:srgbClr val="000000">
                    <a:alpha val="43137"/>
                  </a:srgbClr>
                </a:outerShdw>
              </a:effectLst>
              <a:latin typeface="OCR A Extended" panose="02010509020102010303" pitchFamily="50" charset="0"/>
            </a:endParaRPr>
          </a:p>
        </p:txBody>
      </p:sp>
    </p:spTree>
    <p:extLst>
      <p:ext uri="{BB962C8B-B14F-4D97-AF65-F5344CB8AC3E}">
        <p14:creationId xmlns:p14="http://schemas.microsoft.com/office/powerpoint/2010/main" val="2913104479"/>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683228" y="1772816"/>
            <a:ext cx="7345155" cy="3467100"/>
          </a:xfrm>
        </p:spPr>
        <p:txBody>
          <a:bodyPr>
            <a:normAutofit/>
          </a:bodyPr>
          <a:lstStyle/>
          <a:p>
            <a:pPr algn="just">
              <a:buNone/>
            </a:pPr>
            <a:r>
              <a:rPr lang="tr-TR" dirty="0">
                <a:solidFill>
                  <a:schemeClr val="tx1"/>
                </a:solidFill>
              </a:rPr>
              <a:t>	Arşiv Belgesi niteliği kazananlar süresiz bir şekilde saklanmakta iken ileride kullanılmasına ve saklanmasına lüzum görülmeyen belgeler ise oluşturulan planlar doğrultusunda tasfiye edilmektedir.</a:t>
            </a:r>
          </a:p>
          <a:p>
            <a:pPr algn="just">
              <a:buNone/>
            </a:pPr>
            <a:r>
              <a:rPr lang="tr-TR" dirty="0">
                <a:solidFill>
                  <a:schemeClr val="tx1"/>
                </a:solidFill>
              </a:rPr>
              <a:t>	</a:t>
            </a:r>
          </a:p>
        </p:txBody>
      </p:sp>
      <p:pic>
        <p:nvPicPr>
          <p:cNvPr id="7" name="Picture 3"/>
          <p:cNvPicPr>
            <a:picLocks noChangeAspect="1" noChangeArrowheads="1"/>
          </p:cNvPicPr>
          <p:nvPr/>
        </p:nvPicPr>
        <p:blipFill>
          <a:blip r:embed="rId2" cstate="print"/>
          <a:srcRect/>
          <a:stretch>
            <a:fillRect/>
          </a:stretch>
        </p:blipFill>
        <p:spPr bwMode="auto">
          <a:xfrm>
            <a:off x="5292080" y="3068960"/>
            <a:ext cx="2799663" cy="2336969"/>
          </a:xfrm>
          <a:prstGeom prst="rect">
            <a:avLst/>
          </a:prstGeom>
          <a:noFill/>
          <a:ln w="9525">
            <a:noFill/>
            <a:miter lim="800000"/>
            <a:headEnd/>
            <a:tailEnd/>
          </a:ln>
        </p:spPr>
      </p:pic>
      <p:sp>
        <p:nvSpPr>
          <p:cNvPr id="3" name="Metin kutusu 2"/>
          <p:cNvSpPr txBox="1"/>
          <p:nvPr/>
        </p:nvSpPr>
        <p:spPr>
          <a:xfrm>
            <a:off x="611560" y="3645024"/>
            <a:ext cx="3908379" cy="1631216"/>
          </a:xfrm>
          <a:prstGeom prst="rect">
            <a:avLst/>
          </a:prstGeom>
          <a:noFill/>
        </p:spPr>
        <p:txBody>
          <a:bodyPr wrap="square" rtlCol="0">
            <a:spAutoFit/>
          </a:bodyPr>
          <a:lstStyle/>
          <a:p>
            <a:pPr algn="just"/>
            <a:r>
              <a:rPr lang="tr-TR" sz="2000" dirty="0"/>
              <a:t>Bu planlar </a:t>
            </a:r>
            <a:r>
              <a:rPr lang="tr-TR" sz="2000" i="1" dirty="0"/>
              <a:t>Arşiv Belgesi Tespit Çalışmaları</a:t>
            </a:r>
            <a:r>
              <a:rPr lang="tr-TR" sz="2000" dirty="0"/>
              <a:t> ve </a:t>
            </a:r>
            <a:r>
              <a:rPr lang="tr-TR" sz="2000" i="1" dirty="0"/>
              <a:t>Saklama Süreli Standart Dosya Planı </a:t>
            </a:r>
            <a:r>
              <a:rPr lang="tr-TR" sz="2000" dirty="0"/>
              <a:t>gibi çalışmalardır.</a:t>
            </a:r>
          </a:p>
          <a:p>
            <a:endParaRPr lang="tr-TR" sz="2000" dirty="0"/>
          </a:p>
        </p:txBody>
      </p:sp>
      <p:sp>
        <p:nvSpPr>
          <p:cNvPr id="9" name="Dikdörtgen 8"/>
          <p:cNvSpPr/>
          <p:nvPr/>
        </p:nvSpPr>
        <p:spPr>
          <a:xfrm>
            <a:off x="570487" y="692696"/>
            <a:ext cx="4936450" cy="400110"/>
          </a:xfrm>
          <a:prstGeom prst="rect">
            <a:avLst/>
          </a:prstGeom>
        </p:spPr>
        <p:txBody>
          <a:bodyPr wrap="square">
            <a:spAutoFit/>
          </a:bodyPr>
          <a:lstStyle/>
          <a:p>
            <a:pPr>
              <a:buNone/>
            </a:pPr>
            <a:r>
              <a:rPr lang="tr-TR" sz="2000" b="1" dirty="0">
                <a:latin typeface="OCR A Extended" panose="02010509020102010303" pitchFamily="50" charset="0"/>
              </a:rPr>
              <a:t>Ayıklama ve İmha Süreçleri</a:t>
            </a:r>
            <a:endParaRPr lang="tr-TR" sz="2000" b="1" dirty="0">
              <a:effectLst>
                <a:outerShdw blurRad="38100" dist="38100" dir="2700000" algn="tl">
                  <a:srgbClr val="000000">
                    <a:alpha val="43137"/>
                  </a:srgbClr>
                </a:outerShdw>
              </a:effectLst>
              <a:latin typeface="OCR A Extended" panose="02010509020102010303" pitchFamily="50" charset="0"/>
            </a:endParaRPr>
          </a:p>
        </p:txBody>
      </p:sp>
    </p:spTree>
    <p:extLst>
      <p:ext uri="{BB962C8B-B14F-4D97-AF65-F5344CB8AC3E}">
        <p14:creationId xmlns:p14="http://schemas.microsoft.com/office/powerpoint/2010/main" val="31882425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Rectangle 2"/>
          <p:cNvSpPr txBox="1">
            <a:spLocks noChangeArrowheads="1"/>
          </p:cNvSpPr>
          <p:nvPr/>
        </p:nvSpPr>
        <p:spPr bwMode="auto">
          <a:xfrm>
            <a:off x="2257425" y="2010966"/>
            <a:ext cx="4629150" cy="642938"/>
          </a:xfrm>
          <a:prstGeom prst="rect">
            <a:avLst/>
          </a:prstGeom>
          <a:noFill/>
          <a:ln w="9525">
            <a:noFill/>
            <a:miter lim="800000"/>
            <a:headEnd/>
            <a:tailEnd/>
          </a:ln>
        </p:spPr>
        <p:txBody>
          <a:bodyPr/>
          <a:lstStyle/>
          <a:p>
            <a:pPr algn="ctr"/>
            <a:endParaRPr lang="tr-TR" sz="2475">
              <a:latin typeface="Calibri" pitchFamily="34" charset="0"/>
            </a:endParaRPr>
          </a:p>
        </p:txBody>
      </p:sp>
      <p:graphicFrame>
        <p:nvGraphicFramePr>
          <p:cNvPr id="2" name="Diyagram 1"/>
          <p:cNvGraphicFramePr/>
          <p:nvPr>
            <p:extLst>
              <p:ext uri="{D42A27DB-BD31-4B8C-83A1-F6EECF244321}">
                <p14:modId xmlns:p14="http://schemas.microsoft.com/office/powerpoint/2010/main" val="3501499124"/>
              </p:ext>
            </p:extLst>
          </p:nvPr>
        </p:nvGraphicFramePr>
        <p:xfrm>
          <a:off x="1647458" y="2029296"/>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Dikdörtgen 7"/>
          <p:cNvSpPr/>
          <p:nvPr/>
        </p:nvSpPr>
        <p:spPr>
          <a:xfrm>
            <a:off x="467544" y="692696"/>
            <a:ext cx="5184576" cy="400110"/>
          </a:xfrm>
          <a:prstGeom prst="rect">
            <a:avLst/>
          </a:prstGeom>
        </p:spPr>
        <p:txBody>
          <a:bodyPr wrap="square">
            <a:spAutoFit/>
          </a:bodyPr>
          <a:lstStyle/>
          <a:p>
            <a:pPr>
              <a:buNone/>
            </a:pPr>
            <a:r>
              <a:rPr lang="tr-TR" sz="2000" b="1" dirty="0">
                <a:latin typeface="OCR A Extended" panose="02010509020102010303" pitchFamily="50" charset="0"/>
              </a:rPr>
              <a:t>Ayıklama ve İmha Amaç ve Önemi</a:t>
            </a:r>
            <a:endParaRPr lang="tr-TR" sz="3200" b="1" dirty="0">
              <a:effectLst>
                <a:outerShdw blurRad="38100" dist="38100" dir="2700000" algn="tl">
                  <a:srgbClr val="000000">
                    <a:alpha val="43137"/>
                  </a:srgbClr>
                </a:outerShdw>
              </a:effectLst>
              <a:latin typeface="OCR A Extended" panose="02010509020102010303" pitchFamily="50" charset="0"/>
            </a:endParaRPr>
          </a:p>
        </p:txBody>
      </p:sp>
    </p:spTree>
    <p:extLst>
      <p:ext uri="{BB962C8B-B14F-4D97-AF65-F5344CB8AC3E}">
        <p14:creationId xmlns:p14="http://schemas.microsoft.com/office/powerpoint/2010/main" val="639120231"/>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3" name="Rectangle 2"/>
          <p:cNvSpPr txBox="1">
            <a:spLocks noChangeArrowheads="1"/>
          </p:cNvSpPr>
          <p:nvPr/>
        </p:nvSpPr>
        <p:spPr bwMode="auto">
          <a:xfrm>
            <a:off x="2257425" y="2010966"/>
            <a:ext cx="4629150" cy="642938"/>
          </a:xfrm>
          <a:prstGeom prst="rect">
            <a:avLst/>
          </a:prstGeom>
          <a:noFill/>
          <a:ln w="9525">
            <a:noFill/>
            <a:miter lim="800000"/>
            <a:headEnd/>
            <a:tailEnd/>
          </a:ln>
        </p:spPr>
        <p:txBody>
          <a:bodyPr/>
          <a:lstStyle/>
          <a:p>
            <a:pPr algn="ctr"/>
            <a:endParaRPr lang="tr-TR" sz="2475">
              <a:latin typeface="Calibri" pitchFamily="34" charset="0"/>
            </a:endParaRPr>
          </a:p>
        </p:txBody>
      </p:sp>
      <p:sp>
        <p:nvSpPr>
          <p:cNvPr id="138244" name="Rectangle 3"/>
          <p:cNvSpPr txBox="1">
            <a:spLocks noChangeArrowheads="1"/>
          </p:cNvSpPr>
          <p:nvPr/>
        </p:nvSpPr>
        <p:spPr bwMode="auto">
          <a:xfrm>
            <a:off x="971600" y="1772816"/>
            <a:ext cx="6743699" cy="2734272"/>
          </a:xfrm>
          <a:prstGeom prst="rect">
            <a:avLst/>
          </a:prstGeom>
          <a:noFill/>
          <a:ln w="9525">
            <a:noFill/>
            <a:miter lim="800000"/>
            <a:headEnd/>
            <a:tailEnd/>
          </a:ln>
        </p:spPr>
        <p:txBody>
          <a:bodyPr/>
          <a:lstStyle/>
          <a:p>
            <a:pPr algn="just"/>
            <a:r>
              <a:rPr lang="tr-TR" sz="2000" dirty="0"/>
              <a:t>Kurum ve kuruluşlarca işlemi tamamlanan veya denetim süresini tamamlayan belgeler içlerinde “arşiv belgesi” olabileceği </a:t>
            </a:r>
            <a:r>
              <a:rPr lang="tr-TR" sz="2000" u="sng" dirty="0"/>
              <a:t>düşünülmeksizin</a:t>
            </a:r>
            <a:r>
              <a:rPr lang="tr-TR" sz="2000" dirty="0"/>
              <a:t> imha edilmiştir. </a:t>
            </a:r>
          </a:p>
          <a:p>
            <a:pPr algn="just"/>
            <a:endParaRPr lang="tr-TR" sz="2000" dirty="0"/>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3768" y="3429000"/>
            <a:ext cx="5905500" cy="2952750"/>
          </a:xfrm>
          <a:prstGeom prst="rect">
            <a:avLst/>
          </a:prstGeom>
        </p:spPr>
      </p:pic>
      <p:sp>
        <p:nvSpPr>
          <p:cNvPr id="8" name="Dikdörtgen 7"/>
          <p:cNvSpPr/>
          <p:nvPr/>
        </p:nvSpPr>
        <p:spPr>
          <a:xfrm>
            <a:off x="467544" y="692696"/>
            <a:ext cx="5184576" cy="400110"/>
          </a:xfrm>
          <a:prstGeom prst="rect">
            <a:avLst/>
          </a:prstGeom>
        </p:spPr>
        <p:txBody>
          <a:bodyPr wrap="square">
            <a:spAutoFit/>
          </a:bodyPr>
          <a:lstStyle/>
          <a:p>
            <a:pPr>
              <a:buNone/>
            </a:pPr>
            <a:r>
              <a:rPr lang="tr-TR" sz="2000" b="1" dirty="0">
                <a:latin typeface="OCR A Extended" panose="02010509020102010303" pitchFamily="50" charset="0"/>
              </a:rPr>
              <a:t>Ayıklama ve İmha Amaç ve Önemi</a:t>
            </a:r>
            <a:endParaRPr lang="tr-TR" sz="3200" b="1" dirty="0">
              <a:effectLst>
                <a:outerShdw blurRad="38100" dist="38100" dir="2700000" algn="tl">
                  <a:srgbClr val="000000">
                    <a:alpha val="43137"/>
                  </a:srgbClr>
                </a:outerShdw>
              </a:effectLst>
              <a:latin typeface="OCR A Extended" panose="02010509020102010303" pitchFamily="50" charset="0"/>
            </a:endParaRPr>
          </a:p>
        </p:txBody>
      </p:sp>
    </p:spTree>
    <p:extLst>
      <p:ext uri="{BB962C8B-B14F-4D97-AF65-F5344CB8AC3E}">
        <p14:creationId xmlns:p14="http://schemas.microsoft.com/office/powerpoint/2010/main" val="2736623713"/>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6" name="Rectangle 3"/>
          <p:cNvSpPr txBox="1">
            <a:spLocks noChangeArrowheads="1"/>
          </p:cNvSpPr>
          <p:nvPr/>
        </p:nvSpPr>
        <p:spPr bwMode="auto">
          <a:xfrm>
            <a:off x="3356671" y="2456557"/>
            <a:ext cx="2713732" cy="2528888"/>
          </a:xfrm>
          <a:prstGeom prst="rect">
            <a:avLst/>
          </a:prstGeom>
          <a:noFill/>
          <a:ln w="9525">
            <a:noFill/>
            <a:miter lim="800000"/>
            <a:headEnd/>
            <a:tailEnd/>
          </a:ln>
        </p:spPr>
        <p:txBody>
          <a:bodyPr/>
          <a:lstStyle/>
          <a:p>
            <a:pPr marL="192881" indent="-192881">
              <a:spcBef>
                <a:spcPct val="20000"/>
              </a:spcBef>
              <a:buFont typeface="Arial" charset="0"/>
              <a:buChar char="•"/>
            </a:pPr>
            <a:endParaRPr lang="tr-TR" sz="2000" dirty="0">
              <a:latin typeface="Calibri" pitchFamily="34" charset="0"/>
            </a:endParaRPr>
          </a:p>
          <a:p>
            <a:pPr marL="192881" indent="-192881">
              <a:spcBef>
                <a:spcPct val="20000"/>
              </a:spcBef>
              <a:buFont typeface="Arial" charset="0"/>
              <a:buChar char="•"/>
            </a:pPr>
            <a:endParaRPr lang="tr-TR" sz="2000" dirty="0">
              <a:latin typeface="Calibri" pitchFamily="34" charset="0"/>
            </a:endParaRPr>
          </a:p>
        </p:txBody>
      </p:sp>
      <p:pic>
        <p:nvPicPr>
          <p:cNvPr id="156677" name="Picture 5" descr="j0233018"/>
          <p:cNvPicPr>
            <a:picLocks noChangeAspect="1" noChangeArrowheads="1"/>
          </p:cNvPicPr>
          <p:nvPr/>
        </p:nvPicPr>
        <p:blipFill>
          <a:blip r:embed="rId3" cstate="print"/>
          <a:srcRect/>
          <a:stretch>
            <a:fillRect/>
          </a:stretch>
        </p:blipFill>
        <p:spPr bwMode="auto">
          <a:xfrm>
            <a:off x="3131840" y="3401193"/>
            <a:ext cx="3240584" cy="2483347"/>
          </a:xfrm>
          <a:prstGeom prst="rect">
            <a:avLst/>
          </a:prstGeom>
          <a:noFill/>
          <a:ln w="9525">
            <a:noFill/>
            <a:miter lim="800000"/>
            <a:headEnd/>
            <a:tailEnd/>
          </a:ln>
        </p:spPr>
      </p:pic>
      <p:sp>
        <p:nvSpPr>
          <p:cNvPr id="2" name="Dikdörtgen 1"/>
          <p:cNvSpPr/>
          <p:nvPr/>
        </p:nvSpPr>
        <p:spPr>
          <a:xfrm>
            <a:off x="1043608" y="1920040"/>
            <a:ext cx="7128792" cy="707886"/>
          </a:xfrm>
          <a:prstGeom prst="rect">
            <a:avLst/>
          </a:prstGeom>
        </p:spPr>
        <p:txBody>
          <a:bodyPr wrap="square">
            <a:spAutoFit/>
          </a:bodyPr>
          <a:lstStyle/>
          <a:p>
            <a:pPr algn="just"/>
            <a:r>
              <a:rPr lang="tr-TR" sz="2000" dirty="0"/>
              <a:t>Ayıklama ve İmha Komisyonları marifetiyle yapılacak bir ayıklama ve imha işlemi “Arşiv </a:t>
            </a:r>
            <a:r>
              <a:rPr lang="tr-TR" sz="2000" dirty="0" err="1"/>
              <a:t>Belgesi”nin</a:t>
            </a:r>
            <a:r>
              <a:rPr lang="tr-TR" sz="2000" dirty="0"/>
              <a:t> kayba uğramasını önleyecektir. </a:t>
            </a:r>
          </a:p>
        </p:txBody>
      </p:sp>
      <p:sp>
        <p:nvSpPr>
          <p:cNvPr id="7" name="Dikdörtgen 6"/>
          <p:cNvSpPr/>
          <p:nvPr/>
        </p:nvSpPr>
        <p:spPr>
          <a:xfrm>
            <a:off x="467544" y="692696"/>
            <a:ext cx="5184576" cy="707886"/>
          </a:xfrm>
          <a:prstGeom prst="rect">
            <a:avLst/>
          </a:prstGeom>
        </p:spPr>
        <p:txBody>
          <a:bodyPr wrap="square">
            <a:spAutoFit/>
          </a:bodyPr>
          <a:lstStyle/>
          <a:p>
            <a:pPr>
              <a:buNone/>
            </a:pPr>
            <a:r>
              <a:rPr lang="tr-TR" sz="2000" b="1" dirty="0">
                <a:latin typeface="OCR A Extended" panose="02010509020102010303" pitchFamily="50" charset="0"/>
              </a:rPr>
              <a:t>Kurum Arşivlerinde Ayıklama ve İmha Komisyonları</a:t>
            </a:r>
            <a:endParaRPr lang="tr-TR" sz="2000" b="1" dirty="0">
              <a:effectLst>
                <a:outerShdw blurRad="38100" dist="38100" dir="2700000" algn="tl">
                  <a:srgbClr val="000000">
                    <a:alpha val="43137"/>
                  </a:srgbClr>
                </a:outerShdw>
              </a:effectLst>
              <a:latin typeface="OCR A Extended" panose="02010509020102010303" pitchFamily="50" charset="0"/>
            </a:endParaRPr>
          </a:p>
        </p:txBody>
      </p:sp>
    </p:spTree>
    <p:extLst>
      <p:ext uri="{BB962C8B-B14F-4D97-AF65-F5344CB8AC3E}">
        <p14:creationId xmlns:p14="http://schemas.microsoft.com/office/powerpoint/2010/main" val="2145109629"/>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7" name="Rectangle 3"/>
          <p:cNvSpPr txBox="1">
            <a:spLocks noChangeArrowheads="1"/>
          </p:cNvSpPr>
          <p:nvPr/>
        </p:nvSpPr>
        <p:spPr bwMode="auto">
          <a:xfrm>
            <a:off x="1485900" y="1412776"/>
            <a:ext cx="6743700" cy="2049363"/>
          </a:xfrm>
          <a:prstGeom prst="rect">
            <a:avLst/>
          </a:prstGeom>
          <a:noFill/>
          <a:ln w="9525">
            <a:noFill/>
            <a:miter lim="800000"/>
            <a:headEnd/>
            <a:tailEnd/>
          </a:ln>
        </p:spPr>
        <p:txBody>
          <a:bodyPr/>
          <a:lstStyle/>
          <a:p>
            <a:pPr marL="192881" indent="-192881">
              <a:spcBef>
                <a:spcPct val="20000"/>
              </a:spcBef>
            </a:pPr>
            <a:r>
              <a:rPr lang="tr-TR" b="1" dirty="0">
                <a:latin typeface="Calibri" pitchFamily="34" charset="0"/>
              </a:rPr>
              <a:t>	</a:t>
            </a:r>
            <a:r>
              <a:rPr lang="tr-TR" sz="1350" b="1" dirty="0">
                <a:latin typeface="Calibri" pitchFamily="34" charset="0"/>
              </a:rPr>
              <a:t>BAŞKAN:	</a:t>
            </a:r>
            <a:r>
              <a:rPr lang="tr-TR" sz="1350" dirty="0">
                <a:latin typeface="Calibri" pitchFamily="34" charset="0"/>
              </a:rPr>
              <a:t>Kurum Arşiv Sorumlusu</a:t>
            </a:r>
            <a:endParaRPr lang="tr-TR" sz="1350" b="1" dirty="0">
              <a:latin typeface="Calibri" pitchFamily="34" charset="0"/>
            </a:endParaRPr>
          </a:p>
          <a:p>
            <a:pPr marL="192881" indent="-192881">
              <a:spcBef>
                <a:spcPct val="20000"/>
              </a:spcBef>
            </a:pPr>
            <a:r>
              <a:rPr lang="tr-TR" sz="1350" b="1" dirty="0">
                <a:latin typeface="Calibri" pitchFamily="34" charset="0"/>
              </a:rPr>
              <a:t>	ÜYE:	</a:t>
            </a:r>
            <a:r>
              <a:rPr lang="tr-TR" sz="1350" dirty="0">
                <a:latin typeface="Calibri" pitchFamily="34" charset="0"/>
              </a:rPr>
              <a:t>Kurum Arşiv Personeli</a:t>
            </a:r>
            <a:endParaRPr lang="tr-TR" sz="1350" b="1" dirty="0">
              <a:latin typeface="Calibri" pitchFamily="34" charset="0"/>
            </a:endParaRPr>
          </a:p>
          <a:p>
            <a:pPr marL="192881" indent="-192881">
              <a:spcBef>
                <a:spcPct val="20000"/>
              </a:spcBef>
            </a:pPr>
            <a:r>
              <a:rPr lang="tr-TR" sz="1350" b="1" dirty="0">
                <a:latin typeface="Calibri" pitchFamily="34" charset="0"/>
              </a:rPr>
              <a:t>	ÜYE:	</a:t>
            </a:r>
            <a:r>
              <a:rPr lang="tr-TR" sz="1350" dirty="0">
                <a:latin typeface="Calibri" pitchFamily="34" charset="0"/>
              </a:rPr>
              <a:t>Kurum Arşiv Personeli</a:t>
            </a:r>
            <a:endParaRPr lang="tr-TR" sz="1350" b="1" dirty="0">
              <a:latin typeface="Calibri" pitchFamily="34" charset="0"/>
            </a:endParaRPr>
          </a:p>
          <a:p>
            <a:pPr marL="192881" indent="-192881">
              <a:spcBef>
                <a:spcPct val="20000"/>
              </a:spcBef>
            </a:pPr>
            <a:r>
              <a:rPr lang="tr-TR" sz="1350" b="1" dirty="0">
                <a:latin typeface="Calibri" pitchFamily="34" charset="0"/>
              </a:rPr>
              <a:t>	ÜYE:	</a:t>
            </a:r>
            <a:r>
              <a:rPr lang="tr-TR" sz="1350" dirty="0">
                <a:latin typeface="Calibri" pitchFamily="34" charset="0"/>
              </a:rPr>
              <a:t>Ayıklama ve İmhası Yapılacak Birim Personeli</a:t>
            </a:r>
            <a:endParaRPr lang="tr-TR" sz="1350" b="1" dirty="0">
              <a:latin typeface="Calibri" pitchFamily="34" charset="0"/>
            </a:endParaRPr>
          </a:p>
          <a:p>
            <a:pPr marL="192881" indent="-192881">
              <a:spcBef>
                <a:spcPct val="20000"/>
              </a:spcBef>
            </a:pPr>
            <a:r>
              <a:rPr lang="tr-TR" sz="1350" b="1" dirty="0">
                <a:latin typeface="Calibri" pitchFamily="34" charset="0"/>
              </a:rPr>
              <a:t>	ÜYE:	</a:t>
            </a:r>
            <a:r>
              <a:rPr lang="tr-TR" sz="1350" dirty="0">
                <a:latin typeface="Calibri" pitchFamily="34" charset="0"/>
              </a:rPr>
              <a:t>Ayıklama ve İmhası Yapılacak Birim Personeli</a:t>
            </a:r>
          </a:p>
          <a:p>
            <a:pPr marL="192881" indent="-192881">
              <a:spcBef>
                <a:spcPct val="20000"/>
              </a:spcBef>
            </a:pPr>
            <a:endParaRPr lang="tr-TR" sz="1350" dirty="0">
              <a:latin typeface="Calibri" pitchFamily="34" charset="0"/>
            </a:endParaRPr>
          </a:p>
          <a:p>
            <a:pPr marL="192881" indent="-192881">
              <a:spcBef>
                <a:spcPct val="20000"/>
              </a:spcBef>
            </a:pPr>
            <a:endParaRPr lang="tr-TR" sz="1350" dirty="0">
              <a:latin typeface="Calibri" pitchFamily="34" charset="0"/>
            </a:endParaRPr>
          </a:p>
          <a:p>
            <a:pPr marL="192881" indent="-192881">
              <a:spcBef>
                <a:spcPct val="20000"/>
              </a:spcBef>
            </a:pPr>
            <a:endParaRPr lang="tr-TR" sz="1350" dirty="0">
              <a:latin typeface="Calibri" pitchFamily="34" charset="0"/>
            </a:endParaRPr>
          </a:p>
          <a:p>
            <a:pPr marL="192881" indent="-192881">
              <a:spcBef>
                <a:spcPct val="20000"/>
              </a:spcBef>
            </a:pPr>
            <a:endParaRPr lang="tr-TR" sz="1350" dirty="0">
              <a:latin typeface="Calibri" pitchFamily="34" charset="0"/>
            </a:endParaRPr>
          </a:p>
        </p:txBody>
      </p:sp>
      <p:pic>
        <p:nvPicPr>
          <p:cNvPr id="27" name="Picture 2" descr="C:\Users\aakbayir\Desktop\019.png"/>
          <p:cNvPicPr>
            <a:picLocks noChangeAspect="1" noChangeArrowheads="1"/>
          </p:cNvPicPr>
          <p:nvPr/>
        </p:nvPicPr>
        <p:blipFill>
          <a:blip r:embed="rId3" cstate="print"/>
          <a:srcRect/>
          <a:stretch>
            <a:fillRect/>
          </a:stretch>
        </p:blipFill>
        <p:spPr bwMode="auto">
          <a:xfrm>
            <a:off x="3006205" y="3140968"/>
            <a:ext cx="3492500" cy="3071812"/>
          </a:xfrm>
          <a:prstGeom prst="rect">
            <a:avLst/>
          </a:prstGeom>
          <a:noFill/>
          <a:ln w="9525">
            <a:noFill/>
            <a:miter lim="800000"/>
            <a:headEnd/>
            <a:tailEnd/>
          </a:ln>
        </p:spPr>
      </p:pic>
      <p:sp>
        <p:nvSpPr>
          <p:cNvPr id="28" name="14 Sağ Ok"/>
          <p:cNvSpPr/>
          <p:nvPr/>
        </p:nvSpPr>
        <p:spPr>
          <a:xfrm>
            <a:off x="6307163" y="4300823"/>
            <a:ext cx="500063" cy="21431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29" name="15 Sağ Ok"/>
          <p:cNvSpPr/>
          <p:nvPr/>
        </p:nvSpPr>
        <p:spPr>
          <a:xfrm rot="10800000">
            <a:off x="6307163" y="4586573"/>
            <a:ext cx="500063" cy="214313"/>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30" name="16 Sağ Ok"/>
          <p:cNvSpPr/>
          <p:nvPr/>
        </p:nvSpPr>
        <p:spPr>
          <a:xfrm>
            <a:off x="6462590" y="5325740"/>
            <a:ext cx="500063" cy="21431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31" name="17 Sağ Ok"/>
          <p:cNvSpPr/>
          <p:nvPr/>
        </p:nvSpPr>
        <p:spPr>
          <a:xfrm rot="10800000">
            <a:off x="6462590" y="5611490"/>
            <a:ext cx="500063" cy="214312"/>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32" name="Picture 4" descr="C:\Users\aakbayir\Desktop\33750.png"/>
          <p:cNvPicPr>
            <a:picLocks noChangeAspect="1" noChangeArrowheads="1"/>
          </p:cNvPicPr>
          <p:nvPr/>
        </p:nvPicPr>
        <p:blipFill>
          <a:blip r:embed="rId4" cstate="print"/>
          <a:srcRect/>
          <a:stretch>
            <a:fillRect/>
          </a:stretch>
        </p:blipFill>
        <p:spPr bwMode="auto">
          <a:xfrm>
            <a:off x="6894637" y="5037708"/>
            <a:ext cx="1016000" cy="1016000"/>
          </a:xfrm>
          <a:prstGeom prst="rect">
            <a:avLst/>
          </a:prstGeom>
          <a:noFill/>
          <a:ln w="9525">
            <a:noFill/>
            <a:miter lim="800000"/>
            <a:headEnd/>
            <a:tailEnd/>
          </a:ln>
        </p:spPr>
      </p:pic>
      <p:pic>
        <p:nvPicPr>
          <p:cNvPr id="33" name="Picture 4" descr="C:\Users\aakbayir\Desktop\33750.png"/>
          <p:cNvPicPr>
            <a:picLocks noChangeAspect="1" noChangeArrowheads="1"/>
          </p:cNvPicPr>
          <p:nvPr/>
        </p:nvPicPr>
        <p:blipFill>
          <a:blip r:embed="rId4" cstate="print"/>
          <a:srcRect/>
          <a:stretch>
            <a:fillRect/>
          </a:stretch>
        </p:blipFill>
        <p:spPr bwMode="auto">
          <a:xfrm>
            <a:off x="6822629" y="4029596"/>
            <a:ext cx="1016000" cy="1016000"/>
          </a:xfrm>
          <a:prstGeom prst="rect">
            <a:avLst/>
          </a:prstGeom>
          <a:noFill/>
          <a:ln w="9525">
            <a:noFill/>
            <a:miter lim="800000"/>
            <a:headEnd/>
            <a:tailEnd/>
          </a:ln>
        </p:spPr>
      </p:pic>
      <p:sp>
        <p:nvSpPr>
          <p:cNvPr id="34" name="20 Dikdörtgen"/>
          <p:cNvSpPr/>
          <p:nvPr/>
        </p:nvSpPr>
        <p:spPr>
          <a:xfrm>
            <a:off x="611560" y="4157241"/>
            <a:ext cx="2643188" cy="35718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b="1" dirty="0"/>
              <a:t>Kurum Arşiv sorumluları</a:t>
            </a:r>
          </a:p>
        </p:txBody>
      </p:sp>
      <p:sp>
        <p:nvSpPr>
          <p:cNvPr id="35" name="21 Dikdörtgen"/>
          <p:cNvSpPr/>
          <p:nvPr/>
        </p:nvSpPr>
        <p:spPr>
          <a:xfrm>
            <a:off x="6612310" y="3585741"/>
            <a:ext cx="2428875" cy="35718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b="1" dirty="0"/>
              <a:t>Birim Arşiv sorumluları</a:t>
            </a:r>
          </a:p>
        </p:txBody>
      </p:sp>
      <p:sp>
        <p:nvSpPr>
          <p:cNvPr id="36" name="22 Dikdörtgen"/>
          <p:cNvSpPr/>
          <p:nvPr/>
        </p:nvSpPr>
        <p:spPr>
          <a:xfrm>
            <a:off x="4054848" y="3140968"/>
            <a:ext cx="1290637" cy="320675"/>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tr-TR" b="1" dirty="0"/>
              <a:t>    Başkan</a:t>
            </a:r>
          </a:p>
        </p:txBody>
      </p:sp>
      <p:sp>
        <p:nvSpPr>
          <p:cNvPr id="2" name="Dikdörtgen 1"/>
          <p:cNvSpPr/>
          <p:nvPr/>
        </p:nvSpPr>
        <p:spPr>
          <a:xfrm>
            <a:off x="899592" y="5840045"/>
            <a:ext cx="8064896" cy="646331"/>
          </a:xfrm>
          <a:prstGeom prst="rect">
            <a:avLst/>
          </a:prstGeom>
        </p:spPr>
        <p:txBody>
          <a:bodyPr wrap="square">
            <a:spAutoFit/>
          </a:bodyPr>
          <a:lstStyle/>
          <a:p>
            <a:pPr algn="just">
              <a:buNone/>
            </a:pPr>
            <a:r>
              <a:rPr lang="tr-TR" dirty="0">
                <a:solidFill>
                  <a:srgbClr val="FF0000"/>
                </a:solidFill>
              </a:rPr>
              <a:t>Taşra, bölge ve yurt dışı </a:t>
            </a:r>
            <a:r>
              <a:rPr lang="tr-TR" dirty="0"/>
              <a:t>teşkilatlarında yeterli personelin bulunmaması halinde bu komisyonlar </a:t>
            </a:r>
            <a:r>
              <a:rPr lang="tr-TR" dirty="0">
                <a:solidFill>
                  <a:srgbClr val="FF0000"/>
                </a:solidFill>
              </a:rPr>
              <a:t>en az üç kişiden </a:t>
            </a:r>
            <a:r>
              <a:rPr lang="tr-TR" dirty="0"/>
              <a:t>oluşur.</a:t>
            </a:r>
          </a:p>
        </p:txBody>
      </p:sp>
      <p:sp>
        <p:nvSpPr>
          <p:cNvPr id="17" name="Dikdörtgen 16"/>
          <p:cNvSpPr/>
          <p:nvPr/>
        </p:nvSpPr>
        <p:spPr>
          <a:xfrm>
            <a:off x="467544" y="692696"/>
            <a:ext cx="5184576" cy="707886"/>
          </a:xfrm>
          <a:prstGeom prst="rect">
            <a:avLst/>
          </a:prstGeom>
        </p:spPr>
        <p:txBody>
          <a:bodyPr wrap="square">
            <a:spAutoFit/>
          </a:bodyPr>
          <a:lstStyle/>
          <a:p>
            <a:pPr>
              <a:buNone/>
            </a:pPr>
            <a:r>
              <a:rPr lang="tr-TR" sz="2000" b="1" dirty="0">
                <a:latin typeface="OCR A Extended" panose="02010509020102010303" pitchFamily="50" charset="0"/>
              </a:rPr>
              <a:t>Kurum Arşivlerinde Ayıklama ve İmha Komisyonları</a:t>
            </a:r>
            <a:endParaRPr lang="tr-TR" sz="2000" b="1" dirty="0">
              <a:effectLst>
                <a:outerShdw blurRad="38100" dist="38100" dir="2700000" algn="tl">
                  <a:srgbClr val="000000">
                    <a:alpha val="43137"/>
                  </a:srgbClr>
                </a:outerShdw>
              </a:effectLst>
              <a:latin typeface="OCR A Extended" panose="02010509020102010303" pitchFamily="50" charset="0"/>
            </a:endParaRPr>
          </a:p>
        </p:txBody>
      </p:sp>
    </p:spTree>
    <p:extLst>
      <p:ext uri="{BB962C8B-B14F-4D97-AF65-F5344CB8AC3E}">
        <p14:creationId xmlns:p14="http://schemas.microsoft.com/office/powerpoint/2010/main" val="3416703527"/>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971600" y="1916832"/>
            <a:ext cx="6912768" cy="3692996"/>
          </a:xfrm>
        </p:spPr>
        <p:txBody>
          <a:bodyPr>
            <a:normAutofit/>
          </a:bodyPr>
          <a:lstStyle/>
          <a:p>
            <a:pPr algn="just"/>
            <a:r>
              <a:rPr lang="tr-TR" dirty="0">
                <a:solidFill>
                  <a:schemeClr val="tx1"/>
                </a:solidFill>
              </a:rPr>
              <a:t>-Komisyonlar muhafazasına lüzum görülmeyen malzemeleri ayıklamaya tâbi tutarlar.</a:t>
            </a:r>
          </a:p>
          <a:p>
            <a:pPr algn="just"/>
            <a:r>
              <a:rPr lang="tr-TR" dirty="0">
                <a:solidFill>
                  <a:schemeClr val="tx1"/>
                </a:solidFill>
              </a:rPr>
              <a:t>-Komisyon, her yılın mart ayı başında çalışmaya başlar.</a:t>
            </a:r>
          </a:p>
          <a:p>
            <a:pPr algn="just"/>
            <a:r>
              <a:rPr lang="tr-TR" dirty="0">
                <a:solidFill>
                  <a:schemeClr val="tx1"/>
                </a:solidFill>
              </a:rPr>
              <a:t>-Komisyon üye tam sayısı ile toplanır ve kararlarını oy çokluğu ile alır. </a:t>
            </a:r>
          </a:p>
          <a:p>
            <a:pPr algn="just"/>
            <a:r>
              <a:rPr lang="tr-TR" dirty="0">
                <a:solidFill>
                  <a:schemeClr val="tx1"/>
                </a:solidFill>
              </a:rPr>
              <a:t>-Tereddüt halinde söz konusu belgelerin saklanmasına karar verilmiş sayılır.</a:t>
            </a:r>
          </a:p>
          <a:p>
            <a:pPr algn="just"/>
            <a:r>
              <a:rPr lang="tr-TR" dirty="0">
                <a:solidFill>
                  <a:schemeClr val="tx1"/>
                </a:solidFill>
              </a:rPr>
              <a:t>-İmhası reddedilen belgeler sonraki yıllarda ilgili komisyonca yeniden değerlendirilir.</a:t>
            </a:r>
          </a:p>
          <a:p>
            <a:pPr algn="just"/>
            <a:endParaRPr lang="tr-TR" dirty="0">
              <a:solidFill>
                <a:schemeClr val="tx1"/>
              </a:solidFill>
            </a:endParaRPr>
          </a:p>
        </p:txBody>
      </p:sp>
      <p:sp>
        <p:nvSpPr>
          <p:cNvPr id="5" name="Dikdörtgen 4"/>
          <p:cNvSpPr/>
          <p:nvPr/>
        </p:nvSpPr>
        <p:spPr>
          <a:xfrm>
            <a:off x="467544" y="692696"/>
            <a:ext cx="5184576" cy="707886"/>
          </a:xfrm>
          <a:prstGeom prst="rect">
            <a:avLst/>
          </a:prstGeom>
        </p:spPr>
        <p:txBody>
          <a:bodyPr wrap="square">
            <a:spAutoFit/>
          </a:bodyPr>
          <a:lstStyle/>
          <a:p>
            <a:pPr>
              <a:buNone/>
            </a:pPr>
            <a:r>
              <a:rPr lang="tr-TR" sz="2000" b="1" dirty="0">
                <a:latin typeface="OCR A Extended" panose="02010509020102010303" pitchFamily="50" charset="0"/>
              </a:rPr>
              <a:t>Ayıklama Ve İmha Komisyonlarının Çalışma Esasları</a:t>
            </a:r>
            <a:endParaRPr lang="tr-TR" sz="2000" b="1" dirty="0">
              <a:effectLst>
                <a:outerShdw blurRad="38100" dist="38100" dir="2700000" algn="tl">
                  <a:srgbClr val="000000">
                    <a:alpha val="43137"/>
                  </a:srgbClr>
                </a:outerShdw>
              </a:effectLst>
              <a:latin typeface="OCR A Extended" panose="02010509020102010303" pitchFamily="50" charset="0"/>
            </a:endParaRPr>
          </a:p>
        </p:txBody>
      </p:sp>
    </p:spTree>
    <p:extLst>
      <p:ext uri="{BB962C8B-B14F-4D97-AF65-F5344CB8AC3E}">
        <p14:creationId xmlns:p14="http://schemas.microsoft.com/office/powerpoint/2010/main" val="886588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
                                            <p:txEl>
                                              <p:pRg st="0" end="0"/>
                                            </p:txEl>
                                          </p:spTgt>
                                        </p:tgtEl>
                                      </p:cBhvr>
                                    </p:animEffect>
                                    <p:animScale>
                                      <p:cBhvr>
                                        <p:cTn id="7" dur="250" autoRev="1" fill="hold"/>
                                        <p:tgtEl>
                                          <p:spTgt spid="2">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2">
                                            <p:txEl>
                                              <p:pRg st="1" end="1"/>
                                            </p:txEl>
                                          </p:spTgt>
                                        </p:tgtEl>
                                      </p:cBhvr>
                                    </p:animEffect>
                                    <p:animScale>
                                      <p:cBhvr>
                                        <p:cTn id="12" dur="250" autoRev="1" fill="hold"/>
                                        <p:tgtEl>
                                          <p:spTgt spid="2">
                                            <p:txEl>
                                              <p:pRg st="1" end="1"/>
                                            </p:txEl>
                                          </p:spTgt>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2">
                                            <p:txEl>
                                              <p:pRg st="2" end="2"/>
                                            </p:txEl>
                                          </p:spTgt>
                                        </p:tgtEl>
                                      </p:cBhvr>
                                    </p:animEffect>
                                    <p:animScale>
                                      <p:cBhvr>
                                        <p:cTn id="17" dur="250" autoRev="1" fill="hold"/>
                                        <p:tgtEl>
                                          <p:spTgt spid="2">
                                            <p:txEl>
                                              <p:pRg st="2" end="2"/>
                                            </p:txEl>
                                          </p:spTgt>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2">
                                            <p:txEl>
                                              <p:pRg st="3" end="3"/>
                                            </p:txEl>
                                          </p:spTgt>
                                        </p:tgtEl>
                                      </p:cBhvr>
                                    </p:animEffect>
                                    <p:animScale>
                                      <p:cBhvr>
                                        <p:cTn id="22" dur="250" autoRev="1" fill="hold"/>
                                        <p:tgtEl>
                                          <p:spTgt spid="2">
                                            <p:txEl>
                                              <p:pRg st="3" end="3"/>
                                            </p:txEl>
                                          </p:spTgt>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26" presetClass="emph" presetSubtype="0" fill="hold" nodeType="clickEffect">
                                  <p:stCondLst>
                                    <p:cond delay="0"/>
                                  </p:stCondLst>
                                  <p:childTnLst>
                                    <p:animEffect transition="out" filter="fade">
                                      <p:cBhvr>
                                        <p:cTn id="26" dur="500" tmFilter="0, 0; .2, .5; .8, .5; 1, 0"/>
                                        <p:tgtEl>
                                          <p:spTgt spid="2">
                                            <p:txEl>
                                              <p:pRg st="4" end="4"/>
                                            </p:txEl>
                                          </p:spTgt>
                                        </p:tgtEl>
                                      </p:cBhvr>
                                    </p:animEffect>
                                    <p:animScale>
                                      <p:cBhvr>
                                        <p:cTn id="27" dur="250" autoRev="1" fill="hold"/>
                                        <p:tgtEl>
                                          <p:spTgt spid="2">
                                            <p:txEl>
                                              <p:pRg st="4" end="4"/>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xmlns="" id="{4D3D1E13-ED03-4E04-AA46-2DFAE3F3BAF4}"/>
              </a:ext>
            </a:extLst>
          </p:cNvPr>
          <p:cNvSpPr/>
          <p:nvPr/>
        </p:nvSpPr>
        <p:spPr>
          <a:xfrm>
            <a:off x="467544" y="692696"/>
            <a:ext cx="5184576" cy="400110"/>
          </a:xfrm>
          <a:prstGeom prst="rect">
            <a:avLst/>
          </a:prstGeom>
        </p:spPr>
        <p:txBody>
          <a:bodyPr wrap="square">
            <a:spAutoFit/>
          </a:bodyPr>
          <a:lstStyle/>
          <a:p>
            <a:r>
              <a:rPr lang="tr-TR" sz="2000" b="1" dirty="0">
                <a:effectLst>
                  <a:outerShdw blurRad="38100" dist="38100" dir="2700000" algn="tl">
                    <a:srgbClr val="000000">
                      <a:alpha val="43137"/>
                    </a:srgbClr>
                  </a:outerShdw>
                </a:effectLst>
                <a:latin typeface="OCR A Extended" panose="02010509020102010303" pitchFamily="50" charset="0"/>
                <a:cs typeface="Arial" panose="020B0604020202020204" pitchFamily="34" charset="0"/>
              </a:rPr>
              <a:t>Rehberler</a:t>
            </a:r>
            <a:endParaRPr lang="tr-TR" sz="3200" b="1" dirty="0">
              <a:effectLst>
                <a:outerShdw blurRad="38100" dist="38100" dir="2700000" algn="tl">
                  <a:srgbClr val="000000">
                    <a:alpha val="43137"/>
                  </a:srgbClr>
                </a:outerShdw>
              </a:effectLst>
              <a:latin typeface="OCR A Extended" panose="02010509020102010303" pitchFamily="50" charset="0"/>
            </a:endParaRPr>
          </a:p>
        </p:txBody>
      </p:sp>
      <p:pic>
        <p:nvPicPr>
          <p:cNvPr id="10" name="İçerik Yer Tutucusu 9">
            <a:extLst>
              <a:ext uri="{FF2B5EF4-FFF2-40B4-BE49-F238E27FC236}">
                <a16:creationId xmlns:a16="http://schemas.microsoft.com/office/drawing/2014/main" xmlns="" id="{C4130DE7-717F-4216-B904-5F9EE6F42EB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6942" y="2132856"/>
            <a:ext cx="7710115" cy="3528392"/>
          </a:xfrm>
        </p:spPr>
      </p:pic>
    </p:spTree>
    <p:extLst>
      <p:ext uri="{BB962C8B-B14F-4D97-AF65-F5344CB8AC3E}">
        <p14:creationId xmlns:p14="http://schemas.microsoft.com/office/powerpoint/2010/main" val="38036902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971600" y="1988840"/>
            <a:ext cx="6912768" cy="2571986"/>
          </a:xfrm>
          <a:prstGeom prst="rect">
            <a:avLst/>
          </a:prstGeom>
          <a:noFill/>
        </p:spPr>
        <p:txBody>
          <a:bodyPr wrap="square" rtlCol="0">
            <a:spAutoFit/>
          </a:bodyPr>
          <a:lstStyle/>
          <a:p>
            <a:pPr marL="342900" indent="-342900">
              <a:buFont typeface="Wingdings" panose="05000000000000000000" pitchFamily="2" charset="2"/>
              <a:buChar char="§"/>
            </a:pPr>
            <a:endParaRPr lang="tr-TR" sz="2000" dirty="0"/>
          </a:p>
          <a:p>
            <a:pPr algn="just" defTabSz="685800">
              <a:lnSpc>
                <a:spcPct val="94000"/>
              </a:lnSpc>
              <a:spcBef>
                <a:spcPts val="1000"/>
              </a:spcBef>
              <a:spcAft>
                <a:spcPts val="200"/>
              </a:spcAft>
            </a:pPr>
            <a:r>
              <a:rPr lang="tr-TR" sz="2000" dirty="0"/>
              <a:t>-Cari işlemlerde fiilen rolü bulunan, </a:t>
            </a:r>
          </a:p>
          <a:p>
            <a:pPr algn="just" defTabSz="685800">
              <a:lnSpc>
                <a:spcPct val="94000"/>
              </a:lnSpc>
              <a:spcBef>
                <a:spcPts val="1000"/>
              </a:spcBef>
              <a:spcAft>
                <a:spcPts val="200"/>
              </a:spcAft>
            </a:pPr>
            <a:r>
              <a:rPr lang="tr-TR" sz="2000" dirty="0"/>
              <a:t>-Mevzuat hükümleri ve saklama planlarına göre saklama süresini tamamlamayan, </a:t>
            </a:r>
          </a:p>
          <a:p>
            <a:pPr algn="just" defTabSz="685800">
              <a:lnSpc>
                <a:spcPct val="94000"/>
              </a:lnSpc>
              <a:spcBef>
                <a:spcPts val="1000"/>
              </a:spcBef>
              <a:spcAft>
                <a:spcPts val="200"/>
              </a:spcAft>
            </a:pPr>
            <a:r>
              <a:rPr lang="tr-TR" sz="2000" dirty="0"/>
              <a:t>-Herhangi bir davaya konu olan belgeler, öngörülen saklama süresi tamamlanıncaya veya sonuçlanıncaya kadar, ayıklama ve imha işlemine tabi tutulamaz.</a:t>
            </a:r>
          </a:p>
        </p:txBody>
      </p:sp>
      <p:sp>
        <p:nvSpPr>
          <p:cNvPr id="4" name="Dikdörtgen 3"/>
          <p:cNvSpPr/>
          <p:nvPr/>
        </p:nvSpPr>
        <p:spPr>
          <a:xfrm>
            <a:off x="467544" y="692696"/>
            <a:ext cx="5184576" cy="707886"/>
          </a:xfrm>
          <a:prstGeom prst="rect">
            <a:avLst/>
          </a:prstGeom>
        </p:spPr>
        <p:txBody>
          <a:bodyPr wrap="square">
            <a:spAutoFit/>
          </a:bodyPr>
          <a:lstStyle/>
          <a:p>
            <a:r>
              <a:rPr lang="tr-TR" sz="2000" b="1" dirty="0">
                <a:latin typeface="OCR A Extended" panose="02010509020102010303" pitchFamily="50" charset="0"/>
              </a:rPr>
              <a:t>Ayıklama İşlemine Tabi Tutulmayacak Belgeler</a:t>
            </a:r>
          </a:p>
        </p:txBody>
      </p:sp>
    </p:spTree>
    <p:extLst>
      <p:ext uri="{BB962C8B-B14F-4D97-AF65-F5344CB8AC3E}">
        <p14:creationId xmlns:p14="http://schemas.microsoft.com/office/powerpoint/2010/main" val="2490836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
                                            <p:txEl>
                                              <p:pRg st="1" end="1"/>
                                            </p:txEl>
                                          </p:spTgt>
                                        </p:tgtEl>
                                      </p:cBhvr>
                                    </p:animEffect>
                                    <p:animScale>
                                      <p:cBhvr>
                                        <p:cTn id="7" dur="250" autoRev="1" fill="hold"/>
                                        <p:tgtEl>
                                          <p:spTgt spid="3">
                                            <p:txEl>
                                              <p:pRg st="1" end="1"/>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3">
                                            <p:txEl>
                                              <p:pRg st="2" end="2"/>
                                            </p:txEl>
                                          </p:spTgt>
                                        </p:tgtEl>
                                      </p:cBhvr>
                                    </p:animEffect>
                                    <p:animScale>
                                      <p:cBhvr>
                                        <p:cTn id="12" dur="250" autoRev="1" fill="hold"/>
                                        <p:tgtEl>
                                          <p:spTgt spid="3">
                                            <p:txEl>
                                              <p:pRg st="2" end="2"/>
                                            </p:txEl>
                                          </p:spTgt>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3">
                                            <p:txEl>
                                              <p:pRg st="3" end="3"/>
                                            </p:txEl>
                                          </p:spTgt>
                                        </p:tgtEl>
                                      </p:cBhvr>
                                    </p:animEffect>
                                    <p:animScale>
                                      <p:cBhvr>
                                        <p:cTn id="17" dur="250" autoRev="1" fill="hold"/>
                                        <p:tgtEl>
                                          <p:spTgt spid="3">
                                            <p:txEl>
                                              <p:pRg st="3" end="3"/>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1241473" y="2060848"/>
            <a:ext cx="6758508" cy="3467100"/>
          </a:xfrm>
        </p:spPr>
        <p:txBody>
          <a:bodyPr>
            <a:normAutofit/>
          </a:bodyPr>
          <a:lstStyle/>
          <a:p>
            <a:r>
              <a:rPr lang="tr-TR" dirty="0">
                <a:solidFill>
                  <a:schemeClr val="tx1"/>
                </a:solidFill>
              </a:rPr>
              <a:t>-Şekli ne olursa olsun her çeşit tekit yazıları,</a:t>
            </a:r>
          </a:p>
          <a:p>
            <a:r>
              <a:rPr lang="tr-TR" dirty="0">
                <a:solidFill>
                  <a:schemeClr val="tx1"/>
                </a:solidFill>
              </a:rPr>
              <a:t>-Elle, daktilo ile veya başka bir teknikle yazılmış her çeşit müsveddeler,</a:t>
            </a:r>
          </a:p>
          <a:p>
            <a:r>
              <a:rPr lang="tr-TR" dirty="0">
                <a:solidFill>
                  <a:schemeClr val="tx1"/>
                </a:solidFill>
              </a:rPr>
              <a:t>-Resmî veya özel her çeşit zarflar (Tarihî değeri olanlar hariç),</a:t>
            </a:r>
          </a:p>
          <a:p>
            <a:pPr algn="just"/>
            <a:r>
              <a:rPr lang="tr-TR" dirty="0">
                <a:solidFill>
                  <a:schemeClr val="tx1"/>
                </a:solidFill>
              </a:rPr>
              <a:t>-Bilgi toplamak amacıyla yapılan ve kesin sonucu alınan yazışmalardan geriye kalanlar (anket, soru kâğıtları, istatistik formları, çeşitli cetvel ve listeler, bunlara ait yazışmalar ve benzeri hazırlık dokümanları),</a:t>
            </a:r>
          </a:p>
          <a:p>
            <a:pPr algn="just">
              <a:buNone/>
            </a:pPr>
            <a:endParaRPr lang="tr-TR" dirty="0">
              <a:solidFill>
                <a:schemeClr val="tx1"/>
              </a:solidFill>
            </a:endParaRPr>
          </a:p>
        </p:txBody>
      </p:sp>
      <p:sp>
        <p:nvSpPr>
          <p:cNvPr id="5" name="Dikdörtgen 4"/>
          <p:cNvSpPr/>
          <p:nvPr/>
        </p:nvSpPr>
        <p:spPr>
          <a:xfrm>
            <a:off x="467544" y="692696"/>
            <a:ext cx="5184576" cy="400110"/>
          </a:xfrm>
          <a:prstGeom prst="rect">
            <a:avLst/>
          </a:prstGeom>
        </p:spPr>
        <p:txBody>
          <a:bodyPr wrap="square">
            <a:spAutoFit/>
          </a:bodyPr>
          <a:lstStyle/>
          <a:p>
            <a:r>
              <a:rPr lang="tr-TR" sz="2000" b="1" dirty="0">
                <a:latin typeface="OCR A Extended" panose="02010509020102010303" pitchFamily="50" charset="0"/>
              </a:rPr>
              <a:t>İmha Edilecek Belgeler</a:t>
            </a:r>
          </a:p>
        </p:txBody>
      </p:sp>
    </p:spTree>
    <p:extLst>
      <p:ext uri="{BB962C8B-B14F-4D97-AF65-F5344CB8AC3E}">
        <p14:creationId xmlns:p14="http://schemas.microsoft.com/office/powerpoint/2010/main" val="2244153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
                                            <p:txEl>
                                              <p:pRg st="0" end="0"/>
                                            </p:txEl>
                                          </p:spTgt>
                                        </p:tgtEl>
                                      </p:cBhvr>
                                    </p:animEffect>
                                    <p:animScale>
                                      <p:cBhvr>
                                        <p:cTn id="7" dur="250" autoRev="1" fill="hold"/>
                                        <p:tgtEl>
                                          <p:spTgt spid="2">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2">
                                            <p:txEl>
                                              <p:pRg st="1" end="1"/>
                                            </p:txEl>
                                          </p:spTgt>
                                        </p:tgtEl>
                                      </p:cBhvr>
                                    </p:animEffect>
                                    <p:animScale>
                                      <p:cBhvr>
                                        <p:cTn id="12" dur="250" autoRev="1" fill="hold"/>
                                        <p:tgtEl>
                                          <p:spTgt spid="2">
                                            <p:txEl>
                                              <p:pRg st="1" end="1"/>
                                            </p:txEl>
                                          </p:spTgt>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2">
                                            <p:txEl>
                                              <p:pRg st="2" end="2"/>
                                            </p:txEl>
                                          </p:spTgt>
                                        </p:tgtEl>
                                      </p:cBhvr>
                                    </p:animEffect>
                                    <p:animScale>
                                      <p:cBhvr>
                                        <p:cTn id="17" dur="250" autoRev="1" fill="hold"/>
                                        <p:tgtEl>
                                          <p:spTgt spid="2">
                                            <p:txEl>
                                              <p:pRg st="2" end="2"/>
                                            </p:txEl>
                                          </p:spTgt>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2">
                                            <p:txEl>
                                              <p:pRg st="3" end="3"/>
                                            </p:txEl>
                                          </p:spTgt>
                                        </p:tgtEl>
                                      </p:cBhvr>
                                    </p:animEffect>
                                    <p:animScale>
                                      <p:cBhvr>
                                        <p:cTn id="22" dur="250" autoRev="1" fill="hold"/>
                                        <p:tgtEl>
                                          <p:spTgt spid="2">
                                            <p:txEl>
                                              <p:pRg st="3" end="3"/>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1246940" y="1988840"/>
            <a:ext cx="6758508" cy="3467100"/>
          </a:xfrm>
        </p:spPr>
        <p:txBody>
          <a:bodyPr>
            <a:normAutofit/>
          </a:bodyPr>
          <a:lstStyle/>
          <a:p>
            <a:pPr algn="just"/>
            <a:r>
              <a:rPr lang="tr-TR" dirty="0">
                <a:solidFill>
                  <a:schemeClr val="tx1"/>
                </a:solidFill>
              </a:rPr>
              <a:t>-Yanlış havale ve sevk sebebiyle, ilgili evrak için yapılan her türlü yazışmalar,</a:t>
            </a:r>
          </a:p>
          <a:p>
            <a:pPr algn="just"/>
            <a:r>
              <a:rPr lang="tr-TR" dirty="0">
                <a:solidFill>
                  <a:schemeClr val="tx1"/>
                </a:solidFill>
              </a:rPr>
              <a:t>-İsimsiz, imzasız ve adresi bulunmayan dilekçe, ihbar ve şikâyetler,</a:t>
            </a:r>
          </a:p>
          <a:p>
            <a:pPr algn="just"/>
            <a:r>
              <a:rPr lang="tr-TR" dirty="0">
                <a:solidFill>
                  <a:schemeClr val="tx1"/>
                </a:solidFill>
              </a:rPr>
              <a:t>-Sınav duyuruları, başvurular, sınav tutanakları, sınav yazılı kâğıtları, sınav sonuç yazıları ve duyuru cetvelleri.</a:t>
            </a:r>
          </a:p>
          <a:p>
            <a:pPr algn="just"/>
            <a:r>
              <a:rPr lang="tr-TR" dirty="0">
                <a:solidFill>
                  <a:schemeClr val="tx1"/>
                </a:solidFill>
              </a:rPr>
              <a:t>-Vatandaşlardan gelen istek, teklif, teşekkür yazıları ve cevapları, davetiyeler, bayram tebrikleri ve benzerleri,</a:t>
            </a:r>
          </a:p>
          <a:p>
            <a:pPr algn="just"/>
            <a:endParaRPr lang="tr-TR" dirty="0">
              <a:solidFill>
                <a:schemeClr val="tx1"/>
              </a:solidFill>
            </a:endParaRPr>
          </a:p>
          <a:p>
            <a:pPr algn="just">
              <a:buNone/>
            </a:pPr>
            <a:endParaRPr lang="tr-TR" dirty="0">
              <a:solidFill>
                <a:schemeClr val="tx1"/>
              </a:solidFill>
            </a:endParaRPr>
          </a:p>
        </p:txBody>
      </p:sp>
      <p:sp>
        <p:nvSpPr>
          <p:cNvPr id="7" name="Dikdörtgen 6"/>
          <p:cNvSpPr/>
          <p:nvPr/>
        </p:nvSpPr>
        <p:spPr>
          <a:xfrm>
            <a:off x="467544" y="692696"/>
            <a:ext cx="5184576" cy="400110"/>
          </a:xfrm>
          <a:prstGeom prst="rect">
            <a:avLst/>
          </a:prstGeom>
        </p:spPr>
        <p:txBody>
          <a:bodyPr wrap="square">
            <a:spAutoFit/>
          </a:bodyPr>
          <a:lstStyle/>
          <a:p>
            <a:r>
              <a:rPr lang="tr-TR" sz="2000" b="1" dirty="0">
                <a:latin typeface="OCR A Extended" panose="02010509020102010303" pitchFamily="50" charset="0"/>
              </a:rPr>
              <a:t>İmha Edilecek Belgeler</a:t>
            </a:r>
          </a:p>
        </p:txBody>
      </p:sp>
    </p:spTree>
    <p:extLst>
      <p:ext uri="{BB962C8B-B14F-4D97-AF65-F5344CB8AC3E}">
        <p14:creationId xmlns:p14="http://schemas.microsoft.com/office/powerpoint/2010/main" val="1504703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
                                            <p:txEl>
                                              <p:pRg st="0" end="0"/>
                                            </p:txEl>
                                          </p:spTgt>
                                        </p:tgtEl>
                                      </p:cBhvr>
                                    </p:animEffect>
                                    <p:animScale>
                                      <p:cBhvr>
                                        <p:cTn id="7" dur="250" autoRev="1" fill="hold"/>
                                        <p:tgtEl>
                                          <p:spTgt spid="2">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2">
                                            <p:txEl>
                                              <p:pRg st="1" end="1"/>
                                            </p:txEl>
                                          </p:spTgt>
                                        </p:tgtEl>
                                      </p:cBhvr>
                                    </p:animEffect>
                                    <p:animScale>
                                      <p:cBhvr>
                                        <p:cTn id="12" dur="250" autoRev="1" fill="hold"/>
                                        <p:tgtEl>
                                          <p:spTgt spid="2">
                                            <p:txEl>
                                              <p:pRg st="1" end="1"/>
                                            </p:txEl>
                                          </p:spTgt>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2">
                                            <p:txEl>
                                              <p:pRg st="2" end="2"/>
                                            </p:txEl>
                                          </p:spTgt>
                                        </p:tgtEl>
                                      </p:cBhvr>
                                    </p:animEffect>
                                    <p:animScale>
                                      <p:cBhvr>
                                        <p:cTn id="17" dur="250" autoRev="1" fill="hold"/>
                                        <p:tgtEl>
                                          <p:spTgt spid="2">
                                            <p:txEl>
                                              <p:pRg st="2" end="2"/>
                                            </p:txEl>
                                          </p:spTgt>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2">
                                            <p:txEl>
                                              <p:pRg st="3" end="3"/>
                                            </p:txEl>
                                          </p:spTgt>
                                        </p:tgtEl>
                                      </p:cBhvr>
                                    </p:animEffect>
                                    <p:animScale>
                                      <p:cBhvr>
                                        <p:cTn id="22" dur="250" autoRev="1" fill="hold"/>
                                        <p:tgtEl>
                                          <p:spTgt spid="2">
                                            <p:txEl>
                                              <p:pRg st="3" end="3"/>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2FCDE663-BBFB-41BD-BECD-DEFEAA11E7E2}"/>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xmlns="" id="{8B4B240A-A554-4410-B742-FF80D54FA0E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91172" y="1340769"/>
            <a:ext cx="5406105" cy="4528220"/>
          </a:xfrm>
        </p:spPr>
      </p:pic>
    </p:spTree>
    <p:extLst>
      <p:ext uri="{BB962C8B-B14F-4D97-AF65-F5344CB8AC3E}">
        <p14:creationId xmlns:p14="http://schemas.microsoft.com/office/powerpoint/2010/main" val="32849001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a:extLst>
              <a:ext uri="{FF2B5EF4-FFF2-40B4-BE49-F238E27FC236}">
                <a16:creationId xmlns:a16="http://schemas.microsoft.com/office/drawing/2014/main" xmlns="" id="{5CAB0CCA-3552-4A89-B202-47D1DA489D1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47664" y="1412777"/>
            <a:ext cx="6120680" cy="4456212"/>
          </a:xfrm>
        </p:spPr>
      </p:pic>
    </p:spTree>
    <p:extLst>
      <p:ext uri="{BB962C8B-B14F-4D97-AF65-F5344CB8AC3E}">
        <p14:creationId xmlns:p14="http://schemas.microsoft.com/office/powerpoint/2010/main" val="40553812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xmlns="" id="{5B60A245-BFBC-47A6-8FB8-A03F02FBD8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3627" y="1219201"/>
            <a:ext cx="6232749" cy="5090120"/>
          </a:xfrm>
          <a:prstGeom prst="rect">
            <a:avLst/>
          </a:prstGeom>
        </p:spPr>
      </p:pic>
    </p:spTree>
    <p:extLst>
      <p:ext uri="{BB962C8B-B14F-4D97-AF65-F5344CB8AC3E}">
        <p14:creationId xmlns:p14="http://schemas.microsoft.com/office/powerpoint/2010/main" val="18155065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7664" y="1772816"/>
            <a:ext cx="5976663" cy="39604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484356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5" name="Dikdörtgen 4"/>
          <p:cNvSpPr/>
          <p:nvPr/>
        </p:nvSpPr>
        <p:spPr>
          <a:xfrm>
            <a:off x="467544" y="692696"/>
            <a:ext cx="5184576" cy="400110"/>
          </a:xfrm>
          <a:prstGeom prst="rect">
            <a:avLst/>
          </a:prstGeom>
        </p:spPr>
        <p:txBody>
          <a:bodyPr wrap="square">
            <a:spAutoFit/>
          </a:bodyPr>
          <a:lstStyle/>
          <a:p>
            <a:r>
              <a:rPr lang="tr-TR" sz="2000" b="1" dirty="0">
                <a:latin typeface="OCR A Extended" panose="02010509020102010303" pitchFamily="50" charset="0"/>
              </a:rPr>
              <a:t>SDP – Birim Kodları</a:t>
            </a:r>
          </a:p>
        </p:txBody>
      </p:sp>
      <p:pic>
        <p:nvPicPr>
          <p:cNvPr id="6" name="İçerik Yer Tutucusu 5">
            <a:extLst>
              <a:ext uri="{FF2B5EF4-FFF2-40B4-BE49-F238E27FC236}">
                <a16:creationId xmlns:a16="http://schemas.microsoft.com/office/drawing/2014/main" xmlns="" id="{C90D22CA-DC81-4AD0-9EC7-10D6C6D991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88747" y="1904728"/>
            <a:ext cx="5410955" cy="3905795"/>
          </a:xfrm>
        </p:spPr>
      </p:pic>
    </p:spTree>
    <p:extLst>
      <p:ext uri="{BB962C8B-B14F-4D97-AF65-F5344CB8AC3E}">
        <p14:creationId xmlns:p14="http://schemas.microsoft.com/office/powerpoint/2010/main" val="21588313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a:extLst>
              <a:ext uri="{FF2B5EF4-FFF2-40B4-BE49-F238E27FC236}">
                <a16:creationId xmlns:a16="http://schemas.microsoft.com/office/drawing/2014/main" xmlns="" id="{82ABFD96-CA27-44FC-9D01-744DCBE1833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87724" y="1196752"/>
            <a:ext cx="4968551" cy="5112567"/>
          </a:xfrm>
        </p:spPr>
      </p:pic>
    </p:spTree>
    <p:extLst>
      <p:ext uri="{BB962C8B-B14F-4D97-AF65-F5344CB8AC3E}">
        <p14:creationId xmlns:p14="http://schemas.microsoft.com/office/powerpoint/2010/main" val="14816880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xmlns="" id="{943E5522-6D38-42E0-87CE-DA3A58C8AF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0812" y="1196752"/>
            <a:ext cx="5382376" cy="5020376"/>
          </a:xfrm>
          <a:prstGeom prst="rect">
            <a:avLst/>
          </a:prstGeom>
        </p:spPr>
      </p:pic>
    </p:spTree>
    <p:extLst>
      <p:ext uri="{BB962C8B-B14F-4D97-AF65-F5344CB8AC3E}">
        <p14:creationId xmlns:p14="http://schemas.microsoft.com/office/powerpoint/2010/main" val="21677312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ikdörtgen 8"/>
          <p:cNvSpPr/>
          <p:nvPr/>
        </p:nvSpPr>
        <p:spPr>
          <a:xfrm>
            <a:off x="467544" y="692696"/>
            <a:ext cx="5184576" cy="892552"/>
          </a:xfrm>
          <a:prstGeom prst="rect">
            <a:avLst/>
          </a:prstGeom>
        </p:spPr>
        <p:txBody>
          <a:bodyPr wrap="square">
            <a:spAutoFit/>
          </a:bodyPr>
          <a:lstStyle/>
          <a:p>
            <a:r>
              <a:rPr lang="tr-TR" altLang="tr-TR" sz="2000" b="1" dirty="0">
                <a:latin typeface="OCR A Extended" panose="02010509020102010303" pitchFamily="50" charset="0"/>
                <a:cs typeface="Arial" panose="020B0604020202020204" pitchFamily="34" charset="0"/>
              </a:rPr>
              <a:t>Arşiv İşlemleri</a:t>
            </a:r>
            <a:endParaRPr lang="tr-TR" sz="2000" b="1" dirty="0">
              <a:latin typeface="OCR A Extended" panose="02010509020102010303" pitchFamily="50" charset="0"/>
            </a:endParaRPr>
          </a:p>
          <a:p>
            <a:endParaRPr lang="tr-TR" sz="3200" b="1" dirty="0">
              <a:effectLst>
                <a:outerShdw blurRad="38100" dist="38100" dir="2700000" algn="tl">
                  <a:srgbClr val="000000">
                    <a:alpha val="43137"/>
                  </a:srgbClr>
                </a:outerShdw>
              </a:effectLst>
              <a:latin typeface="OCR A Extended" panose="02010509020102010303" pitchFamily="50" charset="0"/>
            </a:endParaRPr>
          </a:p>
        </p:txBody>
      </p:sp>
      <p:sp>
        <p:nvSpPr>
          <p:cNvPr id="12" name="5 Yuvarlatılmış Dikdörtgen"/>
          <p:cNvSpPr/>
          <p:nvPr/>
        </p:nvSpPr>
        <p:spPr>
          <a:xfrm>
            <a:off x="467544" y="1772816"/>
            <a:ext cx="5009454" cy="714380"/>
          </a:xfrm>
          <a:prstGeom prst="roundRect">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sz="2000" dirty="0"/>
              <a:t>Kurum ve kuruluşlara getirilen mükellefiyetler </a:t>
            </a:r>
          </a:p>
        </p:txBody>
      </p:sp>
      <p:sp>
        <p:nvSpPr>
          <p:cNvPr id="13" name="5 Yuvarlatılmış Dikdörtgen"/>
          <p:cNvSpPr/>
          <p:nvPr/>
        </p:nvSpPr>
        <p:spPr>
          <a:xfrm>
            <a:off x="467544" y="5301208"/>
            <a:ext cx="4976632" cy="864096"/>
          </a:xfrm>
          <a:prstGeom prst="roundRect">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sz="2000" dirty="0"/>
              <a:t>Ayıklama ve İmha İşlemleri</a:t>
            </a:r>
          </a:p>
        </p:txBody>
      </p:sp>
      <p:pic>
        <p:nvPicPr>
          <p:cNvPr id="14" name="Picture 1" descr="C:\Users\aakbayir\Desktop\paper2.jpg"/>
          <p:cNvPicPr>
            <a:picLocks noChangeAspect="1" noChangeArrowheads="1"/>
          </p:cNvPicPr>
          <p:nvPr/>
        </p:nvPicPr>
        <p:blipFill>
          <a:blip r:embed="rId2" cstate="print"/>
          <a:srcRect/>
          <a:stretch>
            <a:fillRect/>
          </a:stretch>
        </p:blipFill>
        <p:spPr bwMode="auto">
          <a:xfrm>
            <a:off x="6619330" y="2487196"/>
            <a:ext cx="2065338" cy="2754312"/>
          </a:xfrm>
          <a:prstGeom prst="rect">
            <a:avLst/>
          </a:prstGeom>
          <a:noFill/>
          <a:ln w="9525">
            <a:noFill/>
            <a:miter lim="800000"/>
            <a:headEnd/>
            <a:tailEnd/>
          </a:ln>
        </p:spPr>
      </p:pic>
      <p:sp>
        <p:nvSpPr>
          <p:cNvPr id="15" name="Metin kutusu 14"/>
          <p:cNvSpPr txBox="1"/>
          <p:nvPr/>
        </p:nvSpPr>
        <p:spPr>
          <a:xfrm>
            <a:off x="714674" y="2559205"/>
            <a:ext cx="5328592" cy="1754326"/>
          </a:xfrm>
          <a:prstGeom prst="rect">
            <a:avLst/>
          </a:prstGeom>
          <a:noFill/>
        </p:spPr>
        <p:txBody>
          <a:bodyPr wrap="square" rtlCol="0">
            <a:spAutoFit/>
          </a:bodyPr>
          <a:lstStyle/>
          <a:p>
            <a:pPr algn="just"/>
            <a:r>
              <a:rPr lang="tr-TR" dirty="0"/>
              <a:t>Ellerinde bulundurdukları her türlü belgenin;</a:t>
            </a:r>
          </a:p>
          <a:p>
            <a:pPr algn="just"/>
            <a:r>
              <a:rPr lang="tr-TR" dirty="0"/>
              <a:t>	-yangın, hırsızlık, rutubet, sıcaklık, su baskını, toz ve her türlü hayvan ve haşeratın </a:t>
            </a:r>
            <a:r>
              <a:rPr lang="tr-TR" i="1" dirty="0">
                <a:solidFill>
                  <a:srgbClr val="FF0000"/>
                </a:solidFill>
              </a:rPr>
              <a:t>tahribatına karşı korunmasından</a:t>
            </a:r>
            <a:r>
              <a:rPr lang="tr-TR" dirty="0"/>
              <a:t> ve mevcut asli düzenleri içerisinde </a:t>
            </a:r>
            <a:r>
              <a:rPr lang="tr-TR" i="1" dirty="0">
                <a:solidFill>
                  <a:srgbClr val="FF0000"/>
                </a:solidFill>
              </a:rPr>
              <a:t>muhafaza edilmesinden</a:t>
            </a:r>
            <a:r>
              <a:rPr lang="tr-TR" dirty="0"/>
              <a:t> sorumlular. (İSO 11799)</a:t>
            </a:r>
          </a:p>
          <a:p>
            <a:pPr algn="just"/>
            <a:endParaRPr lang="tr-TR" dirty="0"/>
          </a:p>
        </p:txBody>
      </p:sp>
      <p:sp>
        <p:nvSpPr>
          <p:cNvPr id="16" name="5 Yuvarlatılmış Dikdörtgen"/>
          <p:cNvSpPr/>
          <p:nvPr/>
        </p:nvSpPr>
        <p:spPr>
          <a:xfrm>
            <a:off x="467544" y="4221088"/>
            <a:ext cx="4976632" cy="864096"/>
          </a:xfrm>
          <a:prstGeom prst="roundRect">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sz="2000" dirty="0"/>
              <a:t>Belge Transfer ve Araştırma Hizmetleri</a:t>
            </a:r>
          </a:p>
        </p:txBody>
      </p:sp>
    </p:spTree>
    <p:extLst>
      <p:ext uri="{BB962C8B-B14F-4D97-AF65-F5344CB8AC3E}">
        <p14:creationId xmlns:p14="http://schemas.microsoft.com/office/powerpoint/2010/main" val="4245573404"/>
      </p:ext>
    </p:extLst>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5" name="İçerik Yer Tutucus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8700" y="1340768"/>
            <a:ext cx="7005473" cy="4968552"/>
          </a:xfrm>
        </p:spPr>
      </p:pic>
    </p:spTree>
    <p:extLst>
      <p:ext uri="{BB962C8B-B14F-4D97-AF65-F5344CB8AC3E}">
        <p14:creationId xmlns:p14="http://schemas.microsoft.com/office/powerpoint/2010/main" val="16598364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Başlık 3"/>
          <p:cNvSpPr>
            <a:spLocks noGrp="1"/>
          </p:cNvSpPr>
          <p:nvPr>
            <p:ph type="title"/>
          </p:nvPr>
        </p:nvSpPr>
        <p:spPr bwMode="auto">
          <a:xfrm>
            <a:off x="2263678" y="2092353"/>
            <a:ext cx="4065686" cy="485650"/>
          </a:xfrm>
        </p:spPr>
        <p:txBody>
          <a:bodyPr wrap="square" numCol="1" anchorCtr="0" compatLnSpc="1">
            <a:prstTxWarp prst="textNoShape">
              <a:avLst/>
            </a:prstTxWarp>
          </a:bodyPr>
          <a:lstStyle/>
          <a:p>
            <a:pPr>
              <a:defRPr/>
            </a:pPr>
            <a:r>
              <a:rPr lang="tr-TR" altLang="tr-TR" sz="1800" dirty="0">
                <a:solidFill>
                  <a:srgbClr val="FF0000"/>
                </a:solidFill>
                <a:latin typeface="Tahoma" pitchFamily="34" charset="0"/>
                <a:cs typeface="Tahoma" pitchFamily="34" charset="0"/>
              </a:rPr>
              <a:t> </a:t>
            </a:r>
            <a:endParaRPr lang="tr-TR" altLang="tr-TR" sz="1800" i="1" dirty="0">
              <a:solidFill>
                <a:srgbClr val="FF0000"/>
              </a:solidFill>
              <a:cs typeface="Times New Roman" pitchFamily="18" charset="0"/>
            </a:endParaRPr>
          </a:p>
        </p:txBody>
      </p:sp>
      <p:sp>
        <p:nvSpPr>
          <p:cNvPr id="49157" name="Rectangle 5"/>
          <p:cNvSpPr>
            <a:spLocks noChangeArrowheads="1"/>
          </p:cNvSpPr>
          <p:nvPr/>
        </p:nvSpPr>
        <p:spPr bwMode="auto">
          <a:xfrm>
            <a:off x="2000250" y="1730106"/>
            <a:ext cx="127920" cy="311689"/>
          </a:xfrm>
          <a:prstGeom prst="rect">
            <a:avLst/>
          </a:prstGeom>
          <a:noFill/>
          <a:ln w="9525">
            <a:noFill/>
            <a:miter lim="800000"/>
            <a:headEnd/>
            <a:tailEnd/>
          </a:ln>
          <a:effectLst/>
        </p:spPr>
        <p:txBody>
          <a:bodyPr vert="horz" wrap="none" lIns="51435" tIns="25718" rIns="51435" bIns="25718" numCol="1" anchor="ctr" anchorCtr="0" compatLnSpc="1">
            <a:prstTxWarp prst="textNoShape">
              <a:avLst/>
            </a:prstTxWarp>
            <a:spAutoFit/>
          </a:bodyPr>
          <a:lstStyle/>
          <a:p>
            <a:pPr fontAlgn="base">
              <a:spcBef>
                <a:spcPct val="0"/>
              </a:spcBef>
              <a:spcAft>
                <a:spcPct val="0"/>
              </a:spcAft>
            </a:pPr>
            <a:r>
              <a:rPr lang="tr-TR" sz="675" b="1">
                <a:latin typeface="Arial" pitchFamily="34" charset="0"/>
                <a:ea typeface="Times New Roman" pitchFamily="18" charset="0"/>
                <a:cs typeface="Arial" pitchFamily="34" charset="0"/>
              </a:rPr>
              <a:t> </a:t>
            </a:r>
            <a:endParaRPr lang="tr-TR" sz="450">
              <a:latin typeface="Arial" pitchFamily="34" charset="0"/>
              <a:cs typeface="Arial" pitchFamily="34" charset="0"/>
            </a:endParaRPr>
          </a:p>
          <a:p>
            <a:pPr eaLnBrk="0" fontAlgn="base" hangingPunct="0">
              <a:spcBef>
                <a:spcPct val="0"/>
              </a:spcBef>
              <a:spcAft>
                <a:spcPct val="0"/>
              </a:spcAft>
            </a:pPr>
            <a:endParaRPr lang="tr-TR" sz="1013">
              <a:latin typeface="Arial" pitchFamily="34" charset="0"/>
              <a:cs typeface="Arial" pitchFamily="34" charset="0"/>
            </a:endParaRP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823" y="332656"/>
            <a:ext cx="5197305" cy="6336704"/>
          </a:xfrm>
          <a:prstGeom prst="rect">
            <a:avLst/>
          </a:prstGeom>
        </p:spPr>
      </p:pic>
      <p:sp>
        <p:nvSpPr>
          <p:cNvPr id="7" name="Satır Belirtme Çizgisi 1 6"/>
          <p:cNvSpPr/>
          <p:nvPr/>
        </p:nvSpPr>
        <p:spPr>
          <a:xfrm>
            <a:off x="6329364" y="2324380"/>
            <a:ext cx="1656184" cy="1512168"/>
          </a:xfrm>
          <a:prstGeom prst="borderCallout1">
            <a:avLst>
              <a:gd name="adj1" fmla="val 45275"/>
              <a:gd name="adj2" fmla="val 1223"/>
              <a:gd name="adj3" fmla="val 112500"/>
              <a:gd name="adj4" fmla="val -38333"/>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tr-TR" dirty="0">
                <a:solidFill>
                  <a:schemeClr val="tx1"/>
                </a:solidFill>
                <a:latin typeface="Times New Roman" panose="02020603050405020304" pitchFamily="18" charset="0"/>
                <a:cs typeface="Times New Roman" panose="02020603050405020304" pitchFamily="18" charset="0"/>
              </a:rPr>
              <a:t>Kurumlardan Gelen </a:t>
            </a:r>
            <a:r>
              <a:rPr lang="tr-TR" dirty="0" err="1">
                <a:solidFill>
                  <a:schemeClr val="tx1"/>
                </a:solidFill>
                <a:latin typeface="Times New Roman" panose="02020603050405020304" pitchFamily="18" charset="0"/>
                <a:cs typeface="Times New Roman" panose="02020603050405020304" pitchFamily="18" charset="0"/>
              </a:rPr>
              <a:t>İmhalık</a:t>
            </a:r>
            <a:r>
              <a:rPr lang="tr-TR" dirty="0">
                <a:solidFill>
                  <a:schemeClr val="tx1"/>
                </a:solidFill>
                <a:latin typeface="Times New Roman" panose="02020603050405020304" pitchFamily="18" charset="0"/>
                <a:cs typeface="Times New Roman" panose="02020603050405020304" pitchFamily="18" charset="0"/>
              </a:rPr>
              <a:t> Belgeler için Uygunluk Talep Yazısı</a:t>
            </a:r>
          </a:p>
        </p:txBody>
      </p:sp>
    </p:spTree>
    <p:extLst>
      <p:ext uri="{BB962C8B-B14F-4D97-AF65-F5344CB8AC3E}">
        <p14:creationId xmlns:p14="http://schemas.microsoft.com/office/powerpoint/2010/main" val="23699876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611561" y="2141639"/>
            <a:ext cx="2880320" cy="3467100"/>
          </a:xfrm>
        </p:spPr>
        <p:txBody>
          <a:bodyPr>
            <a:normAutofit/>
          </a:bodyPr>
          <a:lstStyle/>
          <a:p>
            <a:pPr marL="0" indent="0" algn="ctr">
              <a:buNone/>
            </a:pPr>
            <a:r>
              <a:rPr lang="tr-TR" sz="2400" dirty="0">
                <a:solidFill>
                  <a:schemeClr val="tx1"/>
                </a:solidFill>
              </a:rPr>
              <a:t>*İmha edilecek belgeler için </a:t>
            </a:r>
            <a:r>
              <a:rPr lang="tr-TR" sz="2400" b="1" dirty="0">
                <a:solidFill>
                  <a:schemeClr val="tx1"/>
                </a:solidFill>
              </a:rPr>
              <a:t>İmha Listesi </a:t>
            </a:r>
            <a:r>
              <a:rPr lang="tr-TR" sz="2400" dirty="0">
                <a:solidFill>
                  <a:schemeClr val="tx1"/>
                </a:solidFill>
              </a:rPr>
              <a:t>hazırlanır.</a:t>
            </a:r>
          </a:p>
          <a:p>
            <a:pPr marL="0" indent="0" algn="ctr">
              <a:buNone/>
            </a:pPr>
            <a:endParaRPr lang="tr-TR" sz="2400" dirty="0">
              <a:solidFill>
                <a:schemeClr val="tx1"/>
              </a:solidFill>
            </a:endParaRPr>
          </a:p>
          <a:p>
            <a:pPr marL="0" indent="0" algn="ctr">
              <a:buNone/>
            </a:pPr>
            <a:r>
              <a:rPr lang="tr-TR" dirty="0">
                <a:solidFill>
                  <a:schemeClr val="tx1"/>
                </a:solidFill>
              </a:rPr>
              <a:t>* </a:t>
            </a:r>
            <a:r>
              <a:rPr lang="tr-TR" sz="2400" dirty="0">
                <a:solidFill>
                  <a:schemeClr val="tx1"/>
                </a:solidFill>
              </a:rPr>
              <a:t>Listenin her sayfası komisyonun başkanı ve üyeleri tarafından imzalanır.</a:t>
            </a:r>
          </a:p>
          <a:p>
            <a:pPr algn="just">
              <a:buNone/>
            </a:pPr>
            <a:endParaRPr lang="tr-TR" sz="1800" dirty="0">
              <a:solidFill>
                <a:schemeClr val="tx1"/>
              </a:solidFill>
            </a:endParaRPr>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9912" y="1340768"/>
            <a:ext cx="5054540" cy="5184578"/>
          </a:xfrm>
          <a:prstGeom prst="rect">
            <a:avLst/>
          </a:prstGeom>
        </p:spPr>
      </p:pic>
      <p:sp>
        <p:nvSpPr>
          <p:cNvPr id="8" name="Unvan 7"/>
          <p:cNvSpPr>
            <a:spLocks noGrp="1"/>
          </p:cNvSpPr>
          <p:nvPr>
            <p:ph type="title"/>
          </p:nvPr>
        </p:nvSpPr>
        <p:spPr/>
        <p:txBody>
          <a:bodyPr/>
          <a:lstStyle/>
          <a:p>
            <a:endParaRPr lang="tr-TR"/>
          </a:p>
        </p:txBody>
      </p:sp>
      <p:sp>
        <p:nvSpPr>
          <p:cNvPr id="9" name="Dikdörtgen 8"/>
          <p:cNvSpPr/>
          <p:nvPr/>
        </p:nvSpPr>
        <p:spPr>
          <a:xfrm>
            <a:off x="467544" y="692696"/>
            <a:ext cx="5184576" cy="707886"/>
          </a:xfrm>
          <a:prstGeom prst="rect">
            <a:avLst/>
          </a:prstGeom>
        </p:spPr>
        <p:txBody>
          <a:bodyPr wrap="square">
            <a:spAutoFit/>
          </a:bodyPr>
          <a:lstStyle/>
          <a:p>
            <a:r>
              <a:rPr lang="tr-TR" sz="2000" b="1" dirty="0">
                <a:latin typeface="OCR A Extended" panose="02010509020102010303" pitchFamily="50" charset="0"/>
              </a:rPr>
              <a:t>İmha Listelerinin Düzenlenmesi ve Kesinlik Kazanması</a:t>
            </a:r>
            <a:endParaRPr lang="tr-TR" sz="2000" b="1" u="sng" dirty="0">
              <a:latin typeface="OCR A Extended" panose="02010509020102010303" pitchFamily="50" charset="0"/>
            </a:endParaRPr>
          </a:p>
        </p:txBody>
      </p:sp>
    </p:spTree>
    <p:extLst>
      <p:ext uri="{BB962C8B-B14F-4D97-AF65-F5344CB8AC3E}">
        <p14:creationId xmlns:p14="http://schemas.microsoft.com/office/powerpoint/2010/main" val="25179265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Başlık 3"/>
          <p:cNvSpPr>
            <a:spLocks noGrp="1"/>
          </p:cNvSpPr>
          <p:nvPr>
            <p:ph type="title"/>
          </p:nvPr>
        </p:nvSpPr>
        <p:spPr bwMode="auto">
          <a:xfrm>
            <a:off x="2263678" y="2092353"/>
            <a:ext cx="4065686" cy="485650"/>
          </a:xfrm>
        </p:spPr>
        <p:txBody>
          <a:bodyPr wrap="square" numCol="1" anchorCtr="0" compatLnSpc="1">
            <a:prstTxWarp prst="textNoShape">
              <a:avLst/>
            </a:prstTxWarp>
          </a:bodyPr>
          <a:lstStyle/>
          <a:p>
            <a:pPr>
              <a:defRPr/>
            </a:pPr>
            <a:r>
              <a:rPr lang="tr-TR" altLang="tr-TR" sz="1800" dirty="0">
                <a:solidFill>
                  <a:srgbClr val="FF0000"/>
                </a:solidFill>
                <a:latin typeface="Tahoma" pitchFamily="34" charset="0"/>
                <a:cs typeface="Tahoma" pitchFamily="34" charset="0"/>
              </a:rPr>
              <a:t> </a:t>
            </a:r>
            <a:endParaRPr lang="tr-TR" altLang="tr-TR" sz="1800" i="1" dirty="0">
              <a:solidFill>
                <a:srgbClr val="FF0000"/>
              </a:solidFill>
              <a:cs typeface="Times New Roman" pitchFamily="18" charset="0"/>
            </a:endParaRPr>
          </a:p>
        </p:txBody>
      </p:sp>
      <p:sp>
        <p:nvSpPr>
          <p:cNvPr id="49157" name="Rectangle 5"/>
          <p:cNvSpPr>
            <a:spLocks noChangeArrowheads="1"/>
          </p:cNvSpPr>
          <p:nvPr/>
        </p:nvSpPr>
        <p:spPr bwMode="auto">
          <a:xfrm>
            <a:off x="2000250" y="1730106"/>
            <a:ext cx="127920" cy="311689"/>
          </a:xfrm>
          <a:prstGeom prst="rect">
            <a:avLst/>
          </a:prstGeom>
          <a:noFill/>
          <a:ln w="9525">
            <a:noFill/>
            <a:miter lim="800000"/>
            <a:headEnd/>
            <a:tailEnd/>
          </a:ln>
          <a:effectLst/>
        </p:spPr>
        <p:txBody>
          <a:bodyPr vert="horz" wrap="none" lIns="51435" tIns="25718" rIns="51435" bIns="25718" numCol="1" anchor="ctr" anchorCtr="0" compatLnSpc="1">
            <a:prstTxWarp prst="textNoShape">
              <a:avLst/>
            </a:prstTxWarp>
            <a:spAutoFit/>
          </a:bodyPr>
          <a:lstStyle/>
          <a:p>
            <a:pPr fontAlgn="base">
              <a:spcBef>
                <a:spcPct val="0"/>
              </a:spcBef>
              <a:spcAft>
                <a:spcPct val="0"/>
              </a:spcAft>
            </a:pPr>
            <a:r>
              <a:rPr lang="tr-TR" sz="675" b="1">
                <a:latin typeface="Arial" pitchFamily="34" charset="0"/>
                <a:ea typeface="Times New Roman" pitchFamily="18" charset="0"/>
                <a:cs typeface="Arial" pitchFamily="34" charset="0"/>
              </a:rPr>
              <a:t> </a:t>
            </a:r>
            <a:endParaRPr lang="tr-TR" sz="450">
              <a:latin typeface="Arial" pitchFamily="34" charset="0"/>
              <a:cs typeface="Arial" pitchFamily="34" charset="0"/>
            </a:endParaRPr>
          </a:p>
          <a:p>
            <a:pPr eaLnBrk="0" fontAlgn="base" hangingPunct="0">
              <a:spcBef>
                <a:spcPct val="0"/>
              </a:spcBef>
              <a:spcAft>
                <a:spcPct val="0"/>
              </a:spcAft>
            </a:pPr>
            <a:endParaRPr lang="tr-TR" sz="1013">
              <a:latin typeface="Arial" pitchFamily="34" charset="0"/>
              <a:cs typeface="Arial" pitchFamily="34" charset="0"/>
            </a:endParaRPr>
          </a:p>
        </p:txBody>
      </p:sp>
      <p:sp>
        <p:nvSpPr>
          <p:cNvPr id="5" name="Satır Belirtme Çizgisi 1 4"/>
          <p:cNvSpPr/>
          <p:nvPr/>
        </p:nvSpPr>
        <p:spPr>
          <a:xfrm>
            <a:off x="6012160" y="2103259"/>
            <a:ext cx="1656184" cy="1224136"/>
          </a:xfrm>
          <a:prstGeom prst="borderCallout1">
            <a:avLst>
              <a:gd name="adj1" fmla="val 45275"/>
              <a:gd name="adj2" fmla="val 1223"/>
              <a:gd name="adj3" fmla="val 112500"/>
              <a:gd name="adj4" fmla="val -38333"/>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tr-TR" dirty="0">
                <a:solidFill>
                  <a:schemeClr val="tx1"/>
                </a:solidFill>
                <a:latin typeface="Times New Roman" panose="02020603050405020304" pitchFamily="18" charset="0"/>
                <a:cs typeface="Times New Roman" panose="02020603050405020304" pitchFamily="18" charset="0"/>
              </a:rPr>
              <a:t>Örnek İmha Listesi</a:t>
            </a:r>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368659"/>
            <a:ext cx="5054540" cy="6120681"/>
          </a:xfrm>
          <a:prstGeom prst="rect">
            <a:avLst/>
          </a:prstGeom>
        </p:spPr>
      </p:pic>
    </p:spTree>
    <p:extLst>
      <p:ext uri="{BB962C8B-B14F-4D97-AF65-F5344CB8AC3E}">
        <p14:creationId xmlns:p14="http://schemas.microsoft.com/office/powerpoint/2010/main" val="34211640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Başlık 3"/>
          <p:cNvSpPr>
            <a:spLocks noGrp="1"/>
          </p:cNvSpPr>
          <p:nvPr>
            <p:ph type="title"/>
          </p:nvPr>
        </p:nvSpPr>
        <p:spPr bwMode="auto">
          <a:xfrm>
            <a:off x="2263678" y="2092353"/>
            <a:ext cx="4065686" cy="485650"/>
          </a:xfrm>
        </p:spPr>
        <p:txBody>
          <a:bodyPr wrap="square" numCol="1" anchorCtr="0" compatLnSpc="1">
            <a:prstTxWarp prst="textNoShape">
              <a:avLst/>
            </a:prstTxWarp>
          </a:bodyPr>
          <a:lstStyle/>
          <a:p>
            <a:pPr>
              <a:defRPr/>
            </a:pPr>
            <a:r>
              <a:rPr lang="tr-TR" altLang="tr-TR" sz="1800" dirty="0">
                <a:solidFill>
                  <a:srgbClr val="FF0000"/>
                </a:solidFill>
                <a:latin typeface="Tahoma" pitchFamily="34" charset="0"/>
                <a:cs typeface="Tahoma" pitchFamily="34" charset="0"/>
              </a:rPr>
              <a:t> </a:t>
            </a:r>
            <a:endParaRPr lang="tr-TR" altLang="tr-TR" sz="1800" i="1" dirty="0">
              <a:solidFill>
                <a:srgbClr val="FF0000"/>
              </a:solidFill>
              <a:cs typeface="Times New Roman" pitchFamily="18" charset="0"/>
            </a:endParaRPr>
          </a:p>
        </p:txBody>
      </p:sp>
      <p:sp>
        <p:nvSpPr>
          <p:cNvPr id="49157" name="Rectangle 5"/>
          <p:cNvSpPr>
            <a:spLocks noChangeArrowheads="1"/>
          </p:cNvSpPr>
          <p:nvPr/>
        </p:nvSpPr>
        <p:spPr bwMode="auto">
          <a:xfrm>
            <a:off x="2000250" y="1730106"/>
            <a:ext cx="127920" cy="311689"/>
          </a:xfrm>
          <a:prstGeom prst="rect">
            <a:avLst/>
          </a:prstGeom>
          <a:noFill/>
          <a:ln w="9525">
            <a:noFill/>
            <a:miter lim="800000"/>
            <a:headEnd/>
            <a:tailEnd/>
          </a:ln>
          <a:effectLst/>
        </p:spPr>
        <p:txBody>
          <a:bodyPr vert="horz" wrap="none" lIns="51435" tIns="25718" rIns="51435" bIns="25718" numCol="1" anchor="ctr" anchorCtr="0" compatLnSpc="1">
            <a:prstTxWarp prst="textNoShape">
              <a:avLst/>
            </a:prstTxWarp>
            <a:spAutoFit/>
          </a:bodyPr>
          <a:lstStyle/>
          <a:p>
            <a:pPr fontAlgn="base">
              <a:spcBef>
                <a:spcPct val="0"/>
              </a:spcBef>
              <a:spcAft>
                <a:spcPct val="0"/>
              </a:spcAft>
            </a:pPr>
            <a:r>
              <a:rPr lang="tr-TR" sz="675" b="1">
                <a:latin typeface="Arial" pitchFamily="34" charset="0"/>
                <a:ea typeface="Times New Roman" pitchFamily="18" charset="0"/>
                <a:cs typeface="Arial" pitchFamily="34" charset="0"/>
              </a:rPr>
              <a:t> </a:t>
            </a:r>
            <a:endParaRPr lang="tr-TR" sz="450">
              <a:latin typeface="Arial" pitchFamily="34" charset="0"/>
              <a:cs typeface="Arial" pitchFamily="34" charset="0"/>
            </a:endParaRPr>
          </a:p>
          <a:p>
            <a:pPr eaLnBrk="0" fontAlgn="base" hangingPunct="0">
              <a:spcBef>
                <a:spcPct val="0"/>
              </a:spcBef>
              <a:spcAft>
                <a:spcPct val="0"/>
              </a:spcAft>
            </a:pPr>
            <a:endParaRPr lang="tr-TR" sz="1013">
              <a:latin typeface="Arial" pitchFamily="34" charset="0"/>
              <a:cs typeface="Arial" pitchFamily="34" charset="0"/>
            </a:endParaRPr>
          </a:p>
        </p:txBody>
      </p:sp>
      <p:sp>
        <p:nvSpPr>
          <p:cNvPr id="16" name="15 Yuvarlatılmış Dikdörtgen"/>
          <p:cNvSpPr/>
          <p:nvPr/>
        </p:nvSpPr>
        <p:spPr>
          <a:xfrm>
            <a:off x="1213112" y="1291651"/>
            <a:ext cx="6743699" cy="522391"/>
          </a:xfrm>
          <a:prstGeom prst="round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sz="2500" b="1" dirty="0">
                <a:solidFill>
                  <a:schemeClr val="tx1"/>
                </a:solidFill>
              </a:rPr>
              <a:t>     Örnek İmha Listesi</a:t>
            </a:r>
          </a:p>
        </p:txBody>
      </p:sp>
      <p:pic>
        <p:nvPicPr>
          <p:cNvPr id="2" name="Resim 1"/>
          <p:cNvPicPr>
            <a:picLocks noChangeAspect="1"/>
          </p:cNvPicPr>
          <p:nvPr/>
        </p:nvPicPr>
        <p:blipFill rotWithShape="1">
          <a:blip r:embed="rId2" cstate="print">
            <a:extLst>
              <a:ext uri="{28A0092B-C50C-407E-A947-70E740481C1C}">
                <a14:useLocalDpi xmlns:a14="http://schemas.microsoft.com/office/drawing/2010/main" val="0"/>
              </a:ext>
            </a:extLst>
          </a:blip>
          <a:srcRect l="4751" t="3920" r="5205" b="4480"/>
          <a:stretch/>
        </p:blipFill>
        <p:spPr>
          <a:xfrm>
            <a:off x="1227671" y="2348469"/>
            <a:ext cx="6998677" cy="3903784"/>
          </a:xfrm>
          <a:prstGeom prst="rect">
            <a:avLst/>
          </a:prstGeom>
        </p:spPr>
      </p:pic>
    </p:spTree>
    <p:extLst>
      <p:ext uri="{BB962C8B-B14F-4D97-AF65-F5344CB8AC3E}">
        <p14:creationId xmlns:p14="http://schemas.microsoft.com/office/powerpoint/2010/main" val="20030589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33273" y="1988840"/>
            <a:ext cx="7200900" cy="3581400"/>
          </a:xfrm>
        </p:spPr>
        <p:txBody>
          <a:bodyPr/>
          <a:lstStyle/>
          <a:p>
            <a:pPr marL="0" indent="0" algn="just">
              <a:buNone/>
            </a:pPr>
            <a:r>
              <a:rPr lang="tr-TR" dirty="0">
                <a:solidFill>
                  <a:schemeClr val="tx1"/>
                </a:solidFill>
              </a:rPr>
              <a:t>Hazırlanan imha listeleri; </a:t>
            </a:r>
          </a:p>
          <a:p>
            <a:pPr algn="just"/>
            <a:r>
              <a:rPr lang="tr-TR" dirty="0">
                <a:solidFill>
                  <a:schemeClr val="tx1"/>
                </a:solidFill>
              </a:rPr>
              <a:t>Merkez teşkilatlarda, Devlet Arşivleri Başkanlığının uygun görüşü alındıktan sonra, kurum ve kuruluşun en üst amirinin veya yetki verdiği kişinin onayına müteakip,</a:t>
            </a:r>
          </a:p>
          <a:p>
            <a:pPr algn="just"/>
            <a:r>
              <a:rPr lang="tr-TR" dirty="0">
                <a:solidFill>
                  <a:schemeClr val="tx1"/>
                </a:solidFill>
              </a:rPr>
              <a:t>Taşra, bölge ve yurt dışı teşkilatlarında ise kurum arşivinin uygun görüşü alındıktan sonra bu birimlerin en üst amirinin veya yetki verdiği kişinin onayına müteakip kesinlik kazanır.</a:t>
            </a:r>
          </a:p>
          <a:p>
            <a:endParaRPr lang="tr-TR" dirty="0">
              <a:solidFill>
                <a:schemeClr val="tx1"/>
              </a:solidFill>
            </a:endParaRPr>
          </a:p>
        </p:txBody>
      </p:sp>
      <p:sp>
        <p:nvSpPr>
          <p:cNvPr id="7" name="Dikdörtgen 6"/>
          <p:cNvSpPr/>
          <p:nvPr/>
        </p:nvSpPr>
        <p:spPr>
          <a:xfrm>
            <a:off x="467544" y="692696"/>
            <a:ext cx="5184576" cy="707886"/>
          </a:xfrm>
          <a:prstGeom prst="rect">
            <a:avLst/>
          </a:prstGeom>
        </p:spPr>
        <p:txBody>
          <a:bodyPr wrap="square">
            <a:spAutoFit/>
          </a:bodyPr>
          <a:lstStyle/>
          <a:p>
            <a:r>
              <a:rPr lang="tr-TR" sz="2000" b="1" dirty="0">
                <a:latin typeface="OCR A Extended" panose="02010509020102010303" pitchFamily="50" charset="0"/>
              </a:rPr>
              <a:t>İmha Listelerinin Düzenlenmesi ve Kesinlik Kazanması</a:t>
            </a:r>
            <a:endParaRPr lang="tr-TR" sz="2000" b="1" u="sng" dirty="0">
              <a:latin typeface="OCR A Extended" panose="02010509020102010303" pitchFamily="50" charset="0"/>
            </a:endParaRPr>
          </a:p>
        </p:txBody>
      </p:sp>
      <p:sp>
        <p:nvSpPr>
          <p:cNvPr id="4" name="Unvan 3"/>
          <p:cNvSpPr>
            <a:spLocks noGrp="1"/>
          </p:cNvSpPr>
          <p:nvPr>
            <p:ph type="title"/>
          </p:nvPr>
        </p:nvSpPr>
        <p:spPr/>
        <p:txBody>
          <a:bodyPr/>
          <a:lstStyle/>
          <a:p>
            <a:endParaRPr lang="tr-TR"/>
          </a:p>
        </p:txBody>
      </p:sp>
    </p:spTree>
    <p:extLst>
      <p:ext uri="{BB962C8B-B14F-4D97-AF65-F5344CB8AC3E}">
        <p14:creationId xmlns:p14="http://schemas.microsoft.com/office/powerpoint/2010/main" val="27734723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Başlık 3"/>
          <p:cNvSpPr>
            <a:spLocks noGrp="1"/>
          </p:cNvSpPr>
          <p:nvPr>
            <p:ph type="title"/>
          </p:nvPr>
        </p:nvSpPr>
        <p:spPr bwMode="auto">
          <a:xfrm>
            <a:off x="2263678" y="2092353"/>
            <a:ext cx="4065686" cy="485650"/>
          </a:xfrm>
        </p:spPr>
        <p:txBody>
          <a:bodyPr wrap="square" numCol="1" anchorCtr="0" compatLnSpc="1">
            <a:prstTxWarp prst="textNoShape">
              <a:avLst/>
            </a:prstTxWarp>
          </a:bodyPr>
          <a:lstStyle/>
          <a:p>
            <a:pPr>
              <a:defRPr/>
            </a:pPr>
            <a:r>
              <a:rPr lang="tr-TR" altLang="tr-TR" sz="1800" dirty="0">
                <a:solidFill>
                  <a:srgbClr val="FF0000"/>
                </a:solidFill>
                <a:latin typeface="Tahoma" pitchFamily="34" charset="0"/>
                <a:cs typeface="Tahoma" pitchFamily="34" charset="0"/>
              </a:rPr>
              <a:t> </a:t>
            </a:r>
            <a:endParaRPr lang="tr-TR" altLang="tr-TR" sz="1800" i="1" dirty="0">
              <a:solidFill>
                <a:srgbClr val="FF0000"/>
              </a:solidFill>
              <a:cs typeface="Times New Roman" pitchFamily="18" charset="0"/>
            </a:endParaRPr>
          </a:p>
        </p:txBody>
      </p:sp>
      <p:sp>
        <p:nvSpPr>
          <p:cNvPr id="49157" name="Rectangle 5"/>
          <p:cNvSpPr>
            <a:spLocks noChangeArrowheads="1"/>
          </p:cNvSpPr>
          <p:nvPr/>
        </p:nvSpPr>
        <p:spPr bwMode="auto">
          <a:xfrm>
            <a:off x="2000250" y="1730106"/>
            <a:ext cx="127920" cy="311689"/>
          </a:xfrm>
          <a:prstGeom prst="rect">
            <a:avLst/>
          </a:prstGeom>
          <a:noFill/>
          <a:ln w="9525">
            <a:noFill/>
            <a:miter lim="800000"/>
            <a:headEnd/>
            <a:tailEnd/>
          </a:ln>
          <a:effectLst/>
        </p:spPr>
        <p:txBody>
          <a:bodyPr vert="horz" wrap="none" lIns="51435" tIns="25718" rIns="51435" bIns="25718" numCol="1" anchor="ctr" anchorCtr="0" compatLnSpc="1">
            <a:prstTxWarp prst="textNoShape">
              <a:avLst/>
            </a:prstTxWarp>
            <a:spAutoFit/>
          </a:bodyPr>
          <a:lstStyle/>
          <a:p>
            <a:pPr fontAlgn="base">
              <a:spcBef>
                <a:spcPct val="0"/>
              </a:spcBef>
              <a:spcAft>
                <a:spcPct val="0"/>
              </a:spcAft>
            </a:pPr>
            <a:r>
              <a:rPr lang="tr-TR" sz="675" b="1">
                <a:latin typeface="Arial" pitchFamily="34" charset="0"/>
                <a:ea typeface="Times New Roman" pitchFamily="18" charset="0"/>
                <a:cs typeface="Arial" pitchFamily="34" charset="0"/>
              </a:rPr>
              <a:t> </a:t>
            </a:r>
            <a:endParaRPr lang="tr-TR" sz="450">
              <a:latin typeface="Arial" pitchFamily="34" charset="0"/>
              <a:cs typeface="Arial" pitchFamily="34" charset="0"/>
            </a:endParaRPr>
          </a:p>
          <a:p>
            <a:pPr eaLnBrk="0" fontAlgn="base" hangingPunct="0">
              <a:spcBef>
                <a:spcPct val="0"/>
              </a:spcBef>
              <a:spcAft>
                <a:spcPct val="0"/>
              </a:spcAft>
            </a:pPr>
            <a:endParaRPr lang="tr-TR" sz="1013">
              <a:latin typeface="Arial" pitchFamily="34" charset="0"/>
              <a:cs typeface="Arial" pitchFamily="34" charset="0"/>
            </a:endParaRPr>
          </a:p>
        </p:txBody>
      </p:sp>
      <p:sp>
        <p:nvSpPr>
          <p:cNvPr id="5" name="Satır Belirtme Çizgisi 1 4"/>
          <p:cNvSpPr/>
          <p:nvPr/>
        </p:nvSpPr>
        <p:spPr>
          <a:xfrm>
            <a:off x="6588224" y="2204864"/>
            <a:ext cx="1656184" cy="1512168"/>
          </a:xfrm>
          <a:prstGeom prst="borderCallout1">
            <a:avLst>
              <a:gd name="adj1" fmla="val 45275"/>
              <a:gd name="adj2" fmla="val 1223"/>
              <a:gd name="adj3" fmla="val 112500"/>
              <a:gd name="adj4" fmla="val -38333"/>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tr-TR" dirty="0">
                <a:solidFill>
                  <a:schemeClr val="tx1"/>
                </a:solidFill>
                <a:latin typeface="Times New Roman" panose="02020603050405020304" pitchFamily="18" charset="0"/>
                <a:cs typeface="Times New Roman" panose="02020603050405020304" pitchFamily="18" charset="0"/>
              </a:rPr>
              <a:t>Kurumlardan Gelen </a:t>
            </a:r>
            <a:r>
              <a:rPr lang="tr-TR" dirty="0" err="1">
                <a:solidFill>
                  <a:schemeClr val="tx1"/>
                </a:solidFill>
                <a:latin typeface="Times New Roman" panose="02020603050405020304" pitchFamily="18" charset="0"/>
                <a:cs typeface="Times New Roman" panose="02020603050405020304" pitchFamily="18" charset="0"/>
              </a:rPr>
              <a:t>İmhalık</a:t>
            </a:r>
            <a:r>
              <a:rPr lang="tr-TR" dirty="0">
                <a:solidFill>
                  <a:schemeClr val="tx1"/>
                </a:solidFill>
                <a:latin typeface="Times New Roman" panose="02020603050405020304" pitchFamily="18" charset="0"/>
                <a:cs typeface="Times New Roman" panose="02020603050405020304" pitchFamily="18" charset="0"/>
              </a:rPr>
              <a:t> Belgeler için Uygunluk Görüşü</a:t>
            </a:r>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4" y="260648"/>
            <a:ext cx="5112568" cy="6264696"/>
          </a:xfrm>
          <a:prstGeom prst="rect">
            <a:avLst/>
          </a:prstGeom>
        </p:spPr>
      </p:pic>
    </p:spTree>
    <p:extLst>
      <p:ext uri="{BB962C8B-B14F-4D97-AF65-F5344CB8AC3E}">
        <p14:creationId xmlns:p14="http://schemas.microsoft.com/office/powerpoint/2010/main" val="29168004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1000082" y="2276872"/>
            <a:ext cx="6758508" cy="3467100"/>
          </a:xfrm>
        </p:spPr>
        <p:txBody>
          <a:bodyPr>
            <a:normAutofit/>
          </a:bodyPr>
          <a:lstStyle/>
          <a:p>
            <a:pPr algn="just"/>
            <a:r>
              <a:rPr lang="tr-TR" dirty="0">
                <a:solidFill>
                  <a:schemeClr val="tx1"/>
                </a:solidFill>
              </a:rPr>
              <a:t>Onay işlemlerinde belgelerin ne şekilde imha edileceği hususu belirtilir.</a:t>
            </a:r>
          </a:p>
          <a:p>
            <a:pPr algn="just"/>
            <a:r>
              <a:rPr lang="tr-TR" dirty="0">
                <a:solidFill>
                  <a:schemeClr val="tx1"/>
                </a:solidFill>
              </a:rPr>
              <a:t>İmhasına karar verilen belgeler, imha işlemleri kesinlik kazanıncaya kadar düzenli bir şekilde muhafaza edilmelidir.</a:t>
            </a:r>
          </a:p>
          <a:p>
            <a:pPr algn="just"/>
            <a:r>
              <a:rPr lang="tr-TR" dirty="0">
                <a:solidFill>
                  <a:schemeClr val="tx1"/>
                </a:solidFill>
              </a:rPr>
              <a:t>İmha işlemi, düzenlenecek tutanakla tespit edilir.</a:t>
            </a:r>
          </a:p>
          <a:p>
            <a:pPr algn="just"/>
            <a:r>
              <a:rPr lang="tr-TR" dirty="0">
                <a:solidFill>
                  <a:schemeClr val="tx1"/>
                </a:solidFill>
              </a:rPr>
              <a:t>Hazırlanan imha listeleri, tutanakları ve bunlarla ilgili her türlü belge </a:t>
            </a:r>
            <a:r>
              <a:rPr lang="tr-TR" b="1" u="sng" dirty="0">
                <a:solidFill>
                  <a:schemeClr val="tx1"/>
                </a:solidFill>
              </a:rPr>
              <a:t>on yıl süreyle </a:t>
            </a:r>
            <a:r>
              <a:rPr lang="tr-TR" dirty="0">
                <a:solidFill>
                  <a:schemeClr val="tx1"/>
                </a:solidFill>
              </a:rPr>
              <a:t>muhafaza edilir.</a:t>
            </a:r>
          </a:p>
          <a:p>
            <a:pPr algn="just">
              <a:buNone/>
            </a:pPr>
            <a:endParaRPr lang="tr-TR" sz="1800" dirty="0">
              <a:solidFill>
                <a:schemeClr val="tx1"/>
              </a:solidFill>
            </a:endParaRPr>
          </a:p>
        </p:txBody>
      </p:sp>
      <p:sp>
        <p:nvSpPr>
          <p:cNvPr id="7" name="Dikdörtgen 6"/>
          <p:cNvSpPr/>
          <p:nvPr/>
        </p:nvSpPr>
        <p:spPr>
          <a:xfrm>
            <a:off x="467544" y="692696"/>
            <a:ext cx="5184576" cy="707886"/>
          </a:xfrm>
          <a:prstGeom prst="rect">
            <a:avLst/>
          </a:prstGeom>
        </p:spPr>
        <p:txBody>
          <a:bodyPr wrap="square">
            <a:spAutoFit/>
          </a:bodyPr>
          <a:lstStyle/>
          <a:p>
            <a:r>
              <a:rPr lang="tr-TR" sz="2000" b="1" dirty="0">
                <a:latin typeface="OCR A Extended" panose="02010509020102010303" pitchFamily="50" charset="0"/>
              </a:rPr>
              <a:t>İmha Listelerinin Düzenlenmesi ve Kesinlik Kazanması</a:t>
            </a:r>
            <a:endParaRPr lang="tr-TR" sz="2000" b="1" u="sng" dirty="0">
              <a:latin typeface="OCR A Extended" panose="02010509020102010303" pitchFamily="50" charset="0"/>
            </a:endParaRPr>
          </a:p>
        </p:txBody>
      </p:sp>
    </p:spTree>
    <p:extLst>
      <p:ext uri="{BB962C8B-B14F-4D97-AF65-F5344CB8AC3E}">
        <p14:creationId xmlns:p14="http://schemas.microsoft.com/office/powerpoint/2010/main" val="41321343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1275665" y="1906116"/>
            <a:ext cx="6758508" cy="3467100"/>
          </a:xfrm>
        </p:spPr>
        <p:txBody>
          <a:bodyPr>
            <a:normAutofit/>
          </a:bodyPr>
          <a:lstStyle/>
          <a:p>
            <a:pPr algn="just"/>
            <a:r>
              <a:rPr lang="tr-TR" dirty="0">
                <a:solidFill>
                  <a:schemeClr val="tx1"/>
                </a:solidFill>
              </a:rPr>
              <a:t>İmha edilecek belgeler, başkaları tarafından görülüp okunması mümkün olmayacak şekilde parçalanır ve geri dönüşümde kullanılmak üzere değerlendirilir.</a:t>
            </a:r>
          </a:p>
          <a:p>
            <a:pPr algn="just"/>
            <a:r>
              <a:rPr lang="tr-TR" dirty="0">
                <a:solidFill>
                  <a:schemeClr val="tx1"/>
                </a:solidFill>
              </a:rPr>
              <a:t>Özelliği gereği imha şekli kendi mevzuatında belirlenmiş belgenin imhası hakkında ilgili mevzuat hükümleri uygulanır. (Çok Gizli/Kozmik Belgeler yakılarak imha edilir.)</a:t>
            </a:r>
          </a:p>
          <a:p>
            <a:pPr algn="just"/>
            <a:r>
              <a:rPr lang="tr-TR" dirty="0">
                <a:solidFill>
                  <a:schemeClr val="tx1"/>
                </a:solidFill>
              </a:rPr>
              <a:t>E-Arşivlerde tutulan belgelerin imhası, görülüp okunması ve kullanılması mümkün olmayacak şekilde sistemden çıkarılarak tasfiye edilir.</a:t>
            </a:r>
          </a:p>
          <a:p>
            <a:pPr algn="just">
              <a:buNone/>
            </a:pPr>
            <a:endParaRPr lang="tr-TR" sz="1800" dirty="0">
              <a:solidFill>
                <a:schemeClr val="tx1"/>
              </a:solidFill>
            </a:endParaRPr>
          </a:p>
        </p:txBody>
      </p:sp>
      <p:sp>
        <p:nvSpPr>
          <p:cNvPr id="6" name="Dikdörtgen 5"/>
          <p:cNvSpPr/>
          <p:nvPr/>
        </p:nvSpPr>
        <p:spPr>
          <a:xfrm>
            <a:off x="467544" y="692696"/>
            <a:ext cx="5184576" cy="400110"/>
          </a:xfrm>
          <a:prstGeom prst="rect">
            <a:avLst/>
          </a:prstGeom>
        </p:spPr>
        <p:txBody>
          <a:bodyPr wrap="square">
            <a:spAutoFit/>
          </a:bodyPr>
          <a:lstStyle/>
          <a:p>
            <a:pPr>
              <a:buNone/>
            </a:pPr>
            <a:r>
              <a:rPr lang="tr-TR" sz="2000" b="1" dirty="0">
                <a:latin typeface="OCR A Extended" panose="02010509020102010303" pitchFamily="50" charset="0"/>
              </a:rPr>
              <a:t>İmha Şekilleri</a:t>
            </a:r>
            <a:endParaRPr lang="tr-TR" sz="3200" b="1" dirty="0">
              <a:effectLst>
                <a:outerShdw blurRad="38100" dist="38100" dir="2700000" algn="tl">
                  <a:srgbClr val="000000">
                    <a:alpha val="43137"/>
                  </a:srgbClr>
                </a:outerShdw>
              </a:effectLst>
              <a:latin typeface="OCR A Extended" panose="02010509020102010303" pitchFamily="50" charset="0"/>
            </a:endParaRPr>
          </a:p>
        </p:txBody>
      </p:sp>
    </p:spTree>
    <p:extLst>
      <p:ext uri="{BB962C8B-B14F-4D97-AF65-F5344CB8AC3E}">
        <p14:creationId xmlns:p14="http://schemas.microsoft.com/office/powerpoint/2010/main" val="26446531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3" name="Rectangle 2"/>
          <p:cNvSpPr txBox="1">
            <a:spLocks noChangeArrowheads="1"/>
          </p:cNvSpPr>
          <p:nvPr/>
        </p:nvSpPr>
        <p:spPr bwMode="auto">
          <a:xfrm>
            <a:off x="2257425" y="1896666"/>
            <a:ext cx="4629150" cy="642938"/>
          </a:xfrm>
          <a:prstGeom prst="rect">
            <a:avLst/>
          </a:prstGeom>
          <a:noFill/>
          <a:ln w="9525">
            <a:noFill/>
            <a:miter lim="800000"/>
            <a:headEnd/>
            <a:tailEnd/>
          </a:ln>
        </p:spPr>
        <p:txBody>
          <a:bodyPr/>
          <a:lstStyle/>
          <a:p>
            <a:pPr algn="ctr"/>
            <a:endParaRPr lang="tr-TR" sz="2475">
              <a:latin typeface="Calibri" pitchFamily="34" charset="0"/>
            </a:endParaRPr>
          </a:p>
        </p:txBody>
      </p:sp>
      <p:pic>
        <p:nvPicPr>
          <p:cNvPr id="2" name="Resim 1"/>
          <p:cNvPicPr>
            <a:picLocks noChangeAspect="1"/>
          </p:cNvPicPr>
          <p:nvPr/>
        </p:nvPicPr>
        <p:blipFill>
          <a:blip r:embed="rId3"/>
          <a:stretch>
            <a:fillRect/>
          </a:stretch>
        </p:blipFill>
        <p:spPr>
          <a:xfrm>
            <a:off x="1691092" y="1402592"/>
            <a:ext cx="5761815" cy="4690704"/>
          </a:xfrm>
          <a:prstGeom prst="rect">
            <a:avLst/>
          </a:prstGeom>
        </p:spPr>
      </p:pic>
    </p:spTree>
    <p:extLst>
      <p:ext uri="{BB962C8B-B14F-4D97-AF65-F5344CB8AC3E}">
        <p14:creationId xmlns:p14="http://schemas.microsoft.com/office/powerpoint/2010/main" val="764015245"/>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elge ile ilgili gö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0970" y="2373389"/>
            <a:ext cx="4273518" cy="28803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Dikdörtgen 2"/>
          <p:cNvSpPr/>
          <p:nvPr/>
        </p:nvSpPr>
        <p:spPr>
          <a:xfrm>
            <a:off x="611560" y="2676398"/>
            <a:ext cx="3888432" cy="2585323"/>
          </a:xfrm>
          <a:prstGeom prst="rect">
            <a:avLst/>
          </a:prstGeom>
        </p:spPr>
        <p:txBody>
          <a:bodyPr wrap="square">
            <a:spAutoFit/>
          </a:bodyPr>
          <a:lstStyle/>
          <a:p>
            <a:pPr algn="just"/>
            <a:r>
              <a:rPr lang="tr-TR" b="1" dirty="0">
                <a:latin typeface="Times New Roman" panose="02020603050405020304" pitchFamily="18" charset="0"/>
                <a:ea typeface="Calibri" panose="020F0502020204030204" pitchFamily="34" charset="0"/>
              </a:rPr>
              <a:t>Belge</a:t>
            </a:r>
          </a:p>
          <a:p>
            <a:pPr algn="just"/>
            <a:r>
              <a:rPr lang="tr-TR" dirty="0">
                <a:latin typeface="Times New Roman" panose="02020603050405020304" pitchFamily="18" charset="0"/>
                <a:ea typeface="Calibri" panose="020F0502020204030204" pitchFamily="34" charset="0"/>
              </a:rPr>
              <a:t>	</a:t>
            </a:r>
          </a:p>
          <a:p>
            <a:pPr algn="just"/>
            <a:r>
              <a:rPr lang="tr-TR" dirty="0">
                <a:latin typeface="Times New Roman" panose="02020603050405020304" pitchFamily="18" charset="0"/>
                <a:ea typeface="Calibri" panose="020F0502020204030204" pitchFamily="34" charset="0"/>
              </a:rPr>
              <a:t>Kamu kurum ve kuruluşları ile gerçek ve tüzel kişilerin iş ve işlemleri neticesinde oluşan, üretim biçimleri ve donanım ortamları ne şekilde olursa olsun bir bilgiyi içeren yazılmış, çizilmiş, resmedilmiş, görüntülü, sesli veya elektronik kayıtlardır.</a:t>
            </a:r>
            <a:endParaRPr lang="tr-TR" dirty="0"/>
          </a:p>
        </p:txBody>
      </p:sp>
      <p:sp>
        <p:nvSpPr>
          <p:cNvPr id="7" name="Dikdörtgen 6"/>
          <p:cNvSpPr/>
          <p:nvPr/>
        </p:nvSpPr>
        <p:spPr>
          <a:xfrm>
            <a:off x="467544" y="692696"/>
            <a:ext cx="5184576" cy="400110"/>
          </a:xfrm>
          <a:prstGeom prst="rect">
            <a:avLst/>
          </a:prstGeom>
        </p:spPr>
        <p:txBody>
          <a:bodyPr wrap="square">
            <a:spAutoFit/>
          </a:bodyPr>
          <a:lstStyle/>
          <a:p>
            <a:r>
              <a:rPr lang="tr-TR" altLang="tr-TR" sz="2000" b="1" dirty="0">
                <a:effectLst>
                  <a:outerShdw blurRad="38100" dist="38100" dir="2700000" algn="tl">
                    <a:srgbClr val="000000">
                      <a:alpha val="43137"/>
                    </a:srgbClr>
                  </a:outerShdw>
                </a:effectLst>
                <a:latin typeface="OCR A Extended" panose="02010509020102010303" pitchFamily="50" charset="0"/>
                <a:cs typeface="Arial" panose="020B0604020202020204" pitchFamily="34" charset="0"/>
              </a:rPr>
              <a:t>Kavramlar</a:t>
            </a:r>
            <a:endParaRPr lang="tr-TR" sz="3200" b="1" dirty="0">
              <a:effectLst>
                <a:outerShdw blurRad="38100" dist="38100" dir="2700000" algn="tl">
                  <a:srgbClr val="000000">
                    <a:alpha val="43137"/>
                  </a:srgbClr>
                </a:outerShdw>
              </a:effectLst>
              <a:latin typeface="OCR A Extended" panose="02010509020102010303" pitchFamily="50" charset="0"/>
            </a:endParaRPr>
          </a:p>
        </p:txBody>
      </p:sp>
    </p:spTree>
    <p:extLst>
      <p:ext uri="{BB962C8B-B14F-4D97-AF65-F5344CB8AC3E}">
        <p14:creationId xmlns:p14="http://schemas.microsoft.com/office/powerpoint/2010/main" val="3241706325"/>
      </p:ext>
    </p:extLst>
  </p:cSld>
  <p:clrMapOvr>
    <a:masterClrMapping/>
  </p:clrMapOvr>
  <p:transition spd="slow"/>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20" name="Rectangle 3"/>
          <p:cNvSpPr txBox="1">
            <a:spLocks noChangeArrowheads="1"/>
          </p:cNvSpPr>
          <p:nvPr/>
        </p:nvSpPr>
        <p:spPr bwMode="auto">
          <a:xfrm>
            <a:off x="2195736" y="2564904"/>
            <a:ext cx="4629150" cy="2469059"/>
          </a:xfrm>
          <a:prstGeom prst="rect">
            <a:avLst/>
          </a:prstGeom>
          <a:noFill/>
          <a:ln w="9525">
            <a:noFill/>
            <a:miter lim="800000"/>
            <a:headEnd/>
            <a:tailEnd/>
          </a:ln>
        </p:spPr>
        <p:txBody>
          <a:bodyPr/>
          <a:lstStyle/>
          <a:p>
            <a:pPr marL="192881" indent="-192881">
              <a:spcBef>
                <a:spcPct val="20000"/>
              </a:spcBef>
              <a:buFont typeface="Arial" charset="0"/>
              <a:buChar char="•"/>
            </a:pPr>
            <a:endParaRPr lang="tr-TR">
              <a:latin typeface="Calibri" pitchFamily="34" charset="0"/>
            </a:endParaRPr>
          </a:p>
        </p:txBody>
      </p:sp>
      <p:sp>
        <p:nvSpPr>
          <p:cNvPr id="12" name="11 Yuvarlatılmış Dikdörtgen"/>
          <p:cNvSpPr/>
          <p:nvPr/>
        </p:nvSpPr>
        <p:spPr>
          <a:xfrm>
            <a:off x="539552" y="692696"/>
            <a:ext cx="8604448" cy="1080120"/>
          </a:xfrm>
          <a:prstGeom prst="round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sz="2500" b="1" dirty="0">
                <a:solidFill>
                  <a:schemeClr val="tx1"/>
                </a:solidFill>
              </a:rPr>
              <a:t>          İmha İşlemi</a:t>
            </a:r>
          </a:p>
          <a:p>
            <a:pPr algn="ctr">
              <a:defRPr/>
            </a:pPr>
            <a:r>
              <a:rPr lang="tr-TR" sz="2500" b="1" dirty="0">
                <a:solidFill>
                  <a:schemeClr val="tx1"/>
                </a:solidFill>
              </a:rPr>
              <a:t>         (</a:t>
            </a:r>
            <a:r>
              <a:rPr lang="tr-TR" sz="1600" b="1" dirty="0">
                <a:solidFill>
                  <a:schemeClr val="tx1"/>
                </a:solidFill>
              </a:rPr>
              <a:t>Devlet Arşivleri Başkanlığı </a:t>
            </a:r>
            <a:r>
              <a:rPr lang="tr-TR" sz="1600" b="1" dirty="0" err="1">
                <a:solidFill>
                  <a:schemeClr val="tx1"/>
                </a:solidFill>
              </a:rPr>
              <a:t>Ergazi</a:t>
            </a:r>
            <a:r>
              <a:rPr lang="tr-TR" sz="1600" b="1" dirty="0">
                <a:solidFill>
                  <a:schemeClr val="tx1"/>
                </a:solidFill>
              </a:rPr>
              <a:t> Atık Kağıt Parçalama ve Balyalama Ünitesi</a:t>
            </a:r>
            <a:r>
              <a:rPr lang="tr-TR" sz="2500" b="1" dirty="0">
                <a:solidFill>
                  <a:schemeClr val="tx1"/>
                </a:solidFill>
              </a:rPr>
              <a:t>)</a:t>
            </a:r>
          </a:p>
        </p:txBody>
      </p:sp>
      <p:pic>
        <p:nvPicPr>
          <p:cNvPr id="214026" name="Picture 2"/>
          <p:cNvPicPr>
            <a:picLocks noChangeAspect="1" noChangeArrowheads="1"/>
          </p:cNvPicPr>
          <p:nvPr/>
        </p:nvPicPr>
        <p:blipFill>
          <a:blip r:embed="rId3" cstate="print"/>
          <a:srcRect/>
          <a:stretch>
            <a:fillRect/>
          </a:stretch>
        </p:blipFill>
        <p:spPr bwMode="auto">
          <a:xfrm>
            <a:off x="1176759" y="2090601"/>
            <a:ext cx="2767807" cy="2345436"/>
          </a:xfrm>
          <a:prstGeom prst="rect">
            <a:avLst/>
          </a:prstGeom>
          <a:noFill/>
          <a:ln w="9525">
            <a:noFill/>
            <a:miter lim="800000"/>
            <a:headEnd/>
            <a:tailEnd/>
          </a:ln>
        </p:spPr>
      </p:pic>
      <p:pic>
        <p:nvPicPr>
          <p:cNvPr id="214027" name="Picture 3"/>
          <p:cNvPicPr>
            <a:picLocks noChangeAspect="1" noChangeArrowheads="1"/>
          </p:cNvPicPr>
          <p:nvPr/>
        </p:nvPicPr>
        <p:blipFill>
          <a:blip r:embed="rId4" cstate="print"/>
          <a:srcRect/>
          <a:stretch>
            <a:fillRect/>
          </a:stretch>
        </p:blipFill>
        <p:spPr bwMode="auto">
          <a:xfrm>
            <a:off x="5292080" y="2132856"/>
            <a:ext cx="2880320" cy="2336969"/>
          </a:xfrm>
          <a:prstGeom prst="rect">
            <a:avLst/>
          </a:prstGeom>
          <a:noFill/>
          <a:ln w="9525">
            <a:noFill/>
            <a:miter lim="800000"/>
            <a:headEnd/>
            <a:tailEnd/>
          </a:ln>
        </p:spPr>
      </p:pic>
      <p:pic>
        <p:nvPicPr>
          <p:cNvPr id="7" name="3 Resim" descr="IMG_6133.JPG"/>
          <p:cNvPicPr>
            <a:picLocks noChangeAspect="1"/>
          </p:cNvPicPr>
          <p:nvPr/>
        </p:nvPicPr>
        <p:blipFill rotWithShape="1">
          <a:blip r:embed="rId5" cstate="print"/>
          <a:srcRect t="2439" r="-610" b="36585"/>
          <a:stretch/>
        </p:blipFill>
        <p:spPr>
          <a:xfrm>
            <a:off x="3131840" y="4581128"/>
            <a:ext cx="2880320" cy="2186876"/>
          </a:xfrm>
          <a:prstGeom prst="rect">
            <a:avLst/>
          </a:prstGeom>
        </p:spPr>
      </p:pic>
    </p:spTree>
    <p:extLst>
      <p:ext uri="{BB962C8B-B14F-4D97-AF65-F5344CB8AC3E}">
        <p14:creationId xmlns:p14="http://schemas.microsoft.com/office/powerpoint/2010/main" val="3754455323"/>
      </p:ext>
    </p:extLst>
  </p:cSld>
  <p:clrMapOvr>
    <a:masterClrMapping/>
  </p:clrMapOvr>
  <p:transition spd="slow">
    <p:blinds dir="ver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3"/>
          <p:cNvSpPr>
            <a:spLocks noGrp="1"/>
          </p:cNvSpPr>
          <p:nvPr>
            <p:ph type="sldNum" sz="quarter" idx="12"/>
          </p:nvPr>
        </p:nvSpPr>
        <p:spPr/>
        <p:txBody>
          <a:bodyPr/>
          <a:lstStyle/>
          <a:p>
            <a:fld id="{3D32E7C0-6782-4E4A-A01E-F9BA663C8DC3}" type="slidenum">
              <a:rPr lang="tr-TR" altLang="en-US"/>
              <a:pPr/>
              <a:t>61</a:t>
            </a:fld>
            <a:endParaRPr lang="tr-TR" altLang="en-US"/>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00999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322742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414019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1691680" y="1772816"/>
            <a:ext cx="2880320" cy="576064"/>
          </a:xfrm>
        </p:spPr>
        <p:txBody>
          <a:bodyPr>
            <a:normAutofit/>
          </a:bodyPr>
          <a:lstStyle/>
          <a:p>
            <a:pPr algn="ctr"/>
            <a:r>
              <a:rPr lang="tr-TR" altLang="tr-TR" sz="2800" b="1" dirty="0">
                <a:solidFill>
                  <a:srgbClr val="FF0000"/>
                </a:solidFill>
              </a:rPr>
              <a:t>İmha Öncesi</a:t>
            </a:r>
          </a:p>
        </p:txBody>
      </p:sp>
      <p:sp>
        <p:nvSpPr>
          <p:cNvPr id="6" name="Slayt Numarası Yer Tutucusu 5"/>
          <p:cNvSpPr>
            <a:spLocks noGrp="1"/>
          </p:cNvSpPr>
          <p:nvPr>
            <p:ph type="sldNum" sz="quarter" idx="12"/>
          </p:nvPr>
        </p:nvSpPr>
        <p:spPr/>
        <p:txBody>
          <a:bodyPr/>
          <a:lstStyle/>
          <a:p>
            <a:fld id="{1FF54C91-8B1F-41EA-8525-1F56C79EFA47}" type="slidenum">
              <a:rPr lang="tr-TR" altLang="en-US"/>
              <a:pPr/>
              <a:t>64</a:t>
            </a:fld>
            <a:endParaRPr lang="tr-TR" altLang="en-US"/>
          </a:p>
        </p:txBody>
      </p:sp>
      <p:pic>
        <p:nvPicPr>
          <p:cNvPr id="59395" name="Picture 3" descr="DSC0328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5696" y="2459732"/>
            <a:ext cx="2736304" cy="28414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MG_244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1" y="2450495"/>
            <a:ext cx="2915816" cy="285071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
          <p:cNvSpPr txBox="1">
            <a:spLocks noChangeArrowheads="1"/>
          </p:cNvSpPr>
          <p:nvPr/>
        </p:nvSpPr>
        <p:spPr>
          <a:xfrm>
            <a:off x="5321016" y="1772816"/>
            <a:ext cx="2880320" cy="576064"/>
          </a:xfrm>
          <a:prstGeom prst="rect">
            <a:avLst/>
          </a:prstGeom>
        </p:spPr>
        <p:txBody>
          <a:bodyPr vert="horz" lIns="91440" tIns="45720" rIns="91440" bIns="45720" rtlCol="0" anchor="t">
            <a:normAutofit/>
          </a:bodyPr>
          <a:lstStyle>
            <a:lvl1pPr algn="l" defTabSz="685800" rtl="0" eaLnBrk="1" latinLnBrk="0" hangingPunct="1">
              <a:lnSpc>
                <a:spcPct val="89000"/>
              </a:lnSpc>
              <a:spcBef>
                <a:spcPct val="0"/>
              </a:spcBef>
              <a:buNone/>
              <a:defRPr sz="4400" kern="1200" baseline="0">
                <a:solidFill>
                  <a:schemeClr val="tx2"/>
                </a:solidFill>
                <a:latin typeface="+mj-lt"/>
                <a:ea typeface="+mj-ea"/>
                <a:cs typeface="+mj-cs"/>
              </a:defRPr>
            </a:lvl1pPr>
          </a:lstStyle>
          <a:p>
            <a:pPr algn="ctr"/>
            <a:r>
              <a:rPr lang="tr-TR" altLang="tr-TR" sz="2800" b="1" dirty="0">
                <a:solidFill>
                  <a:srgbClr val="FF0000"/>
                </a:solidFill>
              </a:rPr>
              <a:t>İmha Sonrası</a:t>
            </a:r>
          </a:p>
        </p:txBody>
      </p:sp>
    </p:spTree>
    <p:extLst>
      <p:ext uri="{BB962C8B-B14F-4D97-AF65-F5344CB8AC3E}">
        <p14:creationId xmlns:p14="http://schemas.microsoft.com/office/powerpoint/2010/main" val="17818616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1691680" y="1772816"/>
            <a:ext cx="2880320" cy="576064"/>
          </a:xfrm>
        </p:spPr>
        <p:txBody>
          <a:bodyPr>
            <a:normAutofit/>
          </a:bodyPr>
          <a:lstStyle/>
          <a:p>
            <a:pPr algn="ctr"/>
            <a:r>
              <a:rPr lang="tr-TR" altLang="tr-TR" sz="2800" b="1" dirty="0">
                <a:solidFill>
                  <a:srgbClr val="FF0000"/>
                </a:solidFill>
              </a:rPr>
              <a:t>İmha Öncesi</a:t>
            </a:r>
          </a:p>
        </p:txBody>
      </p:sp>
      <p:sp>
        <p:nvSpPr>
          <p:cNvPr id="6" name="Slayt Numarası Yer Tutucusu 5"/>
          <p:cNvSpPr>
            <a:spLocks noGrp="1"/>
          </p:cNvSpPr>
          <p:nvPr>
            <p:ph type="sldNum" sz="quarter" idx="12"/>
          </p:nvPr>
        </p:nvSpPr>
        <p:spPr/>
        <p:txBody>
          <a:bodyPr/>
          <a:lstStyle/>
          <a:p>
            <a:fld id="{1FF54C91-8B1F-41EA-8525-1F56C79EFA47}" type="slidenum">
              <a:rPr lang="tr-TR" altLang="en-US"/>
              <a:pPr/>
              <a:t>65</a:t>
            </a:fld>
            <a:endParaRPr lang="tr-TR" altLang="en-US"/>
          </a:p>
        </p:txBody>
      </p:sp>
      <p:sp>
        <p:nvSpPr>
          <p:cNvPr id="9" name="Rectangle 2"/>
          <p:cNvSpPr txBox="1">
            <a:spLocks noChangeArrowheads="1"/>
          </p:cNvSpPr>
          <p:nvPr/>
        </p:nvSpPr>
        <p:spPr>
          <a:xfrm>
            <a:off x="5321016" y="1916832"/>
            <a:ext cx="2880320" cy="576064"/>
          </a:xfrm>
          <a:prstGeom prst="rect">
            <a:avLst/>
          </a:prstGeom>
        </p:spPr>
        <p:txBody>
          <a:bodyPr vert="horz" lIns="91440" tIns="45720" rIns="91440" bIns="45720" rtlCol="0" anchor="t">
            <a:normAutofit/>
          </a:bodyPr>
          <a:lstStyle>
            <a:lvl1pPr algn="l" defTabSz="685800" rtl="0" eaLnBrk="1" latinLnBrk="0" hangingPunct="1">
              <a:lnSpc>
                <a:spcPct val="89000"/>
              </a:lnSpc>
              <a:spcBef>
                <a:spcPct val="0"/>
              </a:spcBef>
              <a:buNone/>
              <a:defRPr sz="4400" kern="1200" baseline="0">
                <a:solidFill>
                  <a:schemeClr val="tx2"/>
                </a:solidFill>
                <a:latin typeface="+mj-lt"/>
                <a:ea typeface="+mj-ea"/>
                <a:cs typeface="+mj-cs"/>
              </a:defRPr>
            </a:lvl1pPr>
          </a:lstStyle>
          <a:p>
            <a:pPr algn="ctr"/>
            <a:r>
              <a:rPr lang="tr-TR" altLang="tr-TR" sz="2800" b="1" dirty="0">
                <a:solidFill>
                  <a:srgbClr val="FF0000"/>
                </a:solidFill>
              </a:rPr>
              <a:t>İmha Sonrası</a:t>
            </a:r>
          </a:p>
        </p:txBody>
      </p:sp>
      <p:pic>
        <p:nvPicPr>
          <p:cNvPr id="7" name="Picture 3" descr="DSC0318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1680" y="2400300"/>
            <a:ext cx="2880320" cy="311693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IMG_244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2080" y="2400300"/>
            <a:ext cx="2880320" cy="3188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035943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txBox="1">
            <a:spLocks noChangeArrowheads="1"/>
          </p:cNvSpPr>
          <p:nvPr/>
        </p:nvSpPr>
        <p:spPr bwMode="auto">
          <a:xfrm>
            <a:off x="1547663" y="1718810"/>
            <a:ext cx="5220530" cy="2023077"/>
          </a:xfrm>
          <a:prstGeom prst="rect">
            <a:avLst/>
          </a:prstGeom>
          <a:noFill/>
          <a:ln w="9525">
            <a:noFill/>
            <a:miter lim="800000"/>
            <a:headEnd/>
            <a:tailEnd/>
          </a:ln>
        </p:spPr>
        <p:txBody>
          <a:bodyPr/>
          <a:lstStyle/>
          <a:p>
            <a:pPr marL="144661" indent="-144661" algn="just">
              <a:spcBef>
                <a:spcPct val="20000"/>
              </a:spcBef>
            </a:pPr>
            <a:r>
              <a:rPr lang="tr-TR" sz="1600" b="1" dirty="0">
                <a:latin typeface="Calibri" pitchFamily="34" charset="0"/>
              </a:rPr>
              <a:t>	Dijitalleştirme Komisyonunun Oluşumu</a:t>
            </a:r>
          </a:p>
          <a:p>
            <a:pPr marL="144661" indent="-144661" algn="just">
              <a:spcBef>
                <a:spcPct val="20000"/>
              </a:spcBef>
            </a:pPr>
            <a:endParaRPr lang="tr-TR" sz="800" b="1" dirty="0">
              <a:latin typeface="Calibri" pitchFamily="34" charset="0"/>
            </a:endParaRPr>
          </a:p>
          <a:p>
            <a:pPr marL="144661" indent="-144661" algn="just">
              <a:spcBef>
                <a:spcPct val="20000"/>
              </a:spcBef>
            </a:pPr>
            <a:r>
              <a:rPr lang="tr-TR" sz="1400" b="1" dirty="0">
                <a:latin typeface="Calibri" pitchFamily="34" charset="0"/>
                <a:cs typeface="Times New Roman" panose="02020603050405020304" pitchFamily="18" charset="0"/>
              </a:rPr>
              <a:t>	</a:t>
            </a:r>
            <a:r>
              <a:rPr lang="tr-TR" sz="1400" dirty="0">
                <a:latin typeface="Times New Roman" panose="02020603050405020304" pitchFamily="18" charset="0"/>
                <a:cs typeface="Times New Roman" panose="02020603050405020304" pitchFamily="18" charset="0"/>
              </a:rPr>
              <a:t>Kurumlarda yapılacak dijitalleştirme işlemlerinde belgelerin belirlenmesi ve sürecin planlaması amacıyla </a:t>
            </a:r>
            <a:r>
              <a:rPr lang="tr-TR" sz="1400" b="1" dirty="0">
                <a:latin typeface="Times New Roman" panose="02020603050405020304" pitchFamily="18" charset="0"/>
                <a:cs typeface="Times New Roman" panose="02020603050405020304" pitchFamily="18" charset="0"/>
              </a:rPr>
              <a:t>Dijitalleştirme Komisyonu</a:t>
            </a:r>
            <a:r>
              <a:rPr lang="tr-TR" sz="1400" dirty="0">
                <a:latin typeface="Times New Roman" panose="02020603050405020304" pitchFamily="18" charset="0"/>
                <a:cs typeface="Times New Roman" panose="02020603050405020304" pitchFamily="18" charset="0"/>
              </a:rPr>
              <a:t> kurulmalıdır. Komisyon Üyeleri;</a:t>
            </a:r>
          </a:p>
          <a:p>
            <a:pPr marL="144661" indent="-144661" algn="just">
              <a:spcBef>
                <a:spcPct val="20000"/>
              </a:spcBef>
            </a:pPr>
            <a:r>
              <a:rPr lang="tr-TR" sz="1050" dirty="0">
                <a:latin typeface="Times New Roman" panose="02020603050405020304" pitchFamily="18" charset="0"/>
                <a:cs typeface="Times New Roman" panose="02020603050405020304" pitchFamily="18" charset="0"/>
              </a:rPr>
              <a:t>	</a:t>
            </a:r>
            <a:endParaRPr lang="tr-TR" sz="1050" b="1" dirty="0">
              <a:latin typeface="Calibri" pitchFamily="34" charset="0"/>
            </a:endParaRPr>
          </a:p>
          <a:p>
            <a:pPr marL="144661" indent="-144661">
              <a:spcBef>
                <a:spcPct val="20000"/>
              </a:spcBef>
            </a:pPr>
            <a:r>
              <a:rPr lang="tr-TR" sz="1050" b="1" dirty="0">
                <a:latin typeface="Calibri" pitchFamily="34" charset="0"/>
              </a:rPr>
              <a:t>		BAŞKAN:	</a:t>
            </a:r>
            <a:r>
              <a:rPr lang="tr-TR" sz="1050" dirty="0">
                <a:latin typeface="Calibri" pitchFamily="34" charset="0"/>
              </a:rPr>
              <a:t>Kurum Belge Yöneticisi/Kurum Belge Yönetimi Birim Amiri</a:t>
            </a:r>
            <a:endParaRPr lang="tr-TR" sz="1050" b="1" dirty="0">
              <a:latin typeface="Calibri" pitchFamily="34" charset="0"/>
            </a:endParaRPr>
          </a:p>
          <a:p>
            <a:pPr marL="144661" indent="-144661">
              <a:spcBef>
                <a:spcPct val="20000"/>
              </a:spcBef>
            </a:pPr>
            <a:r>
              <a:rPr lang="tr-TR" sz="1050" b="1" dirty="0">
                <a:latin typeface="Calibri" pitchFamily="34" charset="0"/>
              </a:rPr>
              <a:t>		ÜYE:	</a:t>
            </a:r>
            <a:r>
              <a:rPr lang="tr-TR" sz="1050" dirty="0">
                <a:latin typeface="Calibri" pitchFamily="34" charset="0"/>
              </a:rPr>
              <a:t>Kurum Arşiv Personeli</a:t>
            </a:r>
            <a:endParaRPr lang="tr-TR" sz="1050" b="1" dirty="0">
              <a:latin typeface="Calibri" pitchFamily="34" charset="0"/>
            </a:endParaRPr>
          </a:p>
          <a:p>
            <a:pPr marL="144661" indent="-144661">
              <a:spcBef>
                <a:spcPct val="20000"/>
              </a:spcBef>
            </a:pPr>
            <a:r>
              <a:rPr lang="tr-TR" sz="1050" b="1" dirty="0">
                <a:latin typeface="Calibri" pitchFamily="34" charset="0"/>
              </a:rPr>
              <a:t>		ÜYE:	</a:t>
            </a:r>
            <a:r>
              <a:rPr lang="tr-TR" sz="1050" dirty="0">
                <a:latin typeface="Calibri" pitchFamily="34" charset="0"/>
              </a:rPr>
              <a:t>Dijitalleştirme Yapılacak Birim Personeli</a:t>
            </a:r>
            <a:endParaRPr lang="tr-TR" sz="1050" b="1" dirty="0">
              <a:latin typeface="Calibri" pitchFamily="34" charset="0"/>
            </a:endParaRPr>
          </a:p>
          <a:p>
            <a:pPr marL="144661" indent="-144661">
              <a:spcBef>
                <a:spcPct val="20000"/>
              </a:spcBef>
            </a:pPr>
            <a:r>
              <a:rPr lang="tr-TR" sz="1050" b="1" dirty="0">
                <a:latin typeface="Calibri" pitchFamily="34" charset="0"/>
              </a:rPr>
              <a:t>		ÜYE:	</a:t>
            </a:r>
            <a:r>
              <a:rPr lang="tr-TR" sz="1050" dirty="0">
                <a:latin typeface="Calibri" pitchFamily="34" charset="0"/>
              </a:rPr>
              <a:t>Dijitalleştirme Yapılacak Birim Personeli</a:t>
            </a:r>
            <a:endParaRPr lang="tr-TR" sz="1050" b="1" dirty="0">
              <a:latin typeface="Calibri" pitchFamily="34" charset="0"/>
            </a:endParaRPr>
          </a:p>
          <a:p>
            <a:pPr marL="144661" indent="-144661">
              <a:spcBef>
                <a:spcPct val="20000"/>
              </a:spcBef>
            </a:pPr>
            <a:r>
              <a:rPr lang="tr-TR" sz="1050" b="1" dirty="0">
                <a:latin typeface="Calibri" pitchFamily="34" charset="0"/>
              </a:rPr>
              <a:t>		ÜYE:	</a:t>
            </a:r>
            <a:r>
              <a:rPr lang="tr-TR" sz="1050" dirty="0">
                <a:latin typeface="Calibri" pitchFamily="34" charset="0"/>
              </a:rPr>
              <a:t>Bilgi İşlem Biriminden Personel olmak üzere en az 5 kişiden teşekkül etmelidir.</a:t>
            </a:r>
            <a:endParaRPr lang="tr-TR" sz="1050" b="1" dirty="0">
              <a:latin typeface="Calibri" pitchFamily="34" charset="0"/>
            </a:endParaRPr>
          </a:p>
          <a:p>
            <a:pPr marL="144661" indent="-144661">
              <a:spcBef>
                <a:spcPct val="20000"/>
              </a:spcBef>
            </a:pPr>
            <a:endParaRPr lang="tr-TR" sz="1050" dirty="0">
              <a:latin typeface="Calibri" pitchFamily="34" charset="0"/>
            </a:endParaRPr>
          </a:p>
          <a:p>
            <a:pPr marL="144661" indent="-144661">
              <a:spcBef>
                <a:spcPct val="20000"/>
              </a:spcBef>
            </a:pPr>
            <a:endParaRPr lang="tr-TR" sz="1050" dirty="0">
              <a:latin typeface="Calibri" pitchFamily="34" charset="0"/>
            </a:endParaRPr>
          </a:p>
          <a:p>
            <a:pPr marL="144661" indent="-144661">
              <a:spcBef>
                <a:spcPct val="20000"/>
              </a:spcBef>
            </a:pPr>
            <a:endParaRPr lang="tr-TR" sz="1050" dirty="0">
              <a:latin typeface="Calibri" pitchFamily="34" charset="0"/>
            </a:endParaRPr>
          </a:p>
          <a:p>
            <a:pPr marL="144661" indent="-144661">
              <a:spcBef>
                <a:spcPct val="20000"/>
              </a:spcBef>
            </a:pPr>
            <a:endParaRPr lang="tr-TR" sz="1050" dirty="0">
              <a:latin typeface="Calibri" pitchFamily="34" charset="0"/>
            </a:endParaRPr>
          </a:p>
          <a:p>
            <a:pPr marL="144661" indent="-144661">
              <a:spcBef>
                <a:spcPct val="20000"/>
              </a:spcBef>
            </a:pPr>
            <a:endParaRPr lang="tr-TR" sz="1050" dirty="0">
              <a:latin typeface="Calibri" pitchFamily="34" charset="0"/>
            </a:endParaRPr>
          </a:p>
        </p:txBody>
      </p:sp>
      <p:pic>
        <p:nvPicPr>
          <p:cNvPr id="17" name="Picture 2" descr="C:\Users\aakbayir\Desktop\019.png"/>
          <p:cNvPicPr>
            <a:picLocks noChangeAspect="1" noChangeArrowheads="1"/>
          </p:cNvPicPr>
          <p:nvPr/>
        </p:nvPicPr>
        <p:blipFill>
          <a:blip r:embed="rId2" cstate="print"/>
          <a:srcRect/>
          <a:stretch>
            <a:fillRect/>
          </a:stretch>
        </p:blipFill>
        <p:spPr bwMode="auto">
          <a:xfrm>
            <a:off x="2905137" y="4288373"/>
            <a:ext cx="2619375" cy="1786525"/>
          </a:xfrm>
          <a:prstGeom prst="rect">
            <a:avLst/>
          </a:prstGeom>
          <a:noFill/>
          <a:ln w="9525">
            <a:noFill/>
            <a:miter lim="800000"/>
            <a:headEnd/>
            <a:tailEnd/>
          </a:ln>
        </p:spPr>
      </p:pic>
      <p:sp>
        <p:nvSpPr>
          <p:cNvPr id="18" name="14 Sağ Ok"/>
          <p:cNvSpPr/>
          <p:nvPr/>
        </p:nvSpPr>
        <p:spPr>
          <a:xfrm>
            <a:off x="5375144" y="4677023"/>
            <a:ext cx="375047" cy="12464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sz="1350"/>
          </a:p>
        </p:txBody>
      </p:sp>
      <p:sp>
        <p:nvSpPr>
          <p:cNvPr id="19" name="15 Sağ Ok"/>
          <p:cNvSpPr/>
          <p:nvPr/>
        </p:nvSpPr>
        <p:spPr>
          <a:xfrm rot="10800000">
            <a:off x="5375145" y="4891335"/>
            <a:ext cx="375047" cy="124642"/>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sz="1350"/>
          </a:p>
        </p:txBody>
      </p:sp>
      <p:sp>
        <p:nvSpPr>
          <p:cNvPr id="20" name="16 Sağ Ok"/>
          <p:cNvSpPr/>
          <p:nvPr/>
        </p:nvSpPr>
        <p:spPr>
          <a:xfrm>
            <a:off x="5429150" y="5445710"/>
            <a:ext cx="375047" cy="12464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sz="1350"/>
          </a:p>
        </p:txBody>
      </p:sp>
      <p:sp>
        <p:nvSpPr>
          <p:cNvPr id="21" name="17 Sağ Ok"/>
          <p:cNvSpPr/>
          <p:nvPr/>
        </p:nvSpPr>
        <p:spPr>
          <a:xfrm rot="10800000">
            <a:off x="5432145" y="5660023"/>
            <a:ext cx="375047" cy="124641"/>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sz="1350"/>
          </a:p>
        </p:txBody>
      </p:sp>
      <p:pic>
        <p:nvPicPr>
          <p:cNvPr id="22" name="Picture 4" descr="C:\Users\aakbayir\Desktop\33750.png"/>
          <p:cNvPicPr>
            <a:picLocks noChangeAspect="1" noChangeArrowheads="1"/>
          </p:cNvPicPr>
          <p:nvPr/>
        </p:nvPicPr>
        <p:blipFill>
          <a:blip r:embed="rId3" cstate="print"/>
          <a:srcRect/>
          <a:stretch>
            <a:fillRect/>
          </a:stretch>
        </p:blipFill>
        <p:spPr bwMode="auto">
          <a:xfrm>
            <a:off x="5699179" y="5364701"/>
            <a:ext cx="762000" cy="590892"/>
          </a:xfrm>
          <a:prstGeom prst="rect">
            <a:avLst/>
          </a:prstGeom>
          <a:noFill/>
          <a:ln w="9525">
            <a:noFill/>
            <a:miter lim="800000"/>
            <a:headEnd/>
            <a:tailEnd/>
          </a:ln>
        </p:spPr>
      </p:pic>
      <p:pic>
        <p:nvPicPr>
          <p:cNvPr id="23" name="Picture 4" descr="C:\Users\aakbayir\Desktop\33750.png"/>
          <p:cNvPicPr>
            <a:picLocks noChangeAspect="1" noChangeArrowheads="1"/>
          </p:cNvPicPr>
          <p:nvPr/>
        </p:nvPicPr>
        <p:blipFill>
          <a:blip r:embed="rId3" cstate="print"/>
          <a:srcRect/>
          <a:stretch>
            <a:fillRect/>
          </a:stretch>
        </p:blipFill>
        <p:spPr bwMode="auto">
          <a:xfrm>
            <a:off x="5645173" y="4608617"/>
            <a:ext cx="762000" cy="590892"/>
          </a:xfrm>
          <a:prstGeom prst="rect">
            <a:avLst/>
          </a:prstGeom>
          <a:noFill/>
          <a:ln w="9525">
            <a:noFill/>
            <a:miter lim="800000"/>
            <a:headEnd/>
            <a:tailEnd/>
          </a:ln>
        </p:spPr>
      </p:pic>
      <p:sp>
        <p:nvSpPr>
          <p:cNvPr id="24" name="20 Dikdörtgen"/>
          <p:cNvSpPr/>
          <p:nvPr/>
        </p:nvSpPr>
        <p:spPr>
          <a:xfrm>
            <a:off x="976252" y="4635134"/>
            <a:ext cx="1860610" cy="29793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tr-TR" sz="1350" b="1" dirty="0"/>
              <a:t>Kurum Arşiv Sorumlusu</a:t>
            </a:r>
          </a:p>
        </p:txBody>
      </p:sp>
      <p:sp>
        <p:nvSpPr>
          <p:cNvPr id="25" name="21 Dikdörtgen"/>
          <p:cNvSpPr/>
          <p:nvPr/>
        </p:nvSpPr>
        <p:spPr>
          <a:xfrm>
            <a:off x="5551325" y="4414141"/>
            <a:ext cx="1821656" cy="207735"/>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tr-TR" sz="1350" b="1"/>
              <a:t>Birim Sorumlusu</a:t>
            </a:r>
            <a:endParaRPr lang="tr-TR" sz="1350" b="1" dirty="0"/>
          </a:p>
        </p:txBody>
      </p:sp>
      <p:sp>
        <p:nvSpPr>
          <p:cNvPr id="26" name="22 Dikdörtgen"/>
          <p:cNvSpPr/>
          <p:nvPr/>
        </p:nvSpPr>
        <p:spPr>
          <a:xfrm>
            <a:off x="3730837" y="4175390"/>
            <a:ext cx="967978" cy="24372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tr-TR" sz="1350" b="1" dirty="0"/>
              <a:t>    Başkan</a:t>
            </a:r>
          </a:p>
        </p:txBody>
      </p:sp>
      <p:sp>
        <p:nvSpPr>
          <p:cNvPr id="27" name="14 Sağ Ok"/>
          <p:cNvSpPr/>
          <p:nvPr/>
        </p:nvSpPr>
        <p:spPr>
          <a:xfrm>
            <a:off x="2839857" y="4743147"/>
            <a:ext cx="375047" cy="12464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sz="1350"/>
          </a:p>
        </p:txBody>
      </p:sp>
      <p:sp>
        <p:nvSpPr>
          <p:cNvPr id="28" name="21 Dikdörtgen"/>
          <p:cNvSpPr/>
          <p:nvPr/>
        </p:nvSpPr>
        <p:spPr>
          <a:xfrm>
            <a:off x="1000657" y="5047982"/>
            <a:ext cx="1782198" cy="28923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tr-TR" sz="1350" b="1" dirty="0"/>
              <a:t>Bilgi İşlem Sorumlu</a:t>
            </a:r>
          </a:p>
        </p:txBody>
      </p:sp>
      <p:sp>
        <p:nvSpPr>
          <p:cNvPr id="29" name="14 Sağ Ok"/>
          <p:cNvSpPr/>
          <p:nvPr/>
        </p:nvSpPr>
        <p:spPr>
          <a:xfrm>
            <a:off x="2782856" y="5048584"/>
            <a:ext cx="321041" cy="12464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sz="1350"/>
          </a:p>
        </p:txBody>
      </p:sp>
      <p:sp>
        <p:nvSpPr>
          <p:cNvPr id="30" name="Dikdörtgen 29"/>
          <p:cNvSpPr/>
          <p:nvPr/>
        </p:nvSpPr>
        <p:spPr>
          <a:xfrm>
            <a:off x="467544" y="692696"/>
            <a:ext cx="5184576" cy="400110"/>
          </a:xfrm>
          <a:prstGeom prst="rect">
            <a:avLst/>
          </a:prstGeom>
        </p:spPr>
        <p:txBody>
          <a:bodyPr wrap="square">
            <a:spAutoFit/>
          </a:bodyPr>
          <a:lstStyle/>
          <a:p>
            <a:pPr>
              <a:buNone/>
            </a:pPr>
            <a:r>
              <a:rPr lang="tr-TR" sz="2000" b="1" dirty="0">
                <a:latin typeface="Times New Roman" panose="02020603050405020304" pitchFamily="18" charset="0"/>
                <a:cs typeface="Times New Roman" panose="02020603050405020304" pitchFamily="18" charset="0"/>
              </a:rPr>
              <a:t>Dijitalleştirme Faaliyetleri </a:t>
            </a:r>
            <a:endParaRPr lang="tr-TR"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335451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182099" y="2167161"/>
            <a:ext cx="2805864" cy="3726414"/>
          </a:xfrm>
        </p:spPr>
        <p:txBody>
          <a:bodyPr>
            <a:normAutofit/>
          </a:bodyPr>
          <a:lstStyle/>
          <a:p>
            <a:pPr algn="just"/>
            <a:r>
              <a:rPr lang="tr-TR" sz="1600" dirty="0">
                <a:latin typeface="Times New Roman" panose="02020603050405020304" pitchFamily="18" charset="0"/>
                <a:cs typeface="Times New Roman" panose="02020603050405020304" pitchFamily="18" charset="0"/>
              </a:rPr>
              <a:t>Komisyon belgelerin niteliğini, saklama sürelerini, kullanım amacını ve sıklığını değerlendirir.</a:t>
            </a:r>
          </a:p>
          <a:p>
            <a:pPr algn="just"/>
            <a:r>
              <a:rPr lang="tr-TR" sz="1600" dirty="0">
                <a:latin typeface="Times New Roman" panose="02020603050405020304" pitchFamily="18" charset="0"/>
                <a:cs typeface="Times New Roman" panose="02020603050405020304" pitchFamily="18" charset="0"/>
              </a:rPr>
              <a:t>Hizmetlerin yürütülmesinde sık kullanılan arşiv belgeleri ve sürekli saklanacak belgeler dijitalleştirilir.</a:t>
            </a:r>
          </a:p>
          <a:p>
            <a:pPr algn="just"/>
            <a:r>
              <a:rPr lang="tr-TR" sz="1600" dirty="0">
                <a:latin typeface="Times New Roman" panose="02020603050405020304" pitchFamily="18" charset="0"/>
                <a:cs typeface="Times New Roman" panose="02020603050405020304" pitchFamily="18" charset="0"/>
              </a:rPr>
              <a:t>Saklama süresi kısa olan veya sürekli ihtiyaç duyulmayan belgeler </a:t>
            </a:r>
            <a:r>
              <a:rPr lang="tr-TR" sz="1600" b="1" dirty="0">
                <a:solidFill>
                  <a:srgbClr val="FF0000"/>
                </a:solidFill>
                <a:latin typeface="Times New Roman" panose="02020603050405020304" pitchFamily="18" charset="0"/>
                <a:cs typeface="Times New Roman" panose="02020603050405020304" pitchFamily="18" charset="0"/>
              </a:rPr>
              <a:t>dijitalleştirilmez</a:t>
            </a:r>
            <a:r>
              <a:rPr lang="tr-TR" sz="1600" b="1" dirty="0">
                <a:solidFill>
                  <a:schemeClr val="tx1"/>
                </a:solidFill>
                <a:latin typeface="Times New Roman" panose="02020603050405020304" pitchFamily="18" charset="0"/>
                <a:cs typeface="Times New Roman" panose="02020603050405020304" pitchFamily="18" charset="0"/>
              </a:rPr>
              <a:t>.</a:t>
            </a:r>
            <a:endParaRPr lang="tr-TR" sz="1600" b="1" dirty="0">
              <a:solidFill>
                <a:srgbClr val="FF0000"/>
              </a:solidFill>
              <a:latin typeface="Times New Roman" panose="02020603050405020304" pitchFamily="18" charset="0"/>
              <a:cs typeface="Times New Roman" panose="02020603050405020304" pitchFamily="18" charset="0"/>
            </a:endParaRPr>
          </a:p>
          <a:p>
            <a:pPr algn="just"/>
            <a:endParaRPr lang="tr-TR" sz="1400" dirty="0">
              <a:latin typeface="Times New Roman" panose="02020603050405020304" pitchFamily="18" charset="0"/>
              <a:cs typeface="Times New Roman" panose="02020603050405020304" pitchFamily="18" charset="0"/>
            </a:endParaRPr>
          </a:p>
        </p:txBody>
      </p:sp>
      <p:sp>
        <p:nvSpPr>
          <p:cNvPr id="4" name="2 Başlık"/>
          <p:cNvSpPr txBox="1">
            <a:spLocks/>
          </p:cNvSpPr>
          <p:nvPr/>
        </p:nvSpPr>
        <p:spPr>
          <a:xfrm>
            <a:off x="2094671" y="1052736"/>
            <a:ext cx="5057775" cy="1114425"/>
          </a:xfrm>
          <a:prstGeom prst="rect">
            <a:avLst/>
          </a:prstGeom>
        </p:spPr>
        <p:txBody>
          <a:bodyPr vert="horz" lIns="68580" tIns="34290" rIns="68580" bIns="34290" rtlCol="0" anchor="ctr">
            <a:normAutofit/>
          </a:bodyPr>
          <a:lstStyle>
            <a:lvl1pPr algn="l" defTabSz="685800" rtl="0" eaLnBrk="1" latinLnBrk="0" hangingPunct="1">
              <a:lnSpc>
                <a:spcPct val="89000"/>
              </a:lnSpc>
              <a:spcBef>
                <a:spcPct val="0"/>
              </a:spcBef>
              <a:buNone/>
              <a:defRPr sz="4400" kern="1200" baseline="0">
                <a:solidFill>
                  <a:schemeClr val="tx2"/>
                </a:solidFill>
                <a:latin typeface="+mj-lt"/>
                <a:ea typeface="+mj-ea"/>
                <a:cs typeface="+mj-cs"/>
              </a:defRPr>
            </a:lvl1pPr>
          </a:lstStyle>
          <a:p>
            <a:pPr algn="ctr"/>
            <a:r>
              <a:rPr lang="tr-TR" sz="1875" b="1" dirty="0"/>
              <a:t>Dijitalleştirilecek Belgelerin Belirlenmesi</a:t>
            </a:r>
            <a:endParaRPr lang="tr-TR" sz="1875" b="1" u="sng" dirty="0"/>
          </a:p>
        </p:txBody>
      </p:sp>
      <p:pic>
        <p:nvPicPr>
          <p:cNvPr id="7" name="İçerik Yer Tutucusu 3"/>
          <p:cNvPicPr>
            <a:picLocks noChangeAspect="1"/>
          </p:cNvPicPr>
          <p:nvPr/>
        </p:nvPicPr>
        <p:blipFill rotWithShape="1">
          <a:blip r:embed="rId2" cstate="print">
            <a:extLst>
              <a:ext uri="{28A0092B-C50C-407E-A947-70E740481C1C}">
                <a14:useLocalDpi xmlns:a14="http://schemas.microsoft.com/office/drawing/2010/main" val="0"/>
              </a:ext>
            </a:extLst>
          </a:blip>
          <a:srcRect l="5177" t="4773" b="47469"/>
          <a:stretch/>
        </p:blipFill>
        <p:spPr>
          <a:xfrm>
            <a:off x="4623558" y="2010361"/>
            <a:ext cx="3620850" cy="3883214"/>
          </a:xfrm>
          <a:prstGeom prst="rect">
            <a:avLst/>
          </a:prstGeom>
        </p:spPr>
      </p:pic>
      <p:sp>
        <p:nvSpPr>
          <p:cNvPr id="5" name="Dikdörtgen 4"/>
          <p:cNvSpPr/>
          <p:nvPr/>
        </p:nvSpPr>
        <p:spPr>
          <a:xfrm>
            <a:off x="467544" y="692696"/>
            <a:ext cx="5184576" cy="400110"/>
          </a:xfrm>
          <a:prstGeom prst="rect">
            <a:avLst/>
          </a:prstGeom>
        </p:spPr>
        <p:txBody>
          <a:bodyPr wrap="square">
            <a:spAutoFit/>
          </a:bodyPr>
          <a:lstStyle/>
          <a:p>
            <a:pPr>
              <a:buNone/>
            </a:pPr>
            <a:r>
              <a:rPr lang="tr-TR" sz="2000" b="1" dirty="0">
                <a:latin typeface="Times New Roman" panose="02020603050405020304" pitchFamily="18" charset="0"/>
                <a:cs typeface="Times New Roman" panose="02020603050405020304" pitchFamily="18" charset="0"/>
              </a:rPr>
              <a:t>Dijitalleştirme Faaliyetleri </a:t>
            </a:r>
            <a:endParaRPr lang="tr-TR"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47094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ikdörtgen 8"/>
          <p:cNvSpPr/>
          <p:nvPr/>
        </p:nvSpPr>
        <p:spPr>
          <a:xfrm>
            <a:off x="1871700" y="2618910"/>
            <a:ext cx="4740686" cy="553998"/>
          </a:xfrm>
          <a:prstGeom prst="rect">
            <a:avLst/>
          </a:prstGeom>
        </p:spPr>
        <p:txBody>
          <a:bodyPr wrap="square">
            <a:spAutoFit/>
          </a:bodyPr>
          <a:lstStyle/>
          <a:p>
            <a:pPr marL="214313" indent="-214313" algn="just">
              <a:buFont typeface="Wingdings" panose="05000000000000000000" pitchFamily="2" charset="2"/>
              <a:buChar char="§"/>
            </a:pPr>
            <a:r>
              <a:rPr lang="tr-TR" sz="1500" dirty="0"/>
              <a:t>Belgelerin özellikleri ve fiziksel durumlarına göre cihaz seçilmelidir.</a:t>
            </a:r>
          </a:p>
        </p:txBody>
      </p:sp>
      <p:pic>
        <p:nvPicPr>
          <p:cNvPr id="10" name="Resim 9"/>
          <p:cNvPicPr>
            <a:picLocks noChangeAspect="1"/>
          </p:cNvPicPr>
          <p:nvPr/>
        </p:nvPicPr>
        <p:blipFill>
          <a:blip r:embed="rId2">
            <a:clrChange>
              <a:clrFrom>
                <a:srgbClr val="FFFFFF"/>
              </a:clrFrom>
              <a:clrTo>
                <a:srgbClr val="FFFFFF">
                  <a:alpha val="0"/>
                </a:srgbClr>
              </a:clrTo>
            </a:clrChange>
          </a:blip>
          <a:stretch>
            <a:fillRect/>
          </a:stretch>
        </p:blipFill>
        <p:spPr>
          <a:xfrm>
            <a:off x="1601670" y="3050958"/>
            <a:ext cx="2776550" cy="2352911"/>
          </a:xfrm>
          <a:prstGeom prst="rect">
            <a:avLst/>
          </a:prstGeom>
        </p:spPr>
      </p:pic>
      <p:pic>
        <p:nvPicPr>
          <p:cNvPr id="11" name="10 Resim" descr="dijital1.jpg"/>
          <p:cNvPicPr>
            <a:picLocks noChangeAspect="1"/>
          </p:cNvPicPr>
          <p:nvPr/>
        </p:nvPicPr>
        <p:blipFill>
          <a:blip r:embed="rId3" cstate="print">
            <a:lum bright="45000" contrast="25000"/>
          </a:blip>
          <a:stretch>
            <a:fillRect/>
          </a:stretch>
        </p:blipFill>
        <p:spPr>
          <a:xfrm>
            <a:off x="4896036" y="3753036"/>
            <a:ext cx="2754306" cy="15367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2 Başlık"/>
          <p:cNvSpPr txBox="1">
            <a:spLocks/>
          </p:cNvSpPr>
          <p:nvPr/>
        </p:nvSpPr>
        <p:spPr>
          <a:xfrm>
            <a:off x="2094671" y="1052736"/>
            <a:ext cx="5057775" cy="1114425"/>
          </a:xfrm>
          <a:prstGeom prst="rect">
            <a:avLst/>
          </a:prstGeom>
        </p:spPr>
        <p:txBody>
          <a:bodyPr vert="horz" lIns="68580" tIns="34290" rIns="68580" bIns="34290" rtlCol="0" anchor="ctr">
            <a:normAutofit/>
          </a:bodyPr>
          <a:lstStyle>
            <a:lvl1pPr algn="l" defTabSz="685800" rtl="0" eaLnBrk="1" latinLnBrk="0" hangingPunct="1">
              <a:lnSpc>
                <a:spcPct val="89000"/>
              </a:lnSpc>
              <a:spcBef>
                <a:spcPct val="0"/>
              </a:spcBef>
              <a:buNone/>
              <a:defRPr sz="4400" kern="1200" baseline="0">
                <a:solidFill>
                  <a:schemeClr val="tx2"/>
                </a:solidFill>
                <a:latin typeface="+mj-lt"/>
                <a:ea typeface="+mj-ea"/>
                <a:cs typeface="+mj-cs"/>
              </a:defRPr>
            </a:lvl1pPr>
          </a:lstStyle>
          <a:p>
            <a:pPr algn="ctr"/>
            <a:r>
              <a:rPr lang="tr-TR" sz="1875" b="1" dirty="0"/>
              <a:t>Dijitalleştirilecek Belgelerin Belirlenmesi</a:t>
            </a:r>
            <a:endParaRPr lang="tr-TR" sz="1875" b="1" u="sng" dirty="0"/>
          </a:p>
        </p:txBody>
      </p:sp>
    </p:spTree>
    <p:extLst>
      <p:ext uri="{BB962C8B-B14F-4D97-AF65-F5344CB8AC3E}">
        <p14:creationId xmlns:p14="http://schemas.microsoft.com/office/powerpoint/2010/main" val="38198148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923221" y="2024844"/>
            <a:ext cx="5400675" cy="3618402"/>
          </a:xfrm>
        </p:spPr>
        <p:txBody>
          <a:bodyPr>
            <a:normAutofit fontScale="85000" lnSpcReduction="20000"/>
          </a:bodyPr>
          <a:lstStyle/>
          <a:p>
            <a:pPr algn="just"/>
            <a:r>
              <a:rPr lang="tr-TR" dirty="0"/>
              <a:t>Belgelere zarar verebilecek mahiyetteki unsurlar temizlenmeli ve çekim öncesi katlanmış, kırışmış, yıpranmış belgeler için restorasyon işlemlerine tabi tutulmalıdır.</a:t>
            </a:r>
          </a:p>
          <a:p>
            <a:pPr algn="just"/>
            <a:endParaRPr lang="tr-TR" dirty="0"/>
          </a:p>
          <a:p>
            <a:pPr algn="just"/>
            <a:endParaRPr lang="tr-TR" dirty="0"/>
          </a:p>
          <a:p>
            <a:pPr algn="just"/>
            <a:endParaRPr lang="tr-TR" dirty="0"/>
          </a:p>
          <a:p>
            <a:pPr algn="just"/>
            <a:endParaRPr lang="tr-TR" dirty="0"/>
          </a:p>
          <a:p>
            <a:pPr algn="just"/>
            <a:endParaRPr lang="tr-TR" dirty="0"/>
          </a:p>
          <a:p>
            <a:pPr algn="just"/>
            <a:endParaRPr lang="tr-TR" dirty="0"/>
          </a:p>
          <a:p>
            <a:pPr algn="just"/>
            <a:r>
              <a:rPr lang="tr-TR" dirty="0"/>
              <a:t>Belgelerin yer bilgisinin, türünün, konusunun yer aldığı üst veriler dijital görüntü ile eşleşmelidir.</a:t>
            </a:r>
          </a:p>
          <a:p>
            <a:pPr algn="just"/>
            <a:endParaRPr lang="tr-TR" dirty="0"/>
          </a:p>
          <a:p>
            <a:pPr algn="just"/>
            <a:endParaRPr lang="tr-TR" dirty="0"/>
          </a:p>
        </p:txBody>
      </p:sp>
      <p:sp>
        <p:nvSpPr>
          <p:cNvPr id="4" name="2 Başlık"/>
          <p:cNvSpPr txBox="1">
            <a:spLocks/>
          </p:cNvSpPr>
          <p:nvPr/>
        </p:nvSpPr>
        <p:spPr>
          <a:xfrm>
            <a:off x="4654432" y="-557213"/>
            <a:ext cx="5057775" cy="1114425"/>
          </a:xfrm>
          <a:prstGeom prst="rect">
            <a:avLst/>
          </a:prstGeom>
        </p:spPr>
        <p:txBody>
          <a:bodyPr vert="horz" lIns="68580" tIns="34290" rIns="68580" bIns="34290" rtlCol="0" anchor="ctr">
            <a:normAutofit/>
          </a:bodyPr>
          <a:lstStyle>
            <a:lvl1pPr algn="l" defTabSz="685800" rtl="0" eaLnBrk="1" latinLnBrk="0" hangingPunct="1">
              <a:lnSpc>
                <a:spcPct val="89000"/>
              </a:lnSpc>
              <a:spcBef>
                <a:spcPct val="0"/>
              </a:spcBef>
              <a:buNone/>
              <a:defRPr sz="4400" kern="1200" baseline="0">
                <a:solidFill>
                  <a:schemeClr val="tx2"/>
                </a:solidFill>
                <a:latin typeface="+mj-lt"/>
                <a:ea typeface="+mj-ea"/>
                <a:cs typeface="+mj-cs"/>
              </a:defRPr>
            </a:lvl1pPr>
          </a:lstStyle>
          <a:p>
            <a:pPr algn="ctr"/>
            <a:endParaRPr lang="tr-TR" sz="1875" b="1" u="sng" dirty="0"/>
          </a:p>
        </p:txBody>
      </p:sp>
      <p:pic>
        <p:nvPicPr>
          <p:cNvPr id="6" name="Picture 2" descr="C:\Users\fatih.yilmaz\Desktop\REstore Önc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915042" y="2633696"/>
            <a:ext cx="1404157" cy="18706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3" descr="C:\Users\fatih.yilmaz\Desktop\REstore Sonr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56328" y="2893950"/>
            <a:ext cx="1862083" cy="13501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Sağ Ok 7"/>
          <p:cNvSpPr/>
          <p:nvPr/>
        </p:nvSpPr>
        <p:spPr>
          <a:xfrm>
            <a:off x="4623558" y="3479328"/>
            <a:ext cx="532769" cy="331392"/>
          </a:xfrm>
          <a:prstGeom prst="rightArrow">
            <a:avLst/>
          </a:prstGeom>
          <a:solidFill>
            <a:srgbClr val="FF00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tr-TR" sz="1350">
              <a:ln>
                <a:solidFill>
                  <a:srgbClr val="FF0000"/>
                </a:solidFill>
              </a:ln>
              <a:solidFill>
                <a:srgbClr val="FF0000"/>
              </a:solidFill>
            </a:endParaRPr>
          </a:p>
        </p:txBody>
      </p:sp>
      <p:sp>
        <p:nvSpPr>
          <p:cNvPr id="10" name="2 Başlık"/>
          <p:cNvSpPr txBox="1">
            <a:spLocks/>
          </p:cNvSpPr>
          <p:nvPr/>
        </p:nvSpPr>
        <p:spPr>
          <a:xfrm>
            <a:off x="2094671" y="1052736"/>
            <a:ext cx="5057775" cy="1114425"/>
          </a:xfrm>
          <a:prstGeom prst="rect">
            <a:avLst/>
          </a:prstGeom>
        </p:spPr>
        <p:txBody>
          <a:bodyPr vert="horz" lIns="68580" tIns="34290" rIns="68580" bIns="34290" rtlCol="0" anchor="ctr">
            <a:normAutofit/>
          </a:bodyPr>
          <a:lstStyle>
            <a:lvl1pPr algn="l" defTabSz="685800" rtl="0" eaLnBrk="1" latinLnBrk="0" hangingPunct="1">
              <a:lnSpc>
                <a:spcPct val="89000"/>
              </a:lnSpc>
              <a:spcBef>
                <a:spcPct val="0"/>
              </a:spcBef>
              <a:buNone/>
              <a:defRPr sz="4400" kern="1200" baseline="0">
                <a:solidFill>
                  <a:schemeClr val="tx2"/>
                </a:solidFill>
                <a:latin typeface="+mj-lt"/>
                <a:ea typeface="+mj-ea"/>
                <a:cs typeface="+mj-cs"/>
              </a:defRPr>
            </a:lvl1pPr>
          </a:lstStyle>
          <a:p>
            <a:pPr algn="ctr"/>
            <a:r>
              <a:rPr lang="tr-TR" sz="1875" b="1" dirty="0"/>
              <a:t>Dijitalleştirilecek Belgelerin Çekime Hazırlanması</a:t>
            </a:r>
            <a:endParaRPr lang="tr-TR" sz="1875" b="1" u="sng" dirty="0"/>
          </a:p>
        </p:txBody>
      </p:sp>
    </p:spTree>
    <p:extLst>
      <p:ext uri="{BB962C8B-B14F-4D97-AF65-F5344CB8AC3E}">
        <p14:creationId xmlns:p14="http://schemas.microsoft.com/office/powerpoint/2010/main" val="2461787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bwMode="auto">
          <a:xfrm>
            <a:off x="477319" y="1854181"/>
            <a:ext cx="7227887" cy="1458913"/>
          </a:xfrm>
        </p:spPr>
        <p:txBody>
          <a:bodyPr wrap="square" numCol="1" anchorCtr="0" compatLnSpc="1">
            <a:prstTxWarp prst="textNoShape">
              <a:avLst/>
            </a:prstTxWarp>
          </a:bodyPr>
          <a:lstStyle/>
          <a:p>
            <a:pPr>
              <a:defRPr/>
            </a:pPr>
            <a:r>
              <a:rPr lang="tr-TR" altLang="tr-TR" sz="3200" dirty="0">
                <a:solidFill>
                  <a:srgbClr val="FF0000"/>
                </a:solidFill>
                <a:latin typeface="Tahoma" pitchFamily="34" charset="0"/>
                <a:cs typeface="Tahoma" pitchFamily="34" charset="0"/>
              </a:rPr>
              <a:t> </a:t>
            </a:r>
            <a:endParaRPr lang="tr-TR" altLang="tr-TR" sz="3200" i="1" dirty="0">
              <a:solidFill>
                <a:srgbClr val="FF0000"/>
              </a:solidFill>
              <a:cs typeface="Times New Roman" pitchFamily="18" charset="0"/>
            </a:endParaRP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6507" y="2977677"/>
            <a:ext cx="2520280" cy="3115619"/>
          </a:xfrm>
          <a:prstGeom prst="rect">
            <a:avLst/>
          </a:prstGeom>
        </p:spPr>
      </p:pic>
      <p:sp>
        <p:nvSpPr>
          <p:cNvPr id="6" name="Metin kutusu 5"/>
          <p:cNvSpPr txBox="1"/>
          <p:nvPr/>
        </p:nvSpPr>
        <p:spPr>
          <a:xfrm>
            <a:off x="809582" y="1695594"/>
            <a:ext cx="8226914" cy="707886"/>
          </a:xfrm>
          <a:prstGeom prst="rect">
            <a:avLst/>
          </a:prstGeom>
          <a:noFill/>
        </p:spPr>
        <p:txBody>
          <a:bodyPr wrap="square" rtlCol="0">
            <a:spAutoFit/>
          </a:bodyPr>
          <a:lstStyle/>
          <a:p>
            <a:r>
              <a:rPr lang="tr-TR" sz="2000" dirty="0">
                <a:latin typeface="Times New Roman" panose="02020603050405020304" pitchFamily="18" charset="0"/>
                <a:cs typeface="Times New Roman" panose="02020603050405020304" pitchFamily="18" charset="0"/>
              </a:rPr>
              <a:t>İlk belgeler; kil tabletlere, deriye, kumaşa yazılmışken </a:t>
            </a:r>
          </a:p>
          <a:p>
            <a:r>
              <a:rPr lang="tr-TR" sz="2000" dirty="0">
                <a:latin typeface="Times New Roman" panose="02020603050405020304" pitchFamily="18" charset="0"/>
                <a:cs typeface="Times New Roman" panose="02020603050405020304" pitchFamily="18" charset="0"/>
              </a:rPr>
              <a:t>Yakın tarihte kağıda; günümüzde ise </a:t>
            </a:r>
            <a:r>
              <a:rPr lang="tr-TR" sz="2000" dirty="0" err="1">
                <a:latin typeface="Times New Roman" panose="02020603050405020304" pitchFamily="18" charset="0"/>
                <a:cs typeface="Times New Roman" panose="02020603050405020304" pitchFamily="18" charset="0"/>
              </a:rPr>
              <a:t>harddisk’lere</a:t>
            </a:r>
            <a:r>
              <a:rPr lang="tr-TR" sz="2000" dirty="0">
                <a:latin typeface="Times New Roman" panose="02020603050405020304" pitchFamily="18" charset="0"/>
                <a:cs typeface="Times New Roman" panose="02020603050405020304" pitchFamily="18" charset="0"/>
              </a:rPr>
              <a:t> yazılmaktadır.</a:t>
            </a:r>
          </a:p>
        </p:txBody>
      </p:sp>
      <p:pic>
        <p:nvPicPr>
          <p:cNvPr id="7" name="Resi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5976" y="3006268"/>
            <a:ext cx="4274812" cy="3087028"/>
          </a:xfrm>
          <a:prstGeom prst="rect">
            <a:avLst/>
          </a:prstGeom>
        </p:spPr>
      </p:pic>
      <p:sp>
        <p:nvSpPr>
          <p:cNvPr id="9" name="Dikdörtgen 8"/>
          <p:cNvSpPr/>
          <p:nvPr/>
        </p:nvSpPr>
        <p:spPr>
          <a:xfrm>
            <a:off x="467544" y="692696"/>
            <a:ext cx="5184576" cy="400110"/>
          </a:xfrm>
          <a:prstGeom prst="rect">
            <a:avLst/>
          </a:prstGeom>
        </p:spPr>
        <p:txBody>
          <a:bodyPr wrap="square">
            <a:spAutoFit/>
          </a:bodyPr>
          <a:lstStyle/>
          <a:p>
            <a:r>
              <a:rPr lang="tr-TR" altLang="tr-TR" sz="2000" b="1" dirty="0">
                <a:effectLst>
                  <a:outerShdw blurRad="38100" dist="38100" dir="2700000" algn="tl">
                    <a:srgbClr val="000000">
                      <a:alpha val="43137"/>
                    </a:srgbClr>
                  </a:outerShdw>
                </a:effectLst>
                <a:latin typeface="OCR A Extended" panose="02010509020102010303" pitchFamily="50" charset="0"/>
                <a:cs typeface="Arial" panose="020B0604020202020204" pitchFamily="34" charset="0"/>
              </a:rPr>
              <a:t>Belge Geçmişi</a:t>
            </a:r>
            <a:endParaRPr lang="tr-TR" sz="3200" b="1" dirty="0">
              <a:effectLst>
                <a:outerShdw blurRad="38100" dist="38100" dir="2700000" algn="tl">
                  <a:srgbClr val="000000">
                    <a:alpha val="43137"/>
                  </a:srgbClr>
                </a:outerShdw>
              </a:effectLst>
              <a:latin typeface="OCR A Extended" panose="02010509020102010303" pitchFamily="50" charset="0"/>
            </a:endParaRPr>
          </a:p>
        </p:txBody>
      </p:sp>
    </p:spTree>
    <p:extLst>
      <p:ext uri="{BB962C8B-B14F-4D97-AF65-F5344CB8AC3E}">
        <p14:creationId xmlns:p14="http://schemas.microsoft.com/office/powerpoint/2010/main" val="27841447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914525" y="2078850"/>
            <a:ext cx="5400675" cy="3402378"/>
          </a:xfrm>
        </p:spPr>
        <p:txBody>
          <a:bodyPr>
            <a:normAutofit/>
          </a:bodyPr>
          <a:lstStyle/>
          <a:p>
            <a:pPr algn="just"/>
            <a:r>
              <a:rPr lang="tr-TR" dirty="0"/>
              <a:t>Dijitalleştirme işlemi esnasında meydana gelecek herhangi bir müdahale kabul edilemez.</a:t>
            </a:r>
          </a:p>
          <a:p>
            <a:pPr algn="just"/>
            <a:r>
              <a:rPr lang="tr-TR" dirty="0"/>
              <a:t>Dijitalleştirme işlemlerinde meydana gelebilecek hataları gidermek maksadıyla </a:t>
            </a:r>
            <a:r>
              <a:rPr lang="tr-TR" b="1" dirty="0">
                <a:solidFill>
                  <a:srgbClr val="FF0000"/>
                </a:solidFill>
              </a:rPr>
              <a:t>kontrol grubu </a:t>
            </a:r>
            <a:r>
              <a:rPr lang="tr-TR" dirty="0"/>
              <a:t>oluşturulmalıdır.</a:t>
            </a:r>
          </a:p>
          <a:p>
            <a:pPr algn="just"/>
            <a:r>
              <a:rPr lang="tr-TR" dirty="0"/>
              <a:t>Gerekli görülen durumlarda çekimden sorumlu personel ile </a:t>
            </a:r>
            <a:r>
              <a:rPr lang="tr-TR" dirty="0">
                <a:solidFill>
                  <a:srgbClr val="FF0000"/>
                </a:solidFill>
              </a:rPr>
              <a:t>gizlilik sözleşmesi </a:t>
            </a:r>
            <a:r>
              <a:rPr lang="tr-TR" dirty="0"/>
              <a:t>yapılabilir.</a:t>
            </a:r>
          </a:p>
        </p:txBody>
      </p:sp>
      <p:sp>
        <p:nvSpPr>
          <p:cNvPr id="4" name="2 Başlık"/>
          <p:cNvSpPr txBox="1">
            <a:spLocks/>
          </p:cNvSpPr>
          <p:nvPr/>
        </p:nvSpPr>
        <p:spPr>
          <a:xfrm>
            <a:off x="2094671" y="1018431"/>
            <a:ext cx="5057775" cy="1114425"/>
          </a:xfrm>
          <a:prstGeom prst="rect">
            <a:avLst/>
          </a:prstGeom>
        </p:spPr>
        <p:txBody>
          <a:bodyPr vert="horz" lIns="68580" tIns="34290" rIns="68580" bIns="34290" rtlCol="0" anchor="ctr">
            <a:normAutofit/>
          </a:bodyPr>
          <a:lstStyle>
            <a:lvl1pPr algn="l" defTabSz="685800" rtl="0" eaLnBrk="1" latinLnBrk="0" hangingPunct="1">
              <a:lnSpc>
                <a:spcPct val="89000"/>
              </a:lnSpc>
              <a:spcBef>
                <a:spcPct val="0"/>
              </a:spcBef>
              <a:buNone/>
              <a:defRPr sz="4400" kern="1200" baseline="0">
                <a:solidFill>
                  <a:schemeClr val="tx2"/>
                </a:solidFill>
                <a:latin typeface="+mj-lt"/>
                <a:ea typeface="+mj-ea"/>
                <a:cs typeface="+mj-cs"/>
              </a:defRPr>
            </a:lvl1pPr>
          </a:lstStyle>
          <a:p>
            <a:pPr algn="ctr"/>
            <a:r>
              <a:rPr lang="tr-TR" sz="1875" b="1" dirty="0"/>
              <a:t>Belgelerin Dijitalleştirilmesi</a:t>
            </a:r>
            <a:endParaRPr lang="tr-TR" sz="1875" b="1" u="sng" dirty="0"/>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9752" y="4485960"/>
            <a:ext cx="4909987" cy="19905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62667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2000"/>
                                        <p:tgtEl>
                                          <p:spTgt spid="3">
                                            <p:txEl>
                                              <p:pRg st="2" end="2"/>
                                            </p:txEl>
                                          </p:spTgt>
                                        </p:tgtEl>
                                      </p:cBhvr>
                                    </p:animEffect>
                                    <p:anim calcmode="lin" valueType="num">
                                      <p:cBhvr>
                                        <p:cTn id="16" dur="2000" fill="hold"/>
                                        <p:tgtEl>
                                          <p:spTgt spid="3">
                                            <p:txEl>
                                              <p:pRg st="2" end="2"/>
                                            </p:txEl>
                                          </p:spTgt>
                                        </p:tgtEl>
                                        <p:attrNameLst>
                                          <p:attrName>ppt_w</p:attrName>
                                        </p:attrNameLst>
                                      </p:cBhvr>
                                      <p:tavLst>
                                        <p:tav tm="0" fmla="#ppt_w*sin(2.5*pi*$)">
                                          <p:val>
                                            <p:fltVal val="0"/>
                                          </p:val>
                                        </p:tav>
                                        <p:tav tm="100000">
                                          <p:val>
                                            <p:fltVal val="1"/>
                                          </p:val>
                                        </p:tav>
                                      </p:tavLst>
                                    </p:anim>
                                    <p:anim calcmode="lin" valueType="num">
                                      <p:cBhvr>
                                        <p:cTn id="17" dur="20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Başlık 3"/>
          <p:cNvSpPr>
            <a:spLocks noGrp="1"/>
          </p:cNvSpPr>
          <p:nvPr>
            <p:ph type="title"/>
          </p:nvPr>
        </p:nvSpPr>
        <p:spPr bwMode="auto">
          <a:xfrm>
            <a:off x="1494236" y="1200151"/>
            <a:ext cx="5420915" cy="1094185"/>
          </a:xfrm>
        </p:spPr>
        <p:txBody>
          <a:bodyPr wrap="square" numCol="1" anchorCtr="0" compatLnSpc="1">
            <a:prstTxWarp prst="textNoShape">
              <a:avLst/>
            </a:prstTxWarp>
          </a:bodyPr>
          <a:lstStyle/>
          <a:p>
            <a:pPr>
              <a:defRPr/>
            </a:pPr>
            <a:r>
              <a:rPr lang="tr-TR" altLang="tr-TR" sz="2400" dirty="0">
                <a:solidFill>
                  <a:srgbClr val="FF0000"/>
                </a:solidFill>
                <a:latin typeface="Tahoma" pitchFamily="34" charset="0"/>
                <a:cs typeface="Tahoma" pitchFamily="34" charset="0"/>
              </a:rPr>
              <a:t> </a:t>
            </a:r>
            <a:endParaRPr lang="tr-TR" altLang="tr-TR" sz="2400" i="1" dirty="0">
              <a:solidFill>
                <a:srgbClr val="FF0000"/>
              </a:solidFill>
              <a:cs typeface="Times New Roman" pitchFamily="18" charset="0"/>
            </a:endParaRPr>
          </a:p>
        </p:txBody>
      </p:sp>
      <p:sp>
        <p:nvSpPr>
          <p:cNvPr id="2" name="Metin kutusu 1"/>
          <p:cNvSpPr txBox="1"/>
          <p:nvPr/>
        </p:nvSpPr>
        <p:spPr>
          <a:xfrm>
            <a:off x="1331640" y="1862826"/>
            <a:ext cx="5886654" cy="2423740"/>
          </a:xfrm>
          <a:prstGeom prst="rect">
            <a:avLst/>
          </a:prstGeom>
          <a:noFill/>
        </p:spPr>
        <p:txBody>
          <a:bodyPr wrap="squar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tr-TR" sz="3000" b="1" cap="all" dirty="0">
                <a:ln/>
                <a:solidFill>
                  <a:schemeClr val="bg2">
                    <a:lumMod val="10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Teşekkürler…</a:t>
            </a:r>
          </a:p>
          <a:p>
            <a:endParaRPr lang="tr-TR" sz="135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a:p>
            <a:endParaRPr lang="tr-TR" sz="135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a:p>
            <a:endParaRPr lang="tr-TR" sz="135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a:p>
            <a:endParaRPr lang="tr-TR" sz="1350" b="1" cap="all" dirty="0">
              <a:ln/>
              <a:solidFill>
                <a:schemeClr val="tx2">
                  <a:lumMod val="50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a:p>
            <a:endParaRPr lang="tr-TR" sz="1350" b="1" cap="all" dirty="0">
              <a:ln/>
              <a:solidFill>
                <a:schemeClr val="tx2">
                  <a:lumMod val="50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a:p>
            <a:endParaRPr lang="tr-TR" sz="1350" b="1" cap="all" dirty="0">
              <a:ln/>
              <a:solidFill>
                <a:schemeClr val="tx2">
                  <a:lumMod val="50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a:p>
            <a:endParaRPr lang="tr-TR" sz="1350" b="1" cap="all" dirty="0">
              <a:ln/>
              <a:solidFill>
                <a:schemeClr val="tx2">
                  <a:lumMod val="50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a:p>
            <a:endParaRPr lang="tr-TR" sz="1350" b="1" cap="all" dirty="0">
              <a:ln/>
              <a:solidFill>
                <a:schemeClr val="tx2">
                  <a:lumMod val="50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a:p>
            <a:endParaRPr lang="tr-TR" sz="1350" b="1" cap="all" dirty="0">
              <a:ln/>
              <a:solidFill>
                <a:schemeClr val="tx2">
                  <a:lumMod val="50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pic>
        <p:nvPicPr>
          <p:cNvPr id="11266" name="Picture 2" descr="F:\Sunum Gereçleri\global-network-300x225.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31940" y="1754814"/>
            <a:ext cx="2892326" cy="2169245"/>
          </a:xfrm>
          <a:prstGeom prst="rect">
            <a:avLst/>
          </a:prstGeom>
          <a:noFill/>
          <a:extLst>
            <a:ext uri="{909E8E84-426E-40DD-AFC4-6F175D3DCCD1}">
              <a14:hiddenFill xmlns:a14="http://schemas.microsoft.com/office/drawing/2010/main">
                <a:solidFill>
                  <a:srgbClr val="FFFFFF"/>
                </a:solidFill>
              </a14:hiddenFill>
            </a:ext>
          </a:extLst>
        </p:spPr>
      </p:pic>
      <p:sp>
        <p:nvSpPr>
          <p:cNvPr id="3" name="Metin kutusu 2"/>
          <p:cNvSpPr txBox="1"/>
          <p:nvPr/>
        </p:nvSpPr>
        <p:spPr>
          <a:xfrm>
            <a:off x="1493658" y="3915055"/>
            <a:ext cx="3348372" cy="1708160"/>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r>
              <a:rPr lang="tr-TR" sz="1500" b="1" dirty="0">
                <a:ln w="1905"/>
                <a:solidFill>
                  <a:schemeClr val="tx1">
                    <a:lumMod val="95000"/>
                    <a:lumOff val="5000"/>
                  </a:schemeClr>
                </a:solidFill>
                <a:effectLst>
                  <a:innerShdw blurRad="69850" dist="43180" dir="5400000">
                    <a:srgbClr val="000000">
                      <a:alpha val="65000"/>
                    </a:srgbClr>
                  </a:innerShdw>
                </a:effectLst>
              </a:rPr>
              <a:t>Fatih YILMAZ</a:t>
            </a:r>
          </a:p>
          <a:p>
            <a:endParaRPr lang="tr-TR" sz="1500" b="1" dirty="0">
              <a:ln w="1905"/>
              <a:solidFill>
                <a:schemeClr val="tx1">
                  <a:lumMod val="95000"/>
                  <a:lumOff val="5000"/>
                </a:schemeClr>
              </a:solidFill>
              <a:effectLst>
                <a:innerShdw blurRad="69850" dist="43180" dir="5400000">
                  <a:srgbClr val="000000">
                    <a:alpha val="65000"/>
                  </a:srgbClr>
                </a:innerShdw>
              </a:effectLst>
            </a:endParaRPr>
          </a:p>
          <a:p>
            <a:endParaRPr lang="tr-TR" sz="1500" b="1" dirty="0">
              <a:ln w="1905"/>
              <a:solidFill>
                <a:schemeClr val="tx1">
                  <a:lumMod val="95000"/>
                  <a:lumOff val="5000"/>
                </a:schemeClr>
              </a:solidFill>
              <a:effectLst>
                <a:innerShdw blurRad="69850" dist="43180" dir="5400000">
                  <a:srgbClr val="000000">
                    <a:alpha val="65000"/>
                  </a:srgbClr>
                </a:innerShdw>
              </a:effectLst>
            </a:endParaRPr>
          </a:p>
          <a:p>
            <a:r>
              <a:rPr lang="tr-TR" sz="1500" b="1" dirty="0">
                <a:ln w="1905"/>
                <a:solidFill>
                  <a:schemeClr val="tx1">
                    <a:lumMod val="95000"/>
                    <a:lumOff val="5000"/>
                  </a:schemeClr>
                </a:solidFill>
                <a:effectLst>
                  <a:innerShdw blurRad="69850" dist="43180" dir="5400000">
                    <a:srgbClr val="000000">
                      <a:alpha val="65000"/>
                    </a:srgbClr>
                  </a:innerShdw>
                </a:effectLst>
              </a:rPr>
              <a:t>fatih.yilmaz@devletarsivleri.gov.tr</a:t>
            </a:r>
          </a:p>
          <a:p>
            <a:r>
              <a:rPr lang="tr-TR" sz="1500" b="1" dirty="0">
                <a:ln w="1905"/>
                <a:solidFill>
                  <a:schemeClr val="tx1">
                    <a:lumMod val="95000"/>
                    <a:lumOff val="5000"/>
                  </a:schemeClr>
                </a:solidFill>
                <a:effectLst>
                  <a:innerShdw blurRad="69850" dist="43180" dir="5400000">
                    <a:srgbClr val="000000">
                      <a:alpha val="65000"/>
                    </a:srgbClr>
                  </a:innerShdw>
                </a:effectLst>
              </a:rPr>
              <a:t>0312 307 9125</a:t>
            </a:r>
          </a:p>
          <a:p>
            <a:endParaRPr lang="tr-TR" sz="1500" b="1" dirty="0">
              <a:ln w="1905"/>
              <a:solidFill>
                <a:schemeClr val="tx1">
                  <a:lumMod val="95000"/>
                  <a:lumOff val="5000"/>
                </a:schemeClr>
              </a:solidFill>
              <a:effectLst>
                <a:innerShdw blurRad="69850" dist="43180" dir="5400000">
                  <a:srgbClr val="000000">
                    <a:alpha val="65000"/>
                  </a:srgbClr>
                </a:innerShdw>
              </a:effectLst>
            </a:endParaRPr>
          </a:p>
          <a:p>
            <a:endParaRPr lang="tr-TR" sz="1500" b="1" dirty="0">
              <a:ln w="1905"/>
              <a:solidFill>
                <a:schemeClr val="tx1">
                  <a:lumMod val="95000"/>
                  <a:lumOff val="5000"/>
                </a:schemeClr>
              </a:solidFill>
              <a:effectLst>
                <a:innerShdw blurRad="69850" dist="43180" dir="5400000">
                  <a:srgbClr val="000000">
                    <a:alpha val="65000"/>
                  </a:srgbClr>
                </a:innerShdw>
              </a:effectLst>
            </a:endParaRPr>
          </a:p>
        </p:txBody>
      </p:sp>
      <p:sp>
        <p:nvSpPr>
          <p:cNvPr id="10" name="9 Dikdörtgen"/>
          <p:cNvSpPr/>
          <p:nvPr/>
        </p:nvSpPr>
        <p:spPr>
          <a:xfrm>
            <a:off x="1277635" y="3266982"/>
            <a:ext cx="2862318" cy="323165"/>
          </a:xfrm>
          <a:prstGeom prst="rect">
            <a:avLst/>
          </a:prstGeom>
        </p:spPr>
        <p:txBody>
          <a:bodyPr wrap="square">
            <a:spAutoFit/>
          </a:bodyPr>
          <a:lstStyle/>
          <a:p>
            <a:pPr marL="214313" indent="-214313">
              <a:buFont typeface="Wingdings" panose="05000000000000000000" pitchFamily="2" charset="2"/>
              <a:buChar char="ü"/>
            </a:pPr>
            <a:r>
              <a:rPr lang="tr-TR" sz="1500" b="1" cap="all" dirty="0">
                <a:ln/>
                <a:solidFill>
                  <a:schemeClr val="tx2">
                    <a:lumMod val="50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Soru / Cevap / GERİ BİLDİRİM</a:t>
            </a:r>
          </a:p>
        </p:txBody>
      </p:sp>
    </p:spTree>
    <p:extLst>
      <p:ext uri="{BB962C8B-B14F-4D97-AF65-F5344CB8AC3E}">
        <p14:creationId xmlns:p14="http://schemas.microsoft.com/office/powerpoint/2010/main" val="356320994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xEl>
                                              <p:pRg st="0" end="0"/>
                                            </p:txEl>
                                          </p:spTgt>
                                        </p:tgtEl>
                                        <p:attrNameLst>
                                          <p:attrName>ppt_x</p:attrName>
                                          <p:attrName>ppt_y</p:attrName>
                                        </p:attrNameLst>
                                      </p:cBhvr>
                                    </p:animMotion>
                                    <p:animRot by="1500000">
                                      <p:cBhvr>
                                        <p:cTn id="7" dur="125" fill="hold">
                                          <p:stCondLst>
                                            <p:cond delay="0"/>
                                          </p:stCondLst>
                                        </p:cTn>
                                        <p:tgtEl>
                                          <p:spTgt spid="3">
                                            <p:txEl>
                                              <p:pRg st="0" end="0"/>
                                            </p:txEl>
                                          </p:spTgt>
                                        </p:tgtEl>
                                        <p:attrNameLst>
                                          <p:attrName>r</p:attrName>
                                        </p:attrNameLst>
                                      </p:cBhvr>
                                    </p:animRot>
                                    <p:animRot by="-1500000">
                                      <p:cBhvr>
                                        <p:cTn id="8" dur="125" fill="hold">
                                          <p:stCondLst>
                                            <p:cond delay="125"/>
                                          </p:stCondLst>
                                        </p:cTn>
                                        <p:tgtEl>
                                          <p:spTgt spid="3">
                                            <p:txEl>
                                              <p:pRg st="0" end="0"/>
                                            </p:txEl>
                                          </p:spTgt>
                                        </p:tgtEl>
                                        <p:attrNameLst>
                                          <p:attrName>r</p:attrName>
                                        </p:attrNameLst>
                                      </p:cBhvr>
                                    </p:animRot>
                                    <p:animRot by="-1500000">
                                      <p:cBhvr>
                                        <p:cTn id="9" dur="125" fill="hold">
                                          <p:stCondLst>
                                            <p:cond delay="250"/>
                                          </p:stCondLst>
                                        </p:cTn>
                                        <p:tgtEl>
                                          <p:spTgt spid="3">
                                            <p:txEl>
                                              <p:pRg st="0" end="0"/>
                                            </p:txEl>
                                          </p:spTgt>
                                        </p:tgtEl>
                                        <p:attrNameLst>
                                          <p:attrName>r</p:attrName>
                                        </p:attrNameLst>
                                      </p:cBhvr>
                                    </p:animRot>
                                    <p:animRot by="1500000">
                                      <p:cBhvr>
                                        <p:cTn id="10" dur="125" fill="hold">
                                          <p:stCondLst>
                                            <p:cond delay="375"/>
                                          </p:stCondLst>
                                        </p:cTn>
                                        <p:tgtEl>
                                          <p:spTgt spid="3">
                                            <p:txEl>
                                              <p:pRg st="0" end="0"/>
                                            </p:txEl>
                                          </p:spTgt>
                                        </p:tgtEl>
                                        <p:attrNameLst>
                                          <p:attrName>r</p:attrName>
                                        </p:attrNameLst>
                                      </p:cBhvr>
                                    </p:animRot>
                                  </p:childTnLst>
                                </p:cTn>
                              </p:par>
                              <p:par>
                                <p:cTn id="11" presetID="34" presetClass="emph" presetSubtype="0"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3">
                                            <p:txEl>
                                              <p:pRg st="3" end="3"/>
                                            </p:txEl>
                                          </p:spTgt>
                                        </p:tgtEl>
                                        <p:attrNameLst>
                                          <p:attrName>ppt_x</p:attrName>
                                          <p:attrName>ppt_y</p:attrName>
                                        </p:attrNameLst>
                                      </p:cBhvr>
                                    </p:animMotion>
                                    <p:animRot by="1500000">
                                      <p:cBhvr>
                                        <p:cTn id="13" dur="125" fill="hold">
                                          <p:stCondLst>
                                            <p:cond delay="0"/>
                                          </p:stCondLst>
                                        </p:cTn>
                                        <p:tgtEl>
                                          <p:spTgt spid="3">
                                            <p:txEl>
                                              <p:pRg st="3" end="3"/>
                                            </p:txEl>
                                          </p:spTgt>
                                        </p:tgtEl>
                                        <p:attrNameLst>
                                          <p:attrName>r</p:attrName>
                                        </p:attrNameLst>
                                      </p:cBhvr>
                                    </p:animRot>
                                    <p:animRot by="-1500000">
                                      <p:cBhvr>
                                        <p:cTn id="14" dur="125" fill="hold">
                                          <p:stCondLst>
                                            <p:cond delay="125"/>
                                          </p:stCondLst>
                                        </p:cTn>
                                        <p:tgtEl>
                                          <p:spTgt spid="3">
                                            <p:txEl>
                                              <p:pRg st="3" end="3"/>
                                            </p:txEl>
                                          </p:spTgt>
                                        </p:tgtEl>
                                        <p:attrNameLst>
                                          <p:attrName>r</p:attrName>
                                        </p:attrNameLst>
                                      </p:cBhvr>
                                    </p:animRot>
                                    <p:animRot by="-1500000">
                                      <p:cBhvr>
                                        <p:cTn id="15" dur="125" fill="hold">
                                          <p:stCondLst>
                                            <p:cond delay="250"/>
                                          </p:stCondLst>
                                        </p:cTn>
                                        <p:tgtEl>
                                          <p:spTgt spid="3">
                                            <p:txEl>
                                              <p:pRg st="3" end="3"/>
                                            </p:txEl>
                                          </p:spTgt>
                                        </p:tgtEl>
                                        <p:attrNameLst>
                                          <p:attrName>r</p:attrName>
                                        </p:attrNameLst>
                                      </p:cBhvr>
                                    </p:animRot>
                                    <p:animRot by="1500000">
                                      <p:cBhvr>
                                        <p:cTn id="16" dur="125" fill="hold">
                                          <p:stCondLst>
                                            <p:cond delay="375"/>
                                          </p:stCondLst>
                                        </p:cTn>
                                        <p:tgtEl>
                                          <p:spTgt spid="3">
                                            <p:txEl>
                                              <p:pRg st="3" end="3"/>
                                            </p:txEl>
                                          </p:spTgt>
                                        </p:tgtEl>
                                        <p:attrNameLst>
                                          <p:attrName>r</p:attrName>
                                        </p:attrNameLst>
                                      </p:cBhvr>
                                    </p:animRot>
                                  </p:childTnLst>
                                </p:cTn>
                              </p:par>
                              <p:par>
                                <p:cTn id="17" presetID="34" presetClass="emph" presetSubtype="0" fill="hold" nodeType="withEffect">
                                  <p:stCondLst>
                                    <p:cond delay="0"/>
                                  </p:stCondLst>
                                  <p:iterate type="lt">
                                    <p:tmPct val="10000"/>
                                  </p:iterate>
                                  <p:childTnLst>
                                    <p:animMotion origin="layout" path="M 0.0 0.0 L 0.0 -0.07213" pathEditMode="relative" ptsTypes="">
                                      <p:cBhvr>
                                        <p:cTn id="18" dur="250" accel="50000" decel="50000" autoRev="1" fill="hold">
                                          <p:stCondLst>
                                            <p:cond delay="0"/>
                                          </p:stCondLst>
                                        </p:cTn>
                                        <p:tgtEl>
                                          <p:spTgt spid="3">
                                            <p:txEl>
                                              <p:pRg st="4" end="4"/>
                                            </p:txEl>
                                          </p:spTgt>
                                        </p:tgtEl>
                                        <p:attrNameLst>
                                          <p:attrName>ppt_x</p:attrName>
                                          <p:attrName>ppt_y</p:attrName>
                                        </p:attrNameLst>
                                      </p:cBhvr>
                                    </p:animMotion>
                                    <p:animRot by="1500000">
                                      <p:cBhvr>
                                        <p:cTn id="19" dur="125" fill="hold">
                                          <p:stCondLst>
                                            <p:cond delay="0"/>
                                          </p:stCondLst>
                                        </p:cTn>
                                        <p:tgtEl>
                                          <p:spTgt spid="3">
                                            <p:txEl>
                                              <p:pRg st="4" end="4"/>
                                            </p:txEl>
                                          </p:spTgt>
                                        </p:tgtEl>
                                        <p:attrNameLst>
                                          <p:attrName>r</p:attrName>
                                        </p:attrNameLst>
                                      </p:cBhvr>
                                    </p:animRot>
                                    <p:animRot by="-1500000">
                                      <p:cBhvr>
                                        <p:cTn id="20" dur="125" fill="hold">
                                          <p:stCondLst>
                                            <p:cond delay="125"/>
                                          </p:stCondLst>
                                        </p:cTn>
                                        <p:tgtEl>
                                          <p:spTgt spid="3">
                                            <p:txEl>
                                              <p:pRg st="4" end="4"/>
                                            </p:txEl>
                                          </p:spTgt>
                                        </p:tgtEl>
                                        <p:attrNameLst>
                                          <p:attrName>r</p:attrName>
                                        </p:attrNameLst>
                                      </p:cBhvr>
                                    </p:animRot>
                                    <p:animRot by="-1500000">
                                      <p:cBhvr>
                                        <p:cTn id="21" dur="125" fill="hold">
                                          <p:stCondLst>
                                            <p:cond delay="250"/>
                                          </p:stCondLst>
                                        </p:cTn>
                                        <p:tgtEl>
                                          <p:spTgt spid="3">
                                            <p:txEl>
                                              <p:pRg st="4" end="4"/>
                                            </p:txEl>
                                          </p:spTgt>
                                        </p:tgtEl>
                                        <p:attrNameLst>
                                          <p:attrName>r</p:attrName>
                                        </p:attrNameLst>
                                      </p:cBhvr>
                                    </p:animRot>
                                    <p:animRot by="1500000">
                                      <p:cBhvr>
                                        <p:cTn id="22" dur="125" fill="hold">
                                          <p:stCondLst>
                                            <p:cond delay="375"/>
                                          </p:stCondLst>
                                        </p:cTn>
                                        <p:tgtEl>
                                          <p:spTgt spid="3">
                                            <p:txEl>
                                              <p:pRg st="4" end="4"/>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dörtgen 6"/>
          <p:cNvSpPr/>
          <p:nvPr/>
        </p:nvSpPr>
        <p:spPr>
          <a:xfrm>
            <a:off x="467544" y="692696"/>
            <a:ext cx="5184576" cy="1015663"/>
          </a:xfrm>
          <a:prstGeom prst="rect">
            <a:avLst/>
          </a:prstGeom>
        </p:spPr>
        <p:txBody>
          <a:bodyPr wrap="square">
            <a:spAutoFit/>
          </a:bodyPr>
          <a:lstStyle/>
          <a:p>
            <a:r>
              <a:rPr lang="tr-TR" altLang="tr-TR" sz="2000" b="1" dirty="0">
                <a:effectLst>
                  <a:outerShdw blurRad="38100" dist="38100" dir="2700000" algn="tl">
                    <a:srgbClr val="000000">
                      <a:alpha val="43137"/>
                    </a:srgbClr>
                  </a:outerShdw>
                </a:effectLst>
                <a:latin typeface="OCR A Extended" panose="02010509020102010303" pitchFamily="50" charset="0"/>
                <a:cs typeface="Arial" panose="020B0604020202020204" pitchFamily="34" charset="0"/>
              </a:rPr>
              <a:t>Kavramlar</a:t>
            </a:r>
          </a:p>
          <a:p>
            <a:endParaRPr lang="tr-TR" sz="2000" b="1" dirty="0">
              <a:effectLst>
                <a:outerShdw blurRad="38100" dist="38100" dir="2700000" algn="tl">
                  <a:srgbClr val="000000">
                    <a:alpha val="43137"/>
                  </a:srgbClr>
                </a:outerShdw>
              </a:effectLst>
              <a:latin typeface="OCR A Extended" panose="02010509020102010303" pitchFamily="50" charset="0"/>
              <a:cs typeface="Arial" panose="020B0604020202020204" pitchFamily="34" charset="0"/>
            </a:endParaRPr>
          </a:p>
          <a:p>
            <a:r>
              <a:rPr lang="tr-TR" sz="2000" b="1" dirty="0">
                <a:effectLst>
                  <a:outerShdw blurRad="38100" dist="38100" dir="2700000" algn="tl">
                    <a:srgbClr val="000000">
                      <a:alpha val="43137"/>
                    </a:srgbClr>
                  </a:outerShdw>
                </a:effectLst>
                <a:latin typeface="OCR A Extended" panose="02010509020102010303" pitchFamily="50" charset="0"/>
                <a:cs typeface="Arial" panose="020B0604020202020204" pitchFamily="34" charset="0"/>
              </a:rPr>
              <a:t>			       Belge Türleri</a:t>
            </a:r>
            <a:endParaRPr lang="tr-TR" sz="3200" b="1" dirty="0">
              <a:effectLst>
                <a:outerShdw blurRad="38100" dist="38100" dir="2700000" algn="tl">
                  <a:srgbClr val="000000">
                    <a:alpha val="43137"/>
                  </a:srgbClr>
                </a:outerShdw>
              </a:effectLst>
              <a:latin typeface="OCR A Extended" panose="02010509020102010303" pitchFamily="50" charset="0"/>
            </a:endParaRP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1844824"/>
            <a:ext cx="7848872" cy="4394012"/>
          </a:xfrm>
          <a:prstGeom prst="rect">
            <a:avLst/>
          </a:prstGeom>
        </p:spPr>
      </p:pic>
    </p:spTree>
    <p:extLst>
      <p:ext uri="{BB962C8B-B14F-4D97-AF65-F5344CB8AC3E}">
        <p14:creationId xmlns:p14="http://schemas.microsoft.com/office/powerpoint/2010/main" val="2824323425"/>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467544" y="692696"/>
            <a:ext cx="5184576" cy="1015663"/>
          </a:xfrm>
          <a:prstGeom prst="rect">
            <a:avLst/>
          </a:prstGeom>
        </p:spPr>
        <p:txBody>
          <a:bodyPr wrap="square">
            <a:spAutoFit/>
          </a:bodyPr>
          <a:lstStyle/>
          <a:p>
            <a:r>
              <a:rPr lang="tr-TR" altLang="tr-TR" sz="2000" b="1" dirty="0">
                <a:effectLst>
                  <a:outerShdw blurRad="38100" dist="38100" dir="2700000" algn="tl">
                    <a:srgbClr val="000000">
                      <a:alpha val="43137"/>
                    </a:srgbClr>
                  </a:outerShdw>
                </a:effectLst>
                <a:latin typeface="OCR A Extended" panose="02010509020102010303" pitchFamily="50" charset="0"/>
                <a:cs typeface="Arial" panose="020B0604020202020204" pitchFamily="34" charset="0"/>
              </a:rPr>
              <a:t>Kavramlar</a:t>
            </a:r>
          </a:p>
          <a:p>
            <a:endParaRPr lang="tr-TR" sz="2000" b="1" dirty="0">
              <a:effectLst>
                <a:outerShdw blurRad="38100" dist="38100" dir="2700000" algn="tl">
                  <a:srgbClr val="000000">
                    <a:alpha val="43137"/>
                  </a:srgbClr>
                </a:outerShdw>
              </a:effectLst>
              <a:latin typeface="OCR A Extended" panose="02010509020102010303" pitchFamily="50" charset="0"/>
              <a:cs typeface="Arial" panose="020B0604020202020204" pitchFamily="34" charset="0"/>
            </a:endParaRPr>
          </a:p>
          <a:p>
            <a:r>
              <a:rPr lang="tr-TR" sz="2000" b="1" dirty="0">
                <a:effectLst>
                  <a:outerShdw blurRad="38100" dist="38100" dir="2700000" algn="tl">
                    <a:srgbClr val="000000">
                      <a:alpha val="43137"/>
                    </a:srgbClr>
                  </a:outerShdw>
                </a:effectLst>
                <a:latin typeface="OCR A Extended" panose="02010509020102010303" pitchFamily="50" charset="0"/>
                <a:cs typeface="Arial" panose="020B0604020202020204" pitchFamily="34" charset="0"/>
              </a:rPr>
              <a:t>			       Belge Türleri</a:t>
            </a:r>
            <a:endParaRPr lang="tr-TR" sz="3200" b="1" dirty="0">
              <a:effectLst>
                <a:outerShdw blurRad="38100" dist="38100" dir="2700000" algn="tl">
                  <a:srgbClr val="000000">
                    <a:alpha val="43137"/>
                  </a:srgbClr>
                </a:outerShdw>
              </a:effectLst>
              <a:latin typeface="OCR A Extended" panose="02010509020102010303" pitchFamily="50" charset="0"/>
            </a:endParaRP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1" y="1772816"/>
            <a:ext cx="8208913" cy="4464496"/>
          </a:xfrm>
          <a:prstGeom prst="rect">
            <a:avLst/>
          </a:prstGeom>
        </p:spPr>
      </p:pic>
    </p:spTree>
    <p:extLst>
      <p:ext uri="{BB962C8B-B14F-4D97-AF65-F5344CB8AC3E}">
        <p14:creationId xmlns:p14="http://schemas.microsoft.com/office/powerpoint/2010/main" val="73153104"/>
      </p:ext>
    </p:extLst>
  </p:cSld>
  <p:clrMapOvr>
    <a:masterClrMapping/>
  </p:clrMapOvr>
</p:sld>
</file>

<file path=ppt/theme/theme1.xml><?xml version="1.0" encoding="utf-8"?>
<a:theme xmlns:a="http://schemas.openxmlformats.org/drawingml/2006/main" name="Geçmişe bakış">
  <a:themeElements>
    <a:clrScheme name="Geçmişe bakış">
      <a:dk1>
        <a:sysClr val="windowText" lastClr="000000"/>
      </a:dk1>
      <a:lt1>
        <a:sysClr val="window" lastClr="FFFFFF"/>
      </a:lt1>
      <a:dk2>
        <a:srgbClr val="514949"/>
      </a:dk2>
      <a:lt2>
        <a:srgbClr val="E1E1DB"/>
      </a:lt2>
      <a:accent1>
        <a:srgbClr val="9DBFBE"/>
      </a:accent1>
      <a:accent2>
        <a:srgbClr val="DB8631"/>
      </a:accent2>
      <a:accent3>
        <a:srgbClr val="E3CC5A"/>
      </a:accent3>
      <a:accent4>
        <a:srgbClr val="ACADA8"/>
      </a:accent4>
      <a:accent5>
        <a:srgbClr val="927C61"/>
      </a:accent5>
      <a:accent6>
        <a:srgbClr val="B3B435"/>
      </a:accent6>
      <a:hlink>
        <a:srgbClr val="0000FF"/>
      </a:hlink>
      <a:folHlink>
        <a:srgbClr val="800080"/>
      </a:folHlink>
    </a:clrScheme>
    <a:fontScheme name="Geçmişe bakış">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eçmişe bakış">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spDef>
      <a:spPr/>
      <a:bodyPr spcFirstLastPara="0" vert="horz" wrap="square" lIns="81632" tIns="81632" rIns="81632" bIns="81632" numCol="1" spcCol="1270" anchor="ctr" anchorCtr="0">
        <a:noAutofit/>
      </a:bodyPr>
      <a:lstStyle>
        <a:defPPr algn="ctr" defTabSz="889000">
          <a:lnSpc>
            <a:spcPct val="90000"/>
          </a:lnSpc>
          <a:spcBef>
            <a:spcPct val="0"/>
          </a:spcBef>
          <a:spcAft>
            <a:spcPct val="35000"/>
          </a:spcAft>
          <a:defRPr sz="2000" kern="1200" dirty="0" smtClean="0"/>
        </a:defPPr>
      </a:lstStyle>
      <a: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a:style>
    </a:spDef>
  </a:objectDefaults>
  <a:extraClrSchemeLst/>
  <a:extLst>
    <a:ext uri="{05A4C25C-085E-4340-85A3-A5531E510DB2}">
      <thm15:themeFamily xmlns:thm15="http://schemas.microsoft.com/office/thememl/2012/main" xmlns="" name="Retrospect" id="{5F128B03-DCCA-4EEB-AB3B-CF2899314A46}" vid="{243AF7DC-D15B-41C0-AE81-23980D1B9FC4}"/>
    </a:ext>
  </a:ext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7775</TotalTime>
  <Words>1873</Words>
  <Application>Microsoft Office PowerPoint</Application>
  <PresentationFormat>Ekran Gösterisi (4:3)</PresentationFormat>
  <Paragraphs>407</Paragraphs>
  <Slides>71</Slides>
  <Notes>8</Notes>
  <HiddenSlides>0</HiddenSlides>
  <MMClips>0</MMClips>
  <ScaleCrop>false</ScaleCrop>
  <HeadingPairs>
    <vt:vector size="4" baseType="variant">
      <vt:variant>
        <vt:lpstr>Tema</vt:lpstr>
      </vt:variant>
      <vt:variant>
        <vt:i4>1</vt:i4>
      </vt:variant>
      <vt:variant>
        <vt:lpstr>Slayt Başlıkları</vt:lpstr>
      </vt:variant>
      <vt:variant>
        <vt:i4>71</vt:i4>
      </vt:variant>
    </vt:vector>
  </HeadingPairs>
  <TitlesOfParts>
    <vt:vector size="72" baseType="lpstr">
      <vt:lpstr>Geçmişe bakış</vt:lpstr>
      <vt:lpstr>PowerPoint Sunusu</vt:lpstr>
      <vt:lpstr>PowerPoint Sunusu</vt:lpstr>
      <vt:lpstr>PowerPoint Sunusu</vt:lpstr>
      <vt:lpstr>PowerPoint Sunusu</vt:lpstr>
      <vt:lpstr>PowerPoint Sunusu</vt:lpstr>
      <vt:lpstr>PowerPoint Sunusu</vt:lpstr>
      <vt:lpstr> </vt:lpstr>
      <vt:lpstr>PowerPoint Sunusu</vt:lpstr>
      <vt:lpstr>PowerPoint Sunusu</vt:lpstr>
      <vt:lpstr>PowerPoint Sunusu</vt:lpstr>
      <vt:lpstr>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1517 Ridaniye Savaşı’ndan   2003 Körfez Savaşı’na  Bilgi ve Belge aktarımı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 </vt:lpstr>
      <vt:lpstr>PowerPoint Sunusu</vt:lpstr>
      <vt:lpstr> </vt:lpstr>
      <vt:lpstr> </vt:lpstr>
      <vt:lpstr>PowerPoint Sunusu</vt:lpstr>
      <vt:lpstr> </vt:lpstr>
      <vt:lpstr>PowerPoint Sunusu</vt:lpstr>
      <vt:lpstr>PowerPoint Sunusu</vt:lpstr>
      <vt:lpstr>PowerPoint Sunusu</vt:lpstr>
      <vt:lpstr>PowerPoint Sunusu</vt:lpstr>
      <vt:lpstr>PowerPoint Sunusu</vt:lpstr>
      <vt:lpstr>PowerPoint Sunusu</vt:lpstr>
      <vt:lpstr>PowerPoint Sunusu</vt:lpstr>
      <vt:lpstr>İmha Öncesi</vt:lpstr>
      <vt:lpstr>İmha Öncesi</vt:lpstr>
      <vt:lpstr>PowerPoint Sunusu</vt:lpstr>
      <vt:lpstr>PowerPoint Sunusu</vt:lpstr>
      <vt:lpstr>PowerPoint Sunusu</vt:lpstr>
      <vt:lpstr>PowerPoint Sunusu</vt:lpstr>
      <vt:lpstr>PowerPoint Sunusu</vt:lpstr>
      <vt:lpstr>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Hakan DEDEOĞLU</dc:creator>
  <cp:lastModifiedBy>Acer</cp:lastModifiedBy>
  <cp:revision>1040</cp:revision>
  <dcterms:created xsi:type="dcterms:W3CDTF">2017-03-08T13:07:52Z</dcterms:created>
  <dcterms:modified xsi:type="dcterms:W3CDTF">2025-10-07T06:36:34Z</dcterms:modified>
</cp:coreProperties>
</file>