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handoutMasterIdLst>
    <p:handoutMasterId r:id="rId29"/>
  </p:handoutMasterIdLst>
  <p:sldIdLst>
    <p:sldId id="256" r:id="rId4"/>
    <p:sldId id="257" r:id="rId5"/>
    <p:sldId id="283" r:id="rId6"/>
    <p:sldId id="284" r:id="rId7"/>
    <p:sldId id="285" r:id="rId8"/>
    <p:sldId id="260" r:id="rId9"/>
    <p:sldId id="286" r:id="rId10"/>
    <p:sldId id="261" r:id="rId11"/>
    <p:sldId id="280" r:id="rId12"/>
    <p:sldId id="282" r:id="rId13"/>
    <p:sldId id="264" r:id="rId14"/>
    <p:sldId id="265" r:id="rId15"/>
    <p:sldId id="266" r:id="rId16"/>
    <p:sldId id="267" r:id="rId17"/>
    <p:sldId id="268" r:id="rId18"/>
    <p:sldId id="270" r:id="rId19"/>
    <p:sldId id="271" r:id="rId20"/>
    <p:sldId id="272" r:id="rId21"/>
    <p:sldId id="273" r:id="rId22"/>
    <p:sldId id="279" r:id="rId23"/>
    <p:sldId id="269" r:id="rId24"/>
    <p:sldId id="281" r:id="rId25"/>
    <p:sldId id="287" r:id="rId26"/>
    <p:sldId id="288" r:id="rId27"/>
    <p:sldId id="289"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86"/>
  </p:normalViewPr>
  <p:slideViewPr>
    <p:cSldViewPr>
      <p:cViewPr>
        <p:scale>
          <a:sx n="66" d="100"/>
          <a:sy n="66" d="100"/>
        </p:scale>
        <p:origin x="-2934" y="-10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C587FD-6232-4071-A29A-193B20179889}" type="datetimeFigureOut">
              <a:rPr lang="tr-TR" smtClean="0"/>
              <a:pPr/>
              <a:t>18.11.2025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2E280A-5575-4025-B0C2-9AA1054CBFD0}" type="slidenum">
              <a:rPr lang="tr-TR" smtClean="0"/>
              <a:pPr/>
              <a:t>‹#›</a:t>
            </a:fld>
            <a:endParaRPr lang="tr-TR"/>
          </a:p>
        </p:txBody>
      </p:sp>
    </p:spTree>
    <p:extLst>
      <p:ext uri="{BB962C8B-B14F-4D97-AF65-F5344CB8AC3E}">
        <p14:creationId xmlns:p14="http://schemas.microsoft.com/office/powerpoint/2010/main" val="24714230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2362200" y="4038600"/>
            <a:ext cx="6477000" cy="1828800"/>
          </a:xfrm>
        </p:spPr>
        <p:txBody>
          <a:bodyPr anchor="b"/>
          <a:lstStyle>
            <a:lvl1pPr>
              <a:defRPr cap="all" baseline="0"/>
            </a:lvl1pPr>
          </a:lstStyle>
          <a:p>
            <a:r>
              <a:rPr kumimoji="0" lang="tr-TR"/>
              <a:t>Asıl başlık stili için tıklatın</a:t>
            </a:r>
            <a:endParaRPr kumimoji="0" lang="en-US"/>
          </a:p>
        </p:txBody>
      </p:sp>
      <p:sp>
        <p:nvSpPr>
          <p:cNvPr id="9" name="8 Alt Başlık"/>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9F75050-0E15-4C5B-92B0-66D068882F1F}" type="datetimeFigureOut">
              <a:rPr lang="tr-TR" smtClean="0"/>
              <a:pPr/>
              <a:t>18.11.2025</a:t>
            </a:fld>
            <a:endParaRPr lang="tr-TR"/>
          </a:p>
        </p:txBody>
      </p:sp>
      <p:sp>
        <p:nvSpPr>
          <p:cNvPr id="17" name="16 Altbilgi Yer Tutucusu"/>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8001000" y="228600"/>
            <a:ext cx="8382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12648" y="228600"/>
            <a:ext cx="8153400" cy="990600"/>
          </a:xfrm>
        </p:spPr>
        <p:txBody>
          <a:bodyPr/>
          <a:lstStyle/>
          <a:p>
            <a:r>
              <a:rPr kumimoji="0" lang="tr-TR"/>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612648" y="1600200"/>
            <a:ext cx="8153400" cy="44958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7" name="6 Dikdörtgen"/>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tr-TR"/>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13" name="12 Slayt Numarası Yer Tutucusu"/>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9" name="8 İçerik Yer Tutucusu"/>
          <p:cNvSpPr>
            <a:spLocks noGrp="1"/>
          </p:cNvSpPr>
          <p:nvPr>
            <p:ph sz="quarter" idx="1"/>
          </p:nvPr>
        </p:nvSpPr>
        <p:spPr>
          <a:xfrm>
            <a:off x="609600" y="1589567"/>
            <a:ext cx="38862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1" name="10 İçerik Yer Tutucusu"/>
          <p:cNvSpPr>
            <a:spLocks noGrp="1"/>
          </p:cNvSpPr>
          <p:nvPr>
            <p:ph sz="quarter" idx="2"/>
          </p:nvPr>
        </p:nvSpPr>
        <p:spPr>
          <a:xfrm>
            <a:off x="4844901" y="1589567"/>
            <a:ext cx="3886200" cy="45720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8" name="7 Veri Yer Tutucusu"/>
          <p:cNvSpPr>
            <a:spLocks noGrp="1"/>
          </p:cNvSpPr>
          <p:nvPr>
            <p:ph type="dt" sz="half" idx="15"/>
          </p:nvPr>
        </p:nvSpPr>
        <p:spPr/>
        <p:txBody>
          <a:bodyPr rtlCol="0"/>
          <a:lstStyle/>
          <a:p>
            <a:fld id="{D9F75050-0E15-4C5B-92B0-66D068882F1F}" type="datetimeFigureOut">
              <a:rPr lang="tr-TR" smtClean="0"/>
              <a:pPr/>
              <a:t>18.11.2025</a:t>
            </a:fld>
            <a:endParaRPr lang="tr-TR"/>
          </a:p>
        </p:txBody>
      </p:sp>
      <p:sp>
        <p:nvSpPr>
          <p:cNvPr id="10" name="9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33400" y="273050"/>
            <a:ext cx="8153400" cy="869950"/>
          </a:xfrm>
        </p:spPr>
        <p:txBody>
          <a:bodyPr anchor="ctr"/>
          <a:lstStyle>
            <a:lvl1pPr>
              <a:defRPr/>
            </a:lvl1pPr>
          </a:lstStyle>
          <a:p>
            <a:r>
              <a:rPr kumimoji="0" lang="tr-TR"/>
              <a:t>Asıl başlık stili için tıklatın</a:t>
            </a:r>
            <a:endParaRPr kumimoji="0" lang="en-US"/>
          </a:p>
        </p:txBody>
      </p:sp>
      <p:sp>
        <p:nvSpPr>
          <p:cNvPr id="11" name="10 İçerik Yer Tutucusu"/>
          <p:cNvSpPr>
            <a:spLocks noGrp="1"/>
          </p:cNvSpPr>
          <p:nvPr>
            <p:ph sz="quarter" idx="2"/>
          </p:nvPr>
        </p:nvSpPr>
        <p:spPr>
          <a:xfrm>
            <a:off x="609600" y="2438400"/>
            <a:ext cx="38862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3" name="12 İçerik Yer Tutucusu"/>
          <p:cNvSpPr>
            <a:spLocks noGrp="1"/>
          </p:cNvSpPr>
          <p:nvPr>
            <p:ph sz="quarter" idx="4"/>
          </p:nvPr>
        </p:nvSpPr>
        <p:spPr>
          <a:xfrm>
            <a:off x="4800600" y="2438400"/>
            <a:ext cx="3886200" cy="35814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10" name="9 Veri Yer Tutucusu"/>
          <p:cNvSpPr>
            <a:spLocks noGrp="1"/>
          </p:cNvSpPr>
          <p:nvPr>
            <p:ph type="dt" sz="half" idx="15"/>
          </p:nvPr>
        </p:nvSpPr>
        <p:spPr/>
        <p:txBody>
          <a:bodyPr rtlCol="0"/>
          <a:lstStyle/>
          <a:p>
            <a:fld id="{D9F75050-0E15-4C5B-92B0-66D068882F1F}" type="datetimeFigureOut">
              <a:rPr lang="tr-TR" smtClean="0"/>
              <a:pPr/>
              <a:t>18.11.2025</a:t>
            </a:fld>
            <a:endParaRPr lang="tr-TR"/>
          </a:p>
        </p:txBody>
      </p:sp>
      <p:sp>
        <p:nvSpPr>
          <p:cNvPr id="12" name="11 Slayt Numarası Yer Tutucusu"/>
          <p:cNvSpPr>
            <a:spLocks noGrp="1"/>
          </p:cNvSpPr>
          <p:nvPr>
            <p:ph type="sldNum" sz="quarter" idx="16"/>
          </p:nvPr>
        </p:nvSpPr>
        <p:spPr/>
        <p:txBody>
          <a:bodyPr rtlCol="0"/>
          <a:lstStyle/>
          <a:p>
            <a:fld id="{B1DEFA8C-F947-479F-BE07-76B6B3F80BF1}" type="slidenum">
              <a:rPr lang="tr-TR" smtClean="0"/>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
        <p:nvSpPr>
          <p:cNvPr id="15" name="14 Metin Yer Tutucusu"/>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a:t>Asıl metin stillerini düzenlemek için tıklatın</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533400" cy="3810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8077200" cy="869950"/>
          </a:xfrm>
        </p:spPr>
        <p:txBody>
          <a:bodyPr anchor="ctr"/>
          <a:lstStyle>
            <a:lvl1pPr algn="l">
              <a:buNone/>
              <a:defRPr sz="4400" b="0"/>
            </a:lvl1pPr>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fld id="{B1DEFA8C-F947-479F-BE07-76B6B3F80BF1}" type="slidenum">
              <a:rPr lang="tr-TR" smtClean="0"/>
              <a:pPr/>
              <a:t>‹#›</a:t>
            </a:fld>
            <a:endParaRPr lang="tr-TR"/>
          </a:p>
        </p:txBody>
      </p:sp>
      <p:sp>
        <p:nvSpPr>
          <p:cNvPr id="3" name="2 Metin Yer Tutucusu"/>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a:t>Asıl metin stillerini düzenlemek için tıklatın</a:t>
            </a:r>
          </a:p>
        </p:txBody>
      </p:sp>
      <p:sp>
        <p:nvSpPr>
          <p:cNvPr id="9" name="8 İçerik Yer Tutucusu"/>
          <p:cNvSpPr>
            <a:spLocks noGrp="1"/>
          </p:cNvSpPr>
          <p:nvPr>
            <p:ph sz="quarter" idx="1"/>
          </p:nvPr>
        </p:nvSpPr>
        <p:spPr>
          <a:xfrm>
            <a:off x="2362200" y="1752600"/>
            <a:ext cx="6400800" cy="4419600"/>
          </a:xfrm>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a:t>Asıl metin stillerini düzenlemek için tıklatın</a:t>
            </a:r>
          </a:p>
        </p:txBody>
      </p:sp>
      <p:sp>
        <p:nvSpPr>
          <p:cNvPr id="8" name="7 Dikdörtgen"/>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tr-TR"/>
              <a:t>Asıl başlık stili için tıklatın</a:t>
            </a:r>
            <a:endParaRPr kumimoji="0" lang="en-US"/>
          </a:p>
        </p:txBody>
      </p:sp>
      <p:sp>
        <p:nvSpPr>
          <p:cNvPr id="11" name="10 Dikdörtgen"/>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6248400" y="6248400"/>
            <a:ext cx="2667000" cy="365125"/>
          </a:xfrm>
        </p:spPr>
        <p:txBody>
          <a:bodyPr rtlCol="0"/>
          <a:lstStyle/>
          <a:p>
            <a:fld id="{D9F75050-0E15-4C5B-92B0-66D068882F1F}" type="datetimeFigureOut">
              <a:rPr lang="tr-TR" smtClean="0"/>
              <a:pPr/>
              <a:t>18.11.2025</a:t>
            </a:fld>
            <a:endParaRPr lang="tr-TR"/>
          </a:p>
        </p:txBody>
      </p:sp>
      <p:sp>
        <p:nvSpPr>
          <p:cNvPr id="13" name="12 Slayt Numarası Yer Tutucusu"/>
          <p:cNvSpPr>
            <a:spLocks noGrp="1"/>
          </p:cNvSpPr>
          <p:nvPr>
            <p:ph type="sldNum" sz="quarter" idx="11"/>
          </p:nvPr>
        </p:nvSpPr>
        <p:spPr>
          <a:xfrm>
            <a:off x="0" y="4667249"/>
            <a:ext cx="1447800" cy="663578"/>
          </a:xfrm>
        </p:spPr>
        <p:txBody>
          <a:bodyPr rtlCol="0"/>
          <a:lstStyle>
            <a:lvl1pPr>
              <a:defRPr sz="2800"/>
            </a:lvl1pPr>
          </a:lstStyle>
          <a:p>
            <a:fld id="{B1DEFA8C-F947-479F-BE07-76B6B3F80BF1}" type="slidenum">
              <a:rPr lang="tr-TR" smtClean="0"/>
              <a:pPr/>
              <a:t>‹#›</a:t>
            </a:fld>
            <a:endParaRPr lang="tr-TR"/>
          </a:p>
        </p:txBody>
      </p:sp>
      <p:sp>
        <p:nvSpPr>
          <p:cNvPr id="14" name="13 Altbilgi Yer Tutucusu"/>
          <p:cNvSpPr>
            <a:spLocks noGrp="1"/>
          </p:cNvSpPr>
          <p:nvPr>
            <p:ph type="ftr" sz="quarter" idx="12"/>
          </p:nvPr>
        </p:nvSpPr>
        <p:spPr>
          <a:xfrm>
            <a:off x="1600200" y="6248206"/>
            <a:ext cx="4572000" cy="365125"/>
          </a:xfrm>
        </p:spPr>
        <p:txBody>
          <a:bodyPr rtlCol="0"/>
          <a:lstStyle/>
          <a:p>
            <a:endParaRPr lang="tr-TR"/>
          </a:p>
        </p:txBody>
      </p:sp>
      <p:sp>
        <p:nvSpPr>
          <p:cNvPr id="3" name="2 Resim Yer Tutucusu"/>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609600"/>
            <a:ext cx="2057400" cy="55165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609600"/>
            <a:ext cx="5562600" cy="5516564"/>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a:xfrm>
            <a:off x="6553200" y="6248402"/>
            <a:ext cx="2209800" cy="365125"/>
          </a:xfrm>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a:xfrm>
            <a:off x="457201" y="6248207"/>
            <a:ext cx="5573483" cy="365125"/>
          </a:xfrm>
        </p:spPr>
        <p:txBody>
          <a:bodyPr/>
          <a:lstStyle/>
          <a:p>
            <a:endParaRPr lang="tr-TR"/>
          </a:p>
        </p:txBody>
      </p:sp>
      <p:sp>
        <p:nvSpPr>
          <p:cNvPr id="7" name="6 Dikdörtgen"/>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5989638" y="144462"/>
            <a:ext cx="533400" cy="244476"/>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63132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24435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44057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5925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02266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82960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36785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9213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729114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7755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82137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18.11.2025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18.11.2025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228600"/>
            <a:ext cx="8153400" cy="990600"/>
          </a:xfrm>
          <a:prstGeom prst="rect">
            <a:avLst/>
          </a:prstGeom>
        </p:spPr>
        <p:txBody>
          <a:bodyPr vert="horz" anchor="ctr">
            <a:normAutofit/>
          </a:bodyPr>
          <a:lstStyle/>
          <a:p>
            <a:r>
              <a:rPr kumimoji="0" lang="tr-TR"/>
              <a:t>Asıl başlık stili için tıklatın</a:t>
            </a:r>
            <a:endParaRPr kumimoji="0" lang="en-US"/>
          </a:p>
        </p:txBody>
      </p:sp>
      <p:sp>
        <p:nvSpPr>
          <p:cNvPr id="13" name="12 Metin Yer Tutucusu"/>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4" name="13 Veri Yer Tutucusu"/>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D9F75050-0E15-4C5B-92B0-66D068882F1F}" type="datetimeFigureOut">
              <a:rPr lang="tr-TR" smtClean="0"/>
              <a:pPr/>
              <a:t>18.11.2025</a:t>
            </a:fld>
            <a:endParaRPr lang="tr-TR"/>
          </a:p>
        </p:txBody>
      </p:sp>
      <p:sp>
        <p:nvSpPr>
          <p:cNvPr id="3" name="2 Altbilgi Yer Tutucusu"/>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solidFill>
                  <a:prstClr val="black">
                    <a:tint val="75000"/>
                  </a:prstClr>
                </a:solidFill>
              </a:rPr>
              <a:pPr/>
              <a:t>18.11.2025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31152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izilay.org.tr/"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s://www.kizilay.org.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483768" y="1988840"/>
            <a:ext cx="6048672" cy="1224135"/>
          </a:xfrm>
          <a:solidFill>
            <a:schemeClr val="accent1">
              <a:lumMod val="20000"/>
              <a:lumOff val="80000"/>
            </a:schemeClr>
          </a:solidFill>
          <a:ln>
            <a:solidFill>
              <a:srgbClr val="C00000"/>
            </a:solidFill>
          </a:ln>
        </p:spPr>
        <p:txBody>
          <a:bodyPr>
            <a:normAutofit fontScale="90000"/>
          </a:bodyPr>
          <a:lstStyle/>
          <a:p>
            <a:r>
              <a:rPr lang="tr-TR" dirty="0"/>
              <a:t/>
            </a:r>
            <a:br>
              <a:rPr lang="tr-TR" dirty="0"/>
            </a:br>
            <a:r>
              <a:rPr lang="tr-TR" dirty="0">
                <a:latin typeface="Times New Roman" pitchFamily="18" charset="0"/>
                <a:cs typeface="Times New Roman" pitchFamily="18" charset="0"/>
              </a:rPr>
              <a:t>Yozgat </a:t>
            </a:r>
            <a:r>
              <a:rPr lang="tr-TR" dirty="0" err="1">
                <a:latin typeface="Times New Roman" pitchFamily="18" charset="0"/>
                <a:cs typeface="Times New Roman" pitchFamily="18" charset="0"/>
              </a:rPr>
              <a:t>Bozok</a:t>
            </a:r>
            <a:r>
              <a:rPr lang="tr-TR" dirty="0">
                <a:latin typeface="Times New Roman" pitchFamily="18" charset="0"/>
                <a:cs typeface="Times New Roman" pitchFamily="18" charset="0"/>
              </a:rPr>
              <a:t> Üniversitesi </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Sağlık Bilimleri Fakültesi</a:t>
            </a:r>
            <a:r>
              <a:rPr lang="tr-TR" dirty="0"/>
              <a:t/>
            </a:r>
            <a:br>
              <a:rPr lang="tr-TR" dirty="0"/>
            </a:br>
            <a:endParaRPr lang="tr-TR" dirty="0"/>
          </a:p>
        </p:txBody>
      </p:sp>
      <p:pic>
        <p:nvPicPr>
          <p:cNvPr id="24578" name="Picture 2" descr="ilk yardÄ±m ile ilgili gÃ¶rsel sonucu"/>
          <p:cNvPicPr>
            <a:picLocks noChangeAspect="1" noChangeArrowheads="1"/>
          </p:cNvPicPr>
          <p:nvPr/>
        </p:nvPicPr>
        <p:blipFill>
          <a:blip r:embed="rId2" cstate="print"/>
          <a:srcRect/>
          <a:stretch>
            <a:fillRect/>
          </a:stretch>
        </p:blipFill>
        <p:spPr bwMode="auto">
          <a:xfrm>
            <a:off x="0" y="188640"/>
            <a:ext cx="2699792" cy="2304256"/>
          </a:xfrm>
          <a:prstGeom prst="rect">
            <a:avLst/>
          </a:prstGeom>
          <a:noFill/>
        </p:spPr>
      </p:pic>
      <p:pic>
        <p:nvPicPr>
          <p:cNvPr id="5" name="Picture 2" descr="ilk yardÄ±m ile ilgili gÃ¶rsel sonucu"/>
          <p:cNvPicPr>
            <a:picLocks noChangeAspect="1" noChangeArrowheads="1"/>
          </p:cNvPicPr>
          <p:nvPr/>
        </p:nvPicPr>
        <p:blipFill>
          <a:blip r:embed="rId2" cstate="print"/>
          <a:srcRect/>
          <a:stretch>
            <a:fillRect/>
          </a:stretch>
        </p:blipFill>
        <p:spPr bwMode="auto">
          <a:xfrm>
            <a:off x="6012160" y="4005064"/>
            <a:ext cx="2699792" cy="230425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72816"/>
            <a:ext cx="4680520" cy="4248472"/>
          </a:xfrm>
          <a:ln>
            <a:solidFill>
              <a:schemeClr val="tx2">
                <a:lumMod val="75000"/>
              </a:schemeClr>
            </a:solidFill>
          </a:ln>
        </p:spPr>
        <p:txBody>
          <a:bodyPr>
            <a:normAutofit fontScale="70000" lnSpcReduction="20000"/>
          </a:bodyPr>
          <a:lstStyle/>
          <a:p>
            <a:pPr algn="just">
              <a:buNone/>
            </a:pPr>
            <a:r>
              <a:rPr lang="tr-TR" b="1" dirty="0">
                <a:latin typeface="Times New Roman" pitchFamily="18" charset="0"/>
                <a:cs typeface="Times New Roman" pitchFamily="18" charset="0"/>
              </a:rPr>
              <a:t>C. (</a:t>
            </a:r>
            <a:r>
              <a:rPr lang="tr-TR" b="1" dirty="0" err="1">
                <a:latin typeface="Times New Roman" pitchFamily="18" charset="0"/>
                <a:cs typeface="Times New Roman" pitchFamily="18" charset="0"/>
              </a:rPr>
              <a:t>Circulation</a:t>
            </a:r>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 Dolaşımın değerlendirilmesi</a:t>
            </a:r>
          </a:p>
          <a:p>
            <a:pPr algn="just"/>
            <a:r>
              <a:rPr lang="tr-TR" dirty="0">
                <a:latin typeface="Times New Roman" pitchFamily="18" charset="0"/>
                <a:cs typeface="Times New Roman" pitchFamily="18" charset="0"/>
              </a:rPr>
              <a:t>Bilinci kapalı ve solunumu varsa; hasta/yaralının nabzı değerlendirilir;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-Yetişkin ve çocuklarda şah damardan, </a:t>
            </a:r>
          </a:p>
          <a:p>
            <a:pPr algn="just">
              <a:buNone/>
            </a:pPr>
            <a:r>
              <a:rPr lang="tr-TR" dirty="0">
                <a:latin typeface="Times New Roman" pitchFamily="18" charset="0"/>
                <a:cs typeface="Times New Roman" pitchFamily="18" charset="0"/>
              </a:rPr>
              <a:t>     3 parmak ile 5 saniye kontrol edilir.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-Bebeklerde kol atardamarından,  3 parmak ile 5 saniye kontrol edilir.</a:t>
            </a:r>
          </a:p>
          <a:p>
            <a:pPr algn="just"/>
            <a:r>
              <a:rPr lang="tr-TR" dirty="0">
                <a:latin typeface="Times New Roman" pitchFamily="18" charset="0"/>
                <a:cs typeface="Times New Roman" pitchFamily="18" charset="0"/>
              </a:rPr>
              <a:t>İlk değerlendirme sonucunda hasta/yaralının bilinci kapalı fakat solunum ve nabzı varsa derhal koma pozisyonu verilerek diğer yaralılar değerlendirilir.</a:t>
            </a:r>
          </a:p>
          <a:p>
            <a:endParaRPr lang="tr-TR" dirty="0"/>
          </a:p>
        </p:txBody>
      </p:sp>
      <p:sp>
        <p:nvSpPr>
          <p:cNvPr id="4" name="1 Başlık"/>
          <p:cNvSpPr txBox="1">
            <a:spLocks/>
          </p:cNvSpPr>
          <p:nvPr/>
        </p:nvSpPr>
        <p:spPr>
          <a:xfrm>
            <a:off x="457200" y="548680"/>
            <a:ext cx="8229600" cy="868958"/>
          </a:xfrm>
          <a:prstGeom prst="rect">
            <a:avLst/>
          </a:prstGeom>
          <a:ln>
            <a:solidFill>
              <a:srgbClr val="FF0000"/>
            </a:solidFill>
          </a:ln>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a:ln>
                  <a:noFill/>
                </a:ln>
                <a:solidFill>
                  <a:schemeClr val="tx1"/>
                </a:solidFill>
                <a:effectLst/>
                <a:uLnTx/>
                <a:uFillTx/>
                <a:latin typeface="Times New Roman" pitchFamily="18" charset="0"/>
                <a:ea typeface="+mj-ea"/>
                <a:cs typeface="Times New Roman" pitchFamily="18" charset="0"/>
              </a:rPr>
              <a:t>Hasta ve Yaralının Değerlendirilmesi</a:t>
            </a:r>
            <a:endParaRPr kumimoji="0" lang="tr-TR"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0178" name="Picture 2" descr="nabÄ±z kontrolÃ¼ ile ilgili gÃ¶rsel sonucu"/>
          <p:cNvPicPr>
            <a:picLocks noChangeAspect="1" noChangeArrowheads="1"/>
          </p:cNvPicPr>
          <p:nvPr/>
        </p:nvPicPr>
        <p:blipFill>
          <a:blip r:embed="rId2" cstate="print"/>
          <a:srcRect/>
          <a:stretch>
            <a:fillRect/>
          </a:stretch>
        </p:blipFill>
        <p:spPr bwMode="auto">
          <a:xfrm>
            <a:off x="5580112" y="1916832"/>
            <a:ext cx="2877313" cy="2160240"/>
          </a:xfrm>
          <a:prstGeom prst="rect">
            <a:avLst/>
          </a:prstGeom>
          <a:noFill/>
        </p:spPr>
      </p:pic>
      <p:pic>
        <p:nvPicPr>
          <p:cNvPr id="50180" name="Picture 4" descr="koma pozisyonu ile ilgili gÃ¶rsel sonucu"/>
          <p:cNvPicPr>
            <a:picLocks noChangeAspect="1" noChangeArrowheads="1"/>
          </p:cNvPicPr>
          <p:nvPr/>
        </p:nvPicPr>
        <p:blipFill>
          <a:blip r:embed="rId3" cstate="print"/>
          <a:srcRect/>
          <a:stretch>
            <a:fillRect/>
          </a:stretch>
        </p:blipFill>
        <p:spPr bwMode="auto">
          <a:xfrm>
            <a:off x="5868144" y="4221088"/>
            <a:ext cx="2736304" cy="12687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628800"/>
            <a:ext cx="8229600" cy="4133056"/>
          </a:xfrm>
          <a:ln>
            <a:solidFill>
              <a:srgbClr val="0070C0"/>
            </a:solidFill>
          </a:ln>
        </p:spPr>
        <p:txBody>
          <a:bodyPr>
            <a:normAutofit fontScale="70000" lnSpcReduction="20000"/>
          </a:bodyPr>
          <a:lstStyle/>
          <a:p>
            <a:pPr algn="just">
              <a:buNone/>
            </a:pPr>
            <a:endParaRPr lang="tr-TR" b="1" dirty="0">
              <a:latin typeface="Times New Roman" pitchFamily="18" charset="0"/>
              <a:cs typeface="Times New Roman" pitchFamily="18" charset="0"/>
            </a:endParaRPr>
          </a:p>
          <a:p>
            <a:pPr algn="just">
              <a:buNone/>
            </a:pPr>
            <a:r>
              <a:rPr lang="tr-TR" b="1" dirty="0">
                <a:latin typeface="Times New Roman" pitchFamily="18" charset="0"/>
                <a:cs typeface="Times New Roman" pitchFamily="18" charset="0"/>
              </a:rPr>
              <a:t>Solunum Durması Nedir?</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Solunum hareketlerinin durması nedeniyle vücudun yaşamak için ihtiyacı olan oksijenden yoksun kalmasıdır. Hemen yapay solunuma başlanmaz ise bir süre sonra kalp durması meydana gelir.</a:t>
            </a:r>
          </a:p>
          <a:p>
            <a:pPr algn="just">
              <a:buNone/>
            </a:pPr>
            <a:r>
              <a:rPr lang="tr-TR" b="1" dirty="0">
                <a:latin typeface="Times New Roman" pitchFamily="18" charset="0"/>
                <a:cs typeface="Times New Roman" pitchFamily="18" charset="0"/>
              </a:rPr>
              <a:t>Kalp Durması Nedir?</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Bilinci kapalı kişide kalp atımının olmaması durumudur. Kalp durmasına en kısa sürede müdahale edilmezse dokuların oksijenlenmesi bozulacağı için beyin hasarı oluşur. Kişide solunumun olmaması, bilincin kapalı olması, hiç hareket etmemesi ve uyaranlara cevap vermemesi kalp durmasının belirtisidir.</a:t>
            </a:r>
          </a:p>
          <a:p>
            <a:endParaRPr lang="tr-TR" dirty="0"/>
          </a:p>
        </p:txBody>
      </p:sp>
      <p:sp>
        <p:nvSpPr>
          <p:cNvPr id="5" name="4 Başlık"/>
          <p:cNvSpPr>
            <a:spLocks noGrp="1"/>
          </p:cNvSpPr>
          <p:nvPr>
            <p:ph type="title"/>
          </p:nvPr>
        </p:nvSpPr>
        <p:spPr>
          <a:xfrm>
            <a:off x="457200" y="548680"/>
            <a:ext cx="8229600" cy="868958"/>
          </a:xfrm>
          <a:ln>
            <a:solidFill>
              <a:schemeClr val="accent1">
                <a:lumMod val="60000"/>
                <a:lumOff val="40000"/>
              </a:schemeClr>
            </a:solidFill>
          </a:ln>
        </p:spPr>
        <p:txBody>
          <a:bodyPr>
            <a:normAutofit/>
          </a:bodyPr>
          <a:lstStyle/>
          <a:p>
            <a:pPr algn="l"/>
            <a:r>
              <a:rPr lang="tr-TR" sz="3600" dirty="0">
                <a:latin typeface="Times New Roman" pitchFamily="18" charset="0"/>
                <a:cs typeface="Times New Roman" pitchFamily="18" charset="0"/>
              </a:rPr>
              <a:t>Temel Yaşam Desteği</a:t>
            </a:r>
          </a:p>
        </p:txBody>
      </p:sp>
      <p:pic>
        <p:nvPicPr>
          <p:cNvPr id="12290" name="Picture 2" descr="temel yaÅam desteÄi ile ilgili gÃ¶rsel sonucu"/>
          <p:cNvPicPr>
            <a:picLocks noChangeAspect="1" noChangeArrowheads="1"/>
          </p:cNvPicPr>
          <p:nvPr/>
        </p:nvPicPr>
        <p:blipFill>
          <a:blip r:embed="rId2" cstate="print"/>
          <a:srcRect/>
          <a:stretch>
            <a:fillRect/>
          </a:stretch>
        </p:blipFill>
        <p:spPr bwMode="auto">
          <a:xfrm>
            <a:off x="6300192" y="548680"/>
            <a:ext cx="2481064" cy="10081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772816"/>
            <a:ext cx="8229600" cy="3196952"/>
          </a:xfrm>
          <a:ln>
            <a:solidFill>
              <a:srgbClr val="0070C0"/>
            </a:solidFill>
          </a:ln>
        </p:spPr>
        <p:txBody>
          <a:bodyPr/>
          <a:lstStyle/>
          <a:p>
            <a:r>
              <a:rPr lang="tr-TR" dirty="0"/>
              <a:t>Yaşam kurtarmak amacı ile hava yolu açıklığı sağlandıktan sonra, solunumu ve/veya kalbi durmuş kişiye yapay solunum ile akciğerlerine oksijen gitmesini, dış kalp masajı ile de kalpten kan pompalanmasını sağlamak üzere yapılan ilaçsız müdahalelerdir.</a:t>
            </a:r>
          </a:p>
          <a:p>
            <a:endParaRPr lang="tr-TR" dirty="0"/>
          </a:p>
        </p:txBody>
      </p:sp>
      <p:sp>
        <p:nvSpPr>
          <p:cNvPr id="5" name="4 Başlık"/>
          <p:cNvSpPr txBox="1">
            <a:spLocks/>
          </p:cNvSpPr>
          <p:nvPr/>
        </p:nvSpPr>
        <p:spPr>
          <a:xfrm>
            <a:off x="323528" y="548680"/>
            <a:ext cx="8229600" cy="868958"/>
          </a:xfrm>
          <a:prstGeom prst="rect">
            <a:avLst/>
          </a:prstGeom>
          <a:ln>
            <a:solidFill>
              <a:schemeClr val="accent1">
                <a:lumMod val="60000"/>
                <a:lumOff val="40000"/>
              </a:schemeClr>
            </a:solidFill>
          </a:ln>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Temel Yaşam Desteği</a:t>
            </a:r>
          </a:p>
        </p:txBody>
      </p:sp>
      <p:pic>
        <p:nvPicPr>
          <p:cNvPr id="11266" name="Picture 2" descr="temel yaÅam desteÄi ile ilgili gÃ¶rsel sonucu"/>
          <p:cNvPicPr>
            <a:picLocks noChangeAspect="1" noChangeArrowheads="1"/>
          </p:cNvPicPr>
          <p:nvPr/>
        </p:nvPicPr>
        <p:blipFill>
          <a:blip r:embed="rId2" cstate="print"/>
          <a:srcRect/>
          <a:stretch>
            <a:fillRect/>
          </a:stretch>
        </p:blipFill>
        <p:spPr bwMode="auto">
          <a:xfrm>
            <a:off x="5580112" y="4600474"/>
            <a:ext cx="3073202" cy="225752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7016" y="260648"/>
            <a:ext cx="8856984" cy="1143000"/>
          </a:xfrm>
        </p:spPr>
        <p:txBody>
          <a:bodyPr>
            <a:noAutofit/>
          </a:bodyPr>
          <a:lstStyle/>
          <a:p>
            <a:r>
              <a:rPr lang="tr-TR" sz="3600" dirty="0"/>
              <a:t>Temel yaşam desteği/otomatik </a:t>
            </a:r>
            <a:r>
              <a:rPr lang="tr-TR" sz="3600" dirty="0" err="1"/>
              <a:t>eksternal</a:t>
            </a:r>
            <a:r>
              <a:rPr lang="tr-TR" sz="3600" dirty="0"/>
              <a:t> </a:t>
            </a:r>
            <a:r>
              <a:rPr lang="tr-TR" sz="3600" dirty="0" err="1"/>
              <a:t>defibrilasyon</a:t>
            </a:r>
            <a:r>
              <a:rPr lang="tr-TR" sz="3600" dirty="0"/>
              <a:t> (TYD/OED) algoritması</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986257" y="1600200"/>
            <a:ext cx="7171485"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55576" y="1628800"/>
            <a:ext cx="7560840" cy="4525963"/>
          </a:xfrm>
          <a:prstGeom prst="rect">
            <a:avLst/>
          </a:prstGeom>
          <a:noFill/>
          <a:ln w="9525">
            <a:noFill/>
            <a:miter lim="800000"/>
            <a:headEnd/>
            <a:tailEnd/>
          </a:ln>
        </p:spPr>
      </p:pic>
      <p:sp>
        <p:nvSpPr>
          <p:cNvPr id="5" name="1 Başlık"/>
          <p:cNvSpPr>
            <a:spLocks noGrp="1"/>
          </p:cNvSpPr>
          <p:nvPr>
            <p:ph type="title"/>
          </p:nvPr>
        </p:nvSpPr>
        <p:spPr/>
        <p:txBody>
          <a:bodyPr>
            <a:noAutofit/>
          </a:bodyPr>
          <a:lstStyle/>
          <a:p>
            <a:r>
              <a:rPr lang="tr-TR" sz="3600" dirty="0"/>
              <a:t>Temel yaşam desteği/otomatik </a:t>
            </a:r>
            <a:r>
              <a:rPr lang="tr-TR" sz="3600" dirty="0" err="1"/>
              <a:t>eksternal</a:t>
            </a:r>
            <a:r>
              <a:rPr lang="tr-TR" sz="3600" dirty="0"/>
              <a:t> </a:t>
            </a:r>
            <a:r>
              <a:rPr lang="tr-TR" sz="3600" dirty="0" err="1"/>
              <a:t>defibrilasyon</a:t>
            </a:r>
            <a:r>
              <a:rPr lang="tr-TR" sz="3600" dirty="0"/>
              <a:t> (TYD/OED) algoritması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467544" y="1600200"/>
            <a:ext cx="8136904" cy="4525963"/>
          </a:xfrm>
          <a:prstGeom prst="rect">
            <a:avLst/>
          </a:prstGeom>
          <a:noFill/>
          <a:ln w="9525">
            <a:noFill/>
            <a:miter lim="800000"/>
            <a:headEnd/>
            <a:tailEnd/>
          </a:ln>
        </p:spPr>
      </p:pic>
      <p:sp>
        <p:nvSpPr>
          <p:cNvPr id="5" name="1 Başlık"/>
          <p:cNvSpPr>
            <a:spLocks noGrp="1"/>
          </p:cNvSpPr>
          <p:nvPr>
            <p:ph type="title"/>
          </p:nvPr>
        </p:nvSpPr>
        <p:spPr/>
        <p:txBody>
          <a:bodyPr>
            <a:noAutofit/>
          </a:bodyPr>
          <a:lstStyle/>
          <a:p>
            <a:r>
              <a:rPr lang="tr-TR" sz="3600" dirty="0"/>
              <a:t>Temel yaşam desteği/otomatik </a:t>
            </a:r>
            <a:r>
              <a:rPr lang="tr-TR" sz="3600" dirty="0" err="1"/>
              <a:t>eksternal</a:t>
            </a:r>
            <a:r>
              <a:rPr lang="tr-TR" sz="3600" dirty="0"/>
              <a:t> </a:t>
            </a:r>
            <a:r>
              <a:rPr lang="tr-TR" sz="3600" dirty="0" err="1"/>
              <a:t>defibrilasyon</a:t>
            </a:r>
            <a:r>
              <a:rPr lang="tr-TR" sz="3600" dirty="0"/>
              <a:t> (TYD/OED) algoritması</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idx="1"/>
          </p:nvPr>
        </p:nvPicPr>
        <p:blipFill>
          <a:blip r:embed="rId2" cstate="print"/>
          <a:srcRect/>
          <a:stretch>
            <a:fillRect/>
          </a:stretch>
        </p:blipFill>
        <p:spPr bwMode="auto">
          <a:xfrm>
            <a:off x="395536" y="1600200"/>
            <a:ext cx="8064895" cy="452596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5122" name="Picture 2"/>
          <p:cNvPicPr>
            <a:picLocks noChangeAspect="1" noChangeArrowheads="1"/>
          </p:cNvPicPr>
          <p:nvPr/>
        </p:nvPicPr>
        <p:blipFill>
          <a:blip r:embed="rId2" cstate="print"/>
          <a:srcRect/>
          <a:stretch>
            <a:fillRect/>
          </a:stretch>
        </p:blipFill>
        <p:spPr bwMode="auto">
          <a:xfrm>
            <a:off x="857250" y="690563"/>
            <a:ext cx="7429500" cy="5476875"/>
          </a:xfrm>
          <a:prstGeom prst="rect">
            <a:avLst/>
          </a:prstGeom>
          <a:noFill/>
          <a:ln w="9525">
            <a:noFill/>
            <a:miter lim="800000"/>
            <a:headEnd/>
            <a:tailEnd/>
          </a:ln>
        </p:spPr>
      </p:pic>
      <p:sp>
        <p:nvSpPr>
          <p:cNvPr id="5" name="4 Dikdörtgen"/>
          <p:cNvSpPr/>
          <p:nvPr/>
        </p:nvSpPr>
        <p:spPr>
          <a:xfrm>
            <a:off x="467544" y="6211669"/>
            <a:ext cx="4572000" cy="646331"/>
          </a:xfrm>
          <a:prstGeom prst="rect">
            <a:avLst/>
          </a:prstGeom>
        </p:spPr>
        <p:txBody>
          <a:bodyPr>
            <a:spAutoFit/>
          </a:bodyPr>
          <a:lstStyle/>
          <a:p>
            <a:r>
              <a:rPr lang="tr-TR" b="1" dirty="0"/>
              <a:t>https://www.youtube.com/watch?v=cICquJNSwoM</a:t>
            </a:r>
            <a:endParaRPr lang="tr-TR" dirty="0"/>
          </a:p>
        </p:txBody>
      </p:sp>
      <p:sp>
        <p:nvSpPr>
          <p:cNvPr id="6" name="5 Dikdörtgen"/>
          <p:cNvSpPr/>
          <p:nvPr/>
        </p:nvSpPr>
        <p:spPr>
          <a:xfrm>
            <a:off x="5292080" y="6211669"/>
            <a:ext cx="3600400" cy="646331"/>
          </a:xfrm>
          <a:prstGeom prst="rect">
            <a:avLst/>
          </a:prstGeom>
        </p:spPr>
        <p:txBody>
          <a:bodyPr wrap="square">
            <a:spAutoFit/>
          </a:bodyPr>
          <a:lstStyle/>
          <a:p>
            <a:r>
              <a:rPr lang="tr-TR" b="1" dirty="0"/>
              <a:t>https://www.youtube.com/watch?v=Lxh2dArcCqc</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04664"/>
            <a:ext cx="7427168" cy="1012974"/>
          </a:xfrm>
          <a:ln>
            <a:solidFill>
              <a:schemeClr val="accent1">
                <a:lumMod val="75000"/>
              </a:schemeClr>
            </a:solidFill>
          </a:ln>
        </p:spPr>
        <p:txBody>
          <a:bodyPr>
            <a:normAutofit/>
          </a:bodyPr>
          <a:lstStyle/>
          <a:p>
            <a:r>
              <a:rPr lang="tr-TR" sz="3200" dirty="0">
                <a:latin typeface="Times New Roman" pitchFamily="18" charset="0"/>
                <a:cs typeface="Times New Roman" pitchFamily="18" charset="0"/>
              </a:rPr>
              <a:t>Tıkanmaya Dair Tanımlar</a:t>
            </a:r>
          </a:p>
        </p:txBody>
      </p:sp>
      <p:sp>
        <p:nvSpPr>
          <p:cNvPr id="3" name="2 İçerik Yer Tutucusu"/>
          <p:cNvSpPr>
            <a:spLocks noGrp="1"/>
          </p:cNvSpPr>
          <p:nvPr>
            <p:ph idx="1"/>
          </p:nvPr>
        </p:nvSpPr>
        <p:spPr>
          <a:xfrm>
            <a:off x="457200" y="1600200"/>
            <a:ext cx="7427168" cy="4525963"/>
          </a:xfrm>
          <a:ln>
            <a:solidFill>
              <a:schemeClr val="tx2">
                <a:lumMod val="60000"/>
                <a:lumOff val="40000"/>
              </a:schemeClr>
            </a:solidFill>
          </a:ln>
        </p:spPr>
        <p:txBody>
          <a:bodyPr>
            <a:normAutofit fontScale="70000" lnSpcReduction="20000"/>
          </a:bodyPr>
          <a:lstStyle/>
          <a:p>
            <a:pPr>
              <a:buNone/>
            </a:pPr>
            <a:r>
              <a:rPr lang="tr-TR" b="1" dirty="0">
                <a:latin typeface="Times New Roman" pitchFamily="18" charset="0"/>
                <a:cs typeface="Times New Roman" pitchFamily="18" charset="0"/>
              </a:rPr>
              <a:t>Solunum Yolu Tıkanıklığı Nedir?</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Solunum yolunun, solunumu gerçekleştirmesi için gerekli havanın geçmesine engel olacak şekilde tıkanmasıdır. </a:t>
            </a:r>
          </a:p>
          <a:p>
            <a:pPr algn="just"/>
            <a:r>
              <a:rPr lang="tr-TR" dirty="0">
                <a:latin typeface="Times New Roman" pitchFamily="18" charset="0"/>
                <a:cs typeface="Times New Roman" pitchFamily="18" charset="0"/>
              </a:rPr>
              <a:t>2 tür solunum yolu tıkanıklığı vardır;</a:t>
            </a:r>
          </a:p>
          <a:p>
            <a:pPr algn="just">
              <a:buNone/>
            </a:pPr>
            <a:r>
              <a:rPr lang="tr-TR" b="1" dirty="0">
                <a:latin typeface="Times New Roman" pitchFamily="18" charset="0"/>
                <a:cs typeface="Times New Roman" pitchFamily="18" charset="0"/>
              </a:rPr>
              <a:t>Kısmi Tıkanma</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Az da olsa, bir miktar hava geçişinin olduğu duruma kısmi tıkanma denir.</a:t>
            </a:r>
          </a:p>
          <a:p>
            <a:pPr algn="just"/>
            <a:r>
              <a:rPr lang="tr-TR" dirty="0">
                <a:latin typeface="Times New Roman" pitchFamily="18" charset="0"/>
                <a:cs typeface="Times New Roman" pitchFamily="18" charset="0"/>
              </a:rPr>
              <a:t>Kişi öksürür, nefes alabilir, konuşabilir. İlk yardım olarak kişiye dokunulmaz ve öksürmeye teşvik edilir.</a:t>
            </a:r>
          </a:p>
          <a:p>
            <a:pPr algn="just">
              <a:buNone/>
            </a:pPr>
            <a:r>
              <a:rPr lang="tr-TR" b="1" dirty="0">
                <a:latin typeface="Times New Roman" pitchFamily="18" charset="0"/>
                <a:cs typeface="Times New Roman" pitchFamily="18" charset="0"/>
              </a:rPr>
              <a:t>Tam Tıkanma</a:t>
            </a:r>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Hava girişinin tamamen engellendiği duruma ise tam tıkanma denir.</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Kişi nefes alamaz, acı çeker gibi ellerini boynuna götürür, konuşamaz, rengi morarmıştır.</a:t>
            </a:r>
          </a:p>
          <a:p>
            <a:endParaRPr lang="tr-TR" dirty="0"/>
          </a:p>
          <a:p>
            <a:endParaRPr lang="tr-TR" dirty="0"/>
          </a:p>
        </p:txBody>
      </p:sp>
      <p:pic>
        <p:nvPicPr>
          <p:cNvPr id="5122" name="Picture 2" descr="solunum yolu tÄ±kanÄ±klÄ±ÄÄ± ile ilgili gÃ¶rsel sonucu"/>
          <p:cNvPicPr>
            <a:picLocks noChangeAspect="1" noChangeArrowheads="1"/>
          </p:cNvPicPr>
          <p:nvPr/>
        </p:nvPicPr>
        <p:blipFill>
          <a:blip r:embed="rId2" cstate="print"/>
          <a:srcRect/>
          <a:stretch>
            <a:fillRect/>
          </a:stretch>
        </p:blipFill>
        <p:spPr bwMode="auto">
          <a:xfrm>
            <a:off x="7092280" y="260648"/>
            <a:ext cx="1895475" cy="16668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908720"/>
            <a:ext cx="8229600" cy="1143000"/>
          </a:xfrm>
          <a:ln>
            <a:solidFill>
              <a:schemeClr val="tx2">
                <a:lumMod val="50000"/>
              </a:schemeClr>
            </a:solidFill>
          </a:ln>
        </p:spPr>
        <p:txBody>
          <a:bodyPr>
            <a:normAutofit fontScale="90000"/>
          </a:bodyPr>
          <a:lstStyle/>
          <a:p>
            <a:r>
              <a:rPr lang="tr-TR" b="1" dirty="0"/>
              <a:t/>
            </a:r>
            <a:br>
              <a:rPr lang="tr-TR" b="1" dirty="0"/>
            </a:br>
            <a:r>
              <a:rPr lang="tr-TR" sz="3600" b="1" dirty="0">
                <a:latin typeface="Times New Roman" pitchFamily="18" charset="0"/>
                <a:cs typeface="Times New Roman" pitchFamily="18" charset="0"/>
              </a:rPr>
              <a:t>Yetişkin ve Çocuklarda Tam Tıkanmada </a:t>
            </a:r>
            <a:br>
              <a:rPr lang="tr-TR" sz="3600" b="1" dirty="0">
                <a:latin typeface="Times New Roman" pitchFamily="18" charset="0"/>
                <a:cs typeface="Times New Roman" pitchFamily="18" charset="0"/>
              </a:rPr>
            </a:br>
            <a:r>
              <a:rPr lang="tr-TR" sz="3600" b="1" dirty="0">
                <a:latin typeface="Times New Roman" pitchFamily="18" charset="0"/>
                <a:cs typeface="Times New Roman" pitchFamily="18" charset="0"/>
              </a:rPr>
              <a:t>İlk Yardım</a:t>
            </a:r>
            <a:r>
              <a:rPr lang="tr-TR" dirty="0"/>
              <a:t/>
            </a:r>
            <a:br>
              <a:rPr lang="tr-TR" dirty="0"/>
            </a:br>
            <a:endParaRPr lang="tr-TR" dirty="0"/>
          </a:p>
        </p:txBody>
      </p:sp>
      <p:sp>
        <p:nvSpPr>
          <p:cNvPr id="3" name="2 İçerik Yer Tutucusu"/>
          <p:cNvSpPr>
            <a:spLocks noGrp="1"/>
          </p:cNvSpPr>
          <p:nvPr>
            <p:ph idx="1"/>
          </p:nvPr>
        </p:nvSpPr>
        <p:spPr>
          <a:xfrm>
            <a:off x="539552" y="2420888"/>
            <a:ext cx="8352928" cy="3257203"/>
          </a:xfrm>
          <a:ln>
            <a:solidFill>
              <a:schemeClr val="accent1"/>
            </a:solidFill>
          </a:ln>
        </p:spPr>
        <p:txBody>
          <a:bodyPr>
            <a:normAutofit/>
          </a:bodyPr>
          <a:lstStyle/>
          <a:p>
            <a:pPr algn="just">
              <a:buNone/>
            </a:pPr>
            <a:r>
              <a:rPr lang="tr-TR" dirty="0"/>
              <a:t>1-Hasta ayakta ya da oturur pozisyonda    olabilir.        </a:t>
            </a:r>
          </a:p>
          <a:p>
            <a:pPr algn="just">
              <a:buNone/>
            </a:pPr>
            <a:r>
              <a:rPr lang="tr-TR" dirty="0"/>
              <a:t>2- Bilinci kontrol edilir.</a:t>
            </a:r>
          </a:p>
          <a:p>
            <a:pPr algn="just">
              <a:buNone/>
            </a:pPr>
            <a:r>
              <a:rPr lang="tr-TR" dirty="0"/>
              <a:t>3-Sırtına iki kürek kemiği arasına 5 - 7 kez vurulur.</a:t>
            </a:r>
          </a:p>
          <a:p>
            <a:pPr>
              <a:buNone/>
            </a:pPr>
            <a:endParaRPr lang="tr-TR" dirty="0"/>
          </a:p>
          <a:p>
            <a:endParaRPr lang="tr-TR" dirty="0"/>
          </a:p>
        </p:txBody>
      </p:sp>
      <p:pic>
        <p:nvPicPr>
          <p:cNvPr id="4098" name="Picture 2" descr="solunum yolu tÄ±kanÄ±klÄ±ÄÄ± ile ilgili gÃ¶rsel sonucu"/>
          <p:cNvPicPr>
            <a:picLocks noChangeAspect="1" noChangeArrowheads="1"/>
          </p:cNvPicPr>
          <p:nvPr/>
        </p:nvPicPr>
        <p:blipFill>
          <a:blip r:embed="rId2" cstate="print"/>
          <a:srcRect/>
          <a:stretch>
            <a:fillRect/>
          </a:stretch>
        </p:blipFill>
        <p:spPr bwMode="auto">
          <a:xfrm>
            <a:off x="5364088" y="4797152"/>
            <a:ext cx="3419872" cy="176106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332656"/>
            <a:ext cx="8229600" cy="1143000"/>
          </a:xfrm>
        </p:spPr>
        <p:txBody>
          <a:bodyPr>
            <a:normAutofit fontScale="90000"/>
          </a:bodyPr>
          <a:lstStyle/>
          <a:p>
            <a:pPr algn="l"/>
            <a:r>
              <a:rPr lang="tr-TR" b="1" dirty="0"/>
              <a:t/>
            </a:r>
            <a:br>
              <a:rPr lang="tr-TR" b="1" dirty="0"/>
            </a:br>
            <a:r>
              <a:rPr lang="tr-TR" b="1" dirty="0">
                <a:solidFill>
                  <a:srgbClr val="FF0000"/>
                </a:solidFill>
                <a:latin typeface="Times New Roman" pitchFamily="18" charset="0"/>
                <a:cs typeface="Times New Roman" pitchFamily="18" charset="0"/>
              </a:rPr>
              <a:t>İlk Yardım Nedir?</a:t>
            </a:r>
            <a:r>
              <a:rPr lang="tr-TR" dirty="0">
                <a:solidFill>
                  <a:srgbClr val="FF0000"/>
                </a:solidFill>
                <a:latin typeface="Times New Roman" pitchFamily="18" charset="0"/>
                <a:cs typeface="Times New Roman" pitchFamily="18" charset="0"/>
              </a:rPr>
              <a:t/>
            </a:r>
            <a:br>
              <a:rPr lang="tr-TR" dirty="0">
                <a:solidFill>
                  <a:srgbClr val="FF0000"/>
                </a:solidFill>
                <a:latin typeface="Times New Roman" pitchFamily="18" charset="0"/>
                <a:cs typeface="Times New Roman" pitchFamily="18" charset="0"/>
              </a:rPr>
            </a:br>
            <a:endParaRPr lang="tr-TR" dirty="0">
              <a:solidFill>
                <a:srgbClr val="FF0000"/>
              </a:solidFill>
              <a:latin typeface="Times New Roman" pitchFamily="18" charset="0"/>
              <a:cs typeface="Times New Roman" pitchFamily="18" charset="0"/>
            </a:endParaRPr>
          </a:p>
        </p:txBody>
      </p:sp>
      <p:sp>
        <p:nvSpPr>
          <p:cNvPr id="3" name="2 İçerik Yer Tutucusu"/>
          <p:cNvSpPr>
            <a:spLocks noGrp="1"/>
          </p:cNvSpPr>
          <p:nvPr>
            <p:ph sz="quarter" idx="1"/>
          </p:nvPr>
        </p:nvSpPr>
        <p:spPr>
          <a:xfrm>
            <a:off x="0" y="1556792"/>
            <a:ext cx="6419056" cy="4525963"/>
          </a:xfrm>
          <a:ln>
            <a:solidFill>
              <a:srgbClr val="002060"/>
            </a:solidFill>
          </a:ln>
        </p:spPr>
        <p:txBody>
          <a:bodyPr>
            <a:normAutofit/>
          </a:bodyPr>
          <a:lstStyle/>
          <a:p>
            <a:pPr algn="just">
              <a:buNone/>
            </a:pPr>
            <a:r>
              <a:rPr lang="tr-TR" dirty="0"/>
              <a:t>   </a:t>
            </a:r>
            <a:r>
              <a:rPr lang="tr-TR" dirty="0">
                <a:latin typeface="Times New Roman" pitchFamily="18" charset="0"/>
                <a:cs typeface="Times New Roman" pitchFamily="18" charset="0"/>
              </a:rPr>
              <a:t>Herhangi bir kaza ya da yaşamı tehlikeye düşüren bir durumda, sağlık görevlilerinin tıbbi yardımı sağlanıncaya kadar, hayatın kurtarılması ya da durumun daha kötüye gitmesini önleyebilmek amacıyla olay yerinde, tıbbi araç gereç aranmaksızın mevcut araç ve gereçlerle yapılan ilaçsız uygulamalardır.</a:t>
            </a:r>
          </a:p>
          <a:p>
            <a:endParaRPr lang="tr-TR" dirty="0"/>
          </a:p>
        </p:txBody>
      </p:sp>
      <p:sp>
        <p:nvSpPr>
          <p:cNvPr id="23554" name="AutoShape 2" descr="ilk yardÄ±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3556" name="AutoShape 4" descr="ilk yardÄ±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3557" name="Picture 5" descr="C:\Users\pc\Desktop\indir.jpg"/>
          <p:cNvPicPr>
            <a:picLocks noChangeAspect="1" noChangeArrowheads="1"/>
          </p:cNvPicPr>
          <p:nvPr/>
        </p:nvPicPr>
        <p:blipFill>
          <a:blip r:embed="rId2" cstate="print"/>
          <a:srcRect/>
          <a:stretch>
            <a:fillRect/>
          </a:stretch>
        </p:blipFill>
        <p:spPr bwMode="auto">
          <a:xfrm>
            <a:off x="6516216" y="1628800"/>
            <a:ext cx="2483768" cy="4392488"/>
          </a:xfrm>
          <a:prstGeom prst="rect">
            <a:avLst/>
          </a:prstGeom>
          <a:noFill/>
        </p:spPr>
      </p:pic>
      <p:sp>
        <p:nvSpPr>
          <p:cNvPr id="7" name="6 Dikdörtgen"/>
          <p:cNvSpPr/>
          <p:nvPr/>
        </p:nvSpPr>
        <p:spPr>
          <a:xfrm>
            <a:off x="323528" y="6165304"/>
            <a:ext cx="2662332" cy="369332"/>
          </a:xfrm>
          <a:prstGeom prst="rect">
            <a:avLst/>
          </a:prstGeom>
        </p:spPr>
        <p:txBody>
          <a:bodyPr wrap="none">
            <a:spAutoFit/>
          </a:bodyPr>
          <a:lstStyle/>
          <a:p>
            <a:r>
              <a:rPr lang="tr-TR" dirty="0">
                <a:hlinkClick r:id="rId3"/>
              </a:rPr>
              <a:t>https://www.kizilay.org.tr/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2348880"/>
            <a:ext cx="7787208" cy="3345235"/>
          </a:xfrm>
          <a:ln>
            <a:solidFill>
              <a:srgbClr val="FF0000"/>
            </a:solidFill>
          </a:ln>
        </p:spPr>
        <p:txBody>
          <a:bodyPr>
            <a:normAutofit fontScale="92500" lnSpcReduction="10000"/>
          </a:bodyPr>
          <a:lstStyle/>
          <a:p>
            <a:pPr>
              <a:buNone/>
            </a:pPr>
            <a:r>
              <a:rPr lang="tr-TR" dirty="0"/>
              <a:t>4- Cismin çıkıp - çıkmadığı ağız içerisinden kontrol edilir.</a:t>
            </a:r>
          </a:p>
          <a:p>
            <a:pPr>
              <a:buNone/>
            </a:pPr>
            <a:r>
              <a:rPr lang="tr-TR" dirty="0"/>
              <a:t>5- Çıkmadıysa, arkadan sarılarak gövdesi kavranır.</a:t>
            </a:r>
          </a:p>
          <a:p>
            <a:pPr>
              <a:buNone/>
            </a:pPr>
            <a:r>
              <a:rPr lang="tr-TR" dirty="0"/>
              <a:t>6- Bir el yumruk yapılarak, başparmak çıkıntısı midenin üst kısmına, göğüs kemiği altına gelecek şekilde konur.</a:t>
            </a:r>
          </a:p>
          <a:p>
            <a:pPr>
              <a:buNone/>
            </a:pPr>
            <a:r>
              <a:rPr lang="tr-TR" dirty="0"/>
              <a:t> Diğer el ile yumruk yapılan el kavranır.</a:t>
            </a:r>
          </a:p>
          <a:p>
            <a:endParaRPr lang="tr-TR" dirty="0"/>
          </a:p>
        </p:txBody>
      </p:sp>
      <p:sp>
        <p:nvSpPr>
          <p:cNvPr id="6" name="1 Başlık"/>
          <p:cNvSpPr txBox="1">
            <a:spLocks/>
          </p:cNvSpPr>
          <p:nvPr/>
        </p:nvSpPr>
        <p:spPr>
          <a:xfrm>
            <a:off x="1043608" y="764704"/>
            <a:ext cx="6840760" cy="1296144"/>
          </a:xfrm>
          <a:prstGeom prst="rect">
            <a:avLst/>
          </a:prstGeom>
          <a:ln>
            <a:solidFill>
              <a:schemeClr val="tx2">
                <a:lumMod val="50000"/>
              </a:schemeClr>
            </a:solidFill>
          </a:ln>
        </p:spPr>
        <p:txBody>
          <a:bodyPr vert="horz" lIns="91440" tIns="45720" rIns="91440" bIns="45720" rtlCol="0" anchor="ctr">
            <a:normAutofit fontScale="3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1" i="0" u="none" strike="noStrike" kern="1200" cap="none" spc="0" normalizeH="0" baseline="0" noProof="0" dirty="0">
                <a:ln>
                  <a:noFill/>
                </a:ln>
                <a:solidFill>
                  <a:schemeClr val="tx1"/>
                </a:solidFill>
                <a:effectLst/>
                <a:uLnTx/>
                <a:uFillTx/>
                <a:latin typeface="+mj-lt"/>
                <a:ea typeface="+mj-ea"/>
                <a:cs typeface="+mj-cs"/>
              </a:rPr>
              <a:t/>
            </a:r>
            <a:br>
              <a:rPr kumimoji="0" lang="tr-TR" sz="4400" b="1" i="0" u="none" strike="noStrike" kern="1200" cap="none" spc="0" normalizeH="0" baseline="0" noProof="0" dirty="0">
                <a:ln>
                  <a:noFill/>
                </a:ln>
                <a:solidFill>
                  <a:schemeClr val="tx1"/>
                </a:solidFill>
                <a:effectLst/>
                <a:uLnTx/>
                <a:uFillTx/>
                <a:latin typeface="+mj-lt"/>
                <a:ea typeface="+mj-ea"/>
                <a:cs typeface="+mj-cs"/>
              </a:rPr>
            </a:br>
            <a:r>
              <a:rPr kumimoji="0" lang="tr-TR" sz="85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Yetişkin ve Çocuklarda Tam Tıkanmada İlk Yardım</a:t>
            </a:r>
            <a:r>
              <a:rPr kumimoji="0" lang="tr-TR" sz="85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
            </a:r>
            <a:br>
              <a:rPr kumimoji="0" lang="tr-TR" sz="85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endParaRPr kumimoji="0" lang="tr-TR" sz="85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420888"/>
            <a:ext cx="8229600" cy="2016224"/>
          </a:xfrm>
          <a:ln>
            <a:solidFill>
              <a:srgbClr val="FF0000"/>
            </a:solidFill>
          </a:ln>
        </p:spPr>
        <p:txBody>
          <a:bodyPr/>
          <a:lstStyle/>
          <a:p>
            <a:pPr>
              <a:buNone/>
            </a:pPr>
            <a:r>
              <a:rPr lang="tr-TR" dirty="0"/>
              <a:t>7-Kuvvetle arkaya ve yukarı doğru bastırılır. </a:t>
            </a:r>
          </a:p>
          <a:p>
            <a:pPr>
              <a:buNone/>
            </a:pPr>
            <a:r>
              <a:rPr lang="tr-TR" dirty="0"/>
              <a:t>    Bu hareket 5 - 7 kez yabancı cisim çıkıncaya kadar tekrarlanır.</a:t>
            </a:r>
          </a:p>
        </p:txBody>
      </p:sp>
      <p:sp>
        <p:nvSpPr>
          <p:cNvPr id="4" name="1 Başlık"/>
          <p:cNvSpPr>
            <a:spLocks noGrp="1"/>
          </p:cNvSpPr>
          <p:nvPr>
            <p:ph type="title"/>
          </p:nvPr>
        </p:nvSpPr>
        <p:spPr>
          <a:xfrm>
            <a:off x="467544" y="836712"/>
            <a:ext cx="8229600" cy="1143000"/>
          </a:xfrm>
          <a:ln>
            <a:solidFill>
              <a:srgbClr val="FF0000"/>
            </a:solidFill>
          </a:ln>
        </p:spPr>
        <p:txBody>
          <a:bodyPr>
            <a:normAutofit fontScale="90000"/>
          </a:bodyPr>
          <a:lstStyle/>
          <a:p>
            <a:r>
              <a:rPr lang="tr-TR" b="1" dirty="0"/>
              <a:t/>
            </a:r>
            <a:br>
              <a:rPr lang="tr-TR" b="1" dirty="0"/>
            </a:br>
            <a:r>
              <a:rPr lang="tr-TR" sz="3600" b="1" dirty="0">
                <a:latin typeface="Times New Roman" pitchFamily="18" charset="0"/>
                <a:cs typeface="Times New Roman" pitchFamily="18" charset="0"/>
              </a:rPr>
              <a:t>Yetişkin ve Çocuklarda Tam Tıkanmada İlk Yardım</a:t>
            </a:r>
            <a:r>
              <a:rPr lang="tr-TR" sz="3600" dirty="0">
                <a:latin typeface="Times New Roman" pitchFamily="18" charset="0"/>
                <a:cs typeface="Times New Roman" pitchFamily="18" charset="0"/>
              </a:rPr>
              <a:t/>
            </a:r>
            <a:br>
              <a:rPr lang="tr-TR" sz="3600" dirty="0">
                <a:latin typeface="Times New Roman" pitchFamily="18" charset="0"/>
                <a:cs typeface="Times New Roman" pitchFamily="18" charset="0"/>
              </a:rPr>
            </a:br>
            <a:endParaRPr lang="tr-TR" sz="3600" dirty="0">
              <a:latin typeface="Times New Roman" pitchFamily="18" charset="0"/>
              <a:cs typeface="Times New Roman" pitchFamily="18" charset="0"/>
            </a:endParaRPr>
          </a:p>
        </p:txBody>
      </p:sp>
      <p:pic>
        <p:nvPicPr>
          <p:cNvPr id="5" name="Picture 2" descr="solunum yolu tÄ±kanÄ±klÄ±ÄÄ± ile ilgili gÃ¶rsel sonucu"/>
          <p:cNvPicPr>
            <a:picLocks noChangeAspect="1" noChangeArrowheads="1"/>
          </p:cNvPicPr>
          <p:nvPr/>
        </p:nvPicPr>
        <p:blipFill>
          <a:blip r:embed="rId2" cstate="print"/>
          <a:srcRect/>
          <a:stretch>
            <a:fillRect/>
          </a:stretch>
        </p:blipFill>
        <p:spPr bwMode="auto">
          <a:xfrm>
            <a:off x="4860032" y="4293096"/>
            <a:ext cx="3419872" cy="176106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endParaRPr lang="tr-TR" dirty="0"/>
          </a:p>
        </p:txBody>
      </p:sp>
      <p:sp>
        <p:nvSpPr>
          <p:cNvPr id="2050" name="AutoShape 2" descr="ilkyardÄ±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052" name="AutoShape 4" descr="ilkyardÄ±m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4" name="Picture 6" descr="ilkyardÄ±m ile ilgili gÃ¶rsel sonucu"/>
          <p:cNvPicPr>
            <a:picLocks noChangeAspect="1" noChangeArrowheads="1"/>
          </p:cNvPicPr>
          <p:nvPr/>
        </p:nvPicPr>
        <p:blipFill>
          <a:blip r:embed="rId2" cstate="print"/>
          <a:srcRect/>
          <a:stretch>
            <a:fillRect/>
          </a:stretch>
        </p:blipFill>
        <p:spPr bwMode="auto">
          <a:xfrm>
            <a:off x="-396552" y="1412776"/>
            <a:ext cx="6010275" cy="5724525"/>
          </a:xfrm>
          <a:prstGeom prst="rect">
            <a:avLst/>
          </a:prstGeom>
          <a:noFill/>
        </p:spPr>
      </p:pic>
      <p:pic>
        <p:nvPicPr>
          <p:cNvPr id="2" name="Picture 2" descr="ilkyardÄ±m ile ilgili gÃ¶rsel sonucu"/>
          <p:cNvPicPr>
            <a:picLocks noChangeAspect="1" noChangeArrowheads="1"/>
          </p:cNvPicPr>
          <p:nvPr/>
        </p:nvPicPr>
        <p:blipFill>
          <a:blip r:embed="rId3" cstate="print"/>
          <a:srcRect/>
          <a:stretch>
            <a:fillRect/>
          </a:stretch>
        </p:blipFill>
        <p:spPr bwMode="auto">
          <a:xfrm>
            <a:off x="3779912" y="0"/>
            <a:ext cx="5191125" cy="35242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15.1.240\e\HİZMET İÇİ ŞUBE\01 HİZMETİÇİ EĞİTİM\2025 YILI\EĞİTİM EKLERİ\18 İlk Yardım Eğitimi\WhatsApp Image 2025-11-05 at 16.13.47 (1).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620688"/>
            <a:ext cx="8229600" cy="5092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836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15.1.240\e\HİZMET İÇİ ŞUBE\01 HİZMETİÇİ EĞİTİM\2025 YILI\EĞİTİM EKLERİ\18 İlk Yardım Eğitimi\WhatsApp Image 2025-11-05 at 16.13.47.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836712"/>
            <a:ext cx="8229600" cy="4876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92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0.15.1.240\e\HİZMET İÇİ ŞUBE\01 HİZMETİÇİ EĞİTİM\2025 YILI\EĞİTİM EKLERİ\18 İlk Yardım Eğitimi\WhatsApp Image 2025-11-05 at 16.13.49.jp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052736"/>
            <a:ext cx="8229600" cy="466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203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476672"/>
            <a:ext cx="7499176" cy="940966"/>
          </a:xfrm>
          <a:ln>
            <a:solidFill>
              <a:srgbClr val="C00000"/>
            </a:solidFill>
          </a:ln>
        </p:spPr>
        <p:txBody>
          <a:bodyPr/>
          <a:lstStyle/>
          <a:p>
            <a:r>
              <a:rPr lang="tr-TR" dirty="0">
                <a:latin typeface="Times New Roman" pitchFamily="18" charset="0"/>
                <a:cs typeface="Times New Roman" pitchFamily="18" charset="0"/>
              </a:rPr>
              <a:t>Olay Yerinin Değerlendirilmesi</a:t>
            </a:r>
          </a:p>
        </p:txBody>
      </p:sp>
      <p:sp>
        <p:nvSpPr>
          <p:cNvPr id="3" name="2 İçerik Yer Tutucusu"/>
          <p:cNvSpPr>
            <a:spLocks noGrp="1"/>
          </p:cNvSpPr>
          <p:nvPr>
            <p:ph idx="1"/>
          </p:nvPr>
        </p:nvSpPr>
        <p:spPr>
          <a:xfrm>
            <a:off x="251520" y="1556792"/>
            <a:ext cx="5375448" cy="4525963"/>
          </a:xfrm>
          <a:ln>
            <a:solidFill>
              <a:srgbClr val="FF0000"/>
            </a:solidFill>
          </a:ln>
        </p:spPr>
        <p:txBody>
          <a:bodyPr>
            <a:normAutofit fontScale="92500" lnSpcReduction="20000"/>
          </a:bodyPr>
          <a:lstStyle/>
          <a:p>
            <a:pPr algn="just"/>
            <a:r>
              <a:rPr lang="tr-TR" dirty="0">
                <a:latin typeface="Times New Roman" pitchFamily="18" charset="0"/>
                <a:cs typeface="Times New Roman" pitchFamily="18" charset="0"/>
              </a:rPr>
              <a:t>Olay yerinin değerlendirilmesinde yapılacak işler;</a:t>
            </a:r>
          </a:p>
          <a:p>
            <a:pPr algn="just"/>
            <a:r>
              <a:rPr lang="tr-TR" dirty="0">
                <a:latin typeface="Times New Roman" pitchFamily="18" charset="0"/>
                <a:cs typeface="Times New Roman" pitchFamily="18" charset="0"/>
              </a:rPr>
              <a:t>Kazaya uğrayan araç mümkünse güvenli bir alana alınmalı, kontağı kapatılıp, el freni çekilmeli, araç LPG </a:t>
            </a:r>
            <a:r>
              <a:rPr lang="tr-TR" dirty="0" err="1">
                <a:latin typeface="Times New Roman" pitchFamily="18" charset="0"/>
                <a:cs typeface="Times New Roman" pitchFamily="18" charset="0"/>
              </a:rPr>
              <a:t>li</a:t>
            </a:r>
            <a:r>
              <a:rPr lang="tr-TR" dirty="0">
                <a:latin typeface="Times New Roman" pitchFamily="18" charset="0"/>
                <a:cs typeface="Times New Roman" pitchFamily="18" charset="0"/>
              </a:rPr>
              <a:t> ise tüpün vanası kapatılmalıdır.</a:t>
            </a:r>
          </a:p>
          <a:p>
            <a:pPr algn="just"/>
            <a:r>
              <a:rPr lang="tr-TR" dirty="0">
                <a:latin typeface="Times New Roman" pitchFamily="18" charset="0"/>
                <a:cs typeface="Times New Roman" pitchFamily="18" charset="0"/>
              </a:rPr>
              <a:t>Olay yeri görünebilir biçimde işaretlenip, üçgen reflektör vb. kullanılarak işaretlenmelidir.</a:t>
            </a:r>
          </a:p>
          <a:p>
            <a:endParaRPr lang="tr-TR" dirty="0"/>
          </a:p>
        </p:txBody>
      </p:sp>
      <p:pic>
        <p:nvPicPr>
          <p:cNvPr id="15362" name="Picture 2" descr="olay yeri deÄerlendirilmesi ile ilgili gÃ¶rsel sonucu"/>
          <p:cNvPicPr>
            <a:picLocks noChangeAspect="1" noChangeArrowheads="1"/>
          </p:cNvPicPr>
          <p:nvPr/>
        </p:nvPicPr>
        <p:blipFill>
          <a:blip r:embed="rId2" cstate="print"/>
          <a:srcRect/>
          <a:stretch>
            <a:fillRect/>
          </a:stretch>
        </p:blipFill>
        <p:spPr bwMode="auto">
          <a:xfrm>
            <a:off x="5796136" y="1556792"/>
            <a:ext cx="3131840" cy="4464496"/>
          </a:xfrm>
          <a:prstGeom prst="rect">
            <a:avLst/>
          </a:prstGeom>
          <a:noFill/>
        </p:spPr>
      </p:pic>
    </p:spTree>
    <p:extLst>
      <p:ext uri="{BB962C8B-B14F-4D97-AF65-F5344CB8AC3E}">
        <p14:creationId xmlns:p14="http://schemas.microsoft.com/office/powerpoint/2010/main" val="12787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0"/>
            <a:ext cx="8147248" cy="4525963"/>
          </a:xfrm>
          <a:ln>
            <a:solidFill>
              <a:srgbClr val="002060"/>
            </a:solidFill>
          </a:ln>
        </p:spPr>
        <p:txBody>
          <a:bodyPr>
            <a:normAutofit fontScale="92500" lnSpcReduction="20000"/>
          </a:bodyPr>
          <a:lstStyle/>
          <a:p>
            <a:pPr algn="just"/>
            <a:r>
              <a:rPr lang="tr-TR" dirty="0">
                <a:latin typeface="Times New Roman" pitchFamily="18" charset="0"/>
                <a:cs typeface="Times New Roman" pitchFamily="18" charset="0"/>
              </a:rPr>
              <a:t>Meraklı kişiler olay yerinden uzaklaştırılmalıdır,</a:t>
            </a:r>
          </a:p>
          <a:p>
            <a:pPr algn="just"/>
            <a:r>
              <a:rPr lang="tr-TR" dirty="0">
                <a:latin typeface="Times New Roman" pitchFamily="18" charset="0"/>
                <a:cs typeface="Times New Roman" pitchFamily="18" charset="0"/>
              </a:rPr>
              <a:t>Olası patlama ve yangın riskini önlemek için olay yerinde sigara içilmemelidir,</a:t>
            </a:r>
          </a:p>
          <a:p>
            <a:pPr algn="just"/>
            <a:r>
              <a:rPr lang="tr-TR" dirty="0">
                <a:latin typeface="Times New Roman" pitchFamily="18" charset="0"/>
                <a:cs typeface="Times New Roman" pitchFamily="18" charset="0"/>
              </a:rPr>
              <a:t>Gaz varlığı söz konusu ise oluşabilecek zehirlenmelerin önlenmesi için gerekli önlemler alınmalıdır.</a:t>
            </a:r>
          </a:p>
          <a:p>
            <a:pPr algn="just"/>
            <a:r>
              <a:rPr lang="tr-TR" dirty="0">
                <a:latin typeface="Times New Roman" pitchFamily="18" charset="0"/>
                <a:cs typeface="Times New Roman" pitchFamily="18" charset="0"/>
              </a:rPr>
              <a:t>Ortam havalandırılmalıdır,</a:t>
            </a:r>
          </a:p>
          <a:p>
            <a:pPr algn="just"/>
            <a:r>
              <a:rPr lang="tr-TR" dirty="0">
                <a:latin typeface="Times New Roman" pitchFamily="18" charset="0"/>
                <a:cs typeface="Times New Roman" pitchFamily="18" charset="0"/>
              </a:rPr>
              <a:t>Kıvılcım oluşturacak ışıklandırma ya da çağrı araçları kullanılmamalı/kullanımına izin verilmemelidir.</a:t>
            </a:r>
          </a:p>
          <a:p>
            <a:endParaRPr lang="tr-TR" dirty="0"/>
          </a:p>
        </p:txBody>
      </p:sp>
      <p:sp>
        <p:nvSpPr>
          <p:cNvPr id="6" name="1 Başlık"/>
          <p:cNvSpPr txBox="1">
            <a:spLocks/>
          </p:cNvSpPr>
          <p:nvPr/>
        </p:nvSpPr>
        <p:spPr>
          <a:xfrm>
            <a:off x="467544" y="548680"/>
            <a:ext cx="7499176" cy="940966"/>
          </a:xfrm>
          <a:prstGeom prst="rect">
            <a:avLst/>
          </a:prstGeom>
          <a:ln>
            <a:solidFill>
              <a:srgbClr val="C00000"/>
            </a:solidFill>
          </a:ln>
        </p:spPr>
        <p:txBody>
          <a:bodyPr vert="horz" lIns="91440" tIns="45720" rIns="91440" bIns="45720" rtlCol="0" anchor="ctr">
            <a:normAutofit/>
          </a:bodyPr>
          <a:lstStyle/>
          <a:p>
            <a:pPr>
              <a:spcBef>
                <a:spcPct val="0"/>
              </a:spcBef>
              <a:defRPr/>
            </a:pPr>
            <a:r>
              <a:rPr lang="tr-TR" sz="3600" dirty="0">
                <a:solidFill>
                  <a:prstClr val="black"/>
                </a:solidFill>
                <a:latin typeface="Times New Roman" pitchFamily="18" charset="0"/>
                <a:cs typeface="Times New Roman" pitchFamily="18" charset="0"/>
              </a:rPr>
              <a:t>Olay Yerinin Değerlendirilmesi</a:t>
            </a:r>
          </a:p>
        </p:txBody>
      </p:sp>
      <p:pic>
        <p:nvPicPr>
          <p:cNvPr id="14338" name="Picture 2" descr="olay yeri deÄerlendirilmesi ile ilgili gÃ¶rsel sonucu"/>
          <p:cNvPicPr>
            <a:picLocks noChangeAspect="1" noChangeArrowheads="1"/>
          </p:cNvPicPr>
          <p:nvPr/>
        </p:nvPicPr>
        <p:blipFill>
          <a:blip r:embed="rId2" cstate="print"/>
          <a:srcRect/>
          <a:stretch>
            <a:fillRect/>
          </a:stretch>
        </p:blipFill>
        <p:spPr bwMode="auto">
          <a:xfrm>
            <a:off x="6588224" y="332656"/>
            <a:ext cx="2372618" cy="1368152"/>
          </a:xfrm>
          <a:prstGeom prst="rect">
            <a:avLst/>
          </a:prstGeom>
          <a:noFill/>
        </p:spPr>
      </p:pic>
    </p:spTree>
    <p:extLst>
      <p:ext uri="{BB962C8B-B14F-4D97-AF65-F5344CB8AC3E}">
        <p14:creationId xmlns:p14="http://schemas.microsoft.com/office/powerpoint/2010/main" val="201612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600201"/>
            <a:ext cx="7499176" cy="3989040"/>
          </a:xfrm>
          <a:ln>
            <a:solidFill>
              <a:schemeClr val="tx2">
                <a:lumMod val="75000"/>
              </a:schemeClr>
            </a:solidFill>
          </a:ln>
        </p:spPr>
        <p:txBody>
          <a:bodyPr>
            <a:normAutofit fontScale="62500" lnSpcReduction="20000"/>
          </a:bodyPr>
          <a:lstStyle/>
          <a:p>
            <a:pPr algn="just"/>
            <a:r>
              <a:rPr lang="tr-TR" dirty="0">
                <a:latin typeface="Times New Roman" pitchFamily="18" charset="0"/>
                <a:cs typeface="Times New Roman" pitchFamily="18" charset="0"/>
              </a:rPr>
              <a:t>Hasta/yaralı yerinden oynatılmamalı,</a:t>
            </a:r>
          </a:p>
          <a:p>
            <a:pPr algn="just"/>
            <a:r>
              <a:rPr lang="tr-TR" dirty="0">
                <a:latin typeface="Times New Roman" pitchFamily="18" charset="0"/>
                <a:cs typeface="Times New Roman" pitchFamily="18" charset="0"/>
              </a:rPr>
              <a:t>Hasta/yaralılar hızla yaşam bulguları (ABC) yönünden değerlendirilmelidir,</a:t>
            </a:r>
          </a:p>
          <a:p>
            <a:pPr algn="just"/>
            <a:r>
              <a:rPr lang="tr-TR" dirty="0">
                <a:latin typeface="Times New Roman" pitchFamily="18" charset="0"/>
                <a:cs typeface="Times New Roman" pitchFamily="18" charset="0"/>
              </a:rPr>
              <a:t>Hasta/yaralı kırık ve kanama yönünden değerlendirilmelidir,</a:t>
            </a:r>
          </a:p>
          <a:p>
            <a:pPr algn="just"/>
            <a:r>
              <a:rPr lang="tr-TR" dirty="0">
                <a:latin typeface="Times New Roman" pitchFamily="18" charset="0"/>
                <a:cs typeface="Times New Roman" pitchFamily="18" charset="0"/>
              </a:rPr>
              <a:t>Bilinç kapalı olan hasta/yaralıya ağızdan hiçbir şey verilmemelidir,</a:t>
            </a:r>
          </a:p>
          <a:p>
            <a:pPr algn="just"/>
            <a:r>
              <a:rPr lang="tr-TR" dirty="0">
                <a:latin typeface="Times New Roman" pitchFamily="18" charset="0"/>
                <a:cs typeface="Times New Roman" pitchFamily="18" charset="0"/>
              </a:rPr>
              <a:t>Hasta/yaralılar sıcak tutulmalıdır,</a:t>
            </a:r>
          </a:p>
          <a:p>
            <a:pPr algn="just"/>
            <a:r>
              <a:rPr lang="tr-TR" dirty="0">
                <a:latin typeface="Times New Roman" pitchFamily="18" charset="0"/>
                <a:cs typeface="Times New Roman" pitchFamily="18" charset="0"/>
              </a:rPr>
              <a:t>Tıbbi yardım istenmelidir (112),</a:t>
            </a:r>
          </a:p>
          <a:p>
            <a:pPr algn="just"/>
            <a:r>
              <a:rPr lang="tr-TR" dirty="0">
                <a:latin typeface="Times New Roman" pitchFamily="18" charset="0"/>
                <a:cs typeface="Times New Roman" pitchFamily="18" charset="0"/>
              </a:rPr>
              <a:t>Hasta/yaralının endişeleri giderilmeli, nazik ve hoşgörülü olunmalıdır,</a:t>
            </a:r>
          </a:p>
          <a:p>
            <a:pPr algn="just"/>
            <a:r>
              <a:rPr lang="tr-TR" dirty="0">
                <a:latin typeface="Times New Roman" pitchFamily="18" charset="0"/>
                <a:cs typeface="Times New Roman" pitchFamily="18" charset="0"/>
              </a:rPr>
              <a:t>Hasta/yaralının yarasını görmesi engellenmelidir.</a:t>
            </a:r>
          </a:p>
          <a:p>
            <a:pPr algn="just"/>
            <a:r>
              <a:rPr lang="tr-TR" dirty="0">
                <a:latin typeface="Times New Roman" pitchFamily="18" charset="0"/>
                <a:cs typeface="Times New Roman" pitchFamily="18" charset="0"/>
              </a:rPr>
              <a:t>Hasta/yaralı ve olay hakkındaki bilgiler kaydedilmelidir,</a:t>
            </a:r>
          </a:p>
          <a:p>
            <a:pPr algn="just"/>
            <a:r>
              <a:rPr lang="tr-TR" dirty="0">
                <a:latin typeface="Times New Roman" pitchFamily="18" charset="0"/>
                <a:cs typeface="Times New Roman" pitchFamily="18" charset="0"/>
              </a:rPr>
              <a:t>Yardım ekibi gelene kadar olay yerinde kalınmalıdır.</a:t>
            </a:r>
          </a:p>
        </p:txBody>
      </p:sp>
      <p:sp>
        <p:nvSpPr>
          <p:cNvPr id="6" name="1 Başlık"/>
          <p:cNvSpPr txBox="1">
            <a:spLocks/>
          </p:cNvSpPr>
          <p:nvPr/>
        </p:nvSpPr>
        <p:spPr>
          <a:xfrm>
            <a:off x="467544" y="620688"/>
            <a:ext cx="7499176" cy="868958"/>
          </a:xfrm>
          <a:prstGeom prst="rect">
            <a:avLst/>
          </a:prstGeom>
          <a:ln>
            <a:solidFill>
              <a:srgbClr val="C00000"/>
            </a:solidFill>
          </a:ln>
        </p:spPr>
        <p:txBody>
          <a:bodyPr vert="horz" lIns="91440" tIns="45720" rIns="91440" bIns="45720" rtlCol="0" anchor="ctr">
            <a:normAutofit/>
          </a:bodyPr>
          <a:lstStyle/>
          <a:p>
            <a:pPr algn="ctr">
              <a:spcBef>
                <a:spcPct val="0"/>
              </a:spcBef>
              <a:defRPr/>
            </a:pPr>
            <a:r>
              <a:rPr lang="tr-TR" sz="4400" dirty="0">
                <a:solidFill>
                  <a:prstClr val="black"/>
                </a:solidFill>
                <a:latin typeface="Times New Roman" pitchFamily="18" charset="0"/>
                <a:cs typeface="Times New Roman" pitchFamily="18" charset="0"/>
              </a:rPr>
              <a:t>Olay Yerinin Değerlendirilmesi</a:t>
            </a:r>
          </a:p>
        </p:txBody>
      </p:sp>
      <p:pic>
        <p:nvPicPr>
          <p:cNvPr id="13314" name="Picture 2" descr="olay yeri deÄerlendirilmesi ile ilgili gÃ¶rsel sonucu"/>
          <p:cNvPicPr>
            <a:picLocks noChangeAspect="1" noChangeArrowheads="1"/>
          </p:cNvPicPr>
          <p:nvPr/>
        </p:nvPicPr>
        <p:blipFill>
          <a:blip r:embed="rId2" cstate="print"/>
          <a:srcRect/>
          <a:stretch>
            <a:fillRect/>
          </a:stretch>
        </p:blipFill>
        <p:spPr bwMode="auto">
          <a:xfrm>
            <a:off x="5508104" y="5157192"/>
            <a:ext cx="3381375" cy="1352550"/>
          </a:xfrm>
          <a:prstGeom prst="rect">
            <a:avLst/>
          </a:prstGeom>
          <a:noFill/>
        </p:spPr>
      </p:pic>
    </p:spTree>
    <p:extLst>
      <p:ext uri="{BB962C8B-B14F-4D97-AF65-F5344CB8AC3E}">
        <p14:creationId xmlns:p14="http://schemas.microsoft.com/office/powerpoint/2010/main" val="150497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29600" cy="1143000"/>
          </a:xfrm>
        </p:spPr>
        <p:txBody>
          <a:bodyPr/>
          <a:lstStyle/>
          <a:p>
            <a:pPr algn="l"/>
            <a:r>
              <a:rPr lang="tr-TR" b="1" dirty="0">
                <a:latin typeface="Times New Roman" pitchFamily="18" charset="0"/>
                <a:cs typeface="Times New Roman" pitchFamily="18" charset="0"/>
              </a:rPr>
              <a:t>Bildirme </a:t>
            </a:r>
            <a:endParaRPr lang="tr-TR" dirty="0">
              <a:latin typeface="Times New Roman" pitchFamily="18" charset="0"/>
              <a:cs typeface="Times New Roman" pitchFamily="18" charset="0"/>
            </a:endParaRPr>
          </a:p>
        </p:txBody>
      </p:sp>
      <p:sp>
        <p:nvSpPr>
          <p:cNvPr id="3" name="2 İçerik Yer Tutucusu"/>
          <p:cNvSpPr>
            <a:spLocks noGrp="1"/>
          </p:cNvSpPr>
          <p:nvPr>
            <p:ph idx="1"/>
          </p:nvPr>
        </p:nvSpPr>
        <p:spPr>
          <a:xfrm>
            <a:off x="611560" y="2204864"/>
            <a:ext cx="7344816" cy="1656185"/>
          </a:xfrm>
          <a:ln>
            <a:solidFill>
              <a:srgbClr val="002060"/>
            </a:solidFill>
          </a:ln>
        </p:spPr>
        <p:txBody>
          <a:bodyPr>
            <a:normAutofit fontScale="70000" lnSpcReduction="20000"/>
          </a:bodyPr>
          <a:lstStyle/>
          <a:p>
            <a:pPr>
              <a:buNone/>
            </a:pPr>
            <a:r>
              <a:rPr lang="tr-TR" b="1" dirty="0"/>
              <a:t>   </a:t>
            </a:r>
            <a:endParaRPr lang="tr-TR" dirty="0"/>
          </a:p>
          <a:p>
            <a:pPr algn="just">
              <a:buNone/>
            </a:pPr>
            <a:r>
              <a:rPr lang="tr-TR" dirty="0"/>
              <a:t>     </a:t>
            </a:r>
            <a:r>
              <a:rPr lang="tr-TR" dirty="0">
                <a:latin typeface="Times New Roman" pitchFamily="18" charset="0"/>
                <a:cs typeface="Times New Roman" pitchFamily="18" charset="0"/>
              </a:rPr>
              <a:t>112 arandığında kesin yer ve adres, kim, hangi numaradan arıyor, olayın tanımı, hasta ya da yaralı sayısı, durumu, nasıl bir yardım aldıkları açıklanmalıdır.</a:t>
            </a:r>
          </a:p>
          <a:p>
            <a:endParaRPr lang="tr-TR" dirty="0"/>
          </a:p>
        </p:txBody>
      </p:sp>
      <p:pic>
        <p:nvPicPr>
          <p:cNvPr id="17410" name="Picture 2" descr="anons ile ilgili gÃ¶rsel sonucu"/>
          <p:cNvPicPr>
            <a:picLocks noChangeAspect="1" noChangeArrowheads="1"/>
          </p:cNvPicPr>
          <p:nvPr/>
        </p:nvPicPr>
        <p:blipFill>
          <a:blip r:embed="rId2" cstate="print"/>
          <a:srcRect/>
          <a:stretch>
            <a:fillRect/>
          </a:stretch>
        </p:blipFill>
        <p:spPr bwMode="auto">
          <a:xfrm>
            <a:off x="7020272" y="0"/>
            <a:ext cx="1990725" cy="2657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915CA22-D0AD-B46E-6076-228E0C56228F}"/>
              </a:ext>
            </a:extLst>
          </p:cNvPr>
          <p:cNvSpPr>
            <a:spLocks noGrp="1"/>
          </p:cNvSpPr>
          <p:nvPr>
            <p:ph idx="1"/>
          </p:nvPr>
        </p:nvSpPr>
        <p:spPr/>
        <p:txBody>
          <a:bodyPr/>
          <a:lstStyle/>
          <a:p>
            <a:pPr marL="0" indent="0">
              <a:buNone/>
            </a:pPr>
            <a:r>
              <a:rPr lang="tr-TR" dirty="0"/>
              <a:t>        </a:t>
            </a:r>
          </a:p>
          <a:p>
            <a:pPr marL="0" indent="0">
              <a:buNone/>
            </a:pPr>
            <a:r>
              <a:rPr lang="tr-TR" dirty="0"/>
              <a:t>       BİLİNÇ KONTROLÜ NASIL YAPILMALI?</a:t>
            </a:r>
          </a:p>
        </p:txBody>
      </p:sp>
      <p:sp>
        <p:nvSpPr>
          <p:cNvPr id="4" name="1 Başlık">
            <a:extLst>
              <a:ext uri="{FF2B5EF4-FFF2-40B4-BE49-F238E27FC236}">
                <a16:creationId xmlns:a16="http://schemas.microsoft.com/office/drawing/2014/main" xmlns="" id="{602EB112-2FE0-3655-355E-4A21CA753C8F}"/>
              </a:ext>
            </a:extLst>
          </p:cNvPr>
          <p:cNvSpPr>
            <a:spLocks noGrp="1"/>
          </p:cNvSpPr>
          <p:nvPr>
            <p:ph type="title"/>
          </p:nvPr>
        </p:nvSpPr>
        <p:spPr>
          <a:ln>
            <a:solidFill>
              <a:srgbClr val="FF0000"/>
            </a:solidFill>
          </a:ln>
        </p:spPr>
        <p:txBody>
          <a:bodyPr>
            <a:normAutofit/>
          </a:bodyPr>
          <a:lstStyle/>
          <a:p>
            <a:r>
              <a:rPr lang="tr-TR" sz="3600" dirty="0">
                <a:latin typeface="Times New Roman" pitchFamily="18" charset="0"/>
                <a:cs typeface="Times New Roman" pitchFamily="18" charset="0"/>
              </a:rPr>
              <a:t>Hasta ve Yaralının Değerlendirilmesi</a:t>
            </a:r>
          </a:p>
        </p:txBody>
      </p:sp>
    </p:spTree>
    <p:extLst>
      <p:ext uri="{BB962C8B-B14F-4D97-AF65-F5344CB8AC3E}">
        <p14:creationId xmlns:p14="http://schemas.microsoft.com/office/powerpoint/2010/main" val="281935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764704"/>
            <a:ext cx="7920880" cy="782960"/>
          </a:xfrm>
          <a:ln>
            <a:solidFill>
              <a:srgbClr val="FF0000"/>
            </a:solidFill>
          </a:ln>
        </p:spPr>
        <p:txBody>
          <a:bodyPr>
            <a:normAutofit/>
          </a:bodyPr>
          <a:lstStyle/>
          <a:p>
            <a:r>
              <a:rPr lang="tr-TR" sz="3600" dirty="0">
                <a:latin typeface="Times New Roman" pitchFamily="18" charset="0"/>
                <a:cs typeface="Times New Roman" pitchFamily="18" charset="0"/>
              </a:rPr>
              <a:t>Hasta ve Yaralının Değerlendirilmesi</a:t>
            </a:r>
          </a:p>
        </p:txBody>
      </p:sp>
      <p:sp>
        <p:nvSpPr>
          <p:cNvPr id="3" name="2 İçerik Yer Tutucusu"/>
          <p:cNvSpPr>
            <a:spLocks noGrp="1"/>
          </p:cNvSpPr>
          <p:nvPr>
            <p:ph idx="1"/>
          </p:nvPr>
        </p:nvSpPr>
        <p:spPr>
          <a:xfrm>
            <a:off x="467544" y="1772817"/>
            <a:ext cx="4752528" cy="4104456"/>
          </a:xfrm>
          <a:ln>
            <a:solidFill>
              <a:schemeClr val="accent1">
                <a:lumMod val="75000"/>
              </a:schemeClr>
            </a:solidFill>
          </a:ln>
        </p:spPr>
        <p:txBody>
          <a:bodyPr>
            <a:normAutofit fontScale="77500" lnSpcReduction="20000"/>
          </a:bodyPr>
          <a:lstStyle/>
          <a:p>
            <a:pPr algn="just">
              <a:buNone/>
            </a:pPr>
            <a:r>
              <a:rPr lang="tr-TR" b="1" dirty="0">
                <a:latin typeface="Times New Roman" pitchFamily="18" charset="0"/>
                <a:cs typeface="Times New Roman" pitchFamily="18" charset="0"/>
              </a:rPr>
              <a:t>A-(</a:t>
            </a:r>
            <a:r>
              <a:rPr lang="tr-TR" b="1" dirty="0" err="1">
                <a:latin typeface="Times New Roman" pitchFamily="18" charset="0"/>
                <a:cs typeface="Times New Roman" pitchFamily="18" charset="0"/>
              </a:rPr>
              <a:t>Airway</a:t>
            </a:r>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 Solunum yolu açıklığının değerlendirilmesi</a:t>
            </a:r>
          </a:p>
          <a:p>
            <a:pPr algn="just"/>
            <a:r>
              <a:rPr lang="tr-TR" dirty="0">
                <a:latin typeface="Times New Roman" pitchFamily="18" charset="0"/>
                <a:cs typeface="Times New Roman" pitchFamily="18" charset="0"/>
              </a:rPr>
              <a:t>Hasta/yaralının ağız içi kontrol edilerek yabancı cisim varsa işaret parmağı ile çıkarılır.</a:t>
            </a:r>
          </a:p>
          <a:p>
            <a:pPr algn="just"/>
            <a:r>
              <a:rPr lang="tr-TR" dirty="0">
                <a:latin typeface="Times New Roman" pitchFamily="18" charset="0"/>
                <a:cs typeface="Times New Roman" pitchFamily="18" charset="0"/>
              </a:rPr>
              <a:t>Bir el hasta/yaralının alnına, diğer elin 2 parmağı çene kemiğinin üzerine konulur, alından bastırılarak baş geriye doğru itilip Baş geri-Çene yukarı pozisyonu verilir.</a:t>
            </a:r>
          </a:p>
          <a:p>
            <a:endParaRPr lang="tr-TR" dirty="0"/>
          </a:p>
        </p:txBody>
      </p:sp>
      <p:sp>
        <p:nvSpPr>
          <p:cNvPr id="4" name="3 Dikdörtgen"/>
          <p:cNvSpPr/>
          <p:nvPr/>
        </p:nvSpPr>
        <p:spPr>
          <a:xfrm>
            <a:off x="539552" y="5949280"/>
            <a:ext cx="2662332" cy="369332"/>
          </a:xfrm>
          <a:prstGeom prst="rect">
            <a:avLst/>
          </a:prstGeom>
        </p:spPr>
        <p:txBody>
          <a:bodyPr wrap="none">
            <a:spAutoFit/>
          </a:bodyPr>
          <a:lstStyle/>
          <a:p>
            <a:r>
              <a:rPr lang="tr-TR" dirty="0">
                <a:hlinkClick r:id="rId2"/>
              </a:rPr>
              <a:t>https://www.kizilay.org.tr/</a:t>
            </a:r>
            <a:endParaRPr lang="tr-TR" dirty="0"/>
          </a:p>
        </p:txBody>
      </p:sp>
      <p:pic>
        <p:nvPicPr>
          <p:cNvPr id="18434" name="Picture 2" descr="baÅ Ã§ene pozisyonu latincesi ile ilgili gÃ¶rsel sonucu"/>
          <p:cNvPicPr>
            <a:picLocks noChangeAspect="1" noChangeArrowheads="1"/>
          </p:cNvPicPr>
          <p:nvPr/>
        </p:nvPicPr>
        <p:blipFill>
          <a:blip r:embed="rId3" cstate="print"/>
          <a:srcRect/>
          <a:stretch>
            <a:fillRect/>
          </a:stretch>
        </p:blipFill>
        <p:spPr bwMode="auto">
          <a:xfrm>
            <a:off x="5508104" y="2636912"/>
            <a:ext cx="3312368" cy="26642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844824"/>
            <a:ext cx="4608512" cy="3888432"/>
          </a:xfrm>
          <a:ln>
            <a:solidFill>
              <a:schemeClr val="accent1">
                <a:lumMod val="75000"/>
              </a:schemeClr>
            </a:solidFill>
          </a:ln>
        </p:spPr>
        <p:txBody>
          <a:bodyPr>
            <a:normAutofit/>
          </a:bodyPr>
          <a:lstStyle/>
          <a:p>
            <a:pPr algn="just">
              <a:buNone/>
            </a:pPr>
            <a:r>
              <a:rPr lang="tr-TR" b="1" dirty="0">
                <a:latin typeface="Times New Roman" pitchFamily="18" charset="0"/>
                <a:cs typeface="Times New Roman" pitchFamily="18" charset="0"/>
              </a:rPr>
              <a:t>B.(</a:t>
            </a:r>
            <a:r>
              <a:rPr lang="tr-TR" b="1" dirty="0" err="1">
                <a:latin typeface="Times New Roman" pitchFamily="18" charset="0"/>
                <a:cs typeface="Times New Roman" pitchFamily="18" charset="0"/>
              </a:rPr>
              <a:t>Breathing</a:t>
            </a:r>
            <a:r>
              <a:rPr lang="tr-TR" b="1" dirty="0">
                <a:latin typeface="Times New Roman" pitchFamily="18" charset="0"/>
                <a:cs typeface="Times New Roman" pitchFamily="18" charset="0"/>
              </a:rPr>
              <a:t>)</a:t>
            </a:r>
            <a:r>
              <a:rPr lang="tr-TR" dirty="0">
                <a:latin typeface="Times New Roman" pitchFamily="18" charset="0"/>
                <a:cs typeface="Times New Roman" pitchFamily="18" charset="0"/>
              </a:rPr>
              <a:t> Solunumun değerlendirilmesi</a:t>
            </a:r>
          </a:p>
          <a:p>
            <a:pPr algn="just"/>
            <a:r>
              <a:rPr lang="tr-TR" dirty="0">
                <a:latin typeface="Times New Roman" pitchFamily="18" charset="0"/>
                <a:cs typeface="Times New Roman" pitchFamily="18" charset="0"/>
              </a:rPr>
              <a:t>Hasta/yaralının solunum yapıp yapmadığı Bak-Dinle-Hisset yöntemiyle 10 sn. süreyle değerlendirilir. </a:t>
            </a:r>
          </a:p>
          <a:p>
            <a:endParaRPr lang="tr-TR" dirty="0"/>
          </a:p>
        </p:txBody>
      </p:sp>
      <p:sp>
        <p:nvSpPr>
          <p:cNvPr id="4" name="1 Başlık"/>
          <p:cNvSpPr>
            <a:spLocks noGrp="1"/>
          </p:cNvSpPr>
          <p:nvPr>
            <p:ph type="title"/>
          </p:nvPr>
        </p:nvSpPr>
        <p:spPr>
          <a:xfrm>
            <a:off x="457200" y="548680"/>
            <a:ext cx="8229600" cy="868958"/>
          </a:xfrm>
          <a:ln>
            <a:solidFill>
              <a:srgbClr val="FF0000"/>
            </a:solidFill>
          </a:ln>
        </p:spPr>
        <p:txBody>
          <a:bodyPr>
            <a:normAutofit fontScale="90000"/>
          </a:bodyPr>
          <a:lstStyle/>
          <a:p>
            <a:r>
              <a:rPr lang="tr-TR" dirty="0">
                <a:latin typeface="Times New Roman" pitchFamily="18" charset="0"/>
                <a:cs typeface="Times New Roman" pitchFamily="18" charset="0"/>
              </a:rPr>
              <a:t>Hasta ve Yaralının Değerlendirilmesi</a:t>
            </a:r>
          </a:p>
        </p:txBody>
      </p:sp>
      <p:sp>
        <p:nvSpPr>
          <p:cNvPr id="17410" name="AutoShape 2" descr="bak dinle hisset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2" name="AutoShape 4" descr="bak dinle hisset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4" name="AutoShape 6" descr="bak dinle hisset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7416" name="AutoShape 8" descr="bak dinle hisset ile ilgili gÃ¶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8" name="Picture 10" descr="Ä°lgili resim"/>
          <p:cNvPicPr>
            <a:picLocks noChangeAspect="1" noChangeArrowheads="1"/>
          </p:cNvPicPr>
          <p:nvPr/>
        </p:nvPicPr>
        <p:blipFill>
          <a:blip r:embed="rId2" cstate="print"/>
          <a:srcRect/>
          <a:stretch>
            <a:fillRect/>
          </a:stretch>
        </p:blipFill>
        <p:spPr bwMode="auto">
          <a:xfrm>
            <a:off x="5652120" y="1916832"/>
            <a:ext cx="2952328" cy="3816424"/>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538</TotalTime>
  <Words>556</Words>
  <Application>Microsoft Office PowerPoint</Application>
  <PresentationFormat>Ekran Gösterisi (4:3)</PresentationFormat>
  <Paragraphs>78</Paragraphs>
  <Slides>25</Slides>
  <Notes>0</Notes>
  <HiddenSlides>0</HiddenSlides>
  <MMClips>0</MMClips>
  <ScaleCrop>false</ScaleCrop>
  <HeadingPairs>
    <vt:vector size="4" baseType="variant">
      <vt:variant>
        <vt:lpstr>Tema</vt:lpstr>
      </vt:variant>
      <vt:variant>
        <vt:i4>3</vt:i4>
      </vt:variant>
      <vt:variant>
        <vt:lpstr>Slayt Başlıkları</vt:lpstr>
      </vt:variant>
      <vt:variant>
        <vt:i4>25</vt:i4>
      </vt:variant>
    </vt:vector>
  </HeadingPairs>
  <TitlesOfParts>
    <vt:vector size="28" baseType="lpstr">
      <vt:lpstr>Ofis Teması</vt:lpstr>
      <vt:lpstr>Ortalama</vt:lpstr>
      <vt:lpstr>1_Ofis Teması</vt:lpstr>
      <vt:lpstr> Yozgat Bozok Üniversitesi  Sağlık Bilimleri Fakültesi </vt:lpstr>
      <vt:lpstr> İlk Yardım Nedir? </vt:lpstr>
      <vt:lpstr>Olay Yerinin Değerlendirilmesi</vt:lpstr>
      <vt:lpstr>PowerPoint Sunusu</vt:lpstr>
      <vt:lpstr>PowerPoint Sunusu</vt:lpstr>
      <vt:lpstr>Bildirme </vt:lpstr>
      <vt:lpstr>Hasta ve Yaralının Değerlendirilmesi</vt:lpstr>
      <vt:lpstr>Hasta ve Yaralının Değerlendirilmesi</vt:lpstr>
      <vt:lpstr>Hasta ve Yaralının Değerlendirilmesi</vt:lpstr>
      <vt:lpstr>PowerPoint Sunusu</vt:lpstr>
      <vt:lpstr>Temel Yaşam Desteği</vt:lpstr>
      <vt:lpstr>PowerPoint Sunusu</vt:lpstr>
      <vt:lpstr>Temel yaşam desteği/otomatik eksternal defibrilasyon (TYD/OED) algoritması</vt:lpstr>
      <vt:lpstr>Temel yaşam desteği/otomatik eksternal defibrilasyon (TYD/OED) algoritması</vt:lpstr>
      <vt:lpstr>Temel yaşam desteği/otomatik eksternal defibrilasyon (TYD/OED) algoritması</vt:lpstr>
      <vt:lpstr>PowerPoint Sunusu</vt:lpstr>
      <vt:lpstr>PowerPoint Sunusu</vt:lpstr>
      <vt:lpstr>Tıkanmaya Dair Tanımlar</vt:lpstr>
      <vt:lpstr> Yetişkin ve Çocuklarda Tam Tıkanmada  İlk Yardım </vt:lpstr>
      <vt:lpstr>PowerPoint Sunusu</vt:lpstr>
      <vt:lpstr> Yetişkin ve Çocuklarda Tam Tıkanmada İlk Yardım </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Yozgat Bozok Üniversitesi Sağlık Bilimleri Fakültesi</dc:title>
  <dc:creator>pc</dc:creator>
  <cp:lastModifiedBy>Acer</cp:lastModifiedBy>
  <cp:revision>102</cp:revision>
  <dcterms:created xsi:type="dcterms:W3CDTF">2019-09-10T05:59:10Z</dcterms:created>
  <dcterms:modified xsi:type="dcterms:W3CDTF">2025-11-18T05:42:30Z</dcterms:modified>
</cp:coreProperties>
</file>