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7"/>
  </p:notesMasterIdLst>
  <p:sldIdLst>
    <p:sldId id="257" r:id="rId2"/>
    <p:sldId id="272" r:id="rId3"/>
    <p:sldId id="258" r:id="rId4"/>
    <p:sldId id="261" r:id="rId5"/>
    <p:sldId id="262" r:id="rId6"/>
    <p:sldId id="263" r:id="rId7"/>
    <p:sldId id="264" r:id="rId8"/>
    <p:sldId id="265" r:id="rId9"/>
    <p:sldId id="266" r:id="rId10"/>
    <p:sldId id="267" r:id="rId11"/>
    <p:sldId id="268" r:id="rId12"/>
    <p:sldId id="269" r:id="rId13"/>
    <p:sldId id="270" r:id="rId14"/>
    <p:sldId id="271" r:id="rId15"/>
    <p:sldId id="283" r:id="rId16"/>
    <p:sldId id="275" r:id="rId17"/>
    <p:sldId id="276" r:id="rId18"/>
    <p:sldId id="277" r:id="rId19"/>
    <p:sldId id="282" r:id="rId20"/>
    <p:sldId id="281" r:id="rId21"/>
    <p:sldId id="280" r:id="rId22"/>
    <p:sldId id="279" r:id="rId23"/>
    <p:sldId id="284" r:id="rId24"/>
    <p:sldId id="278" r:id="rId25"/>
    <p:sldId id="286" r:id="rId26"/>
    <p:sldId id="287" r:id="rId27"/>
    <p:sldId id="288" r:id="rId28"/>
    <p:sldId id="303" r:id="rId29"/>
    <p:sldId id="289" r:id="rId30"/>
    <p:sldId id="290" r:id="rId31"/>
    <p:sldId id="291" r:id="rId32"/>
    <p:sldId id="292" r:id="rId33"/>
    <p:sldId id="293" r:id="rId34"/>
    <p:sldId id="304" r:id="rId35"/>
    <p:sldId id="294" r:id="rId36"/>
    <p:sldId id="295" r:id="rId37"/>
    <p:sldId id="296" r:id="rId38"/>
    <p:sldId id="297" r:id="rId39"/>
    <p:sldId id="298" r:id="rId40"/>
    <p:sldId id="300" r:id="rId41"/>
    <p:sldId id="299" r:id="rId42"/>
    <p:sldId id="302" r:id="rId43"/>
    <p:sldId id="301"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6" r:id="rId65"/>
    <p:sldId id="325"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3300"/>
    <a:srgbClr val="FF0000"/>
    <a:srgbClr val="DC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p:scale>
          <a:sx n="72" d="100"/>
          <a:sy n="72" d="100"/>
        </p:scale>
        <p:origin x="-90" y="-89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53AF5-77A0-4BDD-8FE4-2BAFF8463605}" type="datetimeFigureOut">
              <a:rPr lang="tr-TR" smtClean="0"/>
              <a:t>03.02.2025</a:t>
            </a:fld>
            <a:endParaRPr lang="tr-TR"/>
          </a:p>
        </p:txBody>
      </p:sp>
      <p:sp>
        <p:nvSpPr>
          <p:cNvPr id="4" name="Slayt Resmi Yer Tutucus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EC3F-BD22-4BA6-8926-FDEAC362B5D5}" type="slidenum">
              <a:rPr lang="tr-TR" smtClean="0"/>
              <a:t>‹#›</a:t>
            </a:fld>
            <a:endParaRPr lang="tr-TR"/>
          </a:p>
        </p:txBody>
      </p:sp>
    </p:spTree>
    <p:extLst>
      <p:ext uri="{BB962C8B-B14F-4D97-AF65-F5344CB8AC3E}">
        <p14:creationId xmlns:p14="http://schemas.microsoft.com/office/powerpoint/2010/main" val="402252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D52EC3F-BD22-4BA6-8926-FDEAC362B5D5}" type="slidenum">
              <a:rPr lang="tr-TR" smtClean="0"/>
              <a:t>1</a:t>
            </a:fld>
            <a:endParaRPr lang="tr-TR"/>
          </a:p>
        </p:txBody>
      </p:sp>
    </p:spTree>
    <p:extLst>
      <p:ext uri="{BB962C8B-B14F-4D97-AF65-F5344CB8AC3E}">
        <p14:creationId xmlns:p14="http://schemas.microsoft.com/office/powerpoint/2010/main" val="64225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08968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36578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56556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681038" y="1518082"/>
            <a:ext cx="8543925" cy="601846"/>
          </a:xfrm>
        </p:spPr>
        <p:txBody>
          <a:bodyPr>
            <a:normAutofit/>
          </a:bodyPr>
          <a:lstStyle>
            <a:lvl1pPr>
              <a:defRPr sz="3400">
                <a:latin typeface="Arial" panose="020B0604020202020204" pitchFamily="34" charset="0"/>
                <a:cs typeface="Arial" panose="020B0604020202020204" pitchFamily="34"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681038" y="2299317"/>
            <a:ext cx="8543925" cy="3877646"/>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03.02.2025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473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91E0DE-1AFE-4C88-B85A-8630037ABCF5}" type="datetimeFigureOut">
              <a:rPr lang="tr-TR" smtClean="0"/>
              <a:t>03.02.2025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6916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C91E0DE-1AFE-4C88-B85A-8630037ABCF5}" type="datetimeFigureOut">
              <a:rPr lang="tr-TR" smtClean="0"/>
              <a:t>03.02.2025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1342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91E0DE-1AFE-4C88-B85A-8630037ABCF5}" type="datetimeFigureOut">
              <a:rPr lang="tr-TR" smtClean="0"/>
              <a:t>03.02.2025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75108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C91E0DE-1AFE-4C88-B85A-8630037ABCF5}" type="datetimeFigureOut">
              <a:rPr lang="tr-TR" smtClean="0"/>
              <a:t>03.02.2025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36048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1E0DE-1AFE-4C88-B85A-8630037ABCF5}" type="datetimeFigureOut">
              <a:rPr lang="tr-TR" smtClean="0"/>
              <a:t>03.02.2025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14068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03.02.2025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7300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03.02.2025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41375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1E0DE-1AFE-4C88-B85A-8630037ABCF5}" type="datetimeFigureOut">
              <a:rPr lang="tr-TR" smtClean="0"/>
              <a:t>03.02.2025</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AB2A3-D668-4FD8-A77D-719D67EDD0DC}" type="slidenum">
              <a:rPr lang="tr-TR" smtClean="0"/>
              <a:t>‹#›</a:t>
            </a:fld>
            <a:endParaRPr lang="tr-TR"/>
          </a:p>
        </p:txBody>
      </p:sp>
    </p:spTree>
    <p:extLst>
      <p:ext uri="{BB962C8B-B14F-4D97-AF65-F5344CB8AC3E}">
        <p14:creationId xmlns:p14="http://schemas.microsoft.com/office/powerpoint/2010/main" val="37772420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6F088F4-C766-4BE9-B314-F932E78D0875}"/>
              </a:ext>
            </a:extLst>
          </p:cNvPr>
          <p:cNvSpPr>
            <a:spLocks noGrp="1"/>
          </p:cNvSpPr>
          <p:nvPr>
            <p:ph type="ctrTitle"/>
          </p:nvPr>
        </p:nvSpPr>
        <p:spPr>
          <a:xfrm>
            <a:off x="1" y="3071004"/>
            <a:ext cx="9906000" cy="1966823"/>
          </a:xfrm>
          <a:solidFill>
            <a:srgbClr val="C00000"/>
          </a:solidFill>
        </p:spPr>
        <p:txBody>
          <a:bodyPr>
            <a:normAutofit fontScale="90000"/>
          </a:bodyPr>
          <a:lstStyle/>
          <a:p>
            <a:r>
              <a:rPr lang="tr-TR" dirty="0">
                <a:solidFill>
                  <a:schemeClr val="bg1"/>
                </a:solidFill>
              </a:rPr>
              <a:t/>
            </a:r>
            <a:br>
              <a:rPr lang="tr-TR" dirty="0">
                <a:solidFill>
                  <a:schemeClr val="bg1"/>
                </a:solidFill>
              </a:rPr>
            </a:br>
            <a:r>
              <a:rPr lang="tr-TR" dirty="0">
                <a:solidFill>
                  <a:schemeClr val="bg1"/>
                </a:solidFill>
              </a:rPr>
              <a:t/>
            </a:r>
            <a:br>
              <a:rPr lang="tr-TR" dirty="0">
                <a:solidFill>
                  <a:schemeClr val="bg1"/>
                </a:solidFill>
              </a:rPr>
            </a:br>
            <a:r>
              <a:rPr lang="tr-TR" dirty="0">
                <a:solidFill>
                  <a:schemeClr val="bg1"/>
                </a:solidFill>
              </a:rPr>
              <a:t/>
            </a:r>
            <a:br>
              <a:rPr lang="tr-TR" dirty="0">
                <a:solidFill>
                  <a:schemeClr val="bg1"/>
                </a:solidFill>
              </a:rPr>
            </a:br>
            <a:r>
              <a:rPr lang="tr-TR" dirty="0" smtClean="0">
                <a:solidFill>
                  <a:schemeClr val="bg1"/>
                </a:solidFill>
              </a:rPr>
              <a:t/>
            </a:r>
            <a:br>
              <a:rPr lang="tr-TR" dirty="0" smtClean="0">
                <a:solidFill>
                  <a:schemeClr val="bg1"/>
                </a:solidFill>
              </a:rPr>
            </a:br>
            <a:r>
              <a:rPr lang="tr-TR" dirty="0">
                <a:solidFill>
                  <a:schemeClr val="bg1"/>
                </a:solidFill>
              </a:rPr>
              <a:t/>
            </a:r>
            <a:br>
              <a:rPr lang="tr-TR" dirty="0">
                <a:solidFill>
                  <a:schemeClr val="bg1"/>
                </a:solidFill>
              </a:rPr>
            </a:br>
            <a:r>
              <a:rPr lang="tr-TR" dirty="0" smtClean="0">
                <a:solidFill>
                  <a:schemeClr val="bg1"/>
                </a:solidFill>
              </a:rPr>
              <a:t/>
            </a:r>
            <a:br>
              <a:rPr lang="tr-TR" dirty="0" smtClean="0">
                <a:solidFill>
                  <a:schemeClr val="bg1"/>
                </a:solidFill>
              </a:rPr>
            </a:br>
            <a:r>
              <a:rPr lang="tr-TR" sz="3100" b="1" dirty="0" smtClean="0">
                <a:solidFill>
                  <a:schemeClr val="bg1"/>
                </a:solidFill>
              </a:rPr>
              <a:t>RESMÎ </a:t>
            </a:r>
            <a:r>
              <a:rPr lang="tr-TR" sz="3100" b="1" dirty="0">
                <a:solidFill>
                  <a:schemeClr val="bg1"/>
                </a:solidFill>
              </a:rPr>
              <a:t>YAZIŞMALARDA UYGULANACAK USUL VE ESASLAR</a:t>
            </a:r>
            <a:r>
              <a:rPr lang="tr-TR" sz="4400" dirty="0">
                <a:solidFill>
                  <a:schemeClr val="bg1"/>
                </a:solidFill>
                <a:latin typeface="Arial" panose="020B0604020202020204" pitchFamily="34" charset="0"/>
                <a:cs typeface="Arial" panose="020B0604020202020204" pitchFamily="34" charset="0"/>
              </a:rPr>
              <a:t/>
            </a:r>
            <a:br>
              <a:rPr lang="tr-TR" sz="4400" dirty="0">
                <a:solidFill>
                  <a:schemeClr val="bg1"/>
                </a:solidFill>
                <a:latin typeface="Arial" panose="020B0604020202020204" pitchFamily="34" charset="0"/>
                <a:cs typeface="Arial" panose="020B0604020202020204" pitchFamily="34" charset="0"/>
              </a:rPr>
            </a:br>
            <a:r>
              <a:rPr lang="tr-TR" sz="4400" dirty="0">
                <a:solidFill>
                  <a:schemeClr val="bg1"/>
                </a:solidFill>
                <a:latin typeface="Arial" panose="020B0604020202020204" pitchFamily="34" charset="0"/>
                <a:cs typeface="Arial" panose="020B0604020202020204" pitchFamily="34" charset="0"/>
              </a:rPr>
              <a:t/>
            </a:r>
            <a:br>
              <a:rPr lang="tr-TR" sz="4400" dirty="0">
                <a:solidFill>
                  <a:schemeClr val="bg1"/>
                </a:solidFill>
                <a:latin typeface="Arial" panose="020B0604020202020204" pitchFamily="34" charset="0"/>
                <a:cs typeface="Arial" panose="020B0604020202020204" pitchFamily="34" charset="0"/>
              </a:rPr>
            </a:br>
            <a:r>
              <a:rPr lang="tr-TR" sz="1600" dirty="0" smtClean="0">
                <a:solidFill>
                  <a:schemeClr val="bg1"/>
                </a:solidFill>
                <a:latin typeface="Arial" panose="020B0604020202020204" pitchFamily="34" charset="0"/>
                <a:cs typeface="Arial" panose="020B0604020202020204" pitchFamily="34" charset="0"/>
              </a:rPr>
              <a:t>Şube Müdürü Dilek ODABAŞI</a:t>
            </a:r>
            <a:r>
              <a:rPr lang="tr-TR" sz="1600" dirty="0">
                <a:solidFill>
                  <a:schemeClr val="bg1"/>
                </a:solidFill>
                <a:latin typeface="Arial" panose="020B0604020202020204" pitchFamily="34" charset="0"/>
                <a:cs typeface="Arial" panose="020B0604020202020204" pitchFamily="34" charset="0"/>
              </a:rPr>
              <a:t/>
            </a:r>
            <a:br>
              <a:rPr lang="tr-TR" sz="1600" dirty="0">
                <a:solidFill>
                  <a:schemeClr val="bg1"/>
                </a:solidFill>
                <a:latin typeface="Arial" panose="020B0604020202020204" pitchFamily="34" charset="0"/>
                <a:cs typeface="Arial" panose="020B0604020202020204" pitchFamily="34" charset="0"/>
              </a:rPr>
            </a:br>
            <a:endParaRPr lang="tr-T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0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a:srcRect l="29782" t="31834" r="30297" b="32751"/>
          <a:stretch/>
        </p:blipFill>
        <p:spPr>
          <a:xfrm>
            <a:off x="1032705" y="1648055"/>
            <a:ext cx="7990525" cy="3987319"/>
          </a:xfrm>
          <a:prstGeom prst="rect">
            <a:avLst/>
          </a:prstGeom>
        </p:spPr>
      </p:pic>
    </p:spTree>
    <p:extLst>
      <p:ext uri="{BB962C8B-B14F-4D97-AF65-F5344CB8AC3E}">
        <p14:creationId xmlns:p14="http://schemas.microsoft.com/office/powerpoint/2010/main" val="3501817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dirty="0"/>
          </a:p>
        </p:txBody>
      </p:sp>
      <p:pic>
        <p:nvPicPr>
          <p:cNvPr id="7" name="İçerik Yer Tutucusu 3"/>
          <p:cNvPicPr>
            <a:picLocks noGrp="1" noChangeAspect="1"/>
          </p:cNvPicPr>
          <p:nvPr>
            <p:ph idx="1"/>
          </p:nvPr>
        </p:nvPicPr>
        <p:blipFill rotWithShape="1">
          <a:blip r:embed="rId2"/>
          <a:srcRect l="33964" t="50164" r="26624" b="30261"/>
          <a:stretch/>
        </p:blipFill>
        <p:spPr>
          <a:xfrm>
            <a:off x="1349166" y="2540878"/>
            <a:ext cx="7207667" cy="2013680"/>
          </a:xfrm>
          <a:prstGeom prst="rect">
            <a:avLst/>
          </a:prstGeom>
        </p:spPr>
      </p:pic>
    </p:spTree>
    <p:extLst>
      <p:ext uri="{BB962C8B-B14F-4D97-AF65-F5344CB8AC3E}">
        <p14:creationId xmlns:p14="http://schemas.microsoft.com/office/powerpoint/2010/main" val="3604978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TARİH</a:t>
            </a:r>
          </a:p>
        </p:txBody>
      </p:sp>
      <p:sp>
        <p:nvSpPr>
          <p:cNvPr id="3" name="İçerik Yer Tutucusu 2"/>
          <p:cNvSpPr>
            <a:spLocks noGrp="1"/>
          </p:cNvSpPr>
          <p:nvPr>
            <p:ph idx="1"/>
          </p:nvPr>
        </p:nvSpPr>
        <p:spPr/>
        <p:txBody>
          <a:bodyPr/>
          <a:lstStyle/>
          <a:p>
            <a:r>
              <a:rPr lang="tr-TR" dirty="0"/>
              <a:t>Tarih alanında sadece nokta (.) işareti kullanılmalıdır </a:t>
            </a:r>
            <a:r>
              <a:rPr lang="tr-TR" dirty="0" smtClean="0"/>
              <a:t>(08.01.2025). </a:t>
            </a:r>
            <a:r>
              <a:rPr lang="tr-TR" dirty="0"/>
              <a:t>Ay adı harfle yazılmak istenildiğinde ise sadece ilk harfi büyük olacak şekilde yazılmalıdır </a:t>
            </a:r>
            <a:r>
              <a:rPr lang="tr-TR" dirty="0" smtClean="0"/>
              <a:t>(08 Ocak 2025). </a:t>
            </a:r>
          </a:p>
          <a:p>
            <a:endParaRPr lang="tr-TR" dirty="0"/>
          </a:p>
        </p:txBody>
      </p:sp>
      <p:pic>
        <p:nvPicPr>
          <p:cNvPr id="4" name="İçerik Yer Tutucusu 3"/>
          <p:cNvPicPr>
            <a:picLocks noChangeAspect="1"/>
          </p:cNvPicPr>
          <p:nvPr/>
        </p:nvPicPr>
        <p:blipFill rotWithShape="1">
          <a:blip r:embed="rId2"/>
          <a:srcRect l="33964" t="50164" r="26624" b="30261"/>
          <a:stretch/>
        </p:blipFill>
        <p:spPr>
          <a:xfrm>
            <a:off x="1349166" y="3386267"/>
            <a:ext cx="7207667" cy="2013680"/>
          </a:xfrm>
          <a:prstGeom prst="rect">
            <a:avLst/>
          </a:prstGeom>
        </p:spPr>
      </p:pic>
    </p:spTree>
    <p:extLst>
      <p:ext uri="{BB962C8B-B14F-4D97-AF65-F5344CB8AC3E}">
        <p14:creationId xmlns:p14="http://schemas.microsoft.com/office/powerpoint/2010/main" val="3592319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KONU</a:t>
            </a:r>
          </a:p>
        </p:txBody>
      </p:sp>
      <p:sp>
        <p:nvSpPr>
          <p:cNvPr id="3" name="İçerik Yer Tutucusu 2"/>
          <p:cNvSpPr>
            <a:spLocks noGrp="1"/>
          </p:cNvSpPr>
          <p:nvPr>
            <p:ph idx="1"/>
          </p:nvPr>
        </p:nvSpPr>
        <p:spPr/>
        <p:txBody>
          <a:bodyPr/>
          <a:lstStyle/>
          <a:p>
            <a:r>
              <a:rPr lang="tr-TR" dirty="0"/>
              <a:t>Konu, belgenin içeriği hakkında kısa ve öz bilgi vermelidir. </a:t>
            </a:r>
            <a:endParaRPr lang="tr-TR" dirty="0" smtClean="0"/>
          </a:p>
          <a:p>
            <a:pPr algn="just"/>
            <a:r>
              <a:rPr lang="tr-TR" dirty="0" smtClean="0"/>
              <a:t>Belgenin </a:t>
            </a:r>
            <a:r>
              <a:rPr lang="tr-TR" dirty="0"/>
              <a:t>konusunda yer alan kelimelerin baş harfleri büyük yazılmalı ve konunun sonunda herhangi bir noktalama işareti kullanılmamalıdır. </a:t>
            </a:r>
          </a:p>
        </p:txBody>
      </p:sp>
      <p:pic>
        <p:nvPicPr>
          <p:cNvPr id="4" name="Resim 3"/>
          <p:cNvPicPr>
            <a:picLocks noChangeAspect="1"/>
          </p:cNvPicPr>
          <p:nvPr/>
        </p:nvPicPr>
        <p:blipFill rotWithShape="1">
          <a:blip r:embed="rId2"/>
          <a:srcRect l="29742" t="50811" r="31290" b="26050"/>
          <a:stretch/>
        </p:blipFill>
        <p:spPr>
          <a:xfrm>
            <a:off x="1045028" y="3486577"/>
            <a:ext cx="7634515" cy="2550021"/>
          </a:xfrm>
          <a:prstGeom prst="rect">
            <a:avLst/>
          </a:prstGeom>
        </p:spPr>
      </p:pic>
    </p:spTree>
    <p:extLst>
      <p:ext uri="{BB962C8B-B14F-4D97-AF65-F5344CB8AC3E}">
        <p14:creationId xmlns:p14="http://schemas.microsoft.com/office/powerpoint/2010/main" val="4028798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a:p>
        </p:txBody>
      </p:sp>
      <p:pic>
        <p:nvPicPr>
          <p:cNvPr id="4" name="İçerik Yer Tutucusu 3"/>
          <p:cNvPicPr>
            <a:picLocks noGrp="1" noChangeAspect="1"/>
          </p:cNvPicPr>
          <p:nvPr>
            <p:ph idx="1"/>
          </p:nvPr>
        </p:nvPicPr>
        <p:blipFill rotWithShape="1">
          <a:blip r:embed="rId2"/>
          <a:srcRect l="27959" t="28812" r="28000" b="31373"/>
          <a:stretch/>
        </p:blipFill>
        <p:spPr>
          <a:xfrm>
            <a:off x="681037" y="1518082"/>
            <a:ext cx="8687249" cy="4417666"/>
          </a:xfrm>
          <a:prstGeom prst="rect">
            <a:avLst/>
          </a:prstGeom>
        </p:spPr>
      </p:pic>
    </p:spTree>
    <p:extLst>
      <p:ext uri="{BB962C8B-B14F-4D97-AF65-F5344CB8AC3E}">
        <p14:creationId xmlns:p14="http://schemas.microsoft.com/office/powerpoint/2010/main" val="882202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KONU</a:t>
            </a:r>
          </a:p>
        </p:txBody>
      </p:sp>
      <p:pic>
        <p:nvPicPr>
          <p:cNvPr id="4" name="İçerik Yer Tutucusu 3"/>
          <p:cNvPicPr>
            <a:picLocks noGrp="1" noChangeAspect="1"/>
          </p:cNvPicPr>
          <p:nvPr>
            <p:ph idx="1"/>
          </p:nvPr>
        </p:nvPicPr>
        <p:blipFill rotWithShape="1">
          <a:blip r:embed="rId2"/>
          <a:srcRect l="29553" t="17110" r="29987" b="61833"/>
          <a:stretch/>
        </p:blipFill>
        <p:spPr>
          <a:xfrm>
            <a:off x="795421" y="2212975"/>
            <a:ext cx="8578872" cy="2511425"/>
          </a:xfrm>
          <a:prstGeom prst="rect">
            <a:avLst/>
          </a:prstGeom>
        </p:spPr>
      </p:pic>
      <p:sp>
        <p:nvSpPr>
          <p:cNvPr id="5" name="Metin kutusu 4"/>
          <p:cNvSpPr txBox="1"/>
          <p:nvPr/>
        </p:nvSpPr>
        <p:spPr>
          <a:xfrm>
            <a:off x="3305175" y="2952480"/>
            <a:ext cx="3295650" cy="369332"/>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2451276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MUHATAP</a:t>
            </a:r>
          </a:p>
        </p:txBody>
      </p:sp>
      <p:sp>
        <p:nvSpPr>
          <p:cNvPr id="3" name="İçerik Yer Tutucusu 2"/>
          <p:cNvSpPr>
            <a:spLocks noGrp="1"/>
          </p:cNvSpPr>
          <p:nvPr>
            <p:ph idx="1"/>
          </p:nvPr>
        </p:nvSpPr>
        <p:spPr/>
        <p:txBody>
          <a:bodyPr/>
          <a:lstStyle/>
          <a:p>
            <a:r>
              <a:rPr lang="tr-TR" dirty="0"/>
              <a:t>Muhatap, belgenin gönderileceği yeri ifade etmektedir</a:t>
            </a:r>
            <a:r>
              <a:rPr lang="tr-TR" dirty="0" smtClean="0"/>
              <a:t>.</a:t>
            </a:r>
          </a:p>
          <a:p>
            <a:r>
              <a:rPr lang="tr-TR" dirty="0"/>
              <a:t>Muhatap alanında, belgenin gönderileceği idare bilgisinin alt satırında parantez içinde “(…)” </a:t>
            </a:r>
            <a:r>
              <a:rPr lang="tr-TR" dirty="0" smtClean="0"/>
              <a:t>bağlı ilgili </a:t>
            </a:r>
            <a:r>
              <a:rPr lang="tr-TR" dirty="0"/>
              <a:t>idareye veya </a:t>
            </a:r>
            <a:r>
              <a:rPr lang="tr-TR" dirty="0" smtClean="0"/>
              <a:t>birime </a:t>
            </a:r>
            <a:r>
              <a:rPr lang="tr-TR" dirty="0"/>
              <a:t>yer </a:t>
            </a:r>
            <a:r>
              <a:rPr lang="tr-TR" dirty="0" smtClean="0"/>
              <a:t>verilebilmektedir.</a:t>
            </a:r>
          </a:p>
          <a:p>
            <a:r>
              <a:rPr lang="tr-TR" dirty="0">
                <a:solidFill>
                  <a:srgbClr val="FF0000"/>
                </a:solidFill>
              </a:rPr>
              <a:t>Bu şekilde hazırlanan belgelerde, metin kısmının arz veya rica ile bitirilmesi ilk satırda yer alan idareye göre belirlenmelidir.</a:t>
            </a:r>
          </a:p>
        </p:txBody>
      </p:sp>
    </p:spTree>
    <p:extLst>
      <p:ext uri="{BB962C8B-B14F-4D97-AF65-F5344CB8AC3E}">
        <p14:creationId xmlns:p14="http://schemas.microsoft.com/office/powerpoint/2010/main" val="332947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115" t="16667" r="30209" b="27778"/>
          <a:stretch/>
        </p:blipFill>
        <p:spPr>
          <a:xfrm>
            <a:off x="1752665" y="1022350"/>
            <a:ext cx="7134160" cy="5480881"/>
          </a:xfrm>
          <a:prstGeom prst="rect">
            <a:avLst/>
          </a:prstGeom>
        </p:spPr>
      </p:pic>
    </p:spTree>
    <p:extLst>
      <p:ext uri="{BB962C8B-B14F-4D97-AF65-F5344CB8AC3E}">
        <p14:creationId xmlns:p14="http://schemas.microsoft.com/office/powerpoint/2010/main" val="4268395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rotWithShape="1">
          <a:blip r:embed="rId2"/>
          <a:srcRect l="29829" t="18092" r="30936" b="42612"/>
          <a:stretch/>
        </p:blipFill>
        <p:spPr>
          <a:xfrm>
            <a:off x="1090612" y="1518082"/>
            <a:ext cx="7724776" cy="4351985"/>
          </a:xfrm>
          <a:prstGeom prst="rect">
            <a:avLst/>
          </a:prstGeom>
        </p:spPr>
      </p:pic>
      <p:sp>
        <p:nvSpPr>
          <p:cNvPr id="7" name="Metin kutusu 6"/>
          <p:cNvSpPr txBox="1"/>
          <p:nvPr/>
        </p:nvSpPr>
        <p:spPr>
          <a:xfrm>
            <a:off x="3676650" y="2110403"/>
            <a:ext cx="952500" cy="369332"/>
          </a:xfrm>
          <a:prstGeom prst="rect">
            <a:avLst/>
          </a:prstGeom>
          <a:solidFill>
            <a:schemeClr val="bg1">
              <a:lumMod val="95000"/>
            </a:schemeClr>
          </a:solidFill>
        </p:spPr>
        <p:txBody>
          <a:bodyPr wrap="square" rtlCol="0">
            <a:spAutoFit/>
          </a:bodyPr>
          <a:lstStyle/>
          <a:p>
            <a:endParaRPr lang="tr-TR" dirty="0"/>
          </a:p>
        </p:txBody>
      </p:sp>
      <p:sp>
        <p:nvSpPr>
          <p:cNvPr id="8" name="Metin kutusu 7"/>
          <p:cNvSpPr txBox="1"/>
          <p:nvPr/>
        </p:nvSpPr>
        <p:spPr>
          <a:xfrm>
            <a:off x="1190625" y="4752975"/>
            <a:ext cx="7562850" cy="457200"/>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1469216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Muhatabın Tüzel Kişi Olması Durumu</a:t>
            </a:r>
          </a:p>
        </p:txBody>
      </p:sp>
      <p:sp>
        <p:nvSpPr>
          <p:cNvPr id="3" name="İçerik Yer Tutucusu 2"/>
          <p:cNvSpPr>
            <a:spLocks noGrp="1"/>
          </p:cNvSpPr>
          <p:nvPr>
            <p:ph idx="1"/>
          </p:nvPr>
        </p:nvSpPr>
        <p:spPr/>
        <p:txBody>
          <a:bodyPr/>
          <a:lstStyle/>
          <a:p>
            <a:r>
              <a:rPr lang="tr-TR" dirty="0"/>
              <a:t>Tüzel kişiler için Merkezi Sicil Kayıt Sistemi (MERSİS) kayıtları kullanılmalıdır. MERSİS kayıtlarında tüzel kişi adının kısaltılmış hali mevcutsa muhatap bilgilerine kısaltma yazılmalıdır. </a:t>
            </a:r>
          </a:p>
        </p:txBody>
      </p:sp>
      <p:pic>
        <p:nvPicPr>
          <p:cNvPr id="4" name="Resim 3"/>
          <p:cNvPicPr>
            <a:picLocks noChangeAspect="1"/>
          </p:cNvPicPr>
          <p:nvPr/>
        </p:nvPicPr>
        <p:blipFill rotWithShape="1">
          <a:blip r:embed="rId2"/>
          <a:srcRect l="29167" t="37222" r="29271" b="49722"/>
          <a:stretch/>
        </p:blipFill>
        <p:spPr>
          <a:xfrm>
            <a:off x="1295400" y="3409950"/>
            <a:ext cx="7600950" cy="1343025"/>
          </a:xfrm>
          <a:prstGeom prst="rect">
            <a:avLst/>
          </a:prstGeom>
        </p:spPr>
      </p:pic>
    </p:spTree>
    <p:extLst>
      <p:ext uri="{BB962C8B-B14F-4D97-AF65-F5344CB8AC3E}">
        <p14:creationId xmlns:p14="http://schemas.microsoft.com/office/powerpoint/2010/main" val="1282421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YAZI TİPİ VE HARF BÜYÜKLÜĞÜ </a:t>
            </a:r>
          </a:p>
        </p:txBody>
      </p:sp>
      <p:sp>
        <p:nvSpPr>
          <p:cNvPr id="3" name="İçerik Yer Tutucusu 2"/>
          <p:cNvSpPr>
            <a:spLocks noGrp="1"/>
          </p:cNvSpPr>
          <p:nvPr>
            <p:ph idx="1"/>
          </p:nvPr>
        </p:nvSpPr>
        <p:spPr/>
        <p:txBody>
          <a:bodyPr/>
          <a:lstStyle/>
          <a:p>
            <a:r>
              <a:rPr lang="tr-TR" dirty="0"/>
              <a:t>Belgenin başlık, sayı, konu, tarih ve muhatap gibi kısımlarının yazı tipi ve harf boyutu, metin </a:t>
            </a:r>
            <a:r>
              <a:rPr lang="tr-TR" dirty="0" smtClean="0"/>
              <a:t>kısmının </a:t>
            </a:r>
            <a:r>
              <a:rPr lang="tr-TR" dirty="0"/>
              <a:t>yazı tipi ve harf </a:t>
            </a:r>
            <a:r>
              <a:rPr lang="tr-TR" dirty="0" smtClean="0"/>
              <a:t>boyutuyla </a:t>
            </a:r>
            <a:r>
              <a:rPr lang="tr-TR" dirty="0"/>
              <a:t>aynı </a:t>
            </a:r>
            <a:r>
              <a:rPr lang="tr-TR" dirty="0" smtClean="0"/>
              <a:t>olmalıdır.</a:t>
            </a:r>
            <a:endParaRPr lang="tr-TR" dirty="0"/>
          </a:p>
        </p:txBody>
      </p:sp>
      <p:pic>
        <p:nvPicPr>
          <p:cNvPr id="4" name="Resim 3"/>
          <p:cNvPicPr>
            <a:picLocks noChangeAspect="1"/>
          </p:cNvPicPr>
          <p:nvPr/>
        </p:nvPicPr>
        <p:blipFill rotWithShape="1">
          <a:blip r:embed="rId2"/>
          <a:srcRect l="33233" t="51191" r="34827" b="37029"/>
          <a:stretch/>
        </p:blipFill>
        <p:spPr>
          <a:xfrm>
            <a:off x="910103" y="3430420"/>
            <a:ext cx="8085793" cy="1615440"/>
          </a:xfrm>
          <a:prstGeom prst="rect">
            <a:avLst/>
          </a:prstGeom>
        </p:spPr>
      </p:pic>
    </p:spTree>
    <p:extLst>
      <p:ext uri="{BB962C8B-B14F-4D97-AF65-F5344CB8AC3E}">
        <p14:creationId xmlns:p14="http://schemas.microsoft.com/office/powerpoint/2010/main" val="4101110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Muhatabın Gerçek Kişi Olması Durumu </a:t>
            </a:r>
          </a:p>
        </p:txBody>
      </p:sp>
      <p:sp>
        <p:nvSpPr>
          <p:cNvPr id="3" name="İçerik Yer Tutucusu 2"/>
          <p:cNvSpPr>
            <a:spLocks noGrp="1"/>
          </p:cNvSpPr>
          <p:nvPr>
            <p:ph idx="1"/>
          </p:nvPr>
        </p:nvSpPr>
        <p:spPr/>
        <p:txBody>
          <a:bodyPr/>
          <a:lstStyle/>
          <a:p>
            <a:r>
              <a:rPr lang="tr-TR" dirty="0"/>
              <a:t>Muhatabın gerçek kişi olması durumunda, ad ve soyadı bilgilerinde kısaltma </a:t>
            </a:r>
            <a:r>
              <a:rPr lang="tr-TR" dirty="0" smtClean="0"/>
              <a:t>kullanılmamalıdır.</a:t>
            </a:r>
            <a:endParaRPr lang="tr-TR" dirty="0"/>
          </a:p>
        </p:txBody>
      </p:sp>
      <p:pic>
        <p:nvPicPr>
          <p:cNvPr id="4" name="Resim 3"/>
          <p:cNvPicPr>
            <a:picLocks noChangeAspect="1"/>
          </p:cNvPicPr>
          <p:nvPr/>
        </p:nvPicPr>
        <p:blipFill rotWithShape="1">
          <a:blip r:embed="rId2"/>
          <a:srcRect l="29063" t="42037" r="29687" b="27963"/>
          <a:stretch/>
        </p:blipFill>
        <p:spPr>
          <a:xfrm>
            <a:off x="1047220" y="2857500"/>
            <a:ext cx="7811560" cy="3195638"/>
          </a:xfrm>
          <a:prstGeom prst="rect">
            <a:avLst/>
          </a:prstGeom>
        </p:spPr>
      </p:pic>
    </p:spTree>
    <p:extLst>
      <p:ext uri="{BB962C8B-B14F-4D97-AF65-F5344CB8AC3E}">
        <p14:creationId xmlns:p14="http://schemas.microsoft.com/office/powerpoint/2010/main" val="4005201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Muhatap Yazımında Sık Yapılan Hatalar </a:t>
            </a:r>
          </a:p>
        </p:txBody>
      </p:sp>
      <p:sp>
        <p:nvSpPr>
          <p:cNvPr id="3" name="İçerik Yer Tutucusu 2"/>
          <p:cNvSpPr>
            <a:spLocks noGrp="1"/>
          </p:cNvSpPr>
          <p:nvPr>
            <p:ph idx="1"/>
          </p:nvPr>
        </p:nvSpPr>
        <p:spPr/>
        <p:txBody>
          <a:bodyPr/>
          <a:lstStyle/>
          <a:p>
            <a:r>
              <a:rPr lang="tr-TR" dirty="0"/>
              <a:t>Muhatap bölümünde ilk satırda ve idare ismi dikkate alınarak yönelme hâl eki kullanılmalıdır. </a:t>
            </a:r>
          </a:p>
        </p:txBody>
      </p:sp>
      <p:pic>
        <p:nvPicPr>
          <p:cNvPr id="4" name="Resim 3"/>
          <p:cNvPicPr>
            <a:picLocks noChangeAspect="1"/>
          </p:cNvPicPr>
          <p:nvPr/>
        </p:nvPicPr>
        <p:blipFill rotWithShape="1">
          <a:blip r:embed="rId2"/>
          <a:srcRect l="28646" t="54630" r="30104" b="15370"/>
          <a:stretch/>
        </p:blipFill>
        <p:spPr>
          <a:xfrm>
            <a:off x="824542" y="2819874"/>
            <a:ext cx="7914016" cy="3237552"/>
          </a:xfrm>
          <a:prstGeom prst="rect">
            <a:avLst/>
          </a:prstGeom>
        </p:spPr>
      </p:pic>
    </p:spTree>
    <p:extLst>
      <p:ext uri="{BB962C8B-B14F-4D97-AF65-F5344CB8AC3E}">
        <p14:creationId xmlns:p14="http://schemas.microsoft.com/office/powerpoint/2010/main" val="4225416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8709" t="44381" r="29627" b="10244"/>
          <a:stretch/>
        </p:blipFill>
        <p:spPr>
          <a:xfrm>
            <a:off x="924463" y="1319674"/>
            <a:ext cx="8057073" cy="4935864"/>
          </a:xfrm>
          <a:prstGeom prst="rect">
            <a:avLst/>
          </a:prstGeom>
        </p:spPr>
      </p:pic>
    </p:spTree>
    <p:extLst>
      <p:ext uri="{BB962C8B-B14F-4D97-AF65-F5344CB8AC3E}">
        <p14:creationId xmlns:p14="http://schemas.microsoft.com/office/powerpoint/2010/main" val="966284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İLGİ</a:t>
            </a:r>
          </a:p>
        </p:txBody>
      </p:sp>
      <p:sp>
        <p:nvSpPr>
          <p:cNvPr id="3" name="İçerik Yer Tutucusu 2"/>
          <p:cNvSpPr>
            <a:spLocks noGrp="1"/>
          </p:cNvSpPr>
          <p:nvPr>
            <p:ph idx="1"/>
          </p:nvPr>
        </p:nvSpPr>
        <p:spPr/>
        <p:txBody>
          <a:bodyPr/>
          <a:lstStyle/>
          <a:p>
            <a:r>
              <a:rPr lang="tr-TR" dirty="0"/>
              <a:t>İlgi, iki yana yaslı olarak yazılan ve birden fazla olduğunda belgelerin tarih sırasına göre kronolojik düzenlendiği alandır. </a:t>
            </a:r>
            <a:endParaRPr lang="tr-TR" dirty="0" smtClean="0"/>
          </a:p>
          <a:p>
            <a:r>
              <a:rPr lang="tr-TR" dirty="0" smtClean="0"/>
              <a:t>İlgide </a:t>
            </a:r>
            <a:r>
              <a:rPr lang="tr-TR" dirty="0"/>
              <a:t>aşağıdaki bilgilerin yer alması gerekmektedir. </a:t>
            </a:r>
            <a:endParaRPr lang="tr-TR" dirty="0" smtClean="0"/>
          </a:p>
          <a:p>
            <a:r>
              <a:rPr lang="tr-TR" dirty="0"/>
              <a:t>İlgi tutulan belgelerden yazı içinde </a:t>
            </a:r>
            <a:r>
              <a:rPr lang="tr-TR" dirty="0" smtClean="0"/>
              <a:t>bahsedilmelidir</a:t>
            </a:r>
          </a:p>
        </p:txBody>
      </p:sp>
    </p:spTree>
    <p:extLst>
      <p:ext uri="{BB962C8B-B14F-4D97-AF65-F5344CB8AC3E}">
        <p14:creationId xmlns:p14="http://schemas.microsoft.com/office/powerpoint/2010/main" val="473376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8751" t="32222" r="29374" b="27037"/>
          <a:stretch/>
        </p:blipFill>
        <p:spPr>
          <a:xfrm>
            <a:off x="485804" y="1270000"/>
            <a:ext cx="8934392" cy="4889500"/>
          </a:xfrm>
          <a:prstGeom prst="rect">
            <a:avLst/>
          </a:prstGeom>
        </p:spPr>
      </p:pic>
    </p:spTree>
    <p:extLst>
      <p:ext uri="{BB962C8B-B14F-4D97-AF65-F5344CB8AC3E}">
        <p14:creationId xmlns:p14="http://schemas.microsoft.com/office/powerpoint/2010/main" val="1282766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9438" y="1410317"/>
            <a:ext cx="8543925" cy="3877646"/>
          </a:xfrm>
        </p:spPr>
        <p:txBody>
          <a:bodyPr/>
          <a:lstStyle/>
          <a:p>
            <a:r>
              <a:rPr lang="tr-TR" dirty="0"/>
              <a:t>İlgi tutulan belgenin muhatapta olmaması durumunda, belge muhataba ek olarak iletilmelidir.</a:t>
            </a:r>
          </a:p>
          <a:p>
            <a:endParaRPr lang="tr-TR" dirty="0"/>
          </a:p>
        </p:txBody>
      </p:sp>
      <p:pic>
        <p:nvPicPr>
          <p:cNvPr id="4" name="İçerik Yer Tutucusu 3"/>
          <p:cNvPicPr>
            <a:picLocks noChangeAspect="1"/>
          </p:cNvPicPr>
          <p:nvPr/>
        </p:nvPicPr>
        <p:blipFill rotWithShape="1">
          <a:blip r:embed="rId2"/>
          <a:srcRect l="29369" t="34384" r="31212" b="21735"/>
          <a:stretch/>
        </p:blipFill>
        <p:spPr>
          <a:xfrm>
            <a:off x="1263649" y="2171701"/>
            <a:ext cx="7484094" cy="4686300"/>
          </a:xfrm>
          <a:prstGeom prst="rect">
            <a:avLst/>
          </a:prstGeom>
        </p:spPr>
      </p:pic>
    </p:spTree>
    <p:extLst>
      <p:ext uri="{BB962C8B-B14F-4D97-AF65-F5344CB8AC3E}">
        <p14:creationId xmlns:p14="http://schemas.microsoft.com/office/powerpoint/2010/main" val="3833922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8" y="1581582"/>
            <a:ext cx="8543925" cy="601846"/>
          </a:xfrm>
        </p:spPr>
        <p:txBody>
          <a:bodyPr/>
          <a:lstStyle/>
          <a:p>
            <a:r>
              <a:rPr lang="tr-TR" dirty="0"/>
              <a:t>İlgi Tutulan Belge Tarihinin Yazımı </a:t>
            </a:r>
          </a:p>
        </p:txBody>
      </p:sp>
      <p:sp>
        <p:nvSpPr>
          <p:cNvPr id="3" name="İçerik Yer Tutucusu 2"/>
          <p:cNvSpPr>
            <a:spLocks noGrp="1"/>
          </p:cNvSpPr>
          <p:nvPr>
            <p:ph idx="1"/>
          </p:nvPr>
        </p:nvSpPr>
        <p:spPr/>
        <p:txBody>
          <a:bodyPr/>
          <a:lstStyle/>
          <a:p>
            <a:r>
              <a:rPr lang="tr-TR" dirty="0"/>
              <a:t>İlgi kısmında vatandaş başvuruları haricinde “</a:t>
            </a:r>
            <a:r>
              <a:rPr lang="tr-TR" dirty="0" err="1"/>
              <a:t>bila</a:t>
            </a:r>
            <a:r>
              <a:rPr lang="tr-TR" dirty="0"/>
              <a:t> tarihli” veya “tarihsiz” ifadesi kullanılmamalıdır</a:t>
            </a:r>
            <a:r>
              <a:rPr lang="tr-TR" dirty="0" smtClean="0"/>
              <a:t>.</a:t>
            </a:r>
          </a:p>
          <a:p>
            <a:r>
              <a:rPr lang="tr-TR" dirty="0" smtClean="0"/>
              <a:t> </a:t>
            </a:r>
            <a:r>
              <a:rPr lang="tr-TR" dirty="0"/>
              <a:t>Belgenin görüntüsünden ve </a:t>
            </a:r>
            <a:r>
              <a:rPr lang="tr-TR" dirty="0" smtClean="0"/>
              <a:t>üst verisinden </a:t>
            </a:r>
            <a:r>
              <a:rPr lang="tr-TR" dirty="0"/>
              <a:t>erişilen tarih bilgisine ilgide muhakkak yer verilmelidir.</a:t>
            </a:r>
          </a:p>
        </p:txBody>
      </p:sp>
      <p:pic>
        <p:nvPicPr>
          <p:cNvPr id="4" name="Resim 3"/>
          <p:cNvPicPr>
            <a:picLocks noChangeAspect="1"/>
          </p:cNvPicPr>
          <p:nvPr/>
        </p:nvPicPr>
        <p:blipFill rotWithShape="1">
          <a:blip r:embed="rId2"/>
          <a:srcRect l="29479" t="53333" r="29375" b="34075"/>
          <a:stretch/>
        </p:blipFill>
        <p:spPr>
          <a:xfrm>
            <a:off x="376238" y="3924300"/>
            <a:ext cx="9184621" cy="1581150"/>
          </a:xfrm>
          <a:prstGeom prst="rect">
            <a:avLst/>
          </a:prstGeom>
        </p:spPr>
      </p:pic>
    </p:spTree>
    <p:extLst>
      <p:ext uri="{BB962C8B-B14F-4D97-AF65-F5344CB8AC3E}">
        <p14:creationId xmlns:p14="http://schemas.microsoft.com/office/powerpoint/2010/main" val="3011561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İlgi Tutulan Belge Sayısının Yazımı</a:t>
            </a:r>
          </a:p>
        </p:txBody>
      </p:sp>
      <p:sp>
        <p:nvSpPr>
          <p:cNvPr id="3" name="İçerik Yer Tutucusu 2"/>
          <p:cNvSpPr>
            <a:spLocks noGrp="1"/>
          </p:cNvSpPr>
          <p:nvPr>
            <p:ph idx="1"/>
          </p:nvPr>
        </p:nvSpPr>
        <p:spPr/>
        <p:txBody>
          <a:bodyPr/>
          <a:lstStyle/>
          <a:p>
            <a:r>
              <a:rPr lang="tr-TR" dirty="0"/>
              <a:t>İlgi olarak eklenen belgenin sadece kayıt numarası yazılmamalı, belgenin hazırlanma süreci ve ait olduğu idare/birim bilgisine de erişilebilmesi amacıyla 4 bölümden oluşan sayı, bütünüyle yazılmalıdır. </a:t>
            </a:r>
          </a:p>
        </p:txBody>
      </p:sp>
      <p:pic>
        <p:nvPicPr>
          <p:cNvPr id="4" name="Resim 3"/>
          <p:cNvPicPr>
            <a:picLocks noChangeAspect="1"/>
          </p:cNvPicPr>
          <p:nvPr/>
        </p:nvPicPr>
        <p:blipFill rotWithShape="1">
          <a:blip r:embed="rId2"/>
          <a:srcRect l="28541" t="53704" r="29792" b="32962"/>
          <a:stretch/>
        </p:blipFill>
        <p:spPr>
          <a:xfrm>
            <a:off x="440796" y="3447564"/>
            <a:ext cx="9210195" cy="1657835"/>
          </a:xfrm>
          <a:prstGeom prst="rect">
            <a:avLst/>
          </a:prstGeom>
        </p:spPr>
      </p:pic>
    </p:spTree>
    <p:extLst>
      <p:ext uri="{BB962C8B-B14F-4D97-AF65-F5344CB8AC3E}">
        <p14:creationId xmlns:p14="http://schemas.microsoft.com/office/powerpoint/2010/main" val="784912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30509" t="17121" r="31208" b="54343"/>
          <a:stretch/>
        </p:blipFill>
        <p:spPr>
          <a:xfrm>
            <a:off x="810882" y="1518082"/>
            <a:ext cx="7970807" cy="3288284"/>
          </a:xfrm>
          <a:prstGeom prst="rect">
            <a:avLst/>
          </a:prstGeom>
        </p:spPr>
      </p:pic>
      <p:sp>
        <p:nvSpPr>
          <p:cNvPr id="5" name="Metin kutusu 4"/>
          <p:cNvSpPr txBox="1"/>
          <p:nvPr/>
        </p:nvSpPr>
        <p:spPr>
          <a:xfrm>
            <a:off x="3648974" y="2216988"/>
            <a:ext cx="681487" cy="369332"/>
          </a:xfrm>
          <a:prstGeom prst="rect">
            <a:avLst/>
          </a:prstGeom>
          <a:solidFill>
            <a:schemeClr val="bg1">
              <a:lumMod val="85000"/>
            </a:schemeClr>
          </a:solidFill>
        </p:spPr>
        <p:txBody>
          <a:bodyPr wrap="square" rtlCol="0">
            <a:spAutoFit/>
          </a:bodyPr>
          <a:lstStyle/>
          <a:p>
            <a:endParaRPr lang="tr-TR"/>
          </a:p>
        </p:txBody>
      </p:sp>
      <p:sp>
        <p:nvSpPr>
          <p:cNvPr id="6" name="Metin kutusu 5"/>
          <p:cNvSpPr txBox="1"/>
          <p:nvPr/>
        </p:nvSpPr>
        <p:spPr>
          <a:xfrm>
            <a:off x="1316967" y="4362091"/>
            <a:ext cx="681487" cy="369332"/>
          </a:xfrm>
          <a:prstGeom prst="rect">
            <a:avLst/>
          </a:prstGeom>
          <a:solidFill>
            <a:schemeClr val="bg1">
              <a:lumMod val="85000"/>
            </a:schemeClr>
          </a:solidFill>
        </p:spPr>
        <p:txBody>
          <a:bodyPr wrap="square" rtlCol="0">
            <a:spAutoFit/>
          </a:bodyPr>
          <a:lstStyle/>
          <a:p>
            <a:endParaRPr lang="tr-TR"/>
          </a:p>
        </p:txBody>
      </p:sp>
    </p:spTree>
    <p:extLst>
      <p:ext uri="{BB962C8B-B14F-4D97-AF65-F5344CB8AC3E}">
        <p14:creationId xmlns:p14="http://schemas.microsoft.com/office/powerpoint/2010/main" val="3462240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a:t>
            </a:r>
          </a:p>
        </p:txBody>
      </p:sp>
      <p:sp>
        <p:nvSpPr>
          <p:cNvPr id="3" name="İçerik Yer Tutucusu 2"/>
          <p:cNvSpPr>
            <a:spLocks noGrp="1"/>
          </p:cNvSpPr>
          <p:nvPr>
            <p:ph idx="1"/>
          </p:nvPr>
        </p:nvSpPr>
        <p:spPr/>
        <p:txBody>
          <a:bodyPr/>
          <a:lstStyle/>
          <a:p>
            <a:pPr marL="0" indent="0" algn="just">
              <a:buNone/>
            </a:pPr>
            <a:r>
              <a:rPr lang="tr-TR" dirty="0"/>
              <a:t>Resmî yazılarda esas unsuru teşkil eden ve muhatabın bilgilendirildiği kısım metindir. Metin, aşağıdaki hususlar dikkate alınarak hazırlanmalıdır: </a:t>
            </a:r>
            <a:endParaRPr lang="tr-TR" dirty="0" smtClean="0"/>
          </a:p>
          <a:p>
            <a:pPr algn="just"/>
            <a:r>
              <a:rPr lang="tr-TR" dirty="0" smtClean="0"/>
              <a:t>Açık</a:t>
            </a:r>
            <a:r>
              <a:rPr lang="tr-TR" dirty="0"/>
              <a:t>, anlaşılabilir, kısa ve olabildiğince öz anlatım benimsenmeli, </a:t>
            </a:r>
            <a:endParaRPr lang="tr-TR" dirty="0" smtClean="0"/>
          </a:p>
          <a:p>
            <a:pPr algn="just"/>
            <a:r>
              <a:rPr lang="tr-TR" dirty="0" smtClean="0"/>
              <a:t>Herkesçe </a:t>
            </a:r>
            <a:r>
              <a:rPr lang="tr-TR" dirty="0"/>
              <a:t>bilinen Türkçe kelimeler tercih edilmeli, </a:t>
            </a:r>
            <a:endParaRPr lang="tr-TR" dirty="0" smtClean="0"/>
          </a:p>
          <a:p>
            <a:pPr algn="just"/>
            <a:r>
              <a:rPr lang="tr-TR" dirty="0" smtClean="0"/>
              <a:t>Türkçe </a:t>
            </a:r>
            <a:r>
              <a:rPr lang="tr-TR" dirty="0"/>
              <a:t>dil bilgisi ve yazım kurallarına uygunluk sağlanmalı (Türk Dil Kurumu Sözlüğü ve Yazım Kılavuzu dikkate alınmalı), </a:t>
            </a:r>
            <a:endParaRPr lang="tr-TR" dirty="0" smtClean="0"/>
          </a:p>
          <a:p>
            <a:pPr algn="just"/>
            <a:r>
              <a:rPr lang="tr-TR" dirty="0" smtClean="0"/>
              <a:t>Sebep-sonuç </a:t>
            </a:r>
            <a:r>
              <a:rPr lang="tr-TR" dirty="0"/>
              <a:t>ilişkisi oluşturulmalı (belgeyi imzalayacak yetkili makam veya makamlar ikna edilebilmeli), </a:t>
            </a:r>
            <a:endParaRPr lang="tr-TR" dirty="0" smtClean="0"/>
          </a:p>
          <a:p>
            <a:pPr algn="just"/>
            <a:r>
              <a:rPr lang="tr-TR" dirty="0" smtClean="0"/>
              <a:t>Metin </a:t>
            </a:r>
            <a:r>
              <a:rPr lang="tr-TR" dirty="0"/>
              <a:t>içinde şahsileştirilmiş anlatımdan kaçınılmalıdır. Bu sebeple, cümle sonları (metnin son cümlesi hariç) -</a:t>
            </a:r>
            <a:r>
              <a:rPr lang="tr-TR" dirty="0" err="1"/>
              <a:t>dır</a:t>
            </a:r>
            <a:r>
              <a:rPr lang="tr-TR" dirty="0"/>
              <a:t>/-</a:t>
            </a:r>
            <a:r>
              <a:rPr lang="tr-TR" dirty="0" err="1"/>
              <a:t>dir</a:t>
            </a:r>
            <a:r>
              <a:rPr lang="tr-TR" dirty="0"/>
              <a:t>/-dur/-dür/-tır/-tir/-tur/-tür (koşaç) eklerinden uygun olanı ile bitirilmelidir. Böylelikle kurumsal bir ifade sağlanmış olacaktır.</a:t>
            </a:r>
          </a:p>
        </p:txBody>
      </p:sp>
    </p:spTree>
    <p:extLst>
      <p:ext uri="{BB962C8B-B14F-4D97-AF65-F5344CB8AC3E}">
        <p14:creationId xmlns:p14="http://schemas.microsoft.com/office/powerpoint/2010/main" val="1580861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r>
              <a:rPr lang="tr-TR" dirty="0"/>
              <a:t>Belgenin metin kısmında Times New Roman (12 punto) veya </a:t>
            </a:r>
            <a:r>
              <a:rPr lang="tr-TR" dirty="0" err="1"/>
              <a:t>Arial</a:t>
            </a:r>
            <a:r>
              <a:rPr lang="tr-TR" dirty="0"/>
              <a:t> (11 punto) yazı tipi olması gerekmektedir. Gerekli hallerde harf büyüklüğü 9 puntoya kadar </a:t>
            </a:r>
            <a:r>
              <a:rPr lang="tr-TR" dirty="0" smtClean="0"/>
              <a:t>düşürülebilmektedir.</a:t>
            </a:r>
          </a:p>
          <a:p>
            <a:endParaRPr lang="tr-TR" sz="1800" dirty="0">
              <a:latin typeface="Arial" panose="020B0604020202020204" pitchFamily="34" charset="0"/>
              <a:cs typeface="Arial" panose="020B0604020202020204" pitchFamily="34" charset="0"/>
            </a:endParaRPr>
          </a:p>
        </p:txBody>
      </p:sp>
      <p:sp>
        <p:nvSpPr>
          <p:cNvPr id="4" name="Unvan 1"/>
          <p:cNvSpPr>
            <a:spLocks noGrp="1"/>
          </p:cNvSpPr>
          <p:nvPr>
            <p:ph type="title"/>
          </p:nvPr>
        </p:nvSpPr>
        <p:spPr/>
        <p:txBody>
          <a:bodyPr/>
          <a:lstStyle/>
          <a:p>
            <a:r>
              <a:rPr lang="tr-TR" dirty="0"/>
              <a:t>YAZI TİPİ VE HARF BÜYÜKLÜĞÜ </a:t>
            </a:r>
          </a:p>
        </p:txBody>
      </p:sp>
      <p:pic>
        <p:nvPicPr>
          <p:cNvPr id="6" name="Resim 5"/>
          <p:cNvPicPr>
            <a:picLocks noChangeAspect="1"/>
          </p:cNvPicPr>
          <p:nvPr/>
        </p:nvPicPr>
        <p:blipFill rotWithShape="1">
          <a:blip r:embed="rId2"/>
          <a:srcRect l="33583" t="48296" r="34958" b="33000"/>
          <a:stretch/>
        </p:blipFill>
        <p:spPr>
          <a:xfrm>
            <a:off x="2076450" y="3406140"/>
            <a:ext cx="5753100" cy="1924050"/>
          </a:xfrm>
          <a:prstGeom prst="rect">
            <a:avLst/>
          </a:prstGeom>
        </p:spPr>
      </p:pic>
    </p:spTree>
    <p:extLst>
      <p:ext uri="{BB962C8B-B14F-4D97-AF65-F5344CB8AC3E}">
        <p14:creationId xmlns:p14="http://schemas.microsoft.com/office/powerpoint/2010/main" val="779426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5706" t="36374" r="25998" b="34933"/>
          <a:stretch/>
        </p:blipFill>
        <p:spPr>
          <a:xfrm>
            <a:off x="854014" y="2208361"/>
            <a:ext cx="8583284" cy="2868507"/>
          </a:xfrm>
          <a:prstGeom prst="rect">
            <a:avLst/>
          </a:prstGeom>
        </p:spPr>
      </p:pic>
    </p:spTree>
    <p:extLst>
      <p:ext uri="{BB962C8B-B14F-4D97-AF65-F5344CB8AC3E}">
        <p14:creationId xmlns:p14="http://schemas.microsoft.com/office/powerpoint/2010/main" val="891957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Sonu Arz/Rica Kullanımı</a:t>
            </a:r>
          </a:p>
        </p:txBody>
      </p:sp>
      <p:sp>
        <p:nvSpPr>
          <p:cNvPr id="3" name="İçerik Yer Tutucusu 2"/>
          <p:cNvSpPr>
            <a:spLocks noGrp="1"/>
          </p:cNvSpPr>
          <p:nvPr>
            <p:ph idx="1"/>
          </p:nvPr>
        </p:nvSpPr>
        <p:spPr>
          <a:xfrm>
            <a:off x="681038" y="2299317"/>
            <a:ext cx="8543925" cy="3946208"/>
          </a:xfrm>
        </p:spPr>
        <p:txBody>
          <a:bodyPr>
            <a:normAutofit fontScale="92500" lnSpcReduction="10000"/>
          </a:bodyPr>
          <a:lstStyle/>
          <a:p>
            <a:pPr algn="just"/>
            <a:r>
              <a:rPr lang="tr-TR" dirty="0"/>
              <a:t>Hiyerarşi yönünden alt makamlarla yapılan yazışmalar “Rica ederim.”, </a:t>
            </a:r>
            <a:endParaRPr lang="tr-TR" dirty="0" smtClean="0"/>
          </a:p>
          <a:p>
            <a:pPr algn="just"/>
            <a:r>
              <a:rPr lang="tr-TR" dirty="0" smtClean="0"/>
              <a:t>Üst </a:t>
            </a:r>
            <a:r>
              <a:rPr lang="tr-TR" dirty="0"/>
              <a:t>ve aynı düzeydeki makamlarla yapılan yazışmalar “Arz ederim.” ibaresiyle bitirilmelidir. </a:t>
            </a:r>
            <a:endParaRPr lang="tr-TR" dirty="0" smtClean="0"/>
          </a:p>
          <a:p>
            <a:pPr algn="just"/>
            <a:r>
              <a:rPr lang="tr-TR" dirty="0" smtClean="0"/>
              <a:t>Üst</a:t>
            </a:r>
            <a:r>
              <a:rPr lang="tr-TR" dirty="0"/>
              <a:t>, aynı düzey ve alt makamlara birlikte dağıtımlı olarak yapılan yazışmalar “Arz ve rica ederim.” veya “Arz/rica ederim.” ibaresiyle bitirilmelidir. </a:t>
            </a:r>
            <a:endParaRPr lang="tr-TR" dirty="0" smtClean="0"/>
          </a:p>
          <a:p>
            <a:pPr algn="just"/>
            <a:r>
              <a:rPr lang="tr-TR" dirty="0" smtClean="0"/>
              <a:t>Belge</a:t>
            </a:r>
            <a:r>
              <a:rPr lang="tr-TR" dirty="0"/>
              <a:t>, imza yetkisini devreden makam adına “a.” imzalandığında, yetkiyi devreden makamın hiyerarşik durumuna göre arz ve/veya rica ibarelerinden uygun olanıyla bitirilmelidir</a:t>
            </a:r>
            <a:r>
              <a:rPr lang="tr-TR" dirty="0" smtClean="0"/>
              <a:t>.</a:t>
            </a:r>
          </a:p>
          <a:p>
            <a:pPr algn="just"/>
            <a:r>
              <a:rPr lang="tr-TR" dirty="0" smtClean="0"/>
              <a:t> </a:t>
            </a:r>
            <a:r>
              <a:rPr lang="tr-TR" dirty="0"/>
              <a:t>İdarelerin kamu niteliği olmayan tüzel kişiler ile yaptıkları yazışmalar “Rica ederim.” ibaresiyle bitirilmelidir. </a:t>
            </a:r>
            <a:endParaRPr lang="tr-TR" dirty="0" smtClean="0"/>
          </a:p>
          <a:p>
            <a:pPr algn="just"/>
            <a:r>
              <a:rPr lang="tr-TR" dirty="0" smtClean="0"/>
              <a:t>30 </a:t>
            </a:r>
            <a:r>
              <a:rPr lang="tr-TR" dirty="0"/>
              <a:t>İdare içinde hiyerarşi yönünden aynı düzeyde yer alan birimler arasında yapılan yazışmalar, “Arz ederim.” ibaresiyle bitirilmelidir. (Örneğin; Teftiş Kurulu Başkanlığı – Personel Genel Müdürlüğü vb.) Muhatap kısmında ikinci satırda parantez içinde birim veya idare ismi belirtilen yazışmalar, birinci satırda yer alan muhatap idare dikkate alınarak arz veya rica ibarelerinden uygun olanı ile </a:t>
            </a:r>
            <a:r>
              <a:rPr lang="tr-TR" dirty="0" smtClean="0"/>
              <a:t>bitirilmelidir</a:t>
            </a:r>
            <a:endParaRPr lang="tr-TR" dirty="0"/>
          </a:p>
        </p:txBody>
      </p:sp>
    </p:spTree>
    <p:extLst>
      <p:ext uri="{BB962C8B-B14F-4D97-AF65-F5344CB8AC3E}">
        <p14:creationId xmlns:p14="http://schemas.microsoft.com/office/powerpoint/2010/main" val="587514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835" t="17245" r="30378" b="20964"/>
          <a:stretch/>
        </p:blipFill>
        <p:spPr>
          <a:xfrm>
            <a:off x="1575758" y="957365"/>
            <a:ext cx="6754483" cy="5900635"/>
          </a:xfrm>
          <a:prstGeom prst="rect">
            <a:avLst/>
          </a:prstGeom>
        </p:spPr>
      </p:pic>
    </p:spTree>
    <p:extLst>
      <p:ext uri="{BB962C8B-B14F-4D97-AF65-F5344CB8AC3E}">
        <p14:creationId xmlns:p14="http://schemas.microsoft.com/office/powerpoint/2010/main" val="31450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369" t="34384" r="31212" b="21735"/>
          <a:stretch/>
        </p:blipFill>
        <p:spPr>
          <a:xfrm>
            <a:off x="959047" y="1440444"/>
            <a:ext cx="7537971" cy="4720064"/>
          </a:xfrm>
          <a:prstGeom prst="rect">
            <a:avLst/>
          </a:prstGeom>
        </p:spPr>
      </p:pic>
    </p:spTree>
    <p:extLst>
      <p:ext uri="{BB962C8B-B14F-4D97-AF65-F5344CB8AC3E}">
        <p14:creationId xmlns:p14="http://schemas.microsoft.com/office/powerpoint/2010/main" val="2967589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585" t="18357" r="30753" b="50281"/>
          <a:stretch/>
        </p:blipFill>
        <p:spPr>
          <a:xfrm>
            <a:off x="424132" y="1448069"/>
            <a:ext cx="8867955" cy="3944419"/>
          </a:xfrm>
          <a:prstGeom prst="rect">
            <a:avLst/>
          </a:prstGeom>
        </p:spPr>
      </p:pic>
      <p:sp>
        <p:nvSpPr>
          <p:cNvPr id="5" name="Metin kutusu 4"/>
          <p:cNvSpPr txBox="1"/>
          <p:nvPr/>
        </p:nvSpPr>
        <p:spPr>
          <a:xfrm>
            <a:off x="3605842" y="2005275"/>
            <a:ext cx="871267" cy="369332"/>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3266524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6" y="1217159"/>
            <a:ext cx="8543925" cy="601846"/>
          </a:xfrm>
        </p:spPr>
        <p:txBody>
          <a:bodyPr/>
          <a:lstStyle/>
          <a:p>
            <a:endParaRPr lang="tr-TR"/>
          </a:p>
        </p:txBody>
      </p:sp>
      <p:pic>
        <p:nvPicPr>
          <p:cNvPr id="4" name="İçerik Yer Tutucusu 3"/>
          <p:cNvPicPr>
            <a:picLocks noGrp="1" noChangeAspect="1"/>
          </p:cNvPicPr>
          <p:nvPr>
            <p:ph idx="1"/>
          </p:nvPr>
        </p:nvPicPr>
        <p:blipFill rotWithShape="1">
          <a:blip r:embed="rId2"/>
          <a:srcRect l="24080" t="29478" r="25373" b="11578"/>
          <a:stretch/>
        </p:blipFill>
        <p:spPr>
          <a:xfrm>
            <a:off x="860785" y="1112809"/>
            <a:ext cx="8364176" cy="5486400"/>
          </a:xfrm>
          <a:prstGeom prst="rect">
            <a:avLst/>
          </a:prstGeom>
        </p:spPr>
      </p:pic>
    </p:spTree>
    <p:extLst>
      <p:ext uri="{BB962C8B-B14F-4D97-AF65-F5344CB8AC3E}">
        <p14:creationId xmlns:p14="http://schemas.microsoft.com/office/powerpoint/2010/main" val="353200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 İlgi Gösterimi</a:t>
            </a:r>
          </a:p>
        </p:txBody>
      </p:sp>
      <p:sp>
        <p:nvSpPr>
          <p:cNvPr id="3" name="İçerik Yer Tutucusu 2"/>
          <p:cNvSpPr>
            <a:spLocks noGrp="1"/>
          </p:cNvSpPr>
          <p:nvPr>
            <p:ph idx="1"/>
          </p:nvPr>
        </p:nvSpPr>
        <p:spPr/>
        <p:txBody>
          <a:bodyPr/>
          <a:lstStyle/>
          <a:p>
            <a:pPr marL="0" indent="0">
              <a:buNone/>
            </a:pPr>
            <a:r>
              <a:rPr lang="tr-TR" dirty="0"/>
              <a:t>Metnin ilk paragrafında ilgide yer alan belgeler hakkında kısa ve öz bilgi verilmelidir. </a:t>
            </a:r>
            <a:endParaRPr lang="tr-TR" dirty="0" smtClean="0"/>
          </a:p>
          <a:p>
            <a:r>
              <a:rPr lang="tr-TR" dirty="0" smtClean="0"/>
              <a:t>Metin </a:t>
            </a:r>
            <a:r>
              <a:rPr lang="tr-TR" dirty="0"/>
              <a:t>içindeki ilgi gösteriminde aşağıdaki örnekler dikkate alınmalıdır</a:t>
            </a:r>
            <a:r>
              <a:rPr lang="tr-TR" dirty="0" smtClean="0"/>
              <a:t>:</a:t>
            </a:r>
          </a:p>
          <a:p>
            <a:pPr>
              <a:buFont typeface="Wingdings" panose="05000000000000000000" pitchFamily="2" charset="2"/>
              <a:buChar char="Ø"/>
            </a:pPr>
            <a:r>
              <a:rPr lang="tr-TR" dirty="0" smtClean="0"/>
              <a:t> </a:t>
            </a:r>
            <a:r>
              <a:rPr lang="tr-TR" dirty="0"/>
              <a:t>İlgi tek ise: -</a:t>
            </a:r>
            <a:r>
              <a:rPr lang="tr-TR" dirty="0" err="1"/>
              <a:t>İlgi’de</a:t>
            </a:r>
            <a:r>
              <a:rPr lang="tr-TR" dirty="0"/>
              <a:t> kayıtlı yazı </a:t>
            </a:r>
            <a:endParaRPr lang="tr-TR" dirty="0" smtClean="0"/>
          </a:p>
          <a:p>
            <a:pPr>
              <a:buFont typeface="Wingdings" panose="05000000000000000000" pitchFamily="2" charset="2"/>
              <a:buChar char="Ø"/>
            </a:pPr>
            <a:endParaRPr lang="tr-TR" dirty="0" smtClean="0"/>
          </a:p>
          <a:p>
            <a:r>
              <a:rPr lang="tr-TR" dirty="0" smtClean="0"/>
              <a:t>İlgi </a:t>
            </a:r>
            <a:r>
              <a:rPr lang="tr-TR" dirty="0"/>
              <a:t>birden fazla ise</a:t>
            </a:r>
            <a:r>
              <a:rPr lang="tr-TR" dirty="0" smtClean="0"/>
              <a:t>:</a:t>
            </a:r>
          </a:p>
          <a:p>
            <a:pPr>
              <a:buFont typeface="Wingdings" panose="05000000000000000000" pitchFamily="2" charset="2"/>
              <a:buChar char="Ø"/>
            </a:pPr>
            <a:r>
              <a:rPr lang="tr-TR" dirty="0" smtClean="0"/>
              <a:t> </a:t>
            </a:r>
            <a:r>
              <a:rPr lang="tr-TR" dirty="0"/>
              <a:t>-İlgi (a)’da kayıtlı yazı </a:t>
            </a:r>
            <a:endParaRPr lang="tr-TR" dirty="0" smtClean="0"/>
          </a:p>
          <a:p>
            <a:pPr>
              <a:buFont typeface="Wingdings" panose="05000000000000000000" pitchFamily="2" charset="2"/>
              <a:buChar char="Ø"/>
            </a:pPr>
            <a:r>
              <a:rPr lang="tr-TR" dirty="0" smtClean="0"/>
              <a:t>-</a:t>
            </a:r>
            <a:r>
              <a:rPr lang="tr-TR" dirty="0"/>
              <a:t>İlgi (a) ve (b)’de kayıtlı </a:t>
            </a:r>
            <a:r>
              <a:rPr lang="tr-TR" dirty="0" smtClean="0"/>
              <a:t>yazı </a:t>
            </a:r>
          </a:p>
          <a:p>
            <a:pPr>
              <a:buFont typeface="Wingdings" panose="05000000000000000000" pitchFamily="2" charset="2"/>
              <a:buChar char="Ø"/>
            </a:pPr>
            <a:r>
              <a:rPr lang="tr-TR" dirty="0" smtClean="0"/>
              <a:t>-İlgi </a:t>
            </a:r>
            <a:r>
              <a:rPr lang="tr-TR" dirty="0"/>
              <a:t>(b-ç-e)’de kayıtlı yazı </a:t>
            </a:r>
          </a:p>
        </p:txBody>
      </p:sp>
    </p:spTree>
    <p:extLst>
      <p:ext uri="{BB962C8B-B14F-4D97-AF65-F5344CB8AC3E}">
        <p14:creationId xmlns:p14="http://schemas.microsoft.com/office/powerpoint/2010/main" val="3299951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5998" t="62697" r="30199" b="13222"/>
          <a:stretch/>
        </p:blipFill>
        <p:spPr>
          <a:xfrm>
            <a:off x="185850" y="1934308"/>
            <a:ext cx="9534300" cy="2948244"/>
          </a:xfrm>
          <a:prstGeom prst="rect">
            <a:avLst/>
          </a:prstGeom>
        </p:spPr>
      </p:pic>
    </p:spTree>
    <p:extLst>
      <p:ext uri="{BB962C8B-B14F-4D97-AF65-F5344CB8AC3E}">
        <p14:creationId xmlns:p14="http://schemas.microsoft.com/office/powerpoint/2010/main" val="1227660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 Ek Gösterimi</a:t>
            </a:r>
          </a:p>
        </p:txBody>
      </p:sp>
      <p:sp>
        <p:nvSpPr>
          <p:cNvPr id="3" name="İçerik Yer Tutucusu 2"/>
          <p:cNvSpPr>
            <a:spLocks noGrp="1"/>
          </p:cNvSpPr>
          <p:nvPr>
            <p:ph idx="1"/>
          </p:nvPr>
        </p:nvSpPr>
        <p:spPr/>
        <p:txBody>
          <a:bodyPr/>
          <a:lstStyle/>
          <a:p>
            <a:pPr marL="0" indent="0">
              <a:buNone/>
            </a:pPr>
            <a:r>
              <a:rPr lang="tr-TR" dirty="0"/>
              <a:t>Metin içinde ekten bahsedilirken kısa ve öz bilgi verilmelidir. Metindeki eklerin gösteriminde aşağıdaki örnekler dikkate alınmalıdır</a:t>
            </a:r>
            <a:r>
              <a:rPr lang="tr-TR" dirty="0" smtClean="0"/>
              <a:t>:</a:t>
            </a:r>
          </a:p>
          <a:p>
            <a:r>
              <a:rPr lang="tr-TR" dirty="0" smtClean="0"/>
              <a:t> </a:t>
            </a:r>
            <a:r>
              <a:rPr lang="tr-TR" dirty="0"/>
              <a:t>Ek tek ise</a:t>
            </a:r>
            <a:r>
              <a:rPr lang="tr-TR" dirty="0" smtClean="0"/>
              <a:t>:</a:t>
            </a:r>
          </a:p>
          <a:p>
            <a:pPr>
              <a:buFont typeface="Wingdings" panose="05000000000000000000" pitchFamily="2" charset="2"/>
              <a:buChar char="Ø"/>
            </a:pPr>
            <a:r>
              <a:rPr lang="tr-TR" dirty="0" smtClean="0"/>
              <a:t> </a:t>
            </a:r>
            <a:r>
              <a:rPr lang="tr-TR" dirty="0"/>
              <a:t>-Ekli liste -</a:t>
            </a:r>
            <a:r>
              <a:rPr lang="tr-TR" dirty="0" err="1"/>
              <a:t>Ek’te</a:t>
            </a:r>
            <a:r>
              <a:rPr lang="tr-TR" dirty="0"/>
              <a:t> yer alan </a:t>
            </a:r>
            <a:endParaRPr lang="tr-TR" dirty="0" smtClean="0"/>
          </a:p>
          <a:p>
            <a:pPr>
              <a:buFont typeface="Wingdings" panose="05000000000000000000" pitchFamily="2" charset="2"/>
              <a:buChar char="Ø"/>
            </a:pPr>
            <a:endParaRPr lang="tr-TR" dirty="0"/>
          </a:p>
          <a:p>
            <a:r>
              <a:rPr lang="tr-TR" dirty="0" smtClean="0"/>
              <a:t>Ek </a:t>
            </a:r>
            <a:r>
              <a:rPr lang="tr-TR" dirty="0"/>
              <a:t>birden fazla ise</a:t>
            </a:r>
            <a:r>
              <a:rPr lang="tr-TR" dirty="0" smtClean="0"/>
              <a:t>:</a:t>
            </a:r>
          </a:p>
          <a:p>
            <a:pPr>
              <a:buFont typeface="Wingdings" panose="05000000000000000000" pitchFamily="2" charset="2"/>
              <a:buChar char="Ø"/>
            </a:pPr>
            <a:r>
              <a:rPr lang="tr-TR" dirty="0" smtClean="0"/>
              <a:t> </a:t>
            </a:r>
            <a:r>
              <a:rPr lang="tr-TR" dirty="0"/>
              <a:t>-Ek-1’de belirtilen </a:t>
            </a:r>
            <a:endParaRPr lang="tr-TR" dirty="0" smtClean="0"/>
          </a:p>
          <a:p>
            <a:pPr>
              <a:buFont typeface="Wingdings" panose="05000000000000000000" pitchFamily="2" charset="2"/>
              <a:buChar char="Ø"/>
            </a:pPr>
            <a:r>
              <a:rPr lang="tr-TR" dirty="0" smtClean="0"/>
              <a:t>-</a:t>
            </a:r>
            <a:r>
              <a:rPr lang="tr-TR" dirty="0"/>
              <a:t>Ek-1, 2 ve 3’te yer alan listelerde</a:t>
            </a:r>
          </a:p>
        </p:txBody>
      </p:sp>
    </p:spTree>
    <p:extLst>
      <p:ext uri="{BB962C8B-B14F-4D97-AF65-F5344CB8AC3E}">
        <p14:creationId xmlns:p14="http://schemas.microsoft.com/office/powerpoint/2010/main" val="23540904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İçindeki Yazım Kuralları </a:t>
            </a:r>
          </a:p>
        </p:txBody>
      </p:sp>
      <p:sp>
        <p:nvSpPr>
          <p:cNvPr id="3" name="İçerik Yer Tutucusu 2"/>
          <p:cNvSpPr>
            <a:spLocks noGrp="1"/>
          </p:cNvSpPr>
          <p:nvPr>
            <p:ph idx="1"/>
          </p:nvPr>
        </p:nvSpPr>
        <p:spPr/>
        <p:txBody>
          <a:bodyPr/>
          <a:lstStyle/>
          <a:p>
            <a:r>
              <a:rPr lang="tr-TR" dirty="0"/>
              <a:t>Metin alanında bir toplantı, yer, mekân, idare, birim, ihale, proje vb. adlarının devamına getirilen kelimeler özel isme dâhil olmaktadır</a:t>
            </a:r>
            <a:r>
              <a:rPr lang="tr-TR" dirty="0" smtClean="0"/>
              <a:t>.</a:t>
            </a:r>
          </a:p>
          <a:p>
            <a:r>
              <a:rPr lang="tr-TR" dirty="0" smtClean="0"/>
              <a:t> </a:t>
            </a:r>
            <a:r>
              <a:rPr lang="tr-TR" dirty="0"/>
              <a:t>Söz konusu kelimeler de tıpkı özel ismin diğer kısmı gibi ilk harfi büyük yazılmalı ve sonuna gelen ek gerekliyse kesme işaretiyle ayrılmalıdır. </a:t>
            </a:r>
            <a:endParaRPr lang="tr-TR" dirty="0" smtClean="0"/>
          </a:p>
          <a:p>
            <a:endParaRPr lang="tr-TR" dirty="0"/>
          </a:p>
        </p:txBody>
      </p:sp>
      <p:pic>
        <p:nvPicPr>
          <p:cNvPr id="4" name="Resim 3"/>
          <p:cNvPicPr>
            <a:picLocks noChangeAspect="1"/>
          </p:cNvPicPr>
          <p:nvPr/>
        </p:nvPicPr>
        <p:blipFill rotWithShape="1">
          <a:blip r:embed="rId2"/>
          <a:srcRect l="20625" t="48333" r="22292" b="15926"/>
          <a:stretch/>
        </p:blipFill>
        <p:spPr>
          <a:xfrm>
            <a:off x="881063" y="3919364"/>
            <a:ext cx="8343900" cy="2938636"/>
          </a:xfrm>
          <a:prstGeom prst="rect">
            <a:avLst/>
          </a:prstGeom>
        </p:spPr>
      </p:pic>
    </p:spTree>
    <p:extLst>
      <p:ext uri="{BB962C8B-B14F-4D97-AF65-F5344CB8AC3E}">
        <p14:creationId xmlns:p14="http://schemas.microsoft.com/office/powerpoint/2010/main" val="1610880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Belgenin imza bölümünün, ek ve dağıtım kısımlarının yazı tipi ve boyutu, metin alanındaki yazı tipi ve boyutuyla aynı </a:t>
            </a:r>
            <a:r>
              <a:rPr lang="tr-TR" dirty="0" smtClean="0"/>
              <a:t>olmalıdır.</a:t>
            </a:r>
          </a:p>
          <a:p>
            <a:pPr marL="0" indent="0">
              <a:buNone/>
            </a:pPr>
            <a:endParaRPr lang="tr-TR" dirty="0"/>
          </a:p>
        </p:txBody>
      </p:sp>
      <p:pic>
        <p:nvPicPr>
          <p:cNvPr id="4" name="İçerik Yer Tutucusu 3"/>
          <p:cNvPicPr>
            <a:picLocks noChangeAspect="1"/>
          </p:cNvPicPr>
          <p:nvPr/>
        </p:nvPicPr>
        <p:blipFill rotWithShape="1">
          <a:blip r:embed="rId2"/>
          <a:srcRect l="33422" t="48969" r="26570" b="9959"/>
          <a:stretch/>
        </p:blipFill>
        <p:spPr>
          <a:xfrm>
            <a:off x="1996440" y="3022282"/>
            <a:ext cx="5288280" cy="3053803"/>
          </a:xfrm>
          <a:prstGeom prst="rect">
            <a:avLst/>
          </a:prstGeom>
        </p:spPr>
      </p:pic>
      <p:sp>
        <p:nvSpPr>
          <p:cNvPr id="5" name="Unvan 1"/>
          <p:cNvSpPr>
            <a:spLocks noGrp="1"/>
          </p:cNvSpPr>
          <p:nvPr>
            <p:ph type="title"/>
          </p:nvPr>
        </p:nvSpPr>
        <p:spPr/>
        <p:txBody>
          <a:bodyPr/>
          <a:lstStyle/>
          <a:p>
            <a:r>
              <a:rPr lang="tr-TR" dirty="0"/>
              <a:t>YAZI TİPİ VE HARF BÜYÜKLÜĞÜ </a:t>
            </a:r>
          </a:p>
        </p:txBody>
      </p:sp>
    </p:spTree>
    <p:extLst>
      <p:ext uri="{BB962C8B-B14F-4D97-AF65-F5344CB8AC3E}">
        <p14:creationId xmlns:p14="http://schemas.microsoft.com/office/powerpoint/2010/main" val="32473440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 Mevzuata Atıf Yapılması</a:t>
            </a:r>
          </a:p>
        </p:txBody>
      </p:sp>
      <p:sp>
        <p:nvSpPr>
          <p:cNvPr id="3" name="İçerik Yer Tutucusu 2"/>
          <p:cNvSpPr>
            <a:spLocks noGrp="1"/>
          </p:cNvSpPr>
          <p:nvPr>
            <p:ph idx="1"/>
          </p:nvPr>
        </p:nvSpPr>
        <p:spPr/>
        <p:txBody>
          <a:bodyPr/>
          <a:lstStyle/>
          <a:p>
            <a:r>
              <a:rPr lang="tr-TR" dirty="0"/>
              <a:t>Resmî yazılarda, herhangi bir mevzuat düzenlemesine sıklıkla atıflar yapılmaktadır. Metinde yapılabilecek atıf örnekleri aşağıda belirtilmektedir:</a:t>
            </a:r>
          </a:p>
        </p:txBody>
      </p:sp>
      <p:pic>
        <p:nvPicPr>
          <p:cNvPr id="4" name="Resim 3"/>
          <p:cNvPicPr>
            <a:picLocks noChangeAspect="1"/>
          </p:cNvPicPr>
          <p:nvPr/>
        </p:nvPicPr>
        <p:blipFill rotWithShape="1">
          <a:blip r:embed="rId2"/>
          <a:srcRect l="20456" t="40653" r="20972" b="27460"/>
          <a:stretch/>
        </p:blipFill>
        <p:spPr>
          <a:xfrm>
            <a:off x="319313" y="3098768"/>
            <a:ext cx="9455647" cy="2895632"/>
          </a:xfrm>
          <a:prstGeom prst="rect">
            <a:avLst/>
          </a:prstGeom>
        </p:spPr>
      </p:pic>
    </p:spTree>
    <p:extLst>
      <p:ext uri="{BB962C8B-B14F-4D97-AF65-F5344CB8AC3E}">
        <p14:creationId xmlns:p14="http://schemas.microsoft.com/office/powerpoint/2010/main" val="2194633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Metin İçinde Dikkat Edilmesi Gereken Anlatım Bozuklukları</a:t>
            </a:r>
          </a:p>
        </p:txBody>
      </p:sp>
      <p:sp>
        <p:nvSpPr>
          <p:cNvPr id="3" name="İçerik Yer Tutucusu 2"/>
          <p:cNvSpPr>
            <a:spLocks noGrp="1"/>
          </p:cNvSpPr>
          <p:nvPr>
            <p:ph idx="1"/>
          </p:nvPr>
        </p:nvSpPr>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Çok </a:t>
            </a:r>
            <a:r>
              <a:rPr lang="tr-TR" dirty="0"/>
              <a:t>uzun cümleler kurulması (4-5 satırlık) </a:t>
            </a:r>
            <a:endParaRPr lang="tr-TR" dirty="0" smtClean="0"/>
          </a:p>
          <a:p>
            <a:pPr>
              <a:buFont typeface="Wingdings" panose="05000000000000000000" pitchFamily="2" charset="2"/>
              <a:buChar char="Ø"/>
            </a:pPr>
            <a:r>
              <a:rPr lang="tr-TR" dirty="0" smtClean="0"/>
              <a:t>Cümle </a:t>
            </a:r>
            <a:r>
              <a:rPr lang="tr-TR" dirty="0"/>
              <a:t>ögelerinin (özne-tümleç-nesne-yüklem) eksik </a:t>
            </a:r>
            <a:r>
              <a:rPr lang="tr-TR" dirty="0" smtClean="0"/>
              <a:t>olması</a:t>
            </a:r>
          </a:p>
          <a:p>
            <a:pPr>
              <a:buFont typeface="Wingdings" panose="05000000000000000000" pitchFamily="2" charset="2"/>
              <a:buChar char="Ø"/>
            </a:pPr>
            <a:r>
              <a:rPr lang="tr-TR" dirty="0" smtClean="0"/>
              <a:t> </a:t>
            </a:r>
            <a:r>
              <a:rPr lang="tr-TR" dirty="0"/>
              <a:t>Resmî anlatımı sağlamak amacıyla aynı anlama gelen veya birbirini çağrıştıran ifadelerin aynı cümle içinde </a:t>
            </a:r>
            <a:r>
              <a:rPr lang="tr-TR" dirty="0" smtClean="0"/>
              <a:t>kullanımı</a:t>
            </a:r>
          </a:p>
          <a:p>
            <a:pPr>
              <a:buFont typeface="Wingdings" panose="05000000000000000000" pitchFamily="2" charset="2"/>
              <a:buChar char="Ø"/>
            </a:pPr>
            <a:r>
              <a:rPr lang="tr-TR" dirty="0" smtClean="0"/>
              <a:t> </a:t>
            </a:r>
            <a:r>
              <a:rPr lang="tr-TR" dirty="0"/>
              <a:t>Aynı veya benzer seslerin (harflerin) sık tekrar etmesi (ve bağlacının aynı cümle içinde çok fazla kullanılması gibi)</a:t>
            </a:r>
          </a:p>
        </p:txBody>
      </p:sp>
    </p:spTree>
    <p:extLst>
      <p:ext uri="{BB962C8B-B14F-4D97-AF65-F5344CB8AC3E}">
        <p14:creationId xmlns:p14="http://schemas.microsoft.com/office/powerpoint/2010/main" val="17532365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0638" t="42319" r="21018" b="13878"/>
          <a:stretch/>
        </p:blipFill>
        <p:spPr>
          <a:xfrm>
            <a:off x="470511" y="1223105"/>
            <a:ext cx="8754451" cy="3657767"/>
          </a:xfrm>
          <a:prstGeom prst="rect">
            <a:avLst/>
          </a:prstGeom>
        </p:spPr>
      </p:pic>
      <p:pic>
        <p:nvPicPr>
          <p:cNvPr id="5" name="Resim 4"/>
          <p:cNvPicPr>
            <a:picLocks noChangeAspect="1"/>
          </p:cNvPicPr>
          <p:nvPr/>
        </p:nvPicPr>
        <p:blipFill rotWithShape="1">
          <a:blip r:embed="rId3"/>
          <a:srcRect l="27570" t="67407" r="28680" b="14815"/>
          <a:stretch/>
        </p:blipFill>
        <p:spPr>
          <a:xfrm>
            <a:off x="470512" y="4880872"/>
            <a:ext cx="8754451" cy="1977128"/>
          </a:xfrm>
          <a:prstGeom prst="rect">
            <a:avLst/>
          </a:prstGeom>
        </p:spPr>
      </p:pic>
    </p:spTree>
    <p:extLst>
      <p:ext uri="{BB962C8B-B14F-4D97-AF65-F5344CB8AC3E}">
        <p14:creationId xmlns:p14="http://schemas.microsoft.com/office/powerpoint/2010/main" val="659047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Resim 3"/>
          <p:cNvPicPr>
            <a:picLocks noChangeAspect="1"/>
          </p:cNvPicPr>
          <p:nvPr/>
        </p:nvPicPr>
        <p:blipFill rotWithShape="1">
          <a:blip r:embed="rId2"/>
          <a:srcRect l="28154" t="25555" r="29069" b="51677"/>
          <a:stretch/>
        </p:blipFill>
        <p:spPr>
          <a:xfrm>
            <a:off x="298433" y="2256018"/>
            <a:ext cx="9309134" cy="2786947"/>
          </a:xfrm>
          <a:prstGeom prst="rect">
            <a:avLst/>
          </a:prstGeom>
        </p:spPr>
      </p:pic>
      <p:sp>
        <p:nvSpPr>
          <p:cNvPr id="6" name="İçerik Yer Tutucusu 5"/>
          <p:cNvSpPr>
            <a:spLocks noGrp="1"/>
          </p:cNvSpPr>
          <p:nvPr>
            <p:ph idx="1"/>
          </p:nvPr>
        </p:nvSpPr>
        <p:spPr/>
        <p:txBody>
          <a:bodyPr/>
          <a:lstStyle/>
          <a:p>
            <a:endParaRPr lang="tr-TR" dirty="0"/>
          </a:p>
        </p:txBody>
      </p:sp>
    </p:spTree>
    <p:extLst>
      <p:ext uri="{BB962C8B-B14F-4D97-AF65-F5344CB8AC3E}">
        <p14:creationId xmlns:p14="http://schemas.microsoft.com/office/powerpoint/2010/main" val="334318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4"/>
          <p:cNvPicPr>
            <a:picLocks noGrp="1" noChangeAspect="1"/>
          </p:cNvPicPr>
          <p:nvPr>
            <p:ph idx="1"/>
          </p:nvPr>
        </p:nvPicPr>
        <p:blipFill rotWithShape="1">
          <a:blip r:embed="rId2"/>
          <a:srcRect l="27959" t="47495" r="28751" b="22032"/>
          <a:stretch/>
        </p:blipFill>
        <p:spPr>
          <a:xfrm>
            <a:off x="681038" y="2196000"/>
            <a:ext cx="8753286" cy="3465942"/>
          </a:xfrm>
          <a:prstGeom prst="rect">
            <a:avLst/>
          </a:prstGeom>
        </p:spPr>
      </p:pic>
    </p:spTree>
    <p:extLst>
      <p:ext uri="{BB962C8B-B14F-4D97-AF65-F5344CB8AC3E}">
        <p14:creationId xmlns:p14="http://schemas.microsoft.com/office/powerpoint/2010/main" val="13621940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İmza Bölümünde </a:t>
            </a:r>
            <a:r>
              <a:rPr lang="tr-TR" dirty="0" err="1"/>
              <a:t>Ünvan</a:t>
            </a:r>
            <a:r>
              <a:rPr lang="tr-TR" dirty="0"/>
              <a:t> Kullanımı</a:t>
            </a:r>
          </a:p>
        </p:txBody>
      </p:sp>
      <p:sp>
        <p:nvSpPr>
          <p:cNvPr id="5" name="İçerik Yer Tutucusu 4"/>
          <p:cNvSpPr>
            <a:spLocks noGrp="1"/>
          </p:cNvSpPr>
          <p:nvPr>
            <p:ph idx="1"/>
          </p:nvPr>
        </p:nvSpPr>
        <p:spPr/>
        <p:txBody>
          <a:bodyPr/>
          <a:lstStyle/>
          <a:p>
            <a:r>
              <a:rPr lang="tr-TR" dirty="0"/>
              <a:t>İmza bölümünde imza atacak yetkili makamın adı, soyadı ve </a:t>
            </a:r>
            <a:r>
              <a:rPr lang="tr-TR" dirty="0" err="1"/>
              <a:t>ünvanı</a:t>
            </a:r>
            <a:r>
              <a:rPr lang="tr-TR" dirty="0"/>
              <a:t> açık yazılmalıdır. Sadece akademik </a:t>
            </a:r>
            <a:r>
              <a:rPr lang="tr-TR" dirty="0" err="1"/>
              <a:t>ünvanlar</a:t>
            </a:r>
            <a:r>
              <a:rPr lang="tr-TR" dirty="0"/>
              <a:t> ile askeri rütbelerde kısaltma kullanılmalıdır. </a:t>
            </a:r>
            <a:endParaRPr lang="tr-TR" dirty="0" smtClean="0"/>
          </a:p>
          <a:p>
            <a:r>
              <a:rPr lang="tr-TR" dirty="0" err="1" smtClean="0"/>
              <a:t>Ünvan</a:t>
            </a:r>
            <a:r>
              <a:rPr lang="tr-TR" dirty="0" smtClean="0"/>
              <a:t> </a:t>
            </a:r>
            <a:r>
              <a:rPr lang="tr-TR" dirty="0"/>
              <a:t>yazımında, atama kararında yer alan görev </a:t>
            </a:r>
            <a:r>
              <a:rPr lang="tr-TR" dirty="0" err="1"/>
              <a:t>ünvan</a:t>
            </a:r>
            <a:r>
              <a:rPr lang="tr-TR" dirty="0"/>
              <a:t> bilgisi esas </a:t>
            </a:r>
            <a:r>
              <a:rPr lang="tr-TR" dirty="0" smtClean="0"/>
              <a:t>alınmalıdır</a:t>
            </a:r>
            <a:r>
              <a:rPr lang="tr-TR" dirty="0"/>
              <a:t>.</a:t>
            </a:r>
          </a:p>
        </p:txBody>
      </p:sp>
    </p:spTree>
    <p:extLst>
      <p:ext uri="{BB962C8B-B14F-4D97-AF65-F5344CB8AC3E}">
        <p14:creationId xmlns:p14="http://schemas.microsoft.com/office/powerpoint/2010/main" val="34070423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460" t="17467" r="29945" b="12245"/>
          <a:stretch/>
        </p:blipFill>
        <p:spPr>
          <a:xfrm>
            <a:off x="2096467" y="907457"/>
            <a:ext cx="6109881" cy="5950543"/>
          </a:xfrm>
          <a:prstGeom prst="rect">
            <a:avLst/>
          </a:prstGeom>
        </p:spPr>
      </p:pic>
    </p:spTree>
    <p:extLst>
      <p:ext uri="{BB962C8B-B14F-4D97-AF65-F5344CB8AC3E}">
        <p14:creationId xmlns:p14="http://schemas.microsoft.com/office/powerpoint/2010/main" val="14574334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8357" t="48465" r="29922" b="28449"/>
          <a:stretch/>
        </p:blipFill>
        <p:spPr>
          <a:xfrm>
            <a:off x="285747" y="2514600"/>
            <a:ext cx="9334505" cy="2905441"/>
          </a:xfrm>
          <a:prstGeom prst="rect">
            <a:avLst/>
          </a:prstGeom>
        </p:spPr>
      </p:pic>
    </p:spTree>
    <p:extLst>
      <p:ext uri="{BB962C8B-B14F-4D97-AF65-F5344CB8AC3E}">
        <p14:creationId xmlns:p14="http://schemas.microsoft.com/office/powerpoint/2010/main" val="3216857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8" y="1656105"/>
            <a:ext cx="8543925" cy="601846"/>
          </a:xfrm>
        </p:spPr>
        <p:txBody>
          <a:bodyPr>
            <a:normAutofit fontScale="90000"/>
          </a:bodyPr>
          <a:lstStyle/>
          <a:p>
            <a:r>
              <a:rPr lang="tr-TR" dirty="0"/>
              <a:t>Cumhurbaşkanlığı ile Yapılacak Yazışmalarda İmzacıların Seçimi </a:t>
            </a:r>
          </a:p>
        </p:txBody>
      </p:sp>
      <p:sp>
        <p:nvSpPr>
          <p:cNvPr id="3" name="İçerik Yer Tutucusu 2"/>
          <p:cNvSpPr>
            <a:spLocks noGrp="1"/>
          </p:cNvSpPr>
          <p:nvPr>
            <p:ph idx="1"/>
          </p:nvPr>
        </p:nvSpPr>
        <p:spPr>
          <a:xfrm>
            <a:off x="750050" y="2627121"/>
            <a:ext cx="8543925" cy="3877646"/>
          </a:xfrm>
        </p:spPr>
        <p:txBody>
          <a:bodyPr/>
          <a:lstStyle/>
          <a:p>
            <a:pPr>
              <a:buFont typeface="Wingdings" panose="05000000000000000000" pitchFamily="2" charset="2"/>
              <a:buChar char="Ø"/>
            </a:pPr>
            <a:r>
              <a:rPr lang="tr-TR" dirty="0" smtClean="0"/>
              <a:t>Cumhurbaşkanlığına </a:t>
            </a:r>
            <a:r>
              <a:rPr lang="tr-TR" dirty="0"/>
              <a:t>bağlı idarelerce Cumhurbaşkanlığına gönderilecek yazılar idarenin en üst yöneticisi</a:t>
            </a:r>
            <a:r>
              <a:rPr lang="tr-TR" dirty="0" smtClean="0"/>
              <a:t>,</a:t>
            </a:r>
          </a:p>
          <a:p>
            <a:pPr>
              <a:buFont typeface="Wingdings" panose="05000000000000000000" pitchFamily="2" charset="2"/>
              <a:buChar char="Ø"/>
            </a:pPr>
            <a:r>
              <a:rPr lang="tr-TR" dirty="0" smtClean="0"/>
              <a:t> </a:t>
            </a:r>
            <a:r>
              <a:rPr lang="tr-TR" dirty="0"/>
              <a:t>Valiliklerce veya mülkî idare amirine bağlı birimlerce hazırlanan yazılar vali, Belediyelerce hazırlanan yazılar belediye başkanı, </a:t>
            </a:r>
            <a:endParaRPr lang="tr-TR" dirty="0" smtClean="0"/>
          </a:p>
          <a:p>
            <a:pPr>
              <a:buFont typeface="Wingdings" panose="05000000000000000000" pitchFamily="2" charset="2"/>
              <a:buChar char="Ø"/>
            </a:pPr>
            <a:r>
              <a:rPr lang="tr-TR" dirty="0" smtClean="0"/>
              <a:t>Üniversitelerce </a:t>
            </a:r>
            <a:r>
              <a:rPr lang="tr-TR" dirty="0"/>
              <a:t>hazırlanan yazılar rektör, tarafından imzalanır. </a:t>
            </a:r>
          </a:p>
        </p:txBody>
      </p:sp>
    </p:spTree>
    <p:extLst>
      <p:ext uri="{BB962C8B-B14F-4D97-AF65-F5344CB8AC3E}">
        <p14:creationId xmlns:p14="http://schemas.microsoft.com/office/powerpoint/2010/main" val="6785305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İmza Bölümünde Adına “a.” Kullanımı</a:t>
            </a:r>
          </a:p>
        </p:txBody>
      </p:sp>
      <p:sp>
        <p:nvSpPr>
          <p:cNvPr id="3" name="İçerik Yer Tutucusu 2"/>
          <p:cNvSpPr>
            <a:spLocks noGrp="1"/>
          </p:cNvSpPr>
          <p:nvPr>
            <p:ph idx="1"/>
          </p:nvPr>
        </p:nvSpPr>
        <p:spPr/>
        <p:txBody>
          <a:bodyPr/>
          <a:lstStyle/>
          <a:p>
            <a:r>
              <a:rPr lang="tr-TR" dirty="0"/>
              <a:t>Yetkili makam tarafından imza yetkisinin devredildiği durumlarda adına ifadesinin kısaltması olarak “… a.” kullanılmaktadır. </a:t>
            </a:r>
            <a:endParaRPr lang="tr-TR" dirty="0" smtClean="0"/>
          </a:p>
          <a:p>
            <a:r>
              <a:rPr lang="tr-TR" dirty="0" smtClean="0"/>
              <a:t>Yetkili </a:t>
            </a:r>
            <a:r>
              <a:rPr lang="tr-TR" dirty="0"/>
              <a:t>makam adına imza atacak yetkililer, imza yetkileri veya yetki devri yönergesine göre seçilmelidir. </a:t>
            </a:r>
            <a:endParaRPr lang="tr-TR" dirty="0" smtClean="0"/>
          </a:p>
          <a:p>
            <a:r>
              <a:rPr lang="tr-TR" dirty="0" smtClean="0"/>
              <a:t>İdarenin </a:t>
            </a:r>
            <a:r>
              <a:rPr lang="tr-TR" dirty="0"/>
              <a:t>iç yazışmalarında imza yetkisi devredilen </a:t>
            </a:r>
            <a:r>
              <a:rPr lang="tr-TR" dirty="0" err="1"/>
              <a:t>ünvan</a:t>
            </a:r>
            <a:r>
              <a:rPr lang="tr-TR" dirty="0"/>
              <a:t> bilgisinin yazılmasına gerek yoktur. </a:t>
            </a:r>
            <a:endParaRPr lang="tr-TR" dirty="0" smtClean="0"/>
          </a:p>
          <a:p>
            <a:r>
              <a:rPr lang="tr-TR" dirty="0" smtClean="0"/>
              <a:t>Ancak </a:t>
            </a:r>
            <a:r>
              <a:rPr lang="tr-TR" dirty="0"/>
              <a:t>dağıtımlı belgelerde muhataplar arasında hem iç birim hem de idare olması durumunda, “... a.” ibaresine ve imza yetkisini devredenin </a:t>
            </a:r>
            <a:r>
              <a:rPr lang="tr-TR" dirty="0" err="1"/>
              <a:t>ünvanına</a:t>
            </a:r>
            <a:r>
              <a:rPr lang="tr-TR" dirty="0"/>
              <a:t> yer verilmelidir. </a:t>
            </a:r>
            <a:endParaRPr lang="tr-TR" dirty="0" smtClean="0"/>
          </a:p>
          <a:p>
            <a:r>
              <a:rPr lang="tr-TR" dirty="0" smtClean="0"/>
              <a:t>Metnin </a:t>
            </a:r>
            <a:r>
              <a:rPr lang="tr-TR" dirty="0"/>
              <a:t>son kısmında kullanılacak “arz/rica ederim.” ifadesi adına imza atılan makamın hiyerarşi yönünden durumu dikkate alınarak belirlenmelidir. </a:t>
            </a:r>
          </a:p>
        </p:txBody>
      </p:sp>
    </p:spTree>
    <p:extLst>
      <p:ext uri="{BB962C8B-B14F-4D97-AF65-F5344CB8AC3E}">
        <p14:creationId xmlns:p14="http://schemas.microsoft.com/office/powerpoint/2010/main" val="4023684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YAZI ALANI</a:t>
            </a:r>
          </a:p>
        </p:txBody>
      </p:sp>
      <p:sp>
        <p:nvSpPr>
          <p:cNvPr id="3" name="İçerik Yer Tutucusu 2"/>
          <p:cNvSpPr>
            <a:spLocks noGrp="1"/>
          </p:cNvSpPr>
          <p:nvPr>
            <p:ph idx="1"/>
          </p:nvPr>
        </p:nvSpPr>
        <p:spPr/>
        <p:txBody>
          <a:bodyPr/>
          <a:lstStyle/>
          <a:p>
            <a:r>
              <a:rPr lang="tr-TR" dirty="0"/>
              <a:t>Fiziksel ortamda oluşturulan belgelerde dosyalama işlemi yapmak ve sayfa kenarlarının yıpranmasını önlemek amacıyla bırakılan kenar boşlukları 2,5 cm’den; üst, sol ve sağ kenar için 1,5 cm’ye indirilmiştir. </a:t>
            </a:r>
            <a:endParaRPr lang="tr-TR" dirty="0" smtClean="0"/>
          </a:p>
          <a:p>
            <a:r>
              <a:rPr lang="tr-TR" dirty="0" smtClean="0"/>
              <a:t>Bu </a:t>
            </a:r>
            <a:r>
              <a:rPr lang="tr-TR" dirty="0"/>
              <a:t>değişiklikle 2. sayfaya taşan belgelerin tek sayfada görüntülenmesi ve tasarruf sağlanması amaçlanmıştır. </a:t>
            </a:r>
            <a:endParaRPr lang="tr-TR" dirty="0" smtClean="0"/>
          </a:p>
          <a:p>
            <a:r>
              <a:rPr lang="tr-TR" dirty="0" smtClean="0"/>
              <a:t>Belgenin </a:t>
            </a:r>
            <a:r>
              <a:rPr lang="tr-TR" dirty="0"/>
              <a:t>alt kısmındaki kullanım alanının artırılması amacıyla kenar boşluğu belirtilmemiştir. </a:t>
            </a:r>
            <a:endParaRPr lang="tr-TR" dirty="0" smtClean="0"/>
          </a:p>
          <a:p>
            <a:r>
              <a:rPr lang="tr-TR" dirty="0" smtClean="0"/>
              <a:t>Sayfa </a:t>
            </a:r>
            <a:r>
              <a:rPr lang="tr-TR" dirty="0"/>
              <a:t>alt kenarından da azami olarak 0,5 cm boşluk bırakılması uygun olacaktır.</a:t>
            </a:r>
          </a:p>
        </p:txBody>
      </p:sp>
    </p:spTree>
    <p:extLst>
      <p:ext uri="{BB962C8B-B14F-4D97-AF65-F5344CB8AC3E}">
        <p14:creationId xmlns:p14="http://schemas.microsoft.com/office/powerpoint/2010/main" val="3995917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4455" t="20735" r="25873" b="22475"/>
          <a:stretch/>
        </p:blipFill>
        <p:spPr>
          <a:xfrm>
            <a:off x="810883" y="1160917"/>
            <a:ext cx="7970807" cy="5125957"/>
          </a:xfrm>
          <a:prstGeom prst="rect">
            <a:avLst/>
          </a:prstGeom>
        </p:spPr>
      </p:pic>
    </p:spTree>
    <p:extLst>
      <p:ext uri="{BB962C8B-B14F-4D97-AF65-F5344CB8AC3E}">
        <p14:creationId xmlns:p14="http://schemas.microsoft.com/office/powerpoint/2010/main" val="3524236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4581" t="19914" r="26874" b="25368"/>
          <a:stretch/>
        </p:blipFill>
        <p:spPr>
          <a:xfrm>
            <a:off x="1034721" y="1302422"/>
            <a:ext cx="7410539" cy="4698434"/>
          </a:xfrm>
          <a:prstGeom prst="rect">
            <a:avLst/>
          </a:prstGeom>
        </p:spPr>
      </p:pic>
    </p:spTree>
    <p:extLst>
      <p:ext uri="{BB962C8B-B14F-4D97-AF65-F5344CB8AC3E}">
        <p14:creationId xmlns:p14="http://schemas.microsoft.com/office/powerpoint/2010/main" val="1667029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İmza Bölümünde İki veya Daha Fazla Yetkilinin Seçilmesi</a:t>
            </a:r>
          </a:p>
        </p:txBody>
      </p:sp>
      <p:sp>
        <p:nvSpPr>
          <p:cNvPr id="3" name="İçerik Yer Tutucusu 2"/>
          <p:cNvSpPr>
            <a:spLocks noGrp="1"/>
          </p:cNvSpPr>
          <p:nvPr>
            <p:ph idx="1"/>
          </p:nvPr>
        </p:nvSpPr>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İki </a:t>
            </a:r>
            <a:r>
              <a:rPr lang="tr-TR" dirty="0"/>
              <a:t>Yetkilinin Birlikte İmzaladığı </a:t>
            </a:r>
            <a:r>
              <a:rPr lang="tr-TR" dirty="0" smtClean="0"/>
              <a:t>Belge;</a:t>
            </a:r>
          </a:p>
          <a:p>
            <a:pPr marL="0" indent="0">
              <a:buNone/>
            </a:pPr>
            <a:r>
              <a:rPr lang="tr-TR" dirty="0"/>
              <a:t>2 imzalı belgelerde üst makamın bilgilerinin sağ kısımda yer alması gerekmektedir.</a:t>
            </a:r>
          </a:p>
          <a:p>
            <a:pPr>
              <a:buFont typeface="Wingdings" panose="05000000000000000000" pitchFamily="2" charset="2"/>
              <a:buChar char="Ø"/>
            </a:pPr>
            <a:endParaRPr lang="tr-TR" dirty="0"/>
          </a:p>
        </p:txBody>
      </p:sp>
      <p:pic>
        <p:nvPicPr>
          <p:cNvPr id="5" name="Resim 4"/>
          <p:cNvPicPr>
            <a:picLocks noChangeAspect="1"/>
          </p:cNvPicPr>
          <p:nvPr/>
        </p:nvPicPr>
        <p:blipFill rotWithShape="1">
          <a:blip r:embed="rId2"/>
          <a:srcRect l="33313" t="79171" r="31528" b="5168"/>
          <a:stretch/>
        </p:blipFill>
        <p:spPr>
          <a:xfrm>
            <a:off x="957942" y="4078514"/>
            <a:ext cx="7866744" cy="1971126"/>
          </a:xfrm>
          <a:prstGeom prst="rect">
            <a:avLst/>
          </a:prstGeom>
        </p:spPr>
      </p:pic>
      <p:sp>
        <p:nvSpPr>
          <p:cNvPr id="6" name="Sağ Ok 5"/>
          <p:cNvSpPr/>
          <p:nvPr/>
        </p:nvSpPr>
        <p:spPr>
          <a:xfrm>
            <a:off x="3520440" y="3704565"/>
            <a:ext cx="2621280" cy="54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HİYERARŞİ</a:t>
            </a:r>
            <a:endParaRPr lang="tr-TR" b="1" dirty="0"/>
          </a:p>
        </p:txBody>
      </p:sp>
    </p:spTree>
    <p:extLst>
      <p:ext uri="{BB962C8B-B14F-4D97-AF65-F5344CB8AC3E}">
        <p14:creationId xmlns:p14="http://schemas.microsoft.com/office/powerpoint/2010/main" val="15123621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İkiden </a:t>
            </a:r>
            <a:r>
              <a:rPr lang="tr-TR" dirty="0"/>
              <a:t>Fazla Yetkilinin Birlikte İmzaladığı </a:t>
            </a:r>
            <a:r>
              <a:rPr lang="tr-TR" dirty="0" smtClean="0"/>
              <a:t>Belge</a:t>
            </a:r>
          </a:p>
          <a:p>
            <a:pPr>
              <a:buFont typeface="Wingdings" panose="05000000000000000000" pitchFamily="2" charset="2"/>
              <a:buChar char="Ø"/>
            </a:pPr>
            <a:r>
              <a:rPr lang="tr-TR" dirty="0"/>
              <a:t>3 veya daha fazla makamın imzaladığı belgelerde hiyerarşi yönünden alt </a:t>
            </a:r>
            <a:r>
              <a:rPr lang="tr-TR" dirty="0" err="1"/>
              <a:t>ünvan</a:t>
            </a:r>
            <a:r>
              <a:rPr lang="tr-TR" dirty="0"/>
              <a:t> sahibi sağ başta olmak üzere hiyerarşik olarak sağdan sola doğru sıralama </a:t>
            </a:r>
            <a:r>
              <a:rPr lang="tr-TR" dirty="0" smtClean="0"/>
              <a:t>yapılmalıdır.</a:t>
            </a:r>
            <a:endParaRPr lang="tr-TR" dirty="0"/>
          </a:p>
        </p:txBody>
      </p:sp>
      <p:sp>
        <p:nvSpPr>
          <p:cNvPr id="5" name="Unvan 1"/>
          <p:cNvSpPr>
            <a:spLocks noGrp="1"/>
          </p:cNvSpPr>
          <p:nvPr>
            <p:ph type="title"/>
          </p:nvPr>
        </p:nvSpPr>
        <p:spPr/>
        <p:txBody>
          <a:bodyPr>
            <a:normAutofit fontScale="90000"/>
          </a:bodyPr>
          <a:lstStyle/>
          <a:p>
            <a:r>
              <a:rPr lang="tr-TR" dirty="0"/>
              <a:t>İmza Bölümünde İki veya Daha Fazla Yetkilinin Seçilmesi</a:t>
            </a:r>
          </a:p>
        </p:txBody>
      </p:sp>
      <p:pic>
        <p:nvPicPr>
          <p:cNvPr id="8" name="Resim 7"/>
          <p:cNvPicPr>
            <a:picLocks noChangeAspect="1"/>
          </p:cNvPicPr>
          <p:nvPr/>
        </p:nvPicPr>
        <p:blipFill rotWithShape="1">
          <a:blip r:embed="rId2"/>
          <a:srcRect l="7500" t="46914" r="39514" b="23580"/>
          <a:stretch/>
        </p:blipFill>
        <p:spPr>
          <a:xfrm>
            <a:off x="774700" y="4007336"/>
            <a:ext cx="8636000" cy="2705117"/>
          </a:xfrm>
          <a:prstGeom prst="rect">
            <a:avLst/>
          </a:prstGeom>
        </p:spPr>
      </p:pic>
      <p:sp>
        <p:nvSpPr>
          <p:cNvPr id="9" name="Sol Ok 8"/>
          <p:cNvSpPr/>
          <p:nvPr/>
        </p:nvSpPr>
        <p:spPr>
          <a:xfrm>
            <a:off x="3649980" y="4007336"/>
            <a:ext cx="2606040" cy="685800"/>
          </a:xfrm>
          <a:prstGeom prst="leftArrow">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HİYERARŞİ</a:t>
            </a:r>
            <a:endParaRPr lang="tr-TR" b="1" dirty="0"/>
          </a:p>
        </p:txBody>
      </p:sp>
    </p:spTree>
    <p:extLst>
      <p:ext uri="{BB962C8B-B14F-4D97-AF65-F5344CB8AC3E}">
        <p14:creationId xmlns:p14="http://schemas.microsoft.com/office/powerpoint/2010/main" val="1365597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İmza Alanından Sonra Yazı veya Tablo Bulunmaması</a:t>
            </a:r>
          </a:p>
        </p:txBody>
      </p:sp>
      <p:sp>
        <p:nvSpPr>
          <p:cNvPr id="3" name="İçerik Yer Tutucusu 2"/>
          <p:cNvSpPr>
            <a:spLocks noGrp="1"/>
          </p:cNvSpPr>
          <p:nvPr>
            <p:ph idx="1"/>
          </p:nvPr>
        </p:nvSpPr>
        <p:spPr/>
        <p:txBody>
          <a:bodyPr/>
          <a:lstStyle/>
          <a:p>
            <a:r>
              <a:rPr lang="tr-TR" dirty="0" smtClean="0"/>
              <a:t>İmzadan </a:t>
            </a:r>
            <a:r>
              <a:rPr lang="tr-TR" dirty="0"/>
              <a:t>sonra belge içeriğine ait metnin devamı niteliğinde yazı veya tablo olmaması gerekmektedir. </a:t>
            </a:r>
            <a:endParaRPr lang="tr-TR" dirty="0" smtClean="0"/>
          </a:p>
          <a:p>
            <a:r>
              <a:rPr lang="tr-TR" dirty="0" smtClean="0"/>
              <a:t>İmzadan </a:t>
            </a:r>
            <a:r>
              <a:rPr lang="tr-TR" dirty="0"/>
              <a:t>sonraki alanın kullanılmak istenmesi durumunda, söz konusu bilgi metin alanında alfabenin tüm harfleri kullanılarak maddelendirilmeli veya bilgi dokümana dönüştürülerek ek yapılmalıdır.</a:t>
            </a:r>
          </a:p>
        </p:txBody>
      </p:sp>
      <p:pic>
        <p:nvPicPr>
          <p:cNvPr id="4" name="Resim 3"/>
          <p:cNvPicPr>
            <a:picLocks noChangeAspect="1"/>
          </p:cNvPicPr>
          <p:nvPr/>
        </p:nvPicPr>
        <p:blipFill rotWithShape="1">
          <a:blip r:embed="rId2"/>
          <a:srcRect l="22014" t="21975" r="22500" b="19877"/>
          <a:stretch/>
        </p:blipFill>
        <p:spPr>
          <a:xfrm>
            <a:off x="2349499" y="3759200"/>
            <a:ext cx="5256775" cy="3098800"/>
          </a:xfrm>
          <a:prstGeom prst="rect">
            <a:avLst/>
          </a:prstGeom>
        </p:spPr>
      </p:pic>
    </p:spTree>
    <p:extLst>
      <p:ext uri="{BB962C8B-B14F-4D97-AF65-F5344CB8AC3E}">
        <p14:creationId xmlns:p14="http://schemas.microsoft.com/office/powerpoint/2010/main" val="34734250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EK</a:t>
            </a:r>
          </a:p>
        </p:txBody>
      </p:sp>
      <p:sp>
        <p:nvSpPr>
          <p:cNvPr id="3" name="İçerik Yer Tutucusu 2"/>
          <p:cNvSpPr>
            <a:spLocks noGrp="1"/>
          </p:cNvSpPr>
          <p:nvPr>
            <p:ph idx="1"/>
          </p:nvPr>
        </p:nvSpPr>
        <p:spPr/>
        <p:txBody>
          <a:bodyPr/>
          <a:lstStyle/>
          <a:p>
            <a:r>
              <a:rPr lang="tr-TR" dirty="0"/>
              <a:t>Ek bilgisinde sadece sayfa sayısı verilmesi yerine ekin niteliği hakkında sayısal bilgi verilmelidir. </a:t>
            </a:r>
            <a:endParaRPr lang="tr-TR" dirty="0" smtClean="0"/>
          </a:p>
          <a:p>
            <a:r>
              <a:rPr lang="tr-TR" dirty="0" smtClean="0"/>
              <a:t>Örneğin</a:t>
            </a:r>
            <a:r>
              <a:rPr lang="tr-TR" dirty="0"/>
              <a:t>, </a:t>
            </a:r>
            <a:r>
              <a:rPr lang="tr-TR" dirty="0" err="1"/>
              <a:t>excel</a:t>
            </a:r>
            <a:r>
              <a:rPr lang="tr-TR" dirty="0"/>
              <a:t> formatında oluşturulan bir personel listesinin sayfa sayısı net olmayacağından kişi sayısının belirtilmesi uygun olacaktır</a:t>
            </a:r>
          </a:p>
        </p:txBody>
      </p:sp>
      <p:pic>
        <p:nvPicPr>
          <p:cNvPr id="4" name="Resim 3"/>
          <p:cNvPicPr>
            <a:picLocks noChangeAspect="1"/>
          </p:cNvPicPr>
          <p:nvPr/>
        </p:nvPicPr>
        <p:blipFill rotWithShape="1">
          <a:blip r:embed="rId2"/>
          <a:srcRect l="30139" t="39806" r="30099" b="32540"/>
          <a:stretch/>
        </p:blipFill>
        <p:spPr>
          <a:xfrm>
            <a:off x="858852" y="3468915"/>
            <a:ext cx="8366111" cy="3272971"/>
          </a:xfrm>
          <a:prstGeom prst="rect">
            <a:avLst/>
          </a:prstGeom>
        </p:spPr>
      </p:pic>
    </p:spTree>
    <p:extLst>
      <p:ext uri="{BB962C8B-B14F-4D97-AF65-F5344CB8AC3E}">
        <p14:creationId xmlns:p14="http://schemas.microsoft.com/office/powerpoint/2010/main" val="35288215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8809" y="1646205"/>
            <a:ext cx="8543925" cy="3877646"/>
          </a:xfrm>
        </p:spPr>
        <p:txBody>
          <a:bodyPr/>
          <a:lstStyle/>
          <a:p>
            <a:r>
              <a:rPr lang="tr-TR" dirty="0"/>
              <a:t>İlgi tutulan belgenin ek olarak iletilmesi durumunda, belgenin varsa fiziksel ekleri ayrıca </a:t>
            </a:r>
            <a:r>
              <a:rPr lang="tr-TR" dirty="0" smtClean="0"/>
              <a:t>belirtilmelidir</a:t>
            </a:r>
            <a:r>
              <a:rPr lang="tr-TR" dirty="0"/>
              <a:t>. </a:t>
            </a:r>
            <a:endParaRPr lang="tr-TR" dirty="0" smtClean="0"/>
          </a:p>
          <a:p>
            <a:endParaRPr lang="tr-TR" dirty="0"/>
          </a:p>
          <a:p>
            <a:endParaRPr lang="tr-TR" dirty="0"/>
          </a:p>
        </p:txBody>
      </p:sp>
      <p:pic>
        <p:nvPicPr>
          <p:cNvPr id="4" name="Resim 3"/>
          <p:cNvPicPr>
            <a:picLocks noChangeAspect="1"/>
          </p:cNvPicPr>
          <p:nvPr/>
        </p:nvPicPr>
        <p:blipFill rotWithShape="1">
          <a:blip r:embed="rId2"/>
          <a:srcRect l="30298" t="37086" r="30813" b="31693"/>
          <a:stretch/>
        </p:blipFill>
        <p:spPr>
          <a:xfrm>
            <a:off x="850218" y="2235201"/>
            <a:ext cx="8374743" cy="3781913"/>
          </a:xfrm>
          <a:prstGeom prst="rect">
            <a:avLst/>
          </a:prstGeom>
        </p:spPr>
      </p:pic>
    </p:spTree>
    <p:extLst>
      <p:ext uri="{BB962C8B-B14F-4D97-AF65-F5344CB8AC3E}">
        <p14:creationId xmlns:p14="http://schemas.microsoft.com/office/powerpoint/2010/main" val="15634678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Belgeye ek olarak eklenecek elektronik dosyalar, Kamu Bilgi Sistemlerinde Birlikte Çalışabilirlik Esaslarına veya uluslararası standartlara uygun formatta olmalıdır. </a:t>
            </a:r>
            <a:endParaRPr lang="tr-TR" dirty="0" smtClean="0"/>
          </a:p>
          <a:p>
            <a:r>
              <a:rPr lang="tr-TR" dirty="0" smtClean="0"/>
              <a:t>Gönderilecek </a:t>
            </a:r>
            <a:r>
              <a:rPr lang="tr-TR" dirty="0"/>
              <a:t>elektronik belge eklerinin muhatap idare tarafından açılabilmesi ve görüntülenebilmesi amacıyla bu formatların kullanılması gerekmektedir. </a:t>
            </a:r>
            <a:endParaRPr lang="tr-TR" dirty="0" smtClean="0"/>
          </a:p>
          <a:p>
            <a:r>
              <a:rPr lang="tr-TR" dirty="0" smtClean="0"/>
              <a:t>Belli </a:t>
            </a:r>
            <a:r>
              <a:rPr lang="tr-TR" dirty="0"/>
              <a:t>uygulamalar için özel geliştirilmiş, uluslararası standartlara uygun olmayan formatlar kullanılmamalıdır. </a:t>
            </a:r>
            <a:endParaRPr lang="tr-TR" dirty="0" smtClean="0"/>
          </a:p>
          <a:p>
            <a:r>
              <a:rPr lang="tr-TR" dirty="0" smtClean="0"/>
              <a:t>Ek </a:t>
            </a:r>
            <a:r>
              <a:rPr lang="tr-TR" dirty="0"/>
              <a:t>olarak eklenecek belgeler mümkün oldukça </a:t>
            </a:r>
            <a:r>
              <a:rPr lang="tr-TR" dirty="0" err="1"/>
              <a:t>EBYS’de</a:t>
            </a:r>
            <a:r>
              <a:rPr lang="tr-TR" dirty="0"/>
              <a:t> görüntülenebilecek formatlarda (</a:t>
            </a:r>
            <a:r>
              <a:rPr lang="tr-TR" dirty="0" err="1"/>
              <a:t>pdf</a:t>
            </a:r>
            <a:r>
              <a:rPr lang="tr-TR" dirty="0"/>
              <a:t> </a:t>
            </a:r>
            <a:r>
              <a:rPr lang="tr-TR" dirty="0" smtClean="0"/>
              <a:t>, </a:t>
            </a:r>
            <a:r>
              <a:rPr lang="tr-TR" dirty="0" err="1" smtClean="0"/>
              <a:t>word</a:t>
            </a:r>
            <a:r>
              <a:rPr lang="tr-TR" dirty="0" smtClean="0"/>
              <a:t>, </a:t>
            </a:r>
            <a:r>
              <a:rPr lang="tr-TR" dirty="0" err="1" smtClean="0"/>
              <a:t>excel</a:t>
            </a:r>
            <a:r>
              <a:rPr lang="tr-TR" dirty="0" smtClean="0"/>
              <a:t> vb</a:t>
            </a:r>
            <a:r>
              <a:rPr lang="tr-TR" dirty="0"/>
              <a:t>.) olmalıdır.</a:t>
            </a:r>
          </a:p>
        </p:txBody>
      </p:sp>
    </p:spTree>
    <p:extLst>
      <p:ext uri="{BB962C8B-B14F-4D97-AF65-F5344CB8AC3E}">
        <p14:creationId xmlns:p14="http://schemas.microsoft.com/office/powerpoint/2010/main" val="24235140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1038" y="1755403"/>
            <a:ext cx="8543925" cy="3877646"/>
          </a:xfrm>
        </p:spPr>
        <p:txBody>
          <a:bodyPr/>
          <a:lstStyle/>
          <a:p>
            <a:r>
              <a:rPr lang="tr-TR" dirty="0"/>
              <a:t>Belge ekinin gizlilik derecesi varsa üst yazının gizlilik derecesi ekin gizlilik derecesinden daha aşağı olmamalıdır</a:t>
            </a:r>
            <a:r>
              <a:rPr lang="tr-TR" dirty="0" smtClean="0"/>
              <a:t>.</a:t>
            </a:r>
          </a:p>
          <a:p>
            <a:r>
              <a:rPr lang="tr-TR" dirty="0" smtClean="0"/>
              <a:t> </a:t>
            </a:r>
            <a:r>
              <a:rPr lang="tr-TR" dirty="0"/>
              <a:t>Örneğin, ek olarak gizli bir belge eklendiğinde belgenin gizlilik derecesi “Gizli” olacak şekilde düzenlenmelidir.</a:t>
            </a:r>
          </a:p>
        </p:txBody>
      </p:sp>
      <p:pic>
        <p:nvPicPr>
          <p:cNvPr id="4" name="Resim 3"/>
          <p:cNvPicPr>
            <a:picLocks noChangeAspect="1"/>
          </p:cNvPicPr>
          <p:nvPr/>
        </p:nvPicPr>
        <p:blipFill rotWithShape="1">
          <a:blip r:embed="rId2"/>
          <a:srcRect l="28393" t="38960" r="31052" b="44532"/>
          <a:stretch/>
        </p:blipFill>
        <p:spPr>
          <a:xfrm>
            <a:off x="681038" y="3323633"/>
            <a:ext cx="8579372" cy="1964359"/>
          </a:xfrm>
          <a:prstGeom prst="rect">
            <a:avLst/>
          </a:prstGeom>
        </p:spPr>
      </p:pic>
    </p:spTree>
    <p:extLst>
      <p:ext uri="{BB962C8B-B14F-4D97-AF65-F5344CB8AC3E}">
        <p14:creationId xmlns:p14="http://schemas.microsoft.com/office/powerpoint/2010/main" val="12696379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6532" y="1341785"/>
            <a:ext cx="8543925" cy="3877646"/>
          </a:xfrm>
        </p:spPr>
        <p:txBody>
          <a:bodyPr/>
          <a:lstStyle/>
          <a:p>
            <a:r>
              <a:rPr lang="tr-TR" dirty="0"/>
              <a:t>Sadece ek listesinden dolayı üst yazının bir sonraki sayfaya geçmesi durumunda ekler, “EK LİSTESİ” başlığı altında ayrı bir sayfada listelenmelidir ve üst yazının imza alanından sonra “Ek: Ek Listesi” şeklinde gösterilmelidir.</a:t>
            </a:r>
          </a:p>
        </p:txBody>
      </p:sp>
      <p:pic>
        <p:nvPicPr>
          <p:cNvPr id="4" name="Resim 3"/>
          <p:cNvPicPr>
            <a:picLocks noChangeAspect="1"/>
          </p:cNvPicPr>
          <p:nvPr/>
        </p:nvPicPr>
        <p:blipFill rotWithShape="1">
          <a:blip r:embed="rId2"/>
          <a:srcRect l="24028" t="27249" r="25099" b="19276"/>
          <a:stretch/>
        </p:blipFill>
        <p:spPr>
          <a:xfrm>
            <a:off x="1049849" y="2283220"/>
            <a:ext cx="7737290" cy="4574780"/>
          </a:xfrm>
          <a:prstGeom prst="rect">
            <a:avLst/>
          </a:prstGeom>
        </p:spPr>
      </p:pic>
    </p:spTree>
    <p:extLst>
      <p:ext uri="{BB962C8B-B14F-4D97-AF65-F5344CB8AC3E}">
        <p14:creationId xmlns:p14="http://schemas.microsoft.com/office/powerpoint/2010/main" val="4132988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9975" t="17708" r="30967" b="7088"/>
          <a:stretch/>
        </p:blipFill>
        <p:spPr>
          <a:xfrm>
            <a:off x="2186939" y="975361"/>
            <a:ext cx="4899661" cy="5295900"/>
          </a:xfrm>
          <a:prstGeom prst="rect">
            <a:avLst/>
          </a:prstGeom>
        </p:spPr>
      </p:pic>
    </p:spTree>
    <p:extLst>
      <p:ext uri="{BB962C8B-B14F-4D97-AF65-F5344CB8AC3E}">
        <p14:creationId xmlns:p14="http://schemas.microsoft.com/office/powerpoint/2010/main" val="270390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DAĞITIM</a:t>
            </a:r>
          </a:p>
        </p:txBody>
      </p:sp>
      <p:sp>
        <p:nvSpPr>
          <p:cNvPr id="3" name="İçerik Yer Tutucusu 2"/>
          <p:cNvSpPr>
            <a:spLocks noGrp="1"/>
          </p:cNvSpPr>
          <p:nvPr>
            <p:ph idx="1"/>
          </p:nvPr>
        </p:nvSpPr>
        <p:spPr/>
        <p:txBody>
          <a:bodyPr>
            <a:normAutofit/>
          </a:bodyPr>
          <a:lstStyle/>
          <a:p>
            <a:pPr algn="just"/>
            <a:r>
              <a:rPr lang="tr-TR" dirty="0"/>
              <a:t>Aynı içerikli belgenin birden fazla muhataba gönderilmesi durumunda her bir muhatap için ayrı belge oluşturmak yerine “DAĞITIM YERLERİNE” hitaplı tek belge hazırlanmalıdır. </a:t>
            </a:r>
            <a:endParaRPr lang="tr-TR" dirty="0" smtClean="0"/>
          </a:p>
          <a:p>
            <a:pPr algn="just"/>
            <a:r>
              <a:rPr lang="tr-TR" dirty="0" smtClean="0"/>
              <a:t>Dağıtım </a:t>
            </a:r>
            <a:r>
              <a:rPr lang="tr-TR" dirty="0"/>
              <a:t>alanında muhataplar belirtilmelidir. </a:t>
            </a:r>
            <a:endParaRPr lang="tr-TR" dirty="0" smtClean="0"/>
          </a:p>
          <a:p>
            <a:pPr algn="just"/>
            <a:r>
              <a:rPr lang="tr-TR" dirty="0" smtClean="0"/>
              <a:t>Dağıtım </a:t>
            </a:r>
            <a:r>
              <a:rPr lang="tr-TR" dirty="0"/>
              <a:t>listesinin uzun olması durumunda ayrıca dağıtım listesi oluşturulabilmektedir. </a:t>
            </a:r>
            <a:endParaRPr lang="tr-TR" dirty="0" smtClean="0"/>
          </a:p>
          <a:p>
            <a:pPr algn="just"/>
            <a:r>
              <a:rPr lang="tr-TR" dirty="0" smtClean="0"/>
              <a:t>“</a:t>
            </a:r>
            <a:r>
              <a:rPr lang="tr-TR" dirty="0"/>
              <a:t>DAĞITIM YERLERİNE” hitaplı belgelerin görüntüsünde hitap değiştirilerek kurum isimlerinin yazılmaması gerekmektedir. </a:t>
            </a:r>
            <a:r>
              <a:rPr lang="tr-TR" dirty="0" smtClean="0"/>
              <a:t>Muhatap </a:t>
            </a:r>
            <a:r>
              <a:rPr lang="tr-TR" dirty="0"/>
              <a:t>alanı değişime uğramadığı için belge özniteliklerini korumuş olacaktır. </a:t>
            </a:r>
            <a:endParaRPr lang="tr-TR" dirty="0" smtClean="0"/>
          </a:p>
          <a:p>
            <a:pPr algn="just"/>
            <a:r>
              <a:rPr lang="tr-TR" dirty="0" smtClean="0"/>
              <a:t>Belgeyi</a:t>
            </a:r>
            <a:r>
              <a:rPr lang="tr-TR" dirty="0"/>
              <a:t>, idareleri sınıflandırarak (bakanlıklar, valilikler, üniversiteler, kamu kurum ve kuruluşları ve benzeri) göndermek gerektiğinde “Dağıtım:” alanına daha önceden tanımlanan dağıtım planı yazılmalıdır. </a:t>
            </a:r>
          </a:p>
        </p:txBody>
      </p:sp>
    </p:spTree>
    <p:extLst>
      <p:ext uri="{BB962C8B-B14F-4D97-AF65-F5344CB8AC3E}">
        <p14:creationId xmlns:p14="http://schemas.microsoft.com/office/powerpoint/2010/main" val="18010802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Oluşturulan dağıtım planı, </a:t>
            </a:r>
            <a:r>
              <a:rPr lang="tr-TR" dirty="0" err="1"/>
              <a:t>EBYS’lerde</a:t>
            </a:r>
            <a:r>
              <a:rPr lang="tr-TR" dirty="0"/>
              <a:t> tanımlanıp kullanıma açılabilmektedir. </a:t>
            </a:r>
            <a:endParaRPr lang="tr-TR" dirty="0" smtClean="0"/>
          </a:p>
          <a:p>
            <a:r>
              <a:rPr lang="tr-TR" dirty="0" smtClean="0"/>
              <a:t>Dağıtım </a:t>
            </a:r>
            <a:r>
              <a:rPr lang="tr-TR" dirty="0"/>
              <a:t>planlarının kullanımıyla birlikte muhatap idarelerin tek tek belirtilmesi sebebiyle üst yazının dağıtım listesinden dolayı uzamasının, muhataplar arasında bazı idarelerin unutulmasının ve harcanacak zaman kaybının önüne geçilmiş olacaktır</a:t>
            </a:r>
            <a:r>
              <a:rPr lang="tr-TR" dirty="0" smtClean="0"/>
              <a:t>.</a:t>
            </a:r>
          </a:p>
          <a:p>
            <a:r>
              <a:rPr lang="tr-TR" dirty="0" smtClean="0"/>
              <a:t> </a:t>
            </a:r>
            <a:r>
              <a:rPr lang="tr-TR" dirty="0"/>
              <a:t>Dağıtım listesinin uzun olması durumunda “Dağıtım:” ibaresinin alt satırına “Dağıtım Listesi” yazılmalıdır. </a:t>
            </a:r>
            <a:endParaRPr lang="tr-TR" dirty="0" smtClean="0"/>
          </a:p>
          <a:p>
            <a:r>
              <a:rPr lang="tr-TR" dirty="0" smtClean="0"/>
              <a:t>Muhatap </a:t>
            </a:r>
            <a:r>
              <a:rPr lang="tr-TR" dirty="0"/>
              <a:t>idareler, “DAĞITIM LİSTESİ” başlığı altında belgenin devamında farklı bir sayfada veya belge ekinde belirtilmelidir</a:t>
            </a:r>
          </a:p>
          <a:p>
            <a:endParaRPr lang="tr-TR" dirty="0"/>
          </a:p>
        </p:txBody>
      </p:sp>
      <p:sp>
        <p:nvSpPr>
          <p:cNvPr id="4" name="Unvan 1"/>
          <p:cNvSpPr>
            <a:spLocks noGrp="1"/>
          </p:cNvSpPr>
          <p:nvPr>
            <p:ph type="title"/>
          </p:nvPr>
        </p:nvSpPr>
        <p:spPr/>
        <p:txBody>
          <a:bodyPr/>
          <a:lstStyle/>
          <a:p>
            <a:r>
              <a:rPr lang="tr-TR" dirty="0"/>
              <a:t>DAĞITIM</a:t>
            </a:r>
          </a:p>
        </p:txBody>
      </p:sp>
    </p:spTree>
    <p:extLst>
      <p:ext uri="{BB962C8B-B14F-4D97-AF65-F5344CB8AC3E}">
        <p14:creationId xmlns:p14="http://schemas.microsoft.com/office/powerpoint/2010/main" val="14506073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30336" t="18135" r="30878" b="30039"/>
          <a:stretch/>
        </p:blipFill>
        <p:spPr>
          <a:xfrm>
            <a:off x="1051973" y="1362807"/>
            <a:ext cx="6944713" cy="5219734"/>
          </a:xfrm>
          <a:prstGeom prst="rect">
            <a:avLst/>
          </a:prstGeom>
        </p:spPr>
      </p:pic>
    </p:spTree>
    <p:extLst>
      <p:ext uri="{BB962C8B-B14F-4D97-AF65-F5344CB8AC3E}">
        <p14:creationId xmlns:p14="http://schemas.microsoft.com/office/powerpoint/2010/main" val="3596570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44011" y="293129"/>
            <a:ext cx="8543925" cy="601846"/>
          </a:xfrm>
        </p:spPr>
        <p:txBody>
          <a:bodyPr/>
          <a:lstStyle/>
          <a:p>
            <a:r>
              <a:rPr lang="tr-TR" dirty="0">
                <a:solidFill>
                  <a:schemeClr val="bg1"/>
                </a:solidFill>
              </a:rPr>
              <a:t>Dağıtım Listesi Sıralaması</a:t>
            </a:r>
          </a:p>
        </p:txBody>
      </p:sp>
      <p:sp>
        <p:nvSpPr>
          <p:cNvPr id="3" name="İçerik Yer Tutucusu 2"/>
          <p:cNvSpPr>
            <a:spLocks noGrp="1"/>
          </p:cNvSpPr>
          <p:nvPr>
            <p:ph idx="1"/>
          </p:nvPr>
        </p:nvSpPr>
        <p:spPr>
          <a:xfrm>
            <a:off x="414068" y="1268083"/>
            <a:ext cx="8810895" cy="5270739"/>
          </a:xfrm>
        </p:spPr>
        <p:txBody>
          <a:bodyPr>
            <a:normAutofit fontScale="62500" lnSpcReduction="20000"/>
          </a:bodyPr>
          <a:lstStyle/>
          <a:p>
            <a:r>
              <a:rPr lang="tr-TR" sz="3200" dirty="0"/>
              <a:t>Dağıtımlı belgelerde “Dağıtım Listesi” oluşturulurken gönderilmek istenilen muhatapların sıralaması aşağıdaki liste dikkate alınarak </a:t>
            </a:r>
            <a:r>
              <a:rPr lang="tr-TR" sz="3200" dirty="0" smtClean="0"/>
              <a:t>belirlenmelidir</a:t>
            </a:r>
            <a:r>
              <a:rPr lang="tr-TR" sz="3200" dirty="0"/>
              <a:t>.</a:t>
            </a:r>
            <a:endParaRPr lang="tr-TR" sz="3200" dirty="0" smtClean="0"/>
          </a:p>
          <a:p>
            <a:pPr>
              <a:buFont typeface="Wingdings" panose="05000000000000000000" pitchFamily="2" charset="2"/>
              <a:buChar char="Ø"/>
            </a:pPr>
            <a:r>
              <a:rPr lang="tr-TR" sz="2200" dirty="0" smtClean="0"/>
              <a:t>Cumhurbaşkanlığı </a:t>
            </a:r>
            <a:endParaRPr lang="tr-TR" sz="2200" dirty="0"/>
          </a:p>
          <a:p>
            <a:pPr>
              <a:buFont typeface="Wingdings" panose="05000000000000000000" pitchFamily="2" charset="2"/>
              <a:buChar char="Ø"/>
            </a:pPr>
            <a:r>
              <a:rPr lang="tr-TR" sz="2200" dirty="0" smtClean="0"/>
              <a:t>Türkiye </a:t>
            </a:r>
            <a:r>
              <a:rPr lang="tr-TR" sz="2200" dirty="0"/>
              <a:t>Büyük Millet Meclisi </a:t>
            </a:r>
            <a:r>
              <a:rPr lang="tr-TR" sz="2200" dirty="0" smtClean="0"/>
              <a:t>Başkanlığı</a:t>
            </a:r>
          </a:p>
          <a:p>
            <a:pPr>
              <a:buFont typeface="Wingdings" panose="05000000000000000000" pitchFamily="2" charset="2"/>
              <a:buChar char="Ø"/>
            </a:pPr>
            <a:r>
              <a:rPr lang="tr-TR" sz="2200" dirty="0" smtClean="0"/>
              <a:t> </a:t>
            </a:r>
            <a:r>
              <a:rPr lang="tr-TR" sz="2200" dirty="0"/>
              <a:t>Anayasa Mahkemesi Başkanlığı </a:t>
            </a:r>
            <a:endParaRPr lang="tr-TR" sz="2200" dirty="0" smtClean="0"/>
          </a:p>
          <a:p>
            <a:pPr>
              <a:buFont typeface="Wingdings" panose="05000000000000000000" pitchFamily="2" charset="2"/>
              <a:buChar char="Ø"/>
            </a:pPr>
            <a:r>
              <a:rPr lang="tr-TR" sz="2200" dirty="0" smtClean="0"/>
              <a:t>Yargıtay </a:t>
            </a:r>
            <a:r>
              <a:rPr lang="tr-TR" sz="2200" dirty="0"/>
              <a:t>Başkanlığı </a:t>
            </a:r>
            <a:endParaRPr lang="tr-TR" sz="2200" dirty="0" smtClean="0"/>
          </a:p>
          <a:p>
            <a:pPr>
              <a:buFont typeface="Wingdings" panose="05000000000000000000" pitchFamily="2" charset="2"/>
              <a:buChar char="Ø"/>
            </a:pPr>
            <a:r>
              <a:rPr lang="tr-TR" sz="2200" dirty="0" smtClean="0"/>
              <a:t>Danıştay </a:t>
            </a:r>
            <a:r>
              <a:rPr lang="tr-TR" sz="2200" dirty="0"/>
              <a:t>Başkanlığı </a:t>
            </a:r>
            <a:endParaRPr lang="tr-TR" sz="2200" dirty="0" smtClean="0"/>
          </a:p>
          <a:p>
            <a:pPr>
              <a:buFont typeface="Wingdings" panose="05000000000000000000" pitchFamily="2" charset="2"/>
              <a:buChar char="Ø"/>
            </a:pPr>
            <a:r>
              <a:rPr lang="tr-TR" sz="2200" dirty="0" smtClean="0"/>
              <a:t>Sayıştay Başkanlığı</a:t>
            </a:r>
          </a:p>
          <a:p>
            <a:pPr>
              <a:buFont typeface="Wingdings" panose="05000000000000000000" pitchFamily="2" charset="2"/>
              <a:buChar char="Ø"/>
            </a:pPr>
            <a:r>
              <a:rPr lang="tr-TR" sz="2200" dirty="0" smtClean="0"/>
              <a:t> </a:t>
            </a:r>
            <a:r>
              <a:rPr lang="tr-TR" sz="2200" dirty="0"/>
              <a:t>Uyuşmazlık Mahkemesi Başkanlığı </a:t>
            </a:r>
            <a:endParaRPr lang="tr-TR" sz="2200" dirty="0" smtClean="0"/>
          </a:p>
          <a:p>
            <a:pPr>
              <a:buFont typeface="Wingdings" panose="05000000000000000000" pitchFamily="2" charset="2"/>
              <a:buChar char="Ø"/>
            </a:pPr>
            <a:r>
              <a:rPr lang="tr-TR" sz="2200" dirty="0" smtClean="0"/>
              <a:t>Bakanlıklar </a:t>
            </a:r>
            <a:r>
              <a:rPr lang="tr-TR" sz="2200" dirty="0"/>
              <a:t>Yüksek Seçim Kurulu Başkanlığı </a:t>
            </a:r>
            <a:endParaRPr lang="tr-TR" sz="2200" dirty="0" smtClean="0"/>
          </a:p>
          <a:p>
            <a:pPr>
              <a:buFont typeface="Wingdings" panose="05000000000000000000" pitchFamily="2" charset="2"/>
              <a:buChar char="Ø"/>
            </a:pPr>
            <a:r>
              <a:rPr lang="tr-TR" sz="2200" dirty="0" smtClean="0"/>
              <a:t>Hâkimler </a:t>
            </a:r>
            <a:r>
              <a:rPr lang="tr-TR" sz="2200" dirty="0"/>
              <a:t>ve Savcılar Kurulu Başkanlığı </a:t>
            </a:r>
            <a:endParaRPr lang="tr-TR" sz="2200" dirty="0" smtClean="0"/>
          </a:p>
          <a:p>
            <a:pPr>
              <a:buFont typeface="Wingdings" panose="05000000000000000000" pitchFamily="2" charset="2"/>
              <a:buChar char="Ø"/>
            </a:pPr>
            <a:r>
              <a:rPr lang="tr-TR" sz="2200" dirty="0" smtClean="0"/>
              <a:t>Cumhurbaşkanlığına </a:t>
            </a:r>
            <a:r>
              <a:rPr lang="tr-TR" sz="2200" dirty="0"/>
              <a:t>Bağlı Kurum, Kuruluş ve Ofisler </a:t>
            </a:r>
            <a:r>
              <a:rPr lang="tr-TR" sz="2200" dirty="0" smtClean="0"/>
              <a:t>Bakanlıklara</a:t>
            </a:r>
          </a:p>
          <a:p>
            <a:pPr>
              <a:buFont typeface="Wingdings" panose="05000000000000000000" pitchFamily="2" charset="2"/>
              <a:buChar char="Ø"/>
            </a:pPr>
            <a:r>
              <a:rPr lang="tr-TR" sz="2200" dirty="0" smtClean="0"/>
              <a:t>Bağlı</a:t>
            </a:r>
            <a:r>
              <a:rPr lang="tr-TR" sz="2200" dirty="0"/>
              <a:t>, İlgili ve İlişkili Kurum ve Kuruluşlar </a:t>
            </a:r>
            <a:endParaRPr lang="tr-TR" sz="2200" dirty="0" smtClean="0"/>
          </a:p>
          <a:p>
            <a:pPr>
              <a:buFont typeface="Wingdings" panose="05000000000000000000" pitchFamily="2" charset="2"/>
              <a:buChar char="Ø"/>
            </a:pPr>
            <a:r>
              <a:rPr lang="tr-TR" sz="2200" dirty="0" smtClean="0"/>
              <a:t>Valilikler </a:t>
            </a:r>
          </a:p>
          <a:p>
            <a:pPr>
              <a:buFont typeface="Wingdings" panose="05000000000000000000" pitchFamily="2" charset="2"/>
              <a:buChar char="Ø"/>
            </a:pPr>
            <a:r>
              <a:rPr lang="tr-TR" sz="2200" dirty="0" smtClean="0"/>
              <a:t>Büyükşehir/İl </a:t>
            </a:r>
            <a:r>
              <a:rPr lang="tr-TR" sz="2200" dirty="0"/>
              <a:t>Belediyeleri </a:t>
            </a:r>
            <a:endParaRPr lang="tr-TR" sz="2200" dirty="0" smtClean="0"/>
          </a:p>
          <a:p>
            <a:pPr>
              <a:buFont typeface="Wingdings" panose="05000000000000000000" pitchFamily="2" charset="2"/>
              <a:buChar char="Ø"/>
            </a:pPr>
            <a:r>
              <a:rPr lang="tr-TR" sz="2200" dirty="0" smtClean="0"/>
              <a:t>Üniversiteler</a:t>
            </a:r>
          </a:p>
          <a:p>
            <a:pPr>
              <a:buFont typeface="Wingdings" panose="05000000000000000000" pitchFamily="2" charset="2"/>
              <a:buChar char="Ø"/>
            </a:pPr>
            <a:r>
              <a:rPr lang="tr-TR" sz="2200" dirty="0" smtClean="0"/>
              <a:t> Kaymakamlıklar</a:t>
            </a:r>
          </a:p>
          <a:p>
            <a:pPr>
              <a:buFont typeface="Wingdings" panose="05000000000000000000" pitchFamily="2" charset="2"/>
              <a:buChar char="Ø"/>
            </a:pPr>
            <a:r>
              <a:rPr lang="tr-TR" sz="2200" dirty="0" smtClean="0"/>
              <a:t> </a:t>
            </a:r>
            <a:r>
              <a:rPr lang="tr-TR" sz="2200" dirty="0"/>
              <a:t>İlçe Belediyeleri </a:t>
            </a:r>
            <a:endParaRPr lang="tr-TR" sz="2200" dirty="0" smtClean="0"/>
          </a:p>
          <a:p>
            <a:pPr>
              <a:buFont typeface="Wingdings" panose="05000000000000000000" pitchFamily="2" charset="2"/>
              <a:buChar char="Ø"/>
            </a:pPr>
            <a:r>
              <a:rPr lang="tr-TR" sz="2200" dirty="0" smtClean="0"/>
              <a:t>Kamu </a:t>
            </a:r>
            <a:r>
              <a:rPr lang="tr-TR" sz="2200" dirty="0"/>
              <a:t>Kurumu Niteliğindeki Meslek Kuruluşları Kamu Kurumu Dışındaki Tüzel Kişiler Gerçek Kişiler</a:t>
            </a:r>
          </a:p>
        </p:txBody>
      </p:sp>
    </p:spTree>
    <p:extLst>
      <p:ext uri="{BB962C8B-B14F-4D97-AF65-F5344CB8AC3E}">
        <p14:creationId xmlns:p14="http://schemas.microsoft.com/office/powerpoint/2010/main" val="32579953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86147" y="1367664"/>
            <a:ext cx="8543925" cy="3877646"/>
          </a:xfrm>
        </p:spPr>
        <p:txBody>
          <a:bodyPr/>
          <a:lstStyle/>
          <a:p>
            <a:r>
              <a:rPr lang="tr-TR" dirty="0"/>
              <a:t>Dağıtım listesi hazırlanırken yukarıda belirtilen sıralama içinde yer alan aynı düzeydeki </a:t>
            </a:r>
            <a:r>
              <a:rPr lang="tr-TR" dirty="0" smtClean="0"/>
              <a:t>idareler kendi içinde </a:t>
            </a:r>
            <a:r>
              <a:rPr lang="tr-TR" dirty="0"/>
              <a:t>alfabetik olarak sıralanmalıdır</a:t>
            </a:r>
            <a:r>
              <a:rPr lang="tr-TR" dirty="0" smtClean="0"/>
              <a:t>.</a:t>
            </a:r>
          </a:p>
          <a:p>
            <a:r>
              <a:rPr lang="tr-TR" dirty="0"/>
              <a:t>Dağıtım listesi ek yapılmak istenildiğinde üst yazı üzerinde “Ek:” başlığı altında yer almalıdır. </a:t>
            </a:r>
            <a:endParaRPr lang="tr-TR" dirty="0" smtClean="0"/>
          </a:p>
          <a:p>
            <a:r>
              <a:rPr lang="tr-TR" dirty="0" smtClean="0"/>
              <a:t>Dağıtım </a:t>
            </a:r>
            <a:r>
              <a:rPr lang="tr-TR" dirty="0"/>
              <a:t>listesi, üst yazının devamında ayrı bir sayfada gösterildiğinde ise “Dağıtım:” başlığının altında “Dağıtım Listesi” şeklinde gösterilmelidir.</a:t>
            </a:r>
          </a:p>
        </p:txBody>
      </p:sp>
      <p:pic>
        <p:nvPicPr>
          <p:cNvPr id="5" name="İçerik Yer Tutucusu 3"/>
          <p:cNvPicPr>
            <a:picLocks noChangeAspect="1"/>
          </p:cNvPicPr>
          <p:nvPr/>
        </p:nvPicPr>
        <p:blipFill rotWithShape="1">
          <a:blip r:embed="rId2"/>
          <a:srcRect l="25957" t="36151" r="26749" b="15137"/>
          <a:stretch/>
        </p:blipFill>
        <p:spPr>
          <a:xfrm>
            <a:off x="1692934" y="3199042"/>
            <a:ext cx="6330350" cy="3667585"/>
          </a:xfrm>
          <a:prstGeom prst="rect">
            <a:avLst/>
          </a:prstGeom>
        </p:spPr>
      </p:pic>
    </p:spTree>
    <p:extLst>
      <p:ext uri="{BB962C8B-B14F-4D97-AF65-F5344CB8AC3E}">
        <p14:creationId xmlns:p14="http://schemas.microsoft.com/office/powerpoint/2010/main" val="27193912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İçerik Yer Tutucusu 4"/>
          <p:cNvSpPr>
            <a:spLocks noGrp="1"/>
          </p:cNvSpPr>
          <p:nvPr>
            <p:ph idx="1"/>
          </p:nvPr>
        </p:nvSpPr>
        <p:spPr/>
        <p:txBody>
          <a:bodyPr/>
          <a:lstStyle/>
          <a:p>
            <a:r>
              <a:rPr lang="tr-TR" dirty="0"/>
              <a:t>Dağıtımlı belgenin muhatap idarelerce bağlı, ilgili ve ilişkili idarelere iletilmesi istendiğinde bu ibare </a:t>
            </a:r>
            <a:r>
              <a:rPr lang="tr-TR" dirty="0" smtClean="0"/>
              <a:t>kullanılmalıdır.</a:t>
            </a:r>
            <a:endParaRPr lang="tr-TR" dirty="0"/>
          </a:p>
        </p:txBody>
      </p:sp>
      <p:pic>
        <p:nvPicPr>
          <p:cNvPr id="6" name="Resim 5"/>
          <p:cNvPicPr>
            <a:picLocks noChangeAspect="1"/>
          </p:cNvPicPr>
          <p:nvPr/>
        </p:nvPicPr>
        <p:blipFill rotWithShape="1">
          <a:blip r:embed="rId2"/>
          <a:srcRect l="28075" t="59982" r="42084" b="25767"/>
          <a:stretch/>
        </p:blipFill>
        <p:spPr>
          <a:xfrm>
            <a:off x="1055347" y="3191164"/>
            <a:ext cx="7795305" cy="2093952"/>
          </a:xfrm>
          <a:prstGeom prst="rect">
            <a:avLst/>
          </a:prstGeom>
        </p:spPr>
      </p:pic>
    </p:spTree>
    <p:extLst>
      <p:ext uri="{BB962C8B-B14F-4D97-AF65-F5344CB8AC3E}">
        <p14:creationId xmlns:p14="http://schemas.microsoft.com/office/powerpoint/2010/main" val="39102145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4923" y="1346632"/>
            <a:ext cx="8543925" cy="601846"/>
          </a:xfrm>
        </p:spPr>
        <p:txBody>
          <a:bodyPr/>
          <a:lstStyle/>
          <a:p>
            <a:r>
              <a:rPr lang="tr-TR" dirty="0"/>
              <a:t>OLUR</a:t>
            </a:r>
          </a:p>
        </p:txBody>
      </p:sp>
      <p:sp>
        <p:nvSpPr>
          <p:cNvPr id="3" name="İçerik Yer Tutucusu 2"/>
          <p:cNvSpPr>
            <a:spLocks noGrp="1"/>
          </p:cNvSpPr>
          <p:nvPr>
            <p:ph idx="1"/>
          </p:nvPr>
        </p:nvSpPr>
        <p:spPr>
          <a:xfrm>
            <a:off x="33424" y="2119928"/>
            <a:ext cx="4843462" cy="4217372"/>
          </a:xfrm>
        </p:spPr>
        <p:txBody>
          <a:bodyPr>
            <a:normAutofit/>
          </a:bodyPr>
          <a:lstStyle/>
          <a:p>
            <a:pPr algn="just"/>
            <a:r>
              <a:rPr lang="tr-TR" dirty="0"/>
              <a:t>Olur alınacak makam, belgenin mahiyetine ve idareye ait İmza veya Yetki Devri </a:t>
            </a:r>
            <a:r>
              <a:rPr lang="tr-TR" dirty="0" err="1"/>
              <a:t>Yönergesi’ne</a:t>
            </a:r>
            <a:r>
              <a:rPr lang="tr-TR" dirty="0"/>
              <a:t> uygun olarak belirlenmelidir. </a:t>
            </a:r>
            <a:endParaRPr lang="tr-TR" dirty="0" smtClean="0"/>
          </a:p>
          <a:p>
            <a:pPr algn="just"/>
            <a:r>
              <a:rPr lang="tr-TR" dirty="0" smtClean="0"/>
              <a:t>Hitap</a:t>
            </a:r>
            <a:r>
              <a:rPr lang="tr-TR" dirty="0"/>
              <a:t>, oluru veren makama göre belirlenerek “……… MAKAMINA” şeklinde düzenlenmelidir. </a:t>
            </a:r>
            <a:endParaRPr lang="tr-TR" dirty="0" smtClean="0"/>
          </a:p>
          <a:p>
            <a:r>
              <a:rPr lang="tr-TR" dirty="0"/>
              <a:t>Oluru teklif eden birim ile olur alınan makam arasında başka yöneticiler varsa bunlar “Uygun görüşle arz ederim.” ifadesiyle olura katılabilmektedir. </a:t>
            </a:r>
          </a:p>
          <a:p>
            <a:r>
              <a:rPr lang="tr-TR" dirty="0"/>
              <a:t> Bu ifade, teklif eden birim yetkilisinin imza bölümü ile “OLUR” ibaresinin bulunduğu bölüm arasına uygun boşluk bırakılarak yazı alanının solunda yer alacak şekilde yazılmalıdır. </a:t>
            </a:r>
          </a:p>
          <a:p>
            <a:pPr algn="just"/>
            <a:endParaRPr lang="tr-TR" dirty="0" smtClean="0"/>
          </a:p>
          <a:p>
            <a:pPr algn="just"/>
            <a:endParaRPr lang="tr-TR" dirty="0" smtClean="0"/>
          </a:p>
        </p:txBody>
      </p:sp>
      <p:pic>
        <p:nvPicPr>
          <p:cNvPr id="5" name="Resim 4"/>
          <p:cNvPicPr>
            <a:picLocks noChangeAspect="1"/>
          </p:cNvPicPr>
          <p:nvPr/>
        </p:nvPicPr>
        <p:blipFill rotWithShape="1">
          <a:blip r:embed="rId2"/>
          <a:srcRect l="29375" t="13457" r="30833" b="18518"/>
          <a:stretch/>
        </p:blipFill>
        <p:spPr>
          <a:xfrm>
            <a:off x="4876886" y="1518082"/>
            <a:ext cx="5011637" cy="4819218"/>
          </a:xfrm>
          <a:prstGeom prst="rect">
            <a:avLst/>
          </a:prstGeom>
        </p:spPr>
      </p:pic>
      <p:sp>
        <p:nvSpPr>
          <p:cNvPr id="6" name="Metin kutusu 5"/>
          <p:cNvSpPr txBox="1"/>
          <p:nvPr/>
        </p:nvSpPr>
        <p:spPr>
          <a:xfrm>
            <a:off x="5054600" y="3225800"/>
            <a:ext cx="4665748" cy="1219200"/>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758434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1724" y="2229282"/>
            <a:ext cx="2439533" cy="3877646"/>
          </a:xfrm>
        </p:spPr>
        <p:txBody>
          <a:bodyPr/>
          <a:lstStyle/>
          <a:p>
            <a:pPr algn="just"/>
            <a:r>
              <a:rPr lang="tr-TR" dirty="0" smtClean="0"/>
              <a:t>Olur </a:t>
            </a:r>
            <a:r>
              <a:rPr lang="tr-TR" dirty="0"/>
              <a:t>belgesi, oluru alınacak makama hitaben oluşturulduğu için kurum dışına gönderilmek istendiğinde, bir üst yazıya ek yapılarak muhataba iletilmelidir. </a:t>
            </a:r>
          </a:p>
        </p:txBody>
      </p:sp>
      <p:pic>
        <p:nvPicPr>
          <p:cNvPr id="4" name="Resim 3"/>
          <p:cNvPicPr>
            <a:picLocks noChangeAspect="1"/>
          </p:cNvPicPr>
          <p:nvPr/>
        </p:nvPicPr>
        <p:blipFill rotWithShape="1">
          <a:blip r:embed="rId2"/>
          <a:srcRect l="34901" t="16526" r="35337" b="23651"/>
          <a:stretch/>
        </p:blipFill>
        <p:spPr>
          <a:xfrm>
            <a:off x="3390221" y="139052"/>
            <a:ext cx="5942465" cy="6718948"/>
          </a:xfrm>
          <a:prstGeom prst="rect">
            <a:avLst/>
          </a:prstGeom>
        </p:spPr>
      </p:pic>
    </p:spTree>
    <p:extLst>
      <p:ext uri="{BB962C8B-B14F-4D97-AF65-F5344CB8AC3E}">
        <p14:creationId xmlns:p14="http://schemas.microsoft.com/office/powerpoint/2010/main" val="27000227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32685" t="14051" r="33843" b="11099"/>
          <a:stretch/>
        </p:blipFill>
        <p:spPr>
          <a:xfrm>
            <a:off x="2226945" y="0"/>
            <a:ext cx="5452109" cy="6858000"/>
          </a:xfrm>
          <a:prstGeom prst="rect">
            <a:avLst/>
          </a:prstGeom>
        </p:spPr>
      </p:pic>
    </p:spTree>
    <p:extLst>
      <p:ext uri="{BB962C8B-B14F-4D97-AF65-F5344CB8AC3E}">
        <p14:creationId xmlns:p14="http://schemas.microsoft.com/office/powerpoint/2010/main" val="41446421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PARAF</a:t>
            </a:r>
          </a:p>
        </p:txBody>
      </p:sp>
      <p:sp>
        <p:nvSpPr>
          <p:cNvPr id="3" name="İçerik Yer Tutucusu 2"/>
          <p:cNvSpPr>
            <a:spLocks noGrp="1"/>
          </p:cNvSpPr>
          <p:nvPr>
            <p:ph idx="1"/>
          </p:nvPr>
        </p:nvSpPr>
        <p:spPr/>
        <p:txBody>
          <a:bodyPr>
            <a:normAutofit fontScale="92500" lnSpcReduction="20000"/>
          </a:bodyPr>
          <a:lstStyle/>
          <a:p>
            <a:r>
              <a:rPr lang="tr-TR" dirty="0"/>
              <a:t>Paraf, belgeyi hazırlayan ile belgeyi imzalayacak yetkili makam arasında yer alan sorumluların imza ya da kısa imzalarını ifade etmektedir. </a:t>
            </a:r>
            <a:endParaRPr lang="tr-TR" dirty="0" smtClean="0"/>
          </a:p>
          <a:p>
            <a:r>
              <a:rPr lang="tr-TR" dirty="0" smtClean="0"/>
              <a:t>Fiziksel </a:t>
            </a:r>
            <a:r>
              <a:rPr lang="tr-TR" dirty="0"/>
              <a:t>ortamda hazırlanan belgelerde tutulan paraf bilgisi ile belgeyi uygun gören hiyerarşik sorumlular belirtilmektedir. </a:t>
            </a:r>
            <a:endParaRPr lang="tr-TR" dirty="0" smtClean="0"/>
          </a:p>
          <a:p>
            <a:r>
              <a:rPr lang="tr-TR" dirty="0" smtClean="0"/>
              <a:t>Dolayısıyla </a:t>
            </a:r>
            <a:r>
              <a:rPr lang="tr-TR" dirty="0"/>
              <a:t>fiziksel ortamda hazırlanan belgeler, oluşturan idarenin paraf bilgisine erişebilmesi amacıyla paraf (dosya) ve dağıtım nüshası olmak üzere 2 nüsha tutulmaktadır</a:t>
            </a:r>
            <a:r>
              <a:rPr lang="tr-TR" dirty="0" smtClean="0"/>
              <a:t>.</a:t>
            </a:r>
          </a:p>
          <a:p>
            <a:r>
              <a:rPr lang="tr-TR" dirty="0" smtClean="0"/>
              <a:t> </a:t>
            </a:r>
            <a:r>
              <a:rPr lang="tr-TR" dirty="0"/>
              <a:t>Elektronik ortamda hazırlanan belgelerin paraf bilgilerine </a:t>
            </a:r>
            <a:r>
              <a:rPr lang="tr-TR" dirty="0" err="1"/>
              <a:t>üstveriden</a:t>
            </a:r>
            <a:r>
              <a:rPr lang="tr-TR" dirty="0"/>
              <a:t> erişilebilmesi ve </a:t>
            </a:r>
            <a:r>
              <a:rPr lang="tr-TR" dirty="0" err="1"/>
              <a:t>üstveri</a:t>
            </a:r>
            <a:r>
              <a:rPr lang="tr-TR" dirty="0"/>
              <a:t> bilgileri ile belgenin bir bütün olması sebebiyle belgenin tek nüsha olarak üretilmesi uygun olacaktır</a:t>
            </a:r>
            <a:r>
              <a:rPr lang="tr-TR" dirty="0" smtClean="0"/>
              <a:t>.</a:t>
            </a:r>
          </a:p>
          <a:p>
            <a:r>
              <a:rPr lang="tr-TR" dirty="0" smtClean="0"/>
              <a:t> </a:t>
            </a:r>
            <a:r>
              <a:rPr lang="tr-TR" dirty="0"/>
              <a:t>Ancak paraf bilgileri, belgeyi imzalamaya yetkili makamın karar verme sürecinde belgenin geçmişi hakkında bilgi sahibi olmasını sağladığı için önem arz etmektedir</a:t>
            </a:r>
            <a:r>
              <a:rPr lang="tr-TR" dirty="0" smtClean="0"/>
              <a:t>.</a:t>
            </a:r>
          </a:p>
          <a:p>
            <a:r>
              <a:rPr lang="tr-TR" dirty="0" smtClean="0"/>
              <a:t> </a:t>
            </a:r>
            <a:r>
              <a:rPr lang="tr-TR" dirty="0"/>
              <a:t>Bu sebeple </a:t>
            </a:r>
            <a:r>
              <a:rPr lang="tr-TR" dirty="0" err="1"/>
              <a:t>EBYS’lerin</a:t>
            </a:r>
            <a:r>
              <a:rPr lang="tr-TR" dirty="0"/>
              <a:t> sistem içinde paraf bilgilerine erişimde kullanıcı dostu süreçler geliştirmeleri ve tek nüsha olarak tutacakları belge üzerinde bulunmaması gereken paraf bilgilerini belge görüntüsünde yazılımsal çözümlerle (açılabilir pencere vb. çözümler) göstermeleri uygun olacaktır. </a:t>
            </a:r>
          </a:p>
        </p:txBody>
      </p:sp>
    </p:spTree>
    <p:extLst>
      <p:ext uri="{BB962C8B-B14F-4D97-AF65-F5344CB8AC3E}">
        <p14:creationId xmlns:p14="http://schemas.microsoft.com/office/powerpoint/2010/main" val="1570656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BAŞLIK</a:t>
            </a:r>
          </a:p>
        </p:txBody>
      </p:sp>
      <p:sp>
        <p:nvSpPr>
          <p:cNvPr id="3" name="İçerik Yer Tutucusu 2"/>
          <p:cNvSpPr>
            <a:spLocks noGrp="1"/>
          </p:cNvSpPr>
          <p:nvPr>
            <p:ph idx="1"/>
          </p:nvPr>
        </p:nvSpPr>
        <p:spPr/>
        <p:txBody>
          <a:bodyPr/>
          <a:lstStyle/>
          <a:p>
            <a:pPr algn="just"/>
            <a:r>
              <a:rPr lang="tr-TR" dirty="0"/>
              <a:t>Belgenin başlık alanı en fazla 4 satır olacak şekilde </a:t>
            </a:r>
            <a:r>
              <a:rPr lang="tr-TR" dirty="0" smtClean="0"/>
              <a:t>düzenlenebilmektedir</a:t>
            </a:r>
          </a:p>
          <a:p>
            <a:pPr algn="just"/>
            <a:r>
              <a:rPr lang="tr-TR" dirty="0"/>
              <a:t>İlk satırda T.C. ibaresi kullanılmalıdır. </a:t>
            </a:r>
            <a:endParaRPr lang="tr-TR" dirty="0" smtClean="0"/>
          </a:p>
          <a:p>
            <a:pPr algn="just"/>
            <a:r>
              <a:rPr lang="tr-TR" dirty="0" smtClean="0"/>
              <a:t>İkinci </a:t>
            </a:r>
            <a:r>
              <a:rPr lang="tr-TR" dirty="0"/>
              <a:t>satırda yer alan idare adının tamamı büyük harflerle yazılmalıdır. </a:t>
            </a:r>
            <a:endParaRPr lang="tr-TR" dirty="0" smtClean="0"/>
          </a:p>
          <a:p>
            <a:pPr algn="just"/>
            <a:r>
              <a:rPr lang="tr-TR" dirty="0" smtClean="0"/>
              <a:t>Üçüncü </a:t>
            </a:r>
            <a:r>
              <a:rPr lang="tr-TR" dirty="0"/>
              <a:t>satırda yer alan birim adının ilk harfleri büyük diğer harfleri küçük yazılmalıdır. </a:t>
            </a:r>
            <a:endParaRPr lang="tr-TR" dirty="0" smtClean="0"/>
          </a:p>
          <a:p>
            <a:endParaRPr lang="tr-TR" dirty="0"/>
          </a:p>
        </p:txBody>
      </p:sp>
      <p:pic>
        <p:nvPicPr>
          <p:cNvPr id="4" name="Resim 3"/>
          <p:cNvPicPr>
            <a:picLocks noChangeAspect="1"/>
          </p:cNvPicPr>
          <p:nvPr/>
        </p:nvPicPr>
        <p:blipFill rotWithShape="1">
          <a:blip r:embed="rId2"/>
          <a:srcRect l="33437" t="50370" r="26979" b="37963"/>
          <a:stretch/>
        </p:blipFill>
        <p:spPr>
          <a:xfrm>
            <a:off x="1044156" y="4321834"/>
            <a:ext cx="7982956" cy="1323490"/>
          </a:xfrm>
          <a:prstGeom prst="rect">
            <a:avLst/>
          </a:prstGeom>
        </p:spPr>
      </p:pic>
    </p:spTree>
    <p:extLst>
      <p:ext uri="{BB962C8B-B14F-4D97-AF65-F5344CB8AC3E}">
        <p14:creationId xmlns:p14="http://schemas.microsoft.com/office/powerpoint/2010/main" val="18444455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DOĞRULAMA BİLGİLERİ</a:t>
            </a:r>
          </a:p>
        </p:txBody>
      </p:sp>
      <p:sp>
        <p:nvSpPr>
          <p:cNvPr id="5" name="İçerik Yer Tutucusu 4"/>
          <p:cNvSpPr>
            <a:spLocks noGrp="1"/>
          </p:cNvSpPr>
          <p:nvPr>
            <p:ph idx="1"/>
          </p:nvPr>
        </p:nvSpPr>
        <p:spPr/>
        <p:txBody>
          <a:bodyPr>
            <a:normAutofit fontScale="92500" lnSpcReduction="10000"/>
          </a:bodyPr>
          <a:lstStyle/>
          <a:p>
            <a:pPr algn="just"/>
            <a:r>
              <a:rPr lang="tr-TR" dirty="0"/>
              <a:t>Elektronik ortamda hazırlanan belgelerin iç veya dış yazı ayrımı yapılmaksızın tamamında doğrulama kodu olmalıdır. </a:t>
            </a:r>
            <a:endParaRPr lang="tr-TR" dirty="0" smtClean="0"/>
          </a:p>
          <a:p>
            <a:pPr algn="just"/>
            <a:r>
              <a:rPr lang="tr-TR" dirty="0" smtClean="0"/>
              <a:t>Elektronik </a:t>
            </a:r>
            <a:r>
              <a:rPr lang="tr-TR" dirty="0"/>
              <a:t>ortamda iletimin mümkün olmadığı durumlarda fiziksel çıktısı gönderilen belgelerin muhatap tarafından kaydedilmeden önce doğrulanması gerekmektedir. </a:t>
            </a:r>
            <a:endParaRPr lang="tr-TR" dirty="0" smtClean="0"/>
          </a:p>
          <a:p>
            <a:pPr algn="just"/>
            <a:r>
              <a:rPr lang="tr-TR" dirty="0" smtClean="0"/>
              <a:t>Doğrulama </a:t>
            </a:r>
            <a:r>
              <a:rPr lang="tr-TR" dirty="0"/>
              <a:t>işlemi, Dijital Türkiye (e-Devlet) üzerinden belirtilen belge takip adresi aracılığıyla belgeyi üreten idare, belge sayısı, belge tarihi ve doğrulama kodu veya </a:t>
            </a:r>
            <a:r>
              <a:rPr lang="tr-TR" dirty="0" err="1"/>
              <a:t>karekod</a:t>
            </a:r>
            <a:r>
              <a:rPr lang="tr-TR" dirty="0"/>
              <a:t> yer alan bilgiler aracılığıyla yapılmalıdır. </a:t>
            </a:r>
            <a:endParaRPr lang="tr-TR" dirty="0" smtClean="0"/>
          </a:p>
          <a:p>
            <a:pPr algn="just"/>
            <a:r>
              <a:rPr lang="tr-TR" dirty="0" smtClean="0"/>
              <a:t>Doğrulaması </a:t>
            </a:r>
            <a:r>
              <a:rPr lang="tr-TR" dirty="0"/>
              <a:t>yapılacak belgenin e-Yazışma Paketinin tamamına e-Devlet üzerinden erişilmelidir</a:t>
            </a:r>
            <a:r>
              <a:rPr lang="tr-TR" dirty="0" smtClean="0"/>
              <a:t>.</a:t>
            </a:r>
          </a:p>
          <a:p>
            <a:pPr algn="just"/>
            <a:r>
              <a:rPr lang="tr-TR" dirty="0" smtClean="0"/>
              <a:t>Doğrulaması </a:t>
            </a:r>
            <a:r>
              <a:rPr lang="tr-TR" dirty="0"/>
              <a:t>yapılacak olan belgenin sisteme kaydedilmeden önce e-Devlet üzerinden e-Yazışma Paketinin indirilip sisteme aktarılması uygun olacaktır</a:t>
            </a:r>
            <a:r>
              <a:rPr lang="tr-TR" dirty="0" smtClean="0"/>
              <a:t>.</a:t>
            </a:r>
          </a:p>
          <a:p>
            <a:pPr algn="just"/>
            <a:r>
              <a:rPr lang="tr-TR" dirty="0" smtClean="0"/>
              <a:t> </a:t>
            </a:r>
            <a:r>
              <a:rPr lang="tr-TR" dirty="0"/>
              <a:t>Böylelikle belgenin elektronik ortamda güvenli elektronik imza ile hazırlanmış aslına erişim sağlanarak belgenin doğrulaması veya doğrudan belgenin aslının sisteme dâhil edilmesi sağlanmış olacaktır. </a:t>
            </a:r>
          </a:p>
        </p:txBody>
      </p:sp>
    </p:spTree>
    <p:extLst>
      <p:ext uri="{BB962C8B-B14F-4D97-AF65-F5344CB8AC3E}">
        <p14:creationId xmlns:p14="http://schemas.microsoft.com/office/powerpoint/2010/main" val="12596761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9084" t="24140" r="28627" b="30707"/>
          <a:stretch/>
        </p:blipFill>
        <p:spPr>
          <a:xfrm>
            <a:off x="879949" y="1337095"/>
            <a:ext cx="8345014" cy="5011946"/>
          </a:xfrm>
          <a:prstGeom prst="rect">
            <a:avLst/>
          </a:prstGeom>
        </p:spPr>
      </p:pic>
    </p:spTree>
    <p:extLst>
      <p:ext uri="{BB962C8B-B14F-4D97-AF65-F5344CB8AC3E}">
        <p14:creationId xmlns:p14="http://schemas.microsoft.com/office/powerpoint/2010/main" val="41112527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21. İLETİŞİM BİLGİLERİ </a:t>
            </a:r>
          </a:p>
        </p:txBody>
      </p:sp>
      <p:sp>
        <p:nvSpPr>
          <p:cNvPr id="3" name="İçerik Yer Tutucusu 2"/>
          <p:cNvSpPr>
            <a:spLocks noGrp="1"/>
          </p:cNvSpPr>
          <p:nvPr>
            <p:ph idx="1"/>
          </p:nvPr>
        </p:nvSpPr>
        <p:spPr/>
        <p:txBody>
          <a:bodyPr/>
          <a:lstStyle/>
          <a:p>
            <a:r>
              <a:rPr lang="tr-TR" dirty="0"/>
              <a:t>İletişim bilgileri alanının sol tarafında (sola yaslı) belgeyi gönderen idarenin adresi, posta kodu, telefon ve faks numarası, e-posta adresi, internet adresi ve kayıtlı elektronik posta (KEP) adresi yer almalıdır. </a:t>
            </a:r>
            <a:endParaRPr lang="tr-TR" dirty="0" smtClean="0"/>
          </a:p>
          <a:p>
            <a:r>
              <a:rPr lang="tr-TR" dirty="0" smtClean="0"/>
              <a:t>İletişim </a:t>
            </a:r>
            <a:r>
              <a:rPr lang="tr-TR" dirty="0"/>
              <a:t>bilgileri alanının sağ tarafında (sağa yaslı) ise bilgi alınacak kişinin adı, soyadı, </a:t>
            </a:r>
            <a:r>
              <a:rPr lang="tr-TR" dirty="0" err="1"/>
              <a:t>ünvanı</a:t>
            </a:r>
            <a:r>
              <a:rPr lang="tr-TR" dirty="0"/>
              <a:t> ve telefon numarasını içerecek şekilde sayfa sonuna yazılmalıdır</a:t>
            </a:r>
            <a:r>
              <a:rPr lang="tr-TR" dirty="0" smtClean="0"/>
              <a:t>.</a:t>
            </a:r>
          </a:p>
          <a:p>
            <a:r>
              <a:rPr lang="tr-TR" dirty="0" smtClean="0"/>
              <a:t>İhtiyaç </a:t>
            </a:r>
            <a:r>
              <a:rPr lang="tr-TR" dirty="0"/>
              <a:t>halinde birden fazla kişi bilgisine yer verilebilir. İletişim bilgilerinin üst sınırı bir çizgi ile ayrılmalıdır. İletişim bilgilerinin en sağında ise belgenin doğrulama sürecinde kullanılan “</a:t>
            </a:r>
            <a:r>
              <a:rPr lang="tr-TR" dirty="0" err="1"/>
              <a:t>karekod</a:t>
            </a:r>
            <a:r>
              <a:rPr lang="tr-TR" dirty="0"/>
              <a:t>” bulunmalıdır. </a:t>
            </a:r>
          </a:p>
        </p:txBody>
      </p:sp>
    </p:spTree>
    <p:extLst>
      <p:ext uri="{BB962C8B-B14F-4D97-AF65-F5344CB8AC3E}">
        <p14:creationId xmlns:p14="http://schemas.microsoft.com/office/powerpoint/2010/main" val="7589325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8959" t="57504" r="28376" b="23589"/>
          <a:stretch/>
        </p:blipFill>
        <p:spPr>
          <a:xfrm>
            <a:off x="107999" y="2467156"/>
            <a:ext cx="9690002" cy="2415395"/>
          </a:xfrm>
          <a:prstGeom prst="rect">
            <a:avLst/>
          </a:prstGeom>
        </p:spPr>
      </p:pic>
    </p:spTree>
    <p:extLst>
      <p:ext uri="{BB962C8B-B14F-4D97-AF65-F5344CB8AC3E}">
        <p14:creationId xmlns:p14="http://schemas.microsoft.com/office/powerpoint/2010/main" val="27141993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GİZLİLİK DERECELİ BELGELER</a:t>
            </a:r>
          </a:p>
        </p:txBody>
      </p:sp>
      <p:sp>
        <p:nvSpPr>
          <p:cNvPr id="3" name="İçerik Yer Tutucusu 2"/>
          <p:cNvSpPr>
            <a:spLocks noGrp="1"/>
          </p:cNvSpPr>
          <p:nvPr>
            <p:ph idx="1"/>
          </p:nvPr>
        </p:nvSpPr>
        <p:spPr/>
        <p:txBody>
          <a:bodyPr/>
          <a:lstStyle/>
          <a:p>
            <a:pPr algn="just"/>
            <a:r>
              <a:rPr lang="tr-TR" dirty="0"/>
              <a:t>25 Nisan 2022 tarihli ve 5529 sayılı Cumhurbaşkanı Kararı’yla yürürlüğe konulan Gizlilik Dereceli Belgelerde Uygulanacak Usul ve Esaslar Hakkında Yönetmelik ile </a:t>
            </a:r>
            <a:r>
              <a:rPr lang="tr-TR" dirty="0">
                <a:solidFill>
                  <a:srgbClr val="FF0000"/>
                </a:solidFill>
              </a:rPr>
              <a:t>“Çok Gizli”, “Gizli” </a:t>
            </a:r>
            <a:r>
              <a:rPr lang="tr-TR" dirty="0"/>
              <a:t>ve </a:t>
            </a:r>
            <a:r>
              <a:rPr lang="tr-TR" dirty="0">
                <a:solidFill>
                  <a:srgbClr val="FF0000"/>
                </a:solidFill>
              </a:rPr>
              <a:t>“Hizmete Özel” </a:t>
            </a:r>
            <a:r>
              <a:rPr lang="tr-TR" dirty="0"/>
              <a:t>olmak üzere 3 millî gizlilik derecesi belirlenmiştir. </a:t>
            </a:r>
            <a:endParaRPr lang="tr-TR" dirty="0" smtClean="0"/>
          </a:p>
          <a:p>
            <a:pPr algn="just"/>
            <a:r>
              <a:rPr lang="tr-TR" dirty="0" smtClean="0"/>
              <a:t>“</a:t>
            </a:r>
            <a:r>
              <a:rPr lang="tr-TR" dirty="0"/>
              <a:t>Özel” gizlilik derecesi mezkûr Yönetmelik ile kullanımdan kaldırılmıştır. Çok Gizli ve Gizli gizlilik derecesine sahip olan belgeler zorunlu hâl kapsamında fiziksel ortamda; Hizmete Özel gizlilik derecesine sahip belgeler ise elektronik ortamda üretilmelidir. </a:t>
            </a:r>
            <a:endParaRPr lang="tr-TR" dirty="0" smtClean="0"/>
          </a:p>
          <a:p>
            <a:endParaRPr lang="tr-TR" dirty="0" smtClean="0"/>
          </a:p>
        </p:txBody>
      </p:sp>
      <p:pic>
        <p:nvPicPr>
          <p:cNvPr id="4" name="İçerik Yer Tutucusu 3"/>
          <p:cNvPicPr>
            <a:picLocks noChangeAspect="1"/>
          </p:cNvPicPr>
          <p:nvPr/>
        </p:nvPicPr>
        <p:blipFill rotWithShape="1">
          <a:blip r:embed="rId2"/>
          <a:srcRect l="27833" t="37263" r="31629" b="50281"/>
          <a:stretch/>
        </p:blipFill>
        <p:spPr>
          <a:xfrm>
            <a:off x="213000" y="4537381"/>
            <a:ext cx="9479999" cy="1638517"/>
          </a:xfrm>
          <a:prstGeom prst="rect">
            <a:avLst/>
          </a:prstGeom>
        </p:spPr>
      </p:pic>
    </p:spTree>
    <p:extLst>
      <p:ext uri="{BB962C8B-B14F-4D97-AF65-F5344CB8AC3E}">
        <p14:creationId xmlns:p14="http://schemas.microsoft.com/office/powerpoint/2010/main" val="40631912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SÜRELİ </a:t>
            </a:r>
            <a:r>
              <a:rPr lang="tr-TR" dirty="0" smtClean="0"/>
              <a:t>YAZIŞMALAR</a:t>
            </a:r>
            <a:endParaRPr lang="tr-TR" dirty="0"/>
          </a:p>
        </p:txBody>
      </p:sp>
      <p:sp>
        <p:nvSpPr>
          <p:cNvPr id="5" name="İçerik Yer Tutucusu 4"/>
          <p:cNvSpPr>
            <a:spLocks noGrp="1"/>
          </p:cNvSpPr>
          <p:nvPr>
            <p:ph idx="1"/>
          </p:nvPr>
        </p:nvSpPr>
        <p:spPr/>
        <p:txBody>
          <a:bodyPr>
            <a:normAutofit/>
          </a:bodyPr>
          <a:lstStyle/>
          <a:p>
            <a:r>
              <a:rPr lang="tr-TR" dirty="0"/>
              <a:t>Elektronik ortamda hazırlanan süreli resmî yazışmalarda “</a:t>
            </a:r>
            <a:r>
              <a:rPr lang="tr-TR" dirty="0">
                <a:solidFill>
                  <a:srgbClr val="FF0000"/>
                </a:solidFill>
              </a:rPr>
              <a:t>ACELE</a:t>
            </a:r>
            <a:r>
              <a:rPr lang="tr-TR" dirty="0"/>
              <a:t>” veya “</a:t>
            </a:r>
            <a:r>
              <a:rPr lang="tr-TR" dirty="0">
                <a:solidFill>
                  <a:srgbClr val="FF0000"/>
                </a:solidFill>
              </a:rPr>
              <a:t>GÜNLÜDÜR</a:t>
            </a:r>
            <a:r>
              <a:rPr lang="tr-TR" dirty="0"/>
              <a:t>” </a:t>
            </a:r>
            <a:r>
              <a:rPr lang="tr-TR" dirty="0" smtClean="0"/>
              <a:t>ibaresine </a:t>
            </a:r>
            <a:r>
              <a:rPr lang="tr-TR" dirty="0" err="1" smtClean="0"/>
              <a:t>üstveride</a:t>
            </a:r>
            <a:r>
              <a:rPr lang="tr-TR" dirty="0" smtClean="0"/>
              <a:t> </a:t>
            </a:r>
            <a:r>
              <a:rPr lang="tr-TR" dirty="0"/>
              <a:t>ve üst yazı alanının sağ üst köşesinde kırmızı renkli olarak yer verilmelidir</a:t>
            </a:r>
            <a:r>
              <a:rPr lang="tr-TR" dirty="0" smtClean="0"/>
              <a:t>.</a:t>
            </a:r>
          </a:p>
          <a:p>
            <a:r>
              <a:rPr lang="tr-TR" dirty="0" smtClean="0"/>
              <a:t> </a:t>
            </a:r>
            <a:r>
              <a:rPr lang="tr-TR" dirty="0"/>
              <a:t>“</a:t>
            </a:r>
            <a:r>
              <a:rPr lang="tr-TR" dirty="0" smtClean="0">
                <a:solidFill>
                  <a:srgbClr val="FF0000"/>
                </a:solidFill>
              </a:rPr>
              <a:t>GÜNLÜDÜR</a:t>
            </a:r>
            <a:r>
              <a:rPr lang="tr-TR" dirty="0" smtClean="0"/>
              <a:t>” ibaresi </a:t>
            </a:r>
            <a:r>
              <a:rPr lang="tr-TR" dirty="0"/>
              <a:t>taşıyan belgelere cevap verilmesi gereken süre ya da tarih metin içinde ve ilgili </a:t>
            </a:r>
            <a:r>
              <a:rPr lang="tr-TR" dirty="0" err="1" smtClean="0"/>
              <a:t>üstveri</a:t>
            </a:r>
            <a:r>
              <a:rPr lang="tr-TR" dirty="0" smtClean="0"/>
              <a:t> alanında </a:t>
            </a:r>
            <a:r>
              <a:rPr lang="tr-TR" dirty="0"/>
              <a:t>belirtilmelidir</a:t>
            </a:r>
            <a:r>
              <a:rPr lang="tr-TR" dirty="0" smtClean="0"/>
              <a:t>. </a:t>
            </a:r>
          </a:p>
          <a:p>
            <a:r>
              <a:rPr lang="tr-TR" dirty="0" smtClean="0"/>
              <a:t> </a:t>
            </a:r>
            <a:r>
              <a:rPr lang="tr-TR" dirty="0"/>
              <a:t>“</a:t>
            </a:r>
            <a:r>
              <a:rPr lang="tr-TR" dirty="0">
                <a:solidFill>
                  <a:srgbClr val="FF0000"/>
                </a:solidFill>
              </a:rPr>
              <a:t>ACELE</a:t>
            </a:r>
            <a:r>
              <a:rPr lang="tr-TR" dirty="0"/>
              <a:t>” ibaresi taşıyan belgeye derhâl ve süratle</a:t>
            </a:r>
            <a:r>
              <a:rPr lang="tr-TR" dirty="0" smtClean="0"/>
              <a:t>,</a:t>
            </a:r>
          </a:p>
          <a:p>
            <a:r>
              <a:rPr lang="tr-TR" dirty="0" smtClean="0"/>
              <a:t> </a:t>
            </a:r>
            <a:r>
              <a:rPr lang="tr-TR" dirty="0"/>
              <a:t>“</a:t>
            </a:r>
            <a:r>
              <a:rPr lang="tr-TR" dirty="0">
                <a:solidFill>
                  <a:srgbClr val="FF0000"/>
                </a:solidFill>
              </a:rPr>
              <a:t>GÜNLÜDÜR</a:t>
            </a:r>
            <a:r>
              <a:rPr lang="tr-TR" dirty="0"/>
              <a:t>” </a:t>
            </a:r>
            <a:r>
              <a:rPr lang="tr-TR" dirty="0" smtClean="0"/>
              <a:t>ibaresi taşıyan </a:t>
            </a:r>
            <a:r>
              <a:rPr lang="tr-TR" dirty="0"/>
              <a:t>belgeye belirtilen süre içinde cevap </a:t>
            </a:r>
            <a:r>
              <a:rPr lang="tr-TR" dirty="0" smtClean="0"/>
              <a:t>verilmelidir.</a:t>
            </a:r>
          </a:p>
          <a:p>
            <a:pPr marL="0" indent="0">
              <a:buNone/>
            </a:pPr>
            <a:endParaRPr lang="tr-TR" dirty="0"/>
          </a:p>
        </p:txBody>
      </p:sp>
      <p:pic>
        <p:nvPicPr>
          <p:cNvPr id="6" name="Resim 5"/>
          <p:cNvPicPr>
            <a:picLocks noChangeAspect="1"/>
          </p:cNvPicPr>
          <p:nvPr/>
        </p:nvPicPr>
        <p:blipFill rotWithShape="1">
          <a:blip r:embed="rId2"/>
          <a:srcRect l="28681" t="36790" r="31250" b="41729"/>
          <a:stretch/>
        </p:blipFill>
        <p:spPr>
          <a:xfrm>
            <a:off x="1104900" y="4648200"/>
            <a:ext cx="7327900" cy="2209800"/>
          </a:xfrm>
          <a:prstGeom prst="rect">
            <a:avLst/>
          </a:prstGeom>
        </p:spPr>
      </p:pic>
    </p:spTree>
    <p:extLst>
      <p:ext uri="{BB962C8B-B14F-4D97-AF65-F5344CB8AC3E}">
        <p14:creationId xmlns:p14="http://schemas.microsoft.com/office/powerpoint/2010/main" val="3888550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837" y="1321417"/>
            <a:ext cx="9123363" cy="3877646"/>
          </a:xfrm>
        </p:spPr>
        <p:txBody>
          <a:bodyPr/>
          <a:lstStyle/>
          <a:p>
            <a:pPr algn="just"/>
            <a:r>
              <a:rPr lang="tr-TR" dirty="0" err="1"/>
              <a:t>EBYS’ler</a:t>
            </a:r>
            <a:r>
              <a:rPr lang="tr-TR" dirty="0"/>
              <a:t> arasında ortak </a:t>
            </a:r>
            <a:r>
              <a:rPr lang="tr-TR" dirty="0" err="1"/>
              <a:t>üstveri</a:t>
            </a:r>
            <a:r>
              <a:rPr lang="tr-TR" dirty="0"/>
              <a:t> ibarelerinin oluşması amacıyla sadece “ACELE” </a:t>
            </a:r>
            <a:r>
              <a:rPr lang="tr-TR" dirty="0" smtClean="0"/>
              <a:t>ibaresinin kullanılması </a:t>
            </a:r>
            <a:r>
              <a:rPr lang="tr-TR" dirty="0"/>
              <a:t>uygun olacaktır. Bu sebeple ÇOK ACELE, İVEDİ, ÇOK İVEDİ, ACİL vb. </a:t>
            </a:r>
            <a:r>
              <a:rPr lang="tr-TR" dirty="0" smtClean="0"/>
              <a:t>ibarelerin kullanılmaması </a:t>
            </a:r>
            <a:r>
              <a:rPr lang="tr-TR" dirty="0"/>
              <a:t>gerekmektedir</a:t>
            </a:r>
            <a:r>
              <a:rPr lang="tr-TR" dirty="0" smtClean="0"/>
              <a:t>.</a:t>
            </a:r>
          </a:p>
          <a:p>
            <a:pPr algn="just"/>
            <a:r>
              <a:rPr lang="tr-TR" dirty="0"/>
              <a:t>Olur belgelerinde “ACELE” veya “GÜNLÜDÜR” ibaresinin kullanılmaması gerekmektedir. Olur belgelerinde söz konusu ibarelerin kullanılması durumunda oluru alınacak makama </a:t>
            </a:r>
            <a:r>
              <a:rPr lang="tr-TR" dirty="0" smtClean="0"/>
              <a:t>talimat verilmekteymiş </a:t>
            </a:r>
            <a:r>
              <a:rPr lang="tr-TR" dirty="0"/>
              <a:t>gibi bir anlam </a:t>
            </a:r>
            <a:r>
              <a:rPr lang="tr-TR" dirty="0" smtClean="0"/>
              <a:t>oluşmaktadır.</a:t>
            </a:r>
          </a:p>
          <a:p>
            <a:pPr algn="just"/>
            <a:r>
              <a:rPr lang="tr-TR" dirty="0"/>
              <a:t>“ACELE” ibaresi taşıyan belgelerin içinde veya </a:t>
            </a:r>
            <a:r>
              <a:rPr lang="tr-TR" dirty="0" err="1"/>
              <a:t>üstveri</a:t>
            </a:r>
            <a:r>
              <a:rPr lang="tr-TR" dirty="0"/>
              <a:t> alanında süre belirtilmemelidir.</a:t>
            </a:r>
          </a:p>
          <a:p>
            <a:pPr algn="just"/>
            <a:r>
              <a:rPr lang="tr-TR" dirty="0"/>
              <a:t> Bu ibareyi taşıyan belgeler mümkün olan en kısa sürede işleme alınmalı ve gereği yapılmalıdır. </a:t>
            </a:r>
          </a:p>
          <a:p>
            <a:pPr algn="just"/>
            <a:r>
              <a:rPr lang="tr-TR" dirty="0"/>
              <a:t>Bu kapsamda, belgenin gönderim işlemlerinin hızla gerçekleştirilmesi (KEP, fiziksel ortamda elden veya APS ile gönderim vb.), muhatap idarenin belge kayıt ve havale işlemlerinin de yine hızla gerçekleştirilmesi gerekmektedir</a:t>
            </a:r>
          </a:p>
        </p:txBody>
      </p:sp>
      <p:pic>
        <p:nvPicPr>
          <p:cNvPr id="4" name="Resim 3"/>
          <p:cNvPicPr>
            <a:picLocks noChangeAspect="1"/>
          </p:cNvPicPr>
          <p:nvPr/>
        </p:nvPicPr>
        <p:blipFill rotWithShape="1">
          <a:blip r:embed="rId2"/>
          <a:srcRect l="29375" t="37408" r="31688" b="40617"/>
          <a:stretch/>
        </p:blipFill>
        <p:spPr>
          <a:xfrm>
            <a:off x="1739900" y="4838056"/>
            <a:ext cx="6362700" cy="2019943"/>
          </a:xfrm>
          <a:prstGeom prst="rect">
            <a:avLst/>
          </a:prstGeom>
        </p:spPr>
      </p:pic>
    </p:spTree>
    <p:extLst>
      <p:ext uri="{BB962C8B-B14F-4D97-AF65-F5344CB8AC3E}">
        <p14:creationId xmlns:p14="http://schemas.microsoft.com/office/powerpoint/2010/main" val="31010134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KİŞİYE ÖZEL YAZIŞMALAR</a:t>
            </a:r>
          </a:p>
        </p:txBody>
      </p:sp>
      <p:sp>
        <p:nvSpPr>
          <p:cNvPr id="3" name="İçerik Yer Tutucusu 2"/>
          <p:cNvSpPr>
            <a:spLocks noGrp="1"/>
          </p:cNvSpPr>
          <p:nvPr>
            <p:ph idx="1"/>
          </p:nvPr>
        </p:nvSpPr>
        <p:spPr>
          <a:xfrm>
            <a:off x="681038" y="2299316"/>
            <a:ext cx="8742362" cy="4012583"/>
          </a:xfrm>
        </p:spPr>
        <p:txBody>
          <a:bodyPr>
            <a:normAutofit/>
          </a:bodyPr>
          <a:lstStyle/>
          <a:p>
            <a:pPr algn="just"/>
            <a:r>
              <a:rPr lang="tr-TR" dirty="0"/>
              <a:t>Kişiye Özel, bir gizlilik derecesinden ziyade belgenin ilgilisine teslim edilmesini </a:t>
            </a:r>
            <a:r>
              <a:rPr lang="tr-TR" dirty="0" smtClean="0"/>
              <a:t>ve sonrasında </a:t>
            </a:r>
            <a:r>
              <a:rPr lang="tr-TR" dirty="0"/>
              <a:t>yürütülecek süreci ifade eder. </a:t>
            </a:r>
            <a:endParaRPr lang="tr-TR" dirty="0" smtClean="0"/>
          </a:p>
          <a:p>
            <a:pPr algn="just"/>
            <a:r>
              <a:rPr lang="tr-TR" dirty="0"/>
              <a:t>Kişiye Özel belgeler için işlem süreçleri</a:t>
            </a:r>
            <a:r>
              <a:rPr lang="tr-TR" dirty="0" smtClean="0"/>
              <a:t>:</a:t>
            </a:r>
          </a:p>
          <a:p>
            <a:pPr algn="just">
              <a:buFont typeface="Wingdings" panose="05000000000000000000" pitchFamily="2" charset="2"/>
              <a:buChar char="Ø"/>
            </a:pPr>
            <a:r>
              <a:rPr lang="tr-TR" dirty="0" smtClean="0"/>
              <a:t> </a:t>
            </a:r>
            <a:r>
              <a:rPr lang="tr-TR" dirty="0"/>
              <a:t>“KİŞİYE ÖZEL” ibaresi taşıyan belgelerin zarfı açılmadan zarf üzerinde yer alan bilgiler, yetkili birimce </a:t>
            </a:r>
            <a:r>
              <a:rPr lang="tr-TR" dirty="0" err="1"/>
              <a:t>EBYS’ye</a:t>
            </a:r>
            <a:r>
              <a:rPr lang="tr-TR" dirty="0"/>
              <a:t> veya kurumsal belge kayıt sistemine kaydedilmeli ve ilgilisine teslim edilmelidir</a:t>
            </a:r>
            <a:r>
              <a:rPr lang="tr-TR" dirty="0" smtClean="0"/>
              <a:t>.</a:t>
            </a:r>
          </a:p>
          <a:p>
            <a:pPr algn="just">
              <a:buFont typeface="Wingdings" panose="05000000000000000000" pitchFamily="2" charset="2"/>
              <a:buChar char="Ø"/>
            </a:pPr>
            <a:r>
              <a:rPr lang="tr-TR" dirty="0" smtClean="0"/>
              <a:t> </a:t>
            </a:r>
            <a:r>
              <a:rPr lang="tr-TR" dirty="0"/>
              <a:t>“KİŞİYE ÖZEL” ibaresi taşıyan belge üzerinde yalnızca ilgili kişi tasarruf hakkına sahiptir ve belge, ilgilinin talebi ile </a:t>
            </a:r>
            <a:r>
              <a:rPr lang="tr-TR" dirty="0" err="1"/>
              <a:t>EBYS’ye</a:t>
            </a:r>
            <a:r>
              <a:rPr lang="tr-TR" dirty="0"/>
              <a:t> kaydedilmelidir</a:t>
            </a:r>
            <a:r>
              <a:rPr lang="tr-TR" dirty="0" smtClean="0"/>
              <a:t>.</a:t>
            </a:r>
          </a:p>
          <a:p>
            <a:pPr algn="just">
              <a:buFont typeface="Wingdings" panose="05000000000000000000" pitchFamily="2" charset="2"/>
              <a:buChar char="Ø"/>
            </a:pPr>
            <a:r>
              <a:rPr lang="tr-TR" dirty="0" smtClean="0"/>
              <a:t> </a:t>
            </a:r>
            <a:r>
              <a:rPr lang="tr-TR" dirty="0"/>
              <a:t>“KİŞİYE ÖZEL” ibaresi taşıyan zarfın içindeki belge, ilgilisi talep etmedikçe </a:t>
            </a:r>
            <a:r>
              <a:rPr lang="tr-TR" dirty="0" err="1"/>
              <a:t>EBYS’ye</a:t>
            </a:r>
            <a:r>
              <a:rPr lang="tr-TR" dirty="0"/>
              <a:t> kaydedilmemelidir. </a:t>
            </a:r>
            <a:endParaRPr lang="tr-TR" dirty="0" smtClean="0"/>
          </a:p>
          <a:p>
            <a:pPr algn="just">
              <a:buFont typeface="Wingdings" panose="05000000000000000000" pitchFamily="2" charset="2"/>
              <a:buChar char="Ø"/>
            </a:pPr>
            <a:r>
              <a:rPr lang="tr-TR" dirty="0" smtClean="0"/>
              <a:t>“</a:t>
            </a:r>
            <a:r>
              <a:rPr lang="tr-TR" dirty="0"/>
              <a:t>KİŞİYE ÖZEL” ibaresi taşıyan zarfın üzerinde muhatabın belirtilmemesi veya bulunamaması durumunda zarf, ilgili makama teslim </a:t>
            </a:r>
            <a:r>
              <a:rPr lang="tr-TR" dirty="0" smtClean="0"/>
              <a:t>edilmelidir.</a:t>
            </a:r>
            <a:endParaRPr lang="tr-TR" dirty="0"/>
          </a:p>
        </p:txBody>
      </p:sp>
    </p:spTree>
    <p:extLst>
      <p:ext uri="{BB962C8B-B14F-4D97-AF65-F5344CB8AC3E}">
        <p14:creationId xmlns:p14="http://schemas.microsoft.com/office/powerpoint/2010/main" val="25532807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BELGENİN ÇOĞALTILMASI</a:t>
            </a:r>
          </a:p>
        </p:txBody>
      </p:sp>
      <p:sp>
        <p:nvSpPr>
          <p:cNvPr id="3" name="İçerik Yer Tutucusu 2"/>
          <p:cNvSpPr>
            <a:spLocks noGrp="1"/>
          </p:cNvSpPr>
          <p:nvPr>
            <p:ph idx="1"/>
          </p:nvPr>
        </p:nvSpPr>
        <p:spPr/>
        <p:txBody>
          <a:bodyPr/>
          <a:lstStyle/>
          <a:p>
            <a:r>
              <a:rPr lang="tr-TR" dirty="0"/>
              <a:t>Elektronik ortamda güvenli elektronik imza ile imzalanan belgenin çıktısı alındığında doğrulama bilgileri aracılığıyla belgenin asıl nüshasına ulaşılıp doğrulama işlemi yapılmalıdır. Bu nedenle belge çıktısı üzerinde ayrıca “BELGENİN ASLI ELEKTRONİK İMZALIDIR” ifadesinin yer aldığı kaşenin kullanılmasına </a:t>
            </a:r>
            <a:r>
              <a:rPr lang="tr-TR" dirty="0" smtClean="0"/>
              <a:t>gerek yoktur</a:t>
            </a:r>
            <a:r>
              <a:rPr lang="tr-TR" dirty="0"/>
              <a:t>.</a:t>
            </a:r>
          </a:p>
        </p:txBody>
      </p:sp>
      <p:pic>
        <p:nvPicPr>
          <p:cNvPr id="4" name="Resim 3"/>
          <p:cNvPicPr>
            <a:picLocks noChangeAspect="1"/>
          </p:cNvPicPr>
          <p:nvPr/>
        </p:nvPicPr>
        <p:blipFill rotWithShape="1">
          <a:blip r:embed="rId2"/>
          <a:srcRect l="29028" t="22963" r="28403" b="47654"/>
          <a:stretch/>
        </p:blipFill>
        <p:spPr>
          <a:xfrm>
            <a:off x="914400" y="3835400"/>
            <a:ext cx="7785100" cy="3022600"/>
          </a:xfrm>
          <a:prstGeom prst="rect">
            <a:avLst/>
          </a:prstGeom>
        </p:spPr>
      </p:pic>
    </p:spTree>
    <p:extLst>
      <p:ext uri="{BB962C8B-B14F-4D97-AF65-F5344CB8AC3E}">
        <p14:creationId xmlns:p14="http://schemas.microsoft.com/office/powerpoint/2010/main" val="22662628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Zorunlu hâllerde veya olağanüstü durumlarda ya da Yönetmelik’in yürürlüğe girdiği tarihten önce fiziksel ortamda hazırlanan ve gizlilik derecesi taşımayan bir belgeden örnek çıkartılması hâlinde, çoğaltılan belgenin uygun bir yerine “ASLI GİBİDİR” ibaresi konulmalıdır ve idarece yetkilendirilmiş görevli tarafından ad, soyadı, </a:t>
            </a:r>
            <a:r>
              <a:rPr lang="tr-TR" dirty="0" err="1"/>
              <a:t>ünvan</a:t>
            </a:r>
            <a:r>
              <a:rPr lang="tr-TR" dirty="0"/>
              <a:t> ve tarih belirtilmek suretiyle imzalanmalıdır. </a:t>
            </a:r>
          </a:p>
          <a:p>
            <a:r>
              <a:rPr lang="tr-TR" dirty="0" smtClean="0"/>
              <a:t>Bu </a:t>
            </a:r>
            <a:r>
              <a:rPr lang="tr-TR" dirty="0"/>
              <a:t>şekilde çoğaltılan belge, asıl belge gibi kabul edilmelidir.</a:t>
            </a:r>
          </a:p>
        </p:txBody>
      </p:sp>
    </p:spTree>
    <p:extLst>
      <p:ext uri="{BB962C8B-B14F-4D97-AF65-F5344CB8AC3E}">
        <p14:creationId xmlns:p14="http://schemas.microsoft.com/office/powerpoint/2010/main" val="581069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a:p>
        </p:txBody>
      </p:sp>
      <p:sp>
        <p:nvSpPr>
          <p:cNvPr id="3" name="İçerik Yer Tutucusu 2"/>
          <p:cNvSpPr>
            <a:spLocks noGrp="1"/>
          </p:cNvSpPr>
          <p:nvPr>
            <p:ph idx="1"/>
          </p:nvPr>
        </p:nvSpPr>
        <p:spPr/>
        <p:txBody>
          <a:bodyPr/>
          <a:lstStyle/>
          <a:p>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2826412475"/>
              </p:ext>
            </p:extLst>
          </p:nvPr>
        </p:nvGraphicFramePr>
        <p:xfrm>
          <a:off x="1376941" y="2299317"/>
          <a:ext cx="6982054" cy="2993366"/>
        </p:xfrm>
        <a:graphic>
          <a:graphicData uri="http://schemas.openxmlformats.org/drawingml/2006/table">
            <a:tbl>
              <a:tblPr firstRow="1" firstCol="1" bandRow="1">
                <a:tableStyleId>{5C22544A-7EE6-4342-B048-85BDC9FD1C3A}</a:tableStyleId>
              </a:tblPr>
              <a:tblGrid>
                <a:gridCol w="3491027"/>
                <a:gridCol w="3491027"/>
              </a:tblGrid>
              <a:tr h="292114">
                <a:tc>
                  <a:txBody>
                    <a:bodyPr/>
                    <a:lstStyle/>
                    <a:p>
                      <a:pPr algn="ctr">
                        <a:lnSpc>
                          <a:spcPct val="107000"/>
                        </a:lnSpc>
                        <a:spcAft>
                          <a:spcPts val="0"/>
                        </a:spcAft>
                      </a:pPr>
                      <a:r>
                        <a:rPr lang="tr-TR" sz="1100" dirty="0">
                          <a:effectLst/>
                        </a:rPr>
                        <a:t>YANLIŞ KULLANIM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100">
                          <a:effectLst/>
                        </a:rPr>
                        <a:t>DOĞRU KULLANIM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01252">
                <a:tc>
                  <a:txBody>
                    <a:bodyPr/>
                    <a:lstStyle/>
                    <a:p>
                      <a:pPr algn="ctr">
                        <a:lnSpc>
                          <a:spcPct val="107000"/>
                        </a:lnSpc>
                        <a:spcAft>
                          <a:spcPts val="0"/>
                        </a:spcAft>
                      </a:pPr>
                      <a:r>
                        <a:rPr lang="tr-TR" sz="1100" dirty="0">
                          <a:effectLst/>
                        </a:rPr>
                        <a:t>T.C.</a:t>
                      </a:r>
                    </a:p>
                    <a:p>
                      <a:pPr algn="ctr">
                        <a:lnSpc>
                          <a:spcPct val="107000"/>
                        </a:lnSpc>
                        <a:spcAft>
                          <a:spcPts val="0"/>
                        </a:spcAft>
                      </a:pPr>
                      <a:r>
                        <a:rPr lang="tr-TR" sz="1100" dirty="0">
                          <a:effectLst/>
                        </a:rPr>
                        <a:t>FEN-EDEBİYAT FAKÜLTESİ DEKANLIĞI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100" dirty="0">
                          <a:effectLst/>
                        </a:rPr>
                        <a:t>T.C.</a:t>
                      </a:r>
                    </a:p>
                    <a:p>
                      <a:pPr algn="ctr">
                        <a:lnSpc>
                          <a:spcPct val="107000"/>
                        </a:lnSpc>
                        <a:spcAft>
                          <a:spcPts val="0"/>
                        </a:spcAft>
                      </a:pPr>
                      <a:r>
                        <a:rPr lang="tr-TR" sz="1100" dirty="0">
                          <a:effectLst/>
                        </a:rPr>
                        <a:t>YOZGAT BOZOK ÜNİVERSİTESİ REKTÖRLÜĞÜ</a:t>
                      </a:r>
                    </a:p>
                    <a:p>
                      <a:pPr algn="ctr">
                        <a:lnSpc>
                          <a:spcPct val="107000"/>
                        </a:lnSpc>
                        <a:spcAft>
                          <a:spcPts val="0"/>
                        </a:spcAft>
                      </a:pPr>
                      <a:r>
                        <a:rPr lang="tr-TR" sz="1100" dirty="0">
                          <a:effectLst/>
                        </a:rPr>
                        <a:t>Fen-Edebiyat Fakültesi Dekanlığı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560082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BELGENİN ELEKTRONİK ORTAMDA GÖNDERİLMESİ VE ALINMASI</a:t>
            </a:r>
          </a:p>
        </p:txBody>
      </p:sp>
      <p:sp>
        <p:nvSpPr>
          <p:cNvPr id="3" name="İçerik Yer Tutucusu 2"/>
          <p:cNvSpPr>
            <a:spLocks noGrp="1"/>
          </p:cNvSpPr>
          <p:nvPr>
            <p:ph idx="1"/>
          </p:nvPr>
        </p:nvSpPr>
        <p:spPr/>
        <p:txBody>
          <a:bodyPr>
            <a:normAutofit lnSpcReduction="10000"/>
          </a:bodyPr>
          <a:lstStyle/>
          <a:p>
            <a:pPr algn="just"/>
            <a:r>
              <a:rPr lang="tr-TR" dirty="0"/>
              <a:t>Belgelerin elektronik ortamda muhatabına gönderilmesinden sonra tekrar fiziksel çıktısının gönderilmemesi gerekmektedir. </a:t>
            </a:r>
            <a:endParaRPr lang="tr-TR" dirty="0" smtClean="0"/>
          </a:p>
          <a:p>
            <a:pPr algn="just"/>
            <a:r>
              <a:rPr lang="tr-TR" dirty="0" smtClean="0"/>
              <a:t>Bu </a:t>
            </a:r>
            <a:r>
              <a:rPr lang="tr-TR" dirty="0"/>
              <a:t>durum mükerrer kayıtlara yol açmakta ve belgeyi gönderen/alan idarede mükerrer işlemlere sebep olmaktadır. </a:t>
            </a:r>
            <a:endParaRPr lang="tr-TR" dirty="0" smtClean="0"/>
          </a:p>
          <a:p>
            <a:pPr algn="just"/>
            <a:r>
              <a:rPr lang="tr-TR" dirty="0" smtClean="0"/>
              <a:t>Fiziksel </a:t>
            </a:r>
            <a:r>
              <a:rPr lang="tr-TR" dirty="0"/>
              <a:t>olarak iletilen belgenin mükerrer olması, muhatap idarede zaman ve iş gücü kaybına neden olmaktadır. </a:t>
            </a:r>
            <a:endParaRPr lang="tr-TR" dirty="0" smtClean="0"/>
          </a:p>
          <a:p>
            <a:pPr algn="just"/>
            <a:r>
              <a:rPr lang="tr-TR" dirty="0" smtClean="0"/>
              <a:t>Gönderen </a:t>
            </a:r>
            <a:r>
              <a:rPr lang="tr-TR" dirty="0"/>
              <a:t>idare, KEP delil sorgulama aracılığıyla belgenin muhatabına ulaşıp ulaşmadığı konusunda bilgi alabilmektedir. </a:t>
            </a:r>
            <a:endParaRPr lang="tr-TR" dirty="0" smtClean="0"/>
          </a:p>
          <a:p>
            <a:pPr algn="just"/>
            <a:r>
              <a:rPr lang="tr-TR" dirty="0" smtClean="0"/>
              <a:t>Hem </a:t>
            </a:r>
            <a:r>
              <a:rPr lang="tr-TR" dirty="0"/>
              <a:t>elektronik ortamda hem de fiziksel ortamda gönderilen bir belgeyi, yetkili makam hem elektronik imzasıyla hem de el yazısı ile atılan imzayla imzalamaktadır. </a:t>
            </a:r>
            <a:endParaRPr lang="tr-TR" dirty="0" smtClean="0"/>
          </a:p>
          <a:p>
            <a:pPr algn="just"/>
            <a:r>
              <a:rPr lang="tr-TR" dirty="0" smtClean="0"/>
              <a:t>Aynı </a:t>
            </a:r>
            <a:r>
              <a:rPr lang="tr-TR" dirty="0"/>
              <a:t>belgenin elektronik ve fiziksel olarak iletilmesi halinde fazladan gönderi masrafı oluşmaktadır.</a:t>
            </a:r>
          </a:p>
        </p:txBody>
      </p:sp>
    </p:spTree>
    <p:extLst>
      <p:ext uri="{BB962C8B-B14F-4D97-AF65-F5344CB8AC3E}">
        <p14:creationId xmlns:p14="http://schemas.microsoft.com/office/powerpoint/2010/main" val="3627233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BELGENİN ELEKTRONİK ORTAMDA GÖNDERİLMESİ VE ALINMASI</a:t>
            </a:r>
          </a:p>
        </p:txBody>
      </p:sp>
      <p:sp>
        <p:nvSpPr>
          <p:cNvPr id="3" name="İçerik Yer Tutucusu 2"/>
          <p:cNvSpPr>
            <a:spLocks noGrp="1"/>
          </p:cNvSpPr>
          <p:nvPr>
            <p:ph idx="1"/>
          </p:nvPr>
        </p:nvSpPr>
        <p:spPr/>
        <p:txBody>
          <a:bodyPr/>
          <a:lstStyle/>
          <a:p>
            <a:endParaRPr lang="tr-TR" dirty="0" smtClean="0"/>
          </a:p>
          <a:p>
            <a:pPr algn="just"/>
            <a:r>
              <a:rPr lang="tr-TR" dirty="0" smtClean="0"/>
              <a:t>İdareye </a:t>
            </a:r>
            <a:r>
              <a:rPr lang="tr-TR" dirty="0"/>
              <a:t>muhatabı olmadığı hâlde güvenli elektronik imza ile imzalanarak elektronik ortamda bir belge gelmesi durumunda aşağıdaki işlemler yapılmalıdır: </a:t>
            </a:r>
            <a:endParaRPr lang="tr-TR" dirty="0" smtClean="0"/>
          </a:p>
          <a:p>
            <a:pPr algn="just"/>
            <a:endParaRPr lang="tr-TR" dirty="0" smtClean="0"/>
          </a:p>
          <a:p>
            <a:pPr algn="just">
              <a:buFont typeface="Wingdings" panose="05000000000000000000" pitchFamily="2" charset="2"/>
              <a:buChar char="Ø"/>
            </a:pPr>
            <a:r>
              <a:rPr lang="tr-TR" dirty="0" smtClean="0"/>
              <a:t>Asıl </a:t>
            </a:r>
            <a:r>
              <a:rPr lang="tr-TR" dirty="0"/>
              <a:t>muhatabın açıkça belli olması durumunda, belge asıl muhataba iletilmeli ve gönderen idareye bilgi </a:t>
            </a:r>
            <a:r>
              <a:rPr lang="tr-TR" dirty="0" smtClean="0"/>
              <a:t>verilmelidir. Bu </a:t>
            </a:r>
            <a:r>
              <a:rPr lang="tr-TR" dirty="0"/>
              <a:t>durumda belgenin bir kopyası elektronik ortamda muhafaza edilmelidir. </a:t>
            </a:r>
            <a:endParaRPr lang="tr-TR" dirty="0" smtClean="0"/>
          </a:p>
          <a:p>
            <a:pPr algn="just">
              <a:buFont typeface="Wingdings" panose="05000000000000000000" pitchFamily="2" charset="2"/>
              <a:buChar char="Ø"/>
            </a:pPr>
            <a:r>
              <a:rPr lang="tr-TR" dirty="0" smtClean="0"/>
              <a:t>Belgenin </a:t>
            </a:r>
            <a:r>
              <a:rPr lang="tr-TR" dirty="0"/>
              <a:t>muhatabının anlaşılamadığı durumlarda belgeye ait tanımlayıcı bilgilerle birlikte belgenin muhatabı olunmadığı bilgisi, resmî yazıyla gönderen idareye iletilmelidir</a:t>
            </a:r>
          </a:p>
        </p:txBody>
      </p:sp>
    </p:spTree>
    <p:extLst>
      <p:ext uri="{BB962C8B-B14F-4D97-AF65-F5344CB8AC3E}">
        <p14:creationId xmlns:p14="http://schemas.microsoft.com/office/powerpoint/2010/main" val="13245486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İdareye muhatabı olmadığı hâlde fiziksel ortamda belge gelmesi durumunda: </a:t>
            </a:r>
            <a:endParaRPr lang="tr-TR" dirty="0" smtClean="0"/>
          </a:p>
          <a:p>
            <a:endParaRPr lang="tr-TR" dirty="0"/>
          </a:p>
          <a:p>
            <a:pPr>
              <a:buFont typeface="Wingdings" panose="05000000000000000000" pitchFamily="2" charset="2"/>
              <a:buChar char="Ø"/>
            </a:pPr>
            <a:r>
              <a:rPr lang="tr-TR" dirty="0" smtClean="0"/>
              <a:t>Asıl </a:t>
            </a:r>
            <a:r>
              <a:rPr lang="tr-TR" dirty="0"/>
              <a:t>muhatabı anlaşılamıyorsa belge gönderene iade edilmelidir. </a:t>
            </a:r>
            <a:endParaRPr lang="tr-TR" dirty="0" smtClean="0"/>
          </a:p>
          <a:p>
            <a:pPr>
              <a:buFont typeface="Wingdings" panose="05000000000000000000" pitchFamily="2" charset="2"/>
              <a:buChar char="Ø"/>
            </a:pPr>
            <a:r>
              <a:rPr lang="tr-TR" dirty="0" smtClean="0"/>
              <a:t>Asıl </a:t>
            </a:r>
            <a:r>
              <a:rPr lang="tr-TR" dirty="0"/>
              <a:t>muhatabın açıkça belli olması durumunda, belgenin bir sureti alınarak aslı muhatabına gönderilmeli ve belgeyi gönderene de bilgi verilmelidir.</a:t>
            </a:r>
          </a:p>
        </p:txBody>
      </p:sp>
    </p:spTree>
    <p:extLst>
      <p:ext uri="{BB962C8B-B14F-4D97-AF65-F5344CB8AC3E}">
        <p14:creationId xmlns:p14="http://schemas.microsoft.com/office/powerpoint/2010/main" val="17459781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TEKİT YAZISI</a:t>
            </a:r>
          </a:p>
        </p:txBody>
      </p:sp>
      <p:sp>
        <p:nvSpPr>
          <p:cNvPr id="3" name="İçerik Yer Tutucusu 2"/>
          <p:cNvSpPr>
            <a:spLocks noGrp="1"/>
          </p:cNvSpPr>
          <p:nvPr>
            <p:ph idx="1"/>
          </p:nvPr>
        </p:nvSpPr>
        <p:spPr/>
        <p:txBody>
          <a:bodyPr/>
          <a:lstStyle/>
          <a:p>
            <a:r>
              <a:rPr lang="tr-TR" dirty="0"/>
              <a:t>Belgeye süresi içinde cevap verilmemesi durumunda muhataba tekit yazısı yazılabilmektedir.</a:t>
            </a:r>
          </a:p>
          <a:p>
            <a:r>
              <a:rPr lang="tr-TR" dirty="0"/>
              <a:t>Tekit yazıları amacı itibarıyla hiyerarşi yönünden alt veya aynı düzey idarelere yazılmalıdır.</a:t>
            </a:r>
          </a:p>
          <a:p>
            <a:r>
              <a:rPr lang="tr-TR" dirty="0"/>
              <a:t>Kurumlar hiyerarşi yönünden üst seviyedeki kurumlara tekit yazısı yazmamalıdır.</a:t>
            </a:r>
          </a:p>
          <a:p>
            <a:r>
              <a:rPr lang="tr-TR" dirty="0"/>
              <a:t>Tekit yazısında daha önce gönderilen belge ilgi olarak tutulmalıdır.</a:t>
            </a:r>
          </a:p>
        </p:txBody>
      </p:sp>
    </p:spTree>
    <p:extLst>
      <p:ext uri="{BB962C8B-B14F-4D97-AF65-F5344CB8AC3E}">
        <p14:creationId xmlns:p14="http://schemas.microsoft.com/office/powerpoint/2010/main" val="12809379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31337" t="33037" r="31128" b="21365"/>
          <a:stretch/>
        </p:blipFill>
        <p:spPr>
          <a:xfrm>
            <a:off x="1066575" y="1518082"/>
            <a:ext cx="7772849" cy="5311446"/>
          </a:xfrm>
          <a:prstGeom prst="rect">
            <a:avLst/>
          </a:prstGeom>
        </p:spPr>
      </p:pic>
    </p:spTree>
    <p:extLst>
      <p:ext uri="{BB962C8B-B14F-4D97-AF65-F5344CB8AC3E}">
        <p14:creationId xmlns:p14="http://schemas.microsoft.com/office/powerpoint/2010/main" val="24640969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8" y="3381387"/>
            <a:ext cx="8543925" cy="601846"/>
          </a:xfrm>
        </p:spPr>
        <p:txBody>
          <a:bodyPr/>
          <a:lstStyle/>
          <a:p>
            <a:pPr algn="ctr"/>
            <a:r>
              <a:rPr lang="tr-TR" dirty="0" smtClean="0"/>
              <a:t>Teşekkürler…</a:t>
            </a:r>
            <a:endParaRPr lang="tr-TR" dirty="0"/>
          </a:p>
        </p:txBody>
      </p:sp>
    </p:spTree>
    <p:extLst>
      <p:ext uri="{BB962C8B-B14F-4D97-AF65-F5344CB8AC3E}">
        <p14:creationId xmlns:p14="http://schemas.microsoft.com/office/powerpoint/2010/main" val="4291038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SAYI</a:t>
            </a:r>
          </a:p>
        </p:txBody>
      </p:sp>
      <p:sp>
        <p:nvSpPr>
          <p:cNvPr id="3" name="İçerik Yer Tutucusu 2"/>
          <p:cNvSpPr>
            <a:spLocks noGrp="1"/>
          </p:cNvSpPr>
          <p:nvPr>
            <p:ph idx="1"/>
          </p:nvPr>
        </p:nvSpPr>
        <p:spPr/>
        <p:txBody>
          <a:bodyPr/>
          <a:lstStyle/>
          <a:p>
            <a:r>
              <a:rPr lang="tr-TR" dirty="0"/>
              <a:t>Yönetmelik ile zorunlu hâller veya olağanüstü durumlar dışında hazırlanan tüm belgelerin elektronik ortamda üretilmesi, gönderilmesi ve saklanması zorunlu hale getirilmiştir. </a:t>
            </a:r>
            <a:endParaRPr lang="tr-TR" dirty="0" smtClean="0"/>
          </a:p>
          <a:p>
            <a:r>
              <a:rPr lang="tr-TR" dirty="0" smtClean="0"/>
              <a:t>Bu </a:t>
            </a:r>
            <a:r>
              <a:rPr lang="tr-TR" dirty="0"/>
              <a:t>sebeple belgenin elektronik ortamda, zorunlu hâl kapsamında veya olağanüstü durumda hazırlandığını belirtmek amacıyla “belgenin hazırlanma süreci”ni ifade eden “E” “Z” “O” harflerinden uygun olanı sayı alanının başında yer almalıdır. </a:t>
            </a:r>
            <a:endParaRPr lang="tr-TR" dirty="0" smtClean="0"/>
          </a:p>
          <a:p>
            <a:r>
              <a:rPr lang="tr-TR" dirty="0" smtClean="0"/>
              <a:t>Belgenin </a:t>
            </a:r>
            <a:r>
              <a:rPr lang="tr-TR" dirty="0"/>
              <a:t>hazırlanma süreci-DETSİS kodu-standart dosya planı </a:t>
            </a:r>
            <a:r>
              <a:rPr lang="tr-TR" dirty="0" smtClean="0"/>
              <a:t>kodu belge </a:t>
            </a:r>
            <a:r>
              <a:rPr lang="tr-TR" dirty="0"/>
              <a:t>kayıt numarası sıralamasından oluşan sayı bölümünün, elektronik ortamda güvenli elektronik imza ile imzalanan belge üzerinde yer alabilmesi için belgenin hazırlandığı anda sayı verilmesine yönelik düzenleme yapılmıştır.</a:t>
            </a:r>
          </a:p>
        </p:txBody>
      </p:sp>
    </p:spTree>
    <p:extLst>
      <p:ext uri="{BB962C8B-B14F-4D97-AF65-F5344CB8AC3E}">
        <p14:creationId xmlns:p14="http://schemas.microsoft.com/office/powerpoint/2010/main" val="1914029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2">
      <a:majorFont>
        <a:latin typeface="Garamond"/>
        <a:ea typeface=""/>
        <a:cs typeface=""/>
      </a:majorFont>
      <a:minorFont>
        <a:latin typeface="Garamond"/>
        <a:ea typeface=""/>
        <a:cs typeface=""/>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TotalTime>
  <Words>3213</Words>
  <Application>Microsoft Office PowerPoint</Application>
  <PresentationFormat>A4 Kağıt (210x297 mm)</PresentationFormat>
  <Paragraphs>239</Paragraphs>
  <Slides>85</Slides>
  <Notes>1</Notes>
  <HiddenSlides>0</HiddenSlides>
  <MMClips>0</MMClips>
  <ScaleCrop>false</ScaleCrop>
  <HeadingPairs>
    <vt:vector size="4" baseType="variant">
      <vt:variant>
        <vt:lpstr>Tema</vt:lpstr>
      </vt:variant>
      <vt:variant>
        <vt:i4>1</vt:i4>
      </vt:variant>
      <vt:variant>
        <vt:lpstr>Slayt Başlıkları</vt:lpstr>
      </vt:variant>
      <vt:variant>
        <vt:i4>85</vt:i4>
      </vt:variant>
    </vt:vector>
  </HeadingPairs>
  <TitlesOfParts>
    <vt:vector size="86" baseType="lpstr">
      <vt:lpstr>Office Teması</vt:lpstr>
      <vt:lpstr>      RESMÎ YAZIŞMALARDA UYGULANACAK USUL VE ESASLAR  Şube Müdürü Dilek ODABAŞI </vt:lpstr>
      <vt:lpstr>YAZI TİPİ VE HARF BÜYÜKLÜĞÜ </vt:lpstr>
      <vt:lpstr>YAZI TİPİ VE HARF BÜYÜKLÜĞÜ </vt:lpstr>
      <vt:lpstr>YAZI TİPİ VE HARF BÜYÜKLÜĞÜ </vt:lpstr>
      <vt:lpstr>YAZI ALANI</vt:lpstr>
      <vt:lpstr>PowerPoint Sunusu</vt:lpstr>
      <vt:lpstr>BAŞLIK</vt:lpstr>
      <vt:lpstr>PowerPoint Sunusu</vt:lpstr>
      <vt:lpstr>SAYI</vt:lpstr>
      <vt:lpstr>PowerPoint Sunusu</vt:lpstr>
      <vt:lpstr>PowerPoint Sunusu</vt:lpstr>
      <vt:lpstr>TARİH</vt:lpstr>
      <vt:lpstr>KONU</vt:lpstr>
      <vt:lpstr>PowerPoint Sunusu</vt:lpstr>
      <vt:lpstr>KONU</vt:lpstr>
      <vt:lpstr>MUHATAP</vt:lpstr>
      <vt:lpstr>PowerPoint Sunusu</vt:lpstr>
      <vt:lpstr>PowerPoint Sunusu</vt:lpstr>
      <vt:lpstr>Muhatabın Tüzel Kişi Olması Durumu</vt:lpstr>
      <vt:lpstr>Muhatabın Gerçek Kişi Olması Durumu </vt:lpstr>
      <vt:lpstr>Muhatap Yazımında Sık Yapılan Hatalar </vt:lpstr>
      <vt:lpstr>PowerPoint Sunusu</vt:lpstr>
      <vt:lpstr>İLGİ</vt:lpstr>
      <vt:lpstr>PowerPoint Sunusu</vt:lpstr>
      <vt:lpstr>PowerPoint Sunusu</vt:lpstr>
      <vt:lpstr>İlgi Tutulan Belge Tarihinin Yazımı </vt:lpstr>
      <vt:lpstr>İlgi Tutulan Belge Sayısının Yazımı</vt:lpstr>
      <vt:lpstr>PowerPoint Sunusu</vt:lpstr>
      <vt:lpstr>METİN</vt:lpstr>
      <vt:lpstr>PowerPoint Sunusu</vt:lpstr>
      <vt:lpstr>Metin Sonu Arz/Rica Kullanımı</vt:lpstr>
      <vt:lpstr>PowerPoint Sunusu</vt:lpstr>
      <vt:lpstr>PowerPoint Sunusu</vt:lpstr>
      <vt:lpstr>PowerPoint Sunusu</vt:lpstr>
      <vt:lpstr>PowerPoint Sunusu</vt:lpstr>
      <vt:lpstr>Metin İçinde İlgi Gösterimi</vt:lpstr>
      <vt:lpstr>PowerPoint Sunusu</vt:lpstr>
      <vt:lpstr>Metin İçinde Ek Gösterimi</vt:lpstr>
      <vt:lpstr>Metin İçindeki Yazım Kuralları </vt:lpstr>
      <vt:lpstr>Metin İçinde Mevzuata Atıf Yapılması</vt:lpstr>
      <vt:lpstr>Metin İçinde Dikkat Edilmesi Gereken Anlatım Bozuklukları</vt:lpstr>
      <vt:lpstr>PowerPoint Sunusu</vt:lpstr>
      <vt:lpstr>PowerPoint Sunusu</vt:lpstr>
      <vt:lpstr>PowerPoint Sunusu</vt:lpstr>
      <vt:lpstr>İmza Bölümünde Ünvan Kullanımı</vt:lpstr>
      <vt:lpstr>PowerPoint Sunusu</vt:lpstr>
      <vt:lpstr>PowerPoint Sunusu</vt:lpstr>
      <vt:lpstr>Cumhurbaşkanlığı ile Yapılacak Yazışmalarda İmzacıların Seçimi </vt:lpstr>
      <vt:lpstr>İmza Bölümünde Adına “a.” Kullanımı</vt:lpstr>
      <vt:lpstr>PowerPoint Sunusu</vt:lpstr>
      <vt:lpstr>PowerPoint Sunusu</vt:lpstr>
      <vt:lpstr>İmza Bölümünde İki veya Daha Fazla Yetkilinin Seçilmesi</vt:lpstr>
      <vt:lpstr>İmza Bölümünde İki veya Daha Fazla Yetkilinin Seçilmesi</vt:lpstr>
      <vt:lpstr>İmza Alanından Sonra Yazı veya Tablo Bulunmaması</vt:lpstr>
      <vt:lpstr>EK</vt:lpstr>
      <vt:lpstr>PowerPoint Sunusu</vt:lpstr>
      <vt:lpstr>PowerPoint Sunusu</vt:lpstr>
      <vt:lpstr>PowerPoint Sunusu</vt:lpstr>
      <vt:lpstr>PowerPoint Sunusu</vt:lpstr>
      <vt:lpstr>DAĞITIM</vt:lpstr>
      <vt:lpstr>DAĞITIM</vt:lpstr>
      <vt:lpstr>PowerPoint Sunusu</vt:lpstr>
      <vt:lpstr>Dağıtım Listesi Sıralaması</vt:lpstr>
      <vt:lpstr>PowerPoint Sunusu</vt:lpstr>
      <vt:lpstr>PowerPoint Sunusu</vt:lpstr>
      <vt:lpstr>OLUR</vt:lpstr>
      <vt:lpstr>PowerPoint Sunusu</vt:lpstr>
      <vt:lpstr>PowerPoint Sunusu</vt:lpstr>
      <vt:lpstr>PARAF</vt:lpstr>
      <vt:lpstr>DOĞRULAMA BİLGİLERİ</vt:lpstr>
      <vt:lpstr>PowerPoint Sunusu</vt:lpstr>
      <vt:lpstr>21. İLETİŞİM BİLGİLERİ </vt:lpstr>
      <vt:lpstr>PowerPoint Sunusu</vt:lpstr>
      <vt:lpstr>GİZLİLİK DERECELİ BELGELER</vt:lpstr>
      <vt:lpstr>SÜRELİ YAZIŞMALAR</vt:lpstr>
      <vt:lpstr>PowerPoint Sunusu</vt:lpstr>
      <vt:lpstr>KİŞİYE ÖZEL YAZIŞMALAR</vt:lpstr>
      <vt:lpstr>BELGENİN ÇOĞALTILMASI</vt:lpstr>
      <vt:lpstr>PowerPoint Sunusu</vt:lpstr>
      <vt:lpstr>BELGENİN ELEKTRONİK ORTAMDA GÖNDERİLMESİ VE ALINMASI</vt:lpstr>
      <vt:lpstr>BELGENİN ELEKTRONİK ORTAMDA GÖNDERİLMESİ VE ALINMASI</vt:lpstr>
      <vt:lpstr>PowerPoint Sunusu</vt:lpstr>
      <vt:lpstr>TEKİT YAZISI</vt:lpstr>
      <vt:lpstr>PowerPoint Sunusu</vt:lpstr>
      <vt:lpstr>Teşekkürler…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Gamze AYDIN</dc:creator>
  <cp:lastModifiedBy>Acer</cp:lastModifiedBy>
  <cp:revision>46</cp:revision>
  <dcterms:created xsi:type="dcterms:W3CDTF">2019-10-08T08:16:33Z</dcterms:created>
  <dcterms:modified xsi:type="dcterms:W3CDTF">2025-02-03T07:17:38Z</dcterms:modified>
</cp:coreProperties>
</file>