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13"/>
  </p:notesMasterIdLst>
  <p:sldIdLst>
    <p:sldId id="256" r:id="rId2"/>
    <p:sldId id="258" r:id="rId3"/>
    <p:sldId id="259" r:id="rId4"/>
    <p:sldId id="260" r:id="rId5"/>
    <p:sldId id="261" r:id="rId6"/>
    <p:sldId id="262" r:id="rId7"/>
    <p:sldId id="265" r:id="rId8"/>
    <p:sldId id="266" r:id="rId9"/>
    <p:sldId id="268" r:id="rId10"/>
    <p:sldId id="269"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1914" y="-8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283B72-E4E2-416E-A8C2-5D286D91EA9D}" type="datetimeFigureOut">
              <a:rPr lang="tr-TR" smtClean="0"/>
              <a:t>20.11.2025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EEEC2-22E8-4116-BC42-DBFB6DA1BC3D}" type="slidenum">
              <a:rPr lang="tr-TR" smtClean="0"/>
              <a:t>‹#›</a:t>
            </a:fld>
            <a:endParaRPr lang="tr-TR"/>
          </a:p>
        </p:txBody>
      </p:sp>
    </p:spTree>
    <p:extLst>
      <p:ext uri="{BB962C8B-B14F-4D97-AF65-F5344CB8AC3E}">
        <p14:creationId xmlns:p14="http://schemas.microsoft.com/office/powerpoint/2010/main" val="2151619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30715BB-0FCF-45D8-AB96-D77A83B01388}" type="datetimeFigureOut">
              <a:rPr lang="tr-TR" smtClean="0"/>
              <a:t>20.11.2025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3601334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30715BB-0FCF-45D8-AB96-D77A83B01388}" type="datetimeFigureOut">
              <a:rPr lang="tr-TR" smtClean="0"/>
              <a:t>20.11.2025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305404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30715BB-0FCF-45D8-AB96-D77A83B01388}" type="datetimeFigureOut">
              <a:rPr lang="tr-TR" smtClean="0"/>
              <a:t>20.11.2025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D3DCF3-ED74-4AC9-881E-FB2044A37DD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74073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20.11.2025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3976320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20.11.2025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D3DCF3-ED74-4AC9-881E-FB2044A37DD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0682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20.11.2025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145295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0715BB-0FCF-45D8-AB96-D77A83B01388}" type="datetimeFigureOut">
              <a:rPr lang="tr-TR" smtClean="0"/>
              <a:t>20.11.2025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3950926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0715BB-0FCF-45D8-AB96-D77A83B01388}" type="datetimeFigureOut">
              <a:rPr lang="tr-TR" smtClean="0"/>
              <a:t>20.11.2025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57160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0715BB-0FCF-45D8-AB96-D77A83B01388}" type="datetimeFigureOut">
              <a:rPr lang="tr-TR" smtClean="0"/>
              <a:t>20.11.2025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122452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30715BB-0FCF-45D8-AB96-D77A83B01388}" type="datetimeFigureOut">
              <a:rPr lang="tr-TR" smtClean="0"/>
              <a:t>20.11.2025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263420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30715BB-0FCF-45D8-AB96-D77A83B01388}" type="datetimeFigureOut">
              <a:rPr lang="tr-TR" smtClean="0"/>
              <a:t>20.11.2025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4198564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30715BB-0FCF-45D8-AB96-D77A83B01388}" type="datetimeFigureOut">
              <a:rPr lang="tr-TR" smtClean="0"/>
              <a:t>20.11.2025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421303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30715BB-0FCF-45D8-AB96-D77A83B01388}" type="datetimeFigureOut">
              <a:rPr lang="tr-TR" smtClean="0"/>
              <a:t>20.11.2025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1577757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715BB-0FCF-45D8-AB96-D77A83B01388}" type="datetimeFigureOut">
              <a:rPr lang="tr-TR" smtClean="0"/>
              <a:t>20.11.2025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3750073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20.11.2025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289954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0715BB-0FCF-45D8-AB96-D77A83B01388}" type="datetimeFigureOut">
              <a:rPr lang="tr-TR" smtClean="0"/>
              <a:t>20.11.2025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D3DCF3-ED74-4AC9-881E-FB2044A37DD2}" type="slidenum">
              <a:rPr lang="tr-TR" smtClean="0"/>
              <a:t>‹#›</a:t>
            </a:fld>
            <a:endParaRPr lang="tr-TR"/>
          </a:p>
        </p:txBody>
      </p:sp>
    </p:spTree>
    <p:extLst>
      <p:ext uri="{BB962C8B-B14F-4D97-AF65-F5344CB8AC3E}">
        <p14:creationId xmlns:p14="http://schemas.microsoft.com/office/powerpoint/2010/main" val="2373326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30715BB-0FCF-45D8-AB96-D77A83B01388}" type="datetimeFigureOut">
              <a:rPr lang="tr-TR" smtClean="0"/>
              <a:t>20.11.2025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4D3DCF3-ED74-4AC9-881E-FB2044A37DD2}" type="slidenum">
              <a:rPr lang="tr-TR" smtClean="0"/>
              <a:t>‹#›</a:t>
            </a:fld>
            <a:endParaRPr lang="tr-TR"/>
          </a:p>
        </p:txBody>
      </p:sp>
    </p:spTree>
    <p:extLst>
      <p:ext uri="{BB962C8B-B14F-4D97-AF65-F5344CB8AC3E}">
        <p14:creationId xmlns:p14="http://schemas.microsoft.com/office/powerpoint/2010/main" val="166807089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51857" y="1251858"/>
            <a:ext cx="10667999" cy="4021590"/>
          </a:xfrm>
        </p:spPr>
        <p:txBody>
          <a:bodyPr>
            <a:normAutofit fontScale="90000"/>
          </a:bodyPr>
          <a:lstStyle/>
          <a:p>
            <a:pPr algn="ct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smtClean="0"/>
              <a:t>Üniversitemiz </a:t>
            </a:r>
            <a:r>
              <a:rPr lang="tr-TR" b="1" dirty="0"/>
              <a:t>Ön Lisans ve Lisans Eğitim-Öğretim ve Sınav Yönetmeliğinde Değişiklik Yapılması</a:t>
            </a:r>
            <a:r>
              <a:rPr lang="tr-TR" dirty="0"/>
              <a:t/>
            </a:r>
            <a:br>
              <a:rPr lang="tr-TR" dirty="0"/>
            </a:br>
            <a:endParaRPr lang="tr-TR" dirty="0"/>
          </a:p>
        </p:txBody>
      </p:sp>
    </p:spTree>
    <p:extLst>
      <p:ext uri="{BB962C8B-B14F-4D97-AF65-F5344CB8AC3E}">
        <p14:creationId xmlns:p14="http://schemas.microsoft.com/office/powerpoint/2010/main" val="3371262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Yatay Geçiş Dikey Geçiş Muafiyet İşlemleri</a:t>
            </a:r>
            <a:endParaRPr lang="tr-TR" dirty="0"/>
          </a:p>
        </p:txBody>
      </p:sp>
      <p:pic>
        <p:nvPicPr>
          <p:cNvPr id="3" name="Resim 2"/>
          <p:cNvPicPr>
            <a:picLocks noChangeAspect="1"/>
          </p:cNvPicPr>
          <p:nvPr/>
        </p:nvPicPr>
        <p:blipFill>
          <a:blip r:embed="rId2"/>
          <a:stretch>
            <a:fillRect/>
          </a:stretch>
        </p:blipFill>
        <p:spPr>
          <a:xfrm>
            <a:off x="1" y="2006600"/>
            <a:ext cx="12192000" cy="4851400"/>
          </a:xfrm>
          <a:prstGeom prst="rect">
            <a:avLst/>
          </a:prstGeom>
        </p:spPr>
      </p:pic>
    </p:spTree>
    <p:extLst>
      <p:ext uri="{BB962C8B-B14F-4D97-AF65-F5344CB8AC3E}">
        <p14:creationId xmlns:p14="http://schemas.microsoft.com/office/powerpoint/2010/main" val="530458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Azami Süreyi Dolduran Öğrenciler</a:t>
            </a:r>
            <a:endParaRPr lang="tr-TR" dirty="0"/>
          </a:p>
        </p:txBody>
      </p:sp>
    </p:spTree>
    <p:extLst>
      <p:ext uri="{BB962C8B-B14F-4D97-AF65-F5344CB8AC3E}">
        <p14:creationId xmlns:p14="http://schemas.microsoft.com/office/powerpoint/2010/main" val="611838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78430" y="624110"/>
            <a:ext cx="9926182" cy="1280890"/>
          </a:xfrm>
        </p:spPr>
        <p:txBody>
          <a:bodyPr>
            <a:normAutofit/>
          </a:bodyPr>
          <a:lstStyle/>
          <a:p>
            <a:pPr algn="ctr">
              <a:lnSpc>
                <a:spcPct val="107000"/>
              </a:lnSpc>
              <a:spcAft>
                <a:spcPts val="0"/>
              </a:spcAft>
            </a:pPr>
            <a:r>
              <a:rPr lang="tr-TR" sz="2800" dirty="0"/>
              <a:t>Başarının ölçülmesi ve değerlendirilmesi</a:t>
            </a:r>
          </a:p>
        </p:txBody>
      </p:sp>
      <p:graphicFrame>
        <p:nvGraphicFramePr>
          <p:cNvPr id="3" name="Tablo 2"/>
          <p:cNvGraphicFramePr>
            <a:graphicFrameLocks noGrp="1"/>
          </p:cNvGraphicFramePr>
          <p:nvPr>
            <p:extLst>
              <p:ext uri="{D42A27DB-BD31-4B8C-83A1-F6EECF244321}">
                <p14:modId xmlns:p14="http://schemas.microsoft.com/office/powerpoint/2010/main" val="2940183293"/>
              </p:ext>
            </p:extLst>
          </p:nvPr>
        </p:nvGraphicFramePr>
        <p:xfrm>
          <a:off x="359229" y="1230086"/>
          <a:ext cx="11713028" cy="6483257"/>
        </p:xfrm>
        <a:graphic>
          <a:graphicData uri="http://schemas.openxmlformats.org/drawingml/2006/table">
            <a:tbl>
              <a:tblPr firstRow="1" firstCol="1" bandRow="1">
                <a:tableStyleId>{5C22544A-7EE6-4342-B048-85BDC9FD1C3A}</a:tableStyleId>
              </a:tblPr>
              <a:tblGrid>
                <a:gridCol w="5856514"/>
                <a:gridCol w="5856514"/>
              </a:tblGrid>
              <a:tr h="263534">
                <a:tc>
                  <a:txBody>
                    <a:bodyPr/>
                    <a:lstStyle/>
                    <a:p>
                      <a:pPr algn="ctr">
                        <a:lnSpc>
                          <a:spcPts val="1525"/>
                        </a:lnSpc>
                        <a:spcBef>
                          <a:spcPts val="600"/>
                        </a:spcBef>
                        <a:spcAft>
                          <a:spcPts val="600"/>
                        </a:spcAft>
                      </a:pPr>
                      <a:r>
                        <a:rPr lang="tr-TR" sz="1200" dirty="0">
                          <a:effectLst/>
                        </a:rPr>
                        <a:t>MEVCUT METİN</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041" marR="44041" marT="0" marB="0"/>
                </a:tc>
                <a:tc>
                  <a:txBody>
                    <a:bodyPr/>
                    <a:lstStyle/>
                    <a:p>
                      <a:pPr marL="34290" indent="-34290" algn="ctr">
                        <a:lnSpc>
                          <a:spcPts val="1525"/>
                        </a:lnSpc>
                        <a:spcBef>
                          <a:spcPts val="600"/>
                        </a:spcBef>
                        <a:spcAft>
                          <a:spcPts val="600"/>
                        </a:spcAft>
                      </a:pPr>
                      <a:r>
                        <a:rPr lang="tr-TR" sz="1200" dirty="0" smtClean="0">
                          <a:effectLst/>
                        </a:rPr>
                        <a:t>YENİ </a:t>
                      </a:r>
                      <a:r>
                        <a:rPr lang="tr-TR" sz="1200" dirty="0">
                          <a:effectLst/>
                        </a:rPr>
                        <a:t>METİN</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041" marR="44041" marT="0" marB="0"/>
                </a:tc>
              </a:tr>
              <a:tr h="6219723">
                <a:tc>
                  <a:txBody>
                    <a:bodyPr/>
                    <a:lstStyle/>
                    <a:p>
                      <a:pPr>
                        <a:lnSpc>
                          <a:spcPct val="107000"/>
                        </a:lnSpc>
                        <a:spcAft>
                          <a:spcPts val="0"/>
                        </a:spcAft>
                      </a:pPr>
                      <a:r>
                        <a:rPr lang="tr-TR" sz="1200" dirty="0">
                          <a:effectLst/>
                        </a:rPr>
                        <a:t> </a:t>
                      </a:r>
                    </a:p>
                    <a:p>
                      <a:pPr>
                        <a:lnSpc>
                          <a:spcPct val="107000"/>
                        </a:lnSpc>
                        <a:spcAft>
                          <a:spcPts val="0"/>
                        </a:spcAft>
                      </a:pPr>
                      <a:r>
                        <a:rPr lang="tr-TR" sz="1200" dirty="0">
                          <a:effectLst/>
                        </a:rPr>
                        <a:t> </a:t>
                      </a:r>
                    </a:p>
                    <a:p>
                      <a:r>
                        <a:rPr lang="tr-TR" sz="1200" dirty="0">
                          <a:effectLst/>
                        </a:rPr>
                        <a:t>MADDE 28 – (1) Sınavlar 100 puan üzerinden değerlendirilir. Bir dersin ara sınav ve yarıyıl/yıl sonu sınav sonuçları sayısal puan ile gösterilir. </a:t>
                      </a:r>
                      <a:r>
                        <a:rPr lang="tr-TR" sz="1800" b="1" u="sng" kern="1200" dirty="0" smtClean="0">
                          <a:solidFill>
                            <a:schemeClr val="tx1"/>
                          </a:solidFill>
                          <a:effectLst/>
                          <a:latin typeface="+mn-lt"/>
                          <a:ea typeface="+mn-ea"/>
                          <a:cs typeface="+mn-cs"/>
                        </a:rPr>
                        <a:t>Öğrencinin</a:t>
                      </a:r>
                      <a:r>
                        <a:rPr lang="tr-TR" sz="1800" b="1" u="sng" kern="1200" dirty="0" smtClean="0">
                          <a:solidFill>
                            <a:schemeClr val="lt1"/>
                          </a:solidFill>
                          <a:effectLst/>
                          <a:latin typeface="+mn-lt"/>
                          <a:ea typeface="+mn-ea"/>
                          <a:cs typeface="+mn-cs"/>
                        </a:rPr>
                        <a:t> </a:t>
                      </a:r>
                      <a:r>
                        <a:rPr lang="tr-TR" sz="1800" b="1" u="sng" kern="1200" dirty="0" smtClean="0">
                          <a:solidFill>
                            <a:schemeClr val="tx1"/>
                          </a:solidFill>
                          <a:effectLst/>
                          <a:latin typeface="+mn-lt"/>
                          <a:ea typeface="+mn-ea"/>
                          <a:cs typeface="+mn-cs"/>
                        </a:rPr>
                        <a:t>girmediği sınavların puanı sıfırdır.</a:t>
                      </a:r>
                    </a:p>
                    <a:p>
                      <a:pPr algn="just">
                        <a:lnSpc>
                          <a:spcPct val="107000"/>
                        </a:lnSpc>
                        <a:spcAft>
                          <a:spcPts val="0"/>
                        </a:spcAft>
                      </a:pPr>
                      <a:r>
                        <a:rPr lang="tr-TR" sz="1800" b="1" dirty="0">
                          <a:solidFill>
                            <a:schemeClr val="tx1"/>
                          </a:solidFill>
                          <a:effectLst/>
                        </a:rPr>
                        <a:t> </a:t>
                      </a:r>
                      <a:r>
                        <a:rPr lang="tr-TR" sz="1800" b="1" dirty="0" smtClean="0">
                          <a:solidFill>
                            <a:schemeClr val="tx1"/>
                          </a:solidFill>
                          <a:effectLst/>
                        </a:rPr>
                        <a:t>(</a:t>
                      </a:r>
                      <a:r>
                        <a:rPr lang="tr-TR" sz="1800" b="1" dirty="0">
                          <a:solidFill>
                            <a:schemeClr val="tx1"/>
                          </a:solidFill>
                          <a:effectLst/>
                        </a:rPr>
                        <a:t>5) </a:t>
                      </a:r>
                      <a:r>
                        <a:rPr lang="tr-TR" sz="1800" b="1" u="sng" kern="1200" dirty="0" smtClean="0">
                          <a:solidFill>
                            <a:schemeClr val="tx1"/>
                          </a:solidFill>
                          <a:effectLst/>
                          <a:latin typeface="+mn-lt"/>
                          <a:ea typeface="+mn-ea"/>
                          <a:cs typeface="+mn-cs"/>
                        </a:rPr>
                        <a:t>Öğrencinin ders başarısı, o dersi alan tüm öğrencilerin genel başarı düzeyi, öğrencinin ham başarı puanının aritmetik ortalamaları ve istatistiksel dağılımları göz önüne alınarak dersi veren öğretim elemanı tarafından harf notlarından biriyle belirlenir</a:t>
                      </a:r>
                      <a:r>
                        <a:rPr lang="tr-TR" sz="1800" b="1" kern="1200" dirty="0" smtClean="0">
                          <a:solidFill>
                            <a:schemeClr val="tx1"/>
                          </a:solidFill>
                          <a:effectLst/>
                          <a:latin typeface="+mn-lt"/>
                          <a:ea typeface="+mn-ea"/>
                          <a:cs typeface="+mn-cs"/>
                        </a:rPr>
                        <a:t>.</a:t>
                      </a:r>
                      <a:r>
                        <a:rPr lang="tr-TR" sz="1800" b="1" dirty="0">
                          <a:solidFill>
                            <a:schemeClr val="tx1"/>
                          </a:solidFill>
                          <a:effectLst/>
                        </a:rPr>
                        <a:t> </a:t>
                      </a:r>
                    </a:p>
                    <a:p>
                      <a:pPr>
                        <a:lnSpc>
                          <a:spcPct val="107000"/>
                        </a:lnSpc>
                        <a:spcAft>
                          <a:spcPts val="0"/>
                        </a:spcAft>
                      </a:pPr>
                      <a:r>
                        <a:rPr lang="tr-TR" sz="1800" b="1" dirty="0">
                          <a:solidFill>
                            <a:schemeClr val="tx1"/>
                          </a:solidFill>
                          <a:effectLst/>
                        </a:rPr>
                        <a:t> </a:t>
                      </a:r>
                    </a:p>
                    <a:p>
                      <a:pPr indent="359410" algn="just">
                        <a:spcAft>
                          <a:spcPts val="0"/>
                        </a:spcAft>
                      </a:pPr>
                      <a:r>
                        <a:rPr lang="tr-TR" sz="1800" b="1" u="sng" dirty="0">
                          <a:solidFill>
                            <a:schemeClr val="tx1"/>
                          </a:solidFill>
                          <a:effectLst/>
                        </a:rPr>
                        <a:t>(7) </a:t>
                      </a:r>
                      <a:r>
                        <a:rPr lang="tr-TR" sz="1800" b="1" u="sng" kern="1200" dirty="0" smtClean="0">
                          <a:solidFill>
                            <a:schemeClr val="tx1"/>
                          </a:solidFill>
                          <a:effectLst/>
                          <a:latin typeface="+mn-lt"/>
                          <a:ea typeface="+mn-ea"/>
                          <a:cs typeface="+mn-cs"/>
                        </a:rPr>
                        <a:t>Bir dersten başarılı olmak için başarı notunun en az DD veya daha yukarı olması gerekir. AA, AB, BA, BB, BC, CB ve CC notları şartsız başarılı notlardır. CD, DC ve DD notları ise şartlı başarılı notlardır. Bir öğrencinin CD, DC veya DD notu aldığı bir dersten başarılı olması için genel not ortalamasının en az 2,00 olması gerekir.</a:t>
                      </a:r>
                      <a:r>
                        <a:rPr lang="tr-TR" sz="1800" b="1" u="sng" dirty="0">
                          <a:solidFill>
                            <a:schemeClr val="tx1"/>
                          </a:solidFill>
                          <a:effectLst/>
                        </a:rPr>
                        <a:t> </a:t>
                      </a:r>
                      <a:endParaRPr lang="tr-TR" sz="18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041" marR="44041" marT="0" marB="0"/>
                </a:tc>
                <a:tc>
                  <a:txBody>
                    <a:bodyPr/>
                    <a:lstStyle/>
                    <a:p>
                      <a:pPr>
                        <a:lnSpc>
                          <a:spcPct val="107000"/>
                        </a:lnSpc>
                        <a:spcAft>
                          <a:spcPts val="0"/>
                        </a:spcAft>
                      </a:pPr>
                      <a:r>
                        <a:rPr lang="tr-TR" sz="1200" dirty="0">
                          <a:effectLst/>
                        </a:rPr>
                        <a:t> </a:t>
                      </a:r>
                    </a:p>
                    <a:p>
                      <a:pPr>
                        <a:lnSpc>
                          <a:spcPct val="107000"/>
                        </a:lnSpc>
                        <a:spcAft>
                          <a:spcPts val="0"/>
                        </a:spcAft>
                      </a:pPr>
                      <a:r>
                        <a:rPr lang="tr-TR" sz="1200" dirty="0">
                          <a:effectLst/>
                        </a:rPr>
                        <a:t> </a:t>
                      </a:r>
                    </a:p>
                    <a:p>
                      <a:pPr>
                        <a:lnSpc>
                          <a:spcPct val="107000"/>
                        </a:lnSpc>
                        <a:spcAft>
                          <a:spcPts val="0"/>
                        </a:spcAft>
                      </a:pPr>
                      <a:r>
                        <a:rPr lang="tr-TR" sz="1200" dirty="0">
                          <a:effectLst/>
                        </a:rPr>
                        <a:t>MADDE 28 – (1) Sınavlar 100 puan üzerinden değerlendirilir. Bir dersin ara sınav ve yarıyıl/yıl sonu sınav sonuçları sayısal puan ile gösterilir. </a:t>
                      </a:r>
                    </a:p>
                    <a:p>
                      <a:pPr>
                        <a:lnSpc>
                          <a:spcPct val="107000"/>
                        </a:lnSpc>
                        <a:spcAft>
                          <a:spcPts val="0"/>
                        </a:spcAft>
                      </a:pPr>
                      <a:r>
                        <a:rPr lang="tr-TR" sz="1200" dirty="0">
                          <a:effectLst/>
                        </a:rPr>
                        <a:t> </a:t>
                      </a:r>
                    </a:p>
                    <a:p>
                      <a:pPr>
                        <a:lnSpc>
                          <a:spcPct val="107000"/>
                        </a:lnSpc>
                        <a:spcAft>
                          <a:spcPts val="0"/>
                        </a:spcAft>
                      </a:pPr>
                      <a:r>
                        <a:rPr lang="tr-TR" sz="1800" dirty="0">
                          <a:effectLst/>
                        </a:rPr>
                        <a:t> </a:t>
                      </a:r>
                    </a:p>
                    <a:p>
                      <a:pPr>
                        <a:lnSpc>
                          <a:spcPct val="107000"/>
                        </a:lnSpc>
                        <a:spcAft>
                          <a:spcPts val="0"/>
                        </a:spcAft>
                      </a:pPr>
                      <a:r>
                        <a:rPr lang="tr-TR" sz="1800" b="1" dirty="0">
                          <a:solidFill>
                            <a:srgbClr val="FF0000"/>
                          </a:solidFill>
                          <a:effectLst/>
                        </a:rPr>
                        <a:t>(5) Öğrencinin ders başarısı, Senato tarafından belirlenen esaslara göre bağıl veya mutlak değerlendirme yöntemlerden biri kullanılarak hesaplanan harf notu ile tespit edilir.</a:t>
                      </a:r>
                    </a:p>
                    <a:p>
                      <a:pPr>
                        <a:lnSpc>
                          <a:spcPct val="107000"/>
                        </a:lnSpc>
                        <a:spcAft>
                          <a:spcPts val="0"/>
                        </a:spcAft>
                      </a:pPr>
                      <a:r>
                        <a:rPr lang="tr-TR" sz="1800" dirty="0">
                          <a:effectLst/>
                        </a:rPr>
                        <a:t> </a:t>
                      </a:r>
                    </a:p>
                    <a:p>
                      <a:pPr>
                        <a:lnSpc>
                          <a:spcPct val="107000"/>
                        </a:lnSpc>
                        <a:spcAft>
                          <a:spcPts val="0"/>
                        </a:spcAft>
                      </a:pPr>
                      <a:r>
                        <a:rPr lang="tr-TR" sz="1800" dirty="0">
                          <a:effectLst/>
                        </a:rPr>
                        <a:t> </a:t>
                      </a:r>
                    </a:p>
                    <a:p>
                      <a:pPr indent="359410" algn="just">
                        <a:spcAft>
                          <a:spcPts val="0"/>
                        </a:spcAft>
                      </a:pPr>
                      <a:r>
                        <a:rPr lang="tr-TR" sz="1800" dirty="0">
                          <a:effectLst/>
                        </a:rPr>
                        <a:t> </a:t>
                      </a:r>
                    </a:p>
                    <a:p>
                      <a:pPr indent="359410" algn="just">
                        <a:spcAft>
                          <a:spcPts val="0"/>
                        </a:spcAft>
                      </a:pPr>
                      <a:r>
                        <a:rPr lang="tr-TR" sz="1800" b="1" dirty="0">
                          <a:solidFill>
                            <a:srgbClr val="FF0000"/>
                          </a:solidFill>
                          <a:effectLst/>
                        </a:rPr>
                        <a:t>(7) AA, AB, BA, BB, BC, CB, CC, CD, DC ve DD notları başarılı notlardır. Ancak mezun olabilmek için öğrencinin </a:t>
                      </a:r>
                      <a:r>
                        <a:rPr lang="tr-TR" sz="1800" b="1" dirty="0" err="1">
                          <a:solidFill>
                            <a:srgbClr val="FF0000"/>
                          </a:solidFill>
                          <a:effectLst/>
                        </a:rPr>
                        <a:t>GANO’sunun</a:t>
                      </a:r>
                      <a:r>
                        <a:rPr lang="tr-TR" sz="1800" b="1" dirty="0">
                          <a:solidFill>
                            <a:srgbClr val="FF0000"/>
                          </a:solidFill>
                          <a:effectLst/>
                        </a:rPr>
                        <a:t> en az 2,00 olması gerekir. FF, YZ ve DZ notları ise başarısız notlardır.</a:t>
                      </a:r>
                      <a:endParaRPr lang="tr-T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041" marR="44041" marT="0" marB="0"/>
                </a:tc>
              </a:tr>
            </a:tbl>
          </a:graphicData>
        </a:graphic>
      </p:graphicFrame>
    </p:spTree>
    <p:extLst>
      <p:ext uri="{BB962C8B-B14F-4D97-AF65-F5344CB8AC3E}">
        <p14:creationId xmlns:p14="http://schemas.microsoft.com/office/powerpoint/2010/main" val="3566895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8172" y="424934"/>
            <a:ext cx="9655628" cy="646331"/>
          </a:xfrm>
          <a:prstGeom prst="rect">
            <a:avLst/>
          </a:prstGeom>
        </p:spPr>
        <p:txBody>
          <a:bodyPr wrap="square">
            <a:spAutoFit/>
          </a:bodyPr>
          <a:lstStyle/>
          <a:p>
            <a:pPr indent="359410" algn="ctr">
              <a:spcAft>
                <a:spcPts val="0"/>
              </a:spcAft>
            </a:pPr>
            <a:r>
              <a:rPr lang="tr-TR" sz="3600" b="1" dirty="0" smtClean="0">
                <a:solidFill>
                  <a:srgbClr val="000000"/>
                </a:solidFill>
                <a:effectLst/>
                <a:latin typeface="Calibri" panose="020F0502020204030204" pitchFamily="34" charset="0"/>
                <a:ea typeface="Times New Roman" panose="02020603050405020304" pitchFamily="18" charset="0"/>
              </a:rPr>
              <a:t>Ders yükü ve ders alma</a:t>
            </a:r>
            <a:endParaRPr lang="tr-TR" sz="3600" dirty="0">
              <a:effectLst/>
              <a:latin typeface="Times New Roman" panose="02020603050405020304" pitchFamily="18" charset="0"/>
              <a:ea typeface="Times New Roman" panose="02020603050405020304" pitchFamily="18" charset="0"/>
            </a:endParaRPr>
          </a:p>
        </p:txBody>
      </p:sp>
      <p:graphicFrame>
        <p:nvGraphicFramePr>
          <p:cNvPr id="3" name="Tablo 2"/>
          <p:cNvGraphicFramePr>
            <a:graphicFrameLocks noGrp="1"/>
          </p:cNvGraphicFramePr>
          <p:nvPr>
            <p:extLst>
              <p:ext uri="{D42A27DB-BD31-4B8C-83A1-F6EECF244321}">
                <p14:modId xmlns:p14="http://schemas.microsoft.com/office/powerpoint/2010/main" val="3528599479"/>
              </p:ext>
            </p:extLst>
          </p:nvPr>
        </p:nvGraphicFramePr>
        <p:xfrm>
          <a:off x="642256" y="1338943"/>
          <a:ext cx="10847752" cy="5246914"/>
        </p:xfrm>
        <a:graphic>
          <a:graphicData uri="http://schemas.openxmlformats.org/drawingml/2006/table">
            <a:tbl>
              <a:tblPr firstRow="1" firstCol="1" bandRow="1">
                <a:tableStyleId>{5C22544A-7EE6-4342-B048-85BDC9FD1C3A}</a:tableStyleId>
              </a:tblPr>
              <a:tblGrid>
                <a:gridCol w="5423876"/>
                <a:gridCol w="5423876"/>
              </a:tblGrid>
              <a:tr h="5246914">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100" dirty="0" smtClean="0">
                          <a:effectLst/>
                        </a:rPr>
                        <a:t>MADDE </a:t>
                      </a:r>
                      <a:r>
                        <a:rPr lang="tr-TR" sz="1100" dirty="0">
                          <a:effectLst/>
                        </a:rPr>
                        <a:t>19 – </a:t>
                      </a:r>
                      <a:endParaRPr lang="tr-TR" sz="1200" dirty="0">
                        <a:effectLst/>
                      </a:endParaRPr>
                    </a:p>
                    <a:p>
                      <a:pPr indent="359410" algn="just">
                        <a:spcAft>
                          <a:spcPts val="0"/>
                        </a:spcAft>
                      </a:pPr>
                      <a:r>
                        <a:rPr lang="tr-TR" sz="1100" dirty="0">
                          <a:effectLst/>
                        </a:rPr>
                        <a:t> </a:t>
                      </a:r>
                      <a:endParaRPr lang="tr-TR" sz="1400" u="sng" dirty="0">
                        <a:solidFill>
                          <a:schemeClr val="tx1"/>
                        </a:solidFill>
                        <a:effectLst/>
                      </a:endParaRPr>
                    </a:p>
                    <a:p>
                      <a:pPr indent="359410" algn="just">
                        <a:spcAft>
                          <a:spcPts val="0"/>
                        </a:spcAft>
                      </a:pPr>
                      <a:r>
                        <a:rPr lang="tr-TR" sz="1400" u="sng" dirty="0">
                          <a:solidFill>
                            <a:schemeClr val="tx1"/>
                          </a:solidFill>
                          <a:effectLst/>
                        </a:rPr>
                        <a:t>(13) Yarıyıl/yıl sonunda 2,00 </a:t>
                      </a:r>
                      <a:r>
                        <a:rPr lang="tr-TR" sz="1400" u="sng" dirty="0" err="1">
                          <a:solidFill>
                            <a:schemeClr val="tx1"/>
                          </a:solidFill>
                          <a:effectLst/>
                        </a:rPr>
                        <a:t>GANO’yu</a:t>
                      </a:r>
                      <a:r>
                        <a:rPr lang="tr-TR" sz="1400" u="sng" dirty="0">
                          <a:solidFill>
                            <a:schemeClr val="tx1"/>
                          </a:solidFill>
                          <a:effectLst/>
                        </a:rPr>
                        <a:t> sağlayamayan öğrencilere akademik yetersizlik uyarısı yapılır. Akademik yetersizlik uyarısı alan öğrenci, yaz okulu veya takip eden yarıyıl/yıl sonunda </a:t>
                      </a:r>
                      <a:r>
                        <a:rPr lang="tr-TR" sz="1400" u="sng" dirty="0" err="1">
                          <a:solidFill>
                            <a:schemeClr val="tx1"/>
                          </a:solidFill>
                          <a:effectLst/>
                        </a:rPr>
                        <a:t>GANO’sunu</a:t>
                      </a:r>
                      <a:r>
                        <a:rPr lang="tr-TR" sz="1400" u="sng" dirty="0">
                          <a:solidFill>
                            <a:schemeClr val="tx1"/>
                          </a:solidFill>
                          <a:effectLst/>
                        </a:rPr>
                        <a:t> 2,00 ve üzerine yükseltirse akademik yetersizlik uyarısı kalkar. Ancak akademik yetersizlik uyarısı alan ve </a:t>
                      </a:r>
                      <a:r>
                        <a:rPr lang="tr-TR" sz="1400" u="sng" dirty="0" err="1">
                          <a:solidFill>
                            <a:schemeClr val="tx1"/>
                          </a:solidFill>
                          <a:effectLst/>
                        </a:rPr>
                        <a:t>GANO’sunu</a:t>
                      </a:r>
                      <a:r>
                        <a:rPr lang="tr-TR" sz="1400" u="sng" dirty="0">
                          <a:solidFill>
                            <a:schemeClr val="tx1"/>
                          </a:solidFill>
                          <a:effectLst/>
                        </a:rPr>
                        <a:t> takip eden yarıyıl/yıl sonunda da 2,00 ve üzerine yükseltemeyen öğrenci, akademik yetersizlik uyarısı aldığı yarıyıl/yıldan itibaren harf notu CD, DC ve DD olan şartlı başarılı derslerini de tekrar etmek zorundadır. Öğrencinin ders tekrarı, 2,00 ve üzeri </a:t>
                      </a:r>
                      <a:r>
                        <a:rPr lang="tr-TR" sz="1400" u="sng" dirty="0" err="1">
                          <a:solidFill>
                            <a:schemeClr val="tx1"/>
                          </a:solidFill>
                          <a:effectLst/>
                        </a:rPr>
                        <a:t>GANO’yu</a:t>
                      </a:r>
                      <a:r>
                        <a:rPr lang="tr-TR" sz="1400" u="sng" dirty="0">
                          <a:solidFill>
                            <a:schemeClr val="tx1"/>
                          </a:solidFill>
                          <a:effectLst/>
                        </a:rPr>
                        <a:t> sağlayana kadar devam eder. Öğrencinin 2,00 </a:t>
                      </a:r>
                      <a:r>
                        <a:rPr lang="tr-TR" sz="1400" u="sng" dirty="0" err="1">
                          <a:solidFill>
                            <a:schemeClr val="tx1"/>
                          </a:solidFill>
                          <a:effectLst/>
                        </a:rPr>
                        <a:t>GANO’yu</a:t>
                      </a:r>
                      <a:r>
                        <a:rPr lang="tr-TR" sz="1400" u="sng" dirty="0">
                          <a:solidFill>
                            <a:schemeClr val="tx1"/>
                          </a:solidFill>
                          <a:effectLst/>
                        </a:rPr>
                        <a:t> sağladığı yarıyıl/yıl sonunda akademik yetersizlik uyarısı kalkar ve ders tekrarı sona erer. Akademik yetersizlik uyarısı onaylanan öğrenciler; CD, DC ve DD şartlı başarılı oldukları seçmeli derslerinin yerine başka bir seçmeli ders alabilirler.</a:t>
                      </a:r>
                    </a:p>
                    <a:p>
                      <a:pPr indent="359410" algn="just">
                        <a:spcAft>
                          <a:spcPts val="0"/>
                        </a:spcAft>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100" dirty="0" smtClean="0">
                          <a:effectLst/>
                        </a:rPr>
                        <a:t>MADDE </a:t>
                      </a:r>
                      <a:r>
                        <a:rPr lang="tr-TR" sz="1100" dirty="0">
                          <a:effectLst/>
                        </a:rPr>
                        <a:t>19 – </a:t>
                      </a:r>
                      <a:endParaRPr lang="tr-TR" sz="1200" dirty="0">
                        <a:effectLst/>
                      </a:endParaRPr>
                    </a:p>
                    <a:p>
                      <a:pPr indent="359410" algn="just">
                        <a:spcAft>
                          <a:spcPts val="0"/>
                        </a:spcAft>
                      </a:pPr>
                      <a:r>
                        <a:rPr lang="tr-TR" sz="1100" dirty="0">
                          <a:effectLst/>
                        </a:rPr>
                        <a:t> </a:t>
                      </a:r>
                      <a:endParaRPr lang="tr-TR" sz="1200" dirty="0">
                        <a:effectLst/>
                      </a:endParaRPr>
                    </a:p>
                    <a:p>
                      <a:pPr indent="359410" algn="just">
                        <a:spcAft>
                          <a:spcPts val="0"/>
                        </a:spcAft>
                      </a:pPr>
                      <a:r>
                        <a:rPr lang="tr-TR" sz="1100" dirty="0">
                          <a:effectLst/>
                        </a:rPr>
                        <a:t>(13) Mülga</a:t>
                      </a:r>
                      <a:endParaRPr lang="tr-TR" sz="1200" dirty="0">
                        <a:effectLst/>
                      </a:endParaRPr>
                    </a:p>
                    <a:p>
                      <a:pPr>
                        <a:lnSpc>
                          <a:spcPct val="107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724708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195498" y="326962"/>
            <a:ext cx="4799519" cy="707886"/>
          </a:xfrm>
          <a:prstGeom prst="rect">
            <a:avLst/>
          </a:prstGeom>
        </p:spPr>
        <p:txBody>
          <a:bodyPr wrap="none">
            <a:spAutoFit/>
          </a:bodyPr>
          <a:lstStyle/>
          <a:p>
            <a:pPr indent="359410" algn="just">
              <a:spcAft>
                <a:spcPts val="0"/>
              </a:spcAft>
            </a:pPr>
            <a:r>
              <a:rPr lang="tr-TR" sz="4000" b="1" dirty="0" smtClean="0">
                <a:solidFill>
                  <a:srgbClr val="000000"/>
                </a:solidFill>
                <a:effectLst/>
                <a:latin typeface="Calibri" panose="020F0502020204030204" pitchFamily="34" charset="0"/>
                <a:ea typeface="Times New Roman" panose="02020603050405020304" pitchFamily="18" charset="0"/>
              </a:rPr>
              <a:t>Bütünleme sınavları</a:t>
            </a:r>
            <a:endParaRPr lang="tr-TR" sz="4000" dirty="0">
              <a:effectLst/>
              <a:latin typeface="Times New Roman" panose="02020603050405020304" pitchFamily="18" charset="0"/>
              <a:ea typeface="Times New Roman" panose="02020603050405020304" pitchFamily="18" charset="0"/>
            </a:endParaRPr>
          </a:p>
        </p:txBody>
      </p:sp>
      <p:graphicFrame>
        <p:nvGraphicFramePr>
          <p:cNvPr id="4" name="Tablo 3"/>
          <p:cNvGraphicFramePr>
            <a:graphicFrameLocks noGrp="1"/>
          </p:cNvGraphicFramePr>
          <p:nvPr>
            <p:extLst>
              <p:ext uri="{D42A27DB-BD31-4B8C-83A1-F6EECF244321}">
                <p14:modId xmlns:p14="http://schemas.microsoft.com/office/powerpoint/2010/main" val="604541827"/>
              </p:ext>
            </p:extLst>
          </p:nvPr>
        </p:nvGraphicFramePr>
        <p:xfrm>
          <a:off x="359226" y="1295400"/>
          <a:ext cx="11625944" cy="4441371"/>
        </p:xfrm>
        <a:graphic>
          <a:graphicData uri="http://schemas.openxmlformats.org/drawingml/2006/table">
            <a:tbl>
              <a:tblPr firstRow="1" firstCol="1" bandRow="1">
                <a:tableStyleId>{5C22544A-7EE6-4342-B048-85BDC9FD1C3A}</a:tableStyleId>
              </a:tblPr>
              <a:tblGrid>
                <a:gridCol w="5812972"/>
                <a:gridCol w="5812972"/>
              </a:tblGrid>
              <a:tr h="4441371">
                <a:tc>
                  <a:txBody>
                    <a:bodyPr/>
                    <a:lstStyle/>
                    <a:p>
                      <a:pPr indent="359410" algn="just">
                        <a:spcAft>
                          <a:spcPts val="0"/>
                        </a:spcAft>
                      </a:pPr>
                      <a:r>
                        <a:rPr lang="tr-TR" sz="1800" dirty="0">
                          <a:effectLst/>
                        </a:rPr>
                        <a:t> </a:t>
                      </a:r>
                    </a:p>
                    <a:p>
                      <a:pPr indent="359410" algn="just">
                        <a:spcAft>
                          <a:spcPts val="0"/>
                        </a:spcAft>
                      </a:pPr>
                      <a:r>
                        <a:rPr lang="tr-TR" sz="1800" dirty="0">
                          <a:effectLst/>
                        </a:rPr>
                        <a:t>MADDE 25 – (1) Almış oldukları ders veya derslerin yarıyıl veya yılsonu sınavına girme hakkı elde eden öğrencilerden, yarıyıl/yıl sonu sınavı sonunda başarısız olan öğrenciler ve sınava girme şartlarını sağladığı halde yarıyıl/yıl sonu sınavına giremeyen öğrenciler ile yarıyıl/yıl sonu sınavı sonunda </a:t>
                      </a:r>
                      <a:r>
                        <a:rPr lang="tr-TR" sz="2400" b="1" u="sng" strike="noStrike" dirty="0">
                          <a:solidFill>
                            <a:schemeClr val="tx1"/>
                          </a:solidFill>
                          <a:effectLst/>
                        </a:rPr>
                        <a:t>şartlı başarılı olarak </a:t>
                      </a:r>
                      <a:r>
                        <a:rPr lang="tr-TR" sz="1800" dirty="0">
                          <a:effectLst/>
                        </a:rPr>
                        <a:t>CD, DC ve DD notu almış olan öğrenciler bu derslerden bütünleme sınavına girebilirler. Bütünleme sınavına giren öğrencilerin, ilgili derse ait başarı notu belirlenirken, yarıyıl/yıl sonu notu yerine bütünleme sınav notu kullanılır.</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800" dirty="0">
                          <a:effectLst/>
                        </a:rPr>
                        <a:t>MADDE 25 – (1) Almış oldukları ders veya derslerin yarıyıl veya yılsonu sınavına girme hakkı elde eden öğrencilerden, yarıyıl/yıl sonu sınavı sonunda başarısız olan öğrenciler ve sınava girme şartlarını sağladığı halde yarıyıl/yıl sonu sınavına giremeyen öğrenciler ile yarıyıl/yıl sonu sınavı sonunda CD, DC ve DD notu almış olan öğrenciler bu derslerden bütünleme sınavına girebilirler. Bütünleme sınavına giren öğrencilerin, ilgili derse ait başarı notu belirlenirken, yarıyıl/yıl sonu notu yerine bütünleme sınav notu kullanılır.</a:t>
                      </a:r>
                    </a:p>
                    <a:p>
                      <a:pPr indent="359410" algn="just">
                        <a:spcAft>
                          <a:spcPts val="0"/>
                        </a:spcAft>
                      </a:pPr>
                      <a:r>
                        <a:rPr lang="tr-TR" sz="1800" dirty="0">
                          <a:effectLst/>
                        </a:rPr>
                        <a:t> </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458665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66922" y="446705"/>
            <a:ext cx="7213128" cy="523220"/>
          </a:xfrm>
          <a:prstGeom prst="rect">
            <a:avLst/>
          </a:prstGeom>
        </p:spPr>
        <p:txBody>
          <a:bodyPr wrap="none">
            <a:spAutoFit/>
          </a:bodyPr>
          <a:lstStyle/>
          <a:p>
            <a:pPr indent="359410" algn="just">
              <a:spcAft>
                <a:spcPts val="0"/>
              </a:spcAft>
            </a:pPr>
            <a:r>
              <a:rPr lang="tr-TR" sz="2800" b="1" dirty="0" smtClean="0">
                <a:solidFill>
                  <a:srgbClr val="000000"/>
                </a:solidFill>
                <a:effectLst/>
                <a:latin typeface="Calibri" panose="020F0502020204030204" pitchFamily="34" charset="0"/>
                <a:ea typeface="Times New Roman" panose="02020603050405020304" pitchFamily="18" charset="0"/>
              </a:rPr>
              <a:t>Eğitim-öğretim programlarının düzenlenmesi</a:t>
            </a:r>
            <a:endParaRPr lang="tr-TR" sz="2800" dirty="0">
              <a:effectLst/>
              <a:latin typeface="Times New Roman" panose="02020603050405020304" pitchFamily="18" charset="0"/>
              <a:ea typeface="Times New Roman" panose="02020603050405020304" pitchFamily="18" charset="0"/>
            </a:endParaRPr>
          </a:p>
        </p:txBody>
      </p:sp>
      <p:graphicFrame>
        <p:nvGraphicFramePr>
          <p:cNvPr id="3" name="Tablo 2"/>
          <p:cNvGraphicFramePr>
            <a:graphicFrameLocks noGrp="1"/>
          </p:cNvGraphicFramePr>
          <p:nvPr>
            <p:extLst>
              <p:ext uri="{D42A27DB-BD31-4B8C-83A1-F6EECF244321}">
                <p14:modId xmlns:p14="http://schemas.microsoft.com/office/powerpoint/2010/main" val="2768175484"/>
              </p:ext>
            </p:extLst>
          </p:nvPr>
        </p:nvGraphicFramePr>
        <p:xfrm>
          <a:off x="533399" y="1208316"/>
          <a:ext cx="11560630" cy="5300028"/>
        </p:xfrm>
        <a:graphic>
          <a:graphicData uri="http://schemas.openxmlformats.org/drawingml/2006/table">
            <a:tbl>
              <a:tblPr firstRow="1" firstCol="1" bandRow="1">
                <a:tableStyleId>{5C22544A-7EE6-4342-B048-85BDC9FD1C3A}</a:tableStyleId>
              </a:tblPr>
              <a:tblGrid>
                <a:gridCol w="5780315"/>
                <a:gridCol w="5780315"/>
              </a:tblGrid>
              <a:tr h="5246914">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400" dirty="0">
                          <a:effectLst/>
                        </a:rPr>
                        <a:t>MADDE 13 </a:t>
                      </a:r>
                    </a:p>
                    <a:p>
                      <a:pPr indent="359410" algn="just">
                        <a:spcAft>
                          <a:spcPts val="0"/>
                        </a:spcAft>
                      </a:pPr>
                      <a:r>
                        <a:rPr lang="tr-TR" sz="1100" dirty="0">
                          <a:effectLst/>
                        </a:rPr>
                        <a:t> </a:t>
                      </a:r>
                      <a:endParaRPr lang="tr-TR" sz="1400" dirty="0">
                        <a:effectLst/>
                      </a:endParaRPr>
                    </a:p>
                    <a:p>
                      <a:pPr indent="359410" algn="just">
                        <a:spcAft>
                          <a:spcPts val="0"/>
                        </a:spcAft>
                      </a:pPr>
                      <a:r>
                        <a:rPr lang="tr-TR" sz="1400" dirty="0">
                          <a:effectLst/>
                        </a:rPr>
                        <a:t>(10) Uzaktan öğretim programlarının düzenlenmesine ilişkin hususlar Senato tarafından belirlenir.</a:t>
                      </a:r>
                    </a:p>
                    <a:p>
                      <a:pPr indent="359410" algn="just">
                        <a:spcAft>
                          <a:spcPts val="0"/>
                        </a:spcAft>
                      </a:pPr>
                      <a:r>
                        <a:rPr lang="tr-TR" sz="1600" b="1" strike="noStrike" dirty="0">
                          <a:solidFill>
                            <a:schemeClr val="tx1"/>
                          </a:solidFill>
                          <a:effectLst/>
                        </a:rPr>
                        <a:t>(11) İlgili bölüm/anabilim/</a:t>
                      </a:r>
                      <a:r>
                        <a:rPr lang="tr-TR" sz="1600" b="1" strike="noStrike" dirty="0" err="1">
                          <a:solidFill>
                            <a:schemeClr val="tx1"/>
                          </a:solidFill>
                          <a:effectLst/>
                        </a:rPr>
                        <a:t>anasanat</a:t>
                      </a:r>
                      <a:r>
                        <a:rPr lang="tr-TR" sz="1600" b="1" strike="noStrike" dirty="0">
                          <a:solidFill>
                            <a:schemeClr val="tx1"/>
                          </a:solidFill>
                          <a:effectLst/>
                        </a:rPr>
                        <a:t>/bilim dalının önerisi, ilgili akademik birimin onayı ve Senato kararıyla, öğretim programlarında mezuniyet için gerekli olan toplam AKTS kredisinin %40’ına kadar olan kısmı uzaktan öğretimle yürütülebilir.</a:t>
                      </a:r>
                    </a:p>
                    <a:p>
                      <a:pPr indent="359410" algn="just">
                        <a:spcAft>
                          <a:spcPts val="0"/>
                        </a:spcAft>
                      </a:pPr>
                      <a:r>
                        <a:rPr lang="tr-TR" sz="1600" b="1" strike="noStrike" dirty="0">
                          <a:solidFill>
                            <a:schemeClr val="tx1"/>
                          </a:solidFill>
                          <a:effectLst/>
                        </a:rPr>
                        <a:t>(12) İlgili bölüm/anabilim/</a:t>
                      </a:r>
                      <a:r>
                        <a:rPr lang="tr-TR" sz="1600" b="1" strike="noStrike" dirty="0" err="1">
                          <a:solidFill>
                            <a:schemeClr val="tx1"/>
                          </a:solidFill>
                          <a:effectLst/>
                        </a:rPr>
                        <a:t>anasanat</a:t>
                      </a:r>
                      <a:r>
                        <a:rPr lang="tr-TR" sz="1600" b="1" strike="noStrike" dirty="0">
                          <a:solidFill>
                            <a:schemeClr val="tx1"/>
                          </a:solidFill>
                          <a:effectLst/>
                        </a:rPr>
                        <a:t>/bilim dalının önerisi, ilgili akademik birimin onayı ve Senato kararıyla, öğretim programlarında örgün eğitimle yüz yüze yürütülen dersin bir kısmı, ders saatinin/müfredatının %40’ını aşmamak kaydıyla uzaktan öğretimle yürütülebilir.</a:t>
                      </a:r>
                    </a:p>
                    <a:p>
                      <a:pPr indent="359410" algn="just">
                        <a:spcAft>
                          <a:spcPts val="0"/>
                        </a:spcAft>
                      </a:pPr>
                      <a:r>
                        <a:rPr lang="tr-TR" sz="1600" b="1" strike="noStrike" dirty="0">
                          <a:solidFill>
                            <a:schemeClr val="tx1"/>
                          </a:solidFill>
                          <a:effectLst/>
                        </a:rPr>
                        <a:t>(13) 11 inci ve 12 </a:t>
                      </a:r>
                      <a:r>
                        <a:rPr lang="tr-TR" sz="1600" b="1" strike="noStrike" dirty="0" err="1">
                          <a:solidFill>
                            <a:schemeClr val="tx1"/>
                          </a:solidFill>
                          <a:effectLst/>
                        </a:rPr>
                        <a:t>nci</a:t>
                      </a:r>
                      <a:r>
                        <a:rPr lang="tr-TR" sz="1600" b="1" strike="noStrike" dirty="0">
                          <a:solidFill>
                            <a:schemeClr val="tx1"/>
                          </a:solidFill>
                          <a:effectLst/>
                        </a:rPr>
                        <a:t> fıkralarda belirtilen iş ve işlemlere ilişkin hususlar, Senato tarafından belirlenir.</a:t>
                      </a:r>
                    </a:p>
                    <a:p>
                      <a:pPr indent="359410" algn="just">
                        <a:spcAft>
                          <a:spcPts val="0"/>
                        </a:spcAft>
                      </a:pPr>
                      <a:r>
                        <a:rPr lang="tr-TR" sz="1600" b="1" strike="noStrike" dirty="0">
                          <a:solidFill>
                            <a:schemeClr val="tx1"/>
                          </a:solidFill>
                          <a:effectLst/>
                        </a:rPr>
                        <a:t>(14) Yüz yüze verilen derslerin uzaktan öğretimle yürütülmesi halinde, uzaktan öğretimle yürütülen bu dersler için öğrencilerden ek katkı payı/öğrenim ücreti talep edilmez.</a:t>
                      </a:r>
                    </a:p>
                    <a:p>
                      <a:pPr>
                        <a:lnSpc>
                          <a:spcPct val="107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1400" dirty="0">
                          <a:effectLst/>
                        </a:rPr>
                        <a:t>MADDE 13 </a:t>
                      </a:r>
                    </a:p>
                    <a:p>
                      <a:pPr indent="359410" algn="just">
                        <a:spcAft>
                          <a:spcPts val="0"/>
                        </a:spcAft>
                      </a:pPr>
                      <a:r>
                        <a:rPr lang="tr-TR" sz="1400" dirty="0">
                          <a:effectLst/>
                        </a:rPr>
                        <a:t> </a:t>
                      </a:r>
                    </a:p>
                    <a:p>
                      <a:pPr indent="359410" algn="just">
                        <a:spcAft>
                          <a:spcPts val="0"/>
                        </a:spcAft>
                      </a:pPr>
                      <a:r>
                        <a:rPr lang="tr-TR" sz="1400" dirty="0">
                          <a:effectLst/>
                        </a:rPr>
                        <a:t>(10) Uzaktan öğretim programlarının düzenlenmesi ve derslerin uzaktan öğretimle yürütülmesine ilişkin hususlar Senato tarafından belirlenir.</a:t>
                      </a:r>
                    </a:p>
                    <a:p>
                      <a:pPr indent="346075">
                        <a:lnSpc>
                          <a:spcPct val="107000"/>
                        </a:lnSpc>
                        <a:spcAft>
                          <a:spcPts val="0"/>
                        </a:spcAft>
                      </a:pPr>
                      <a:r>
                        <a:rPr lang="tr-TR" sz="1400" dirty="0">
                          <a:effectLst/>
                        </a:rPr>
                        <a:t>(11) (Mülga)</a:t>
                      </a:r>
                    </a:p>
                    <a:p>
                      <a:pPr indent="346075">
                        <a:lnSpc>
                          <a:spcPct val="107000"/>
                        </a:lnSpc>
                        <a:spcAft>
                          <a:spcPts val="0"/>
                        </a:spcAft>
                      </a:pPr>
                      <a:r>
                        <a:rPr lang="tr-TR" sz="1400" dirty="0">
                          <a:effectLst/>
                        </a:rPr>
                        <a:t>(12) (Mülga)</a:t>
                      </a:r>
                    </a:p>
                    <a:p>
                      <a:pPr indent="346075">
                        <a:lnSpc>
                          <a:spcPct val="107000"/>
                        </a:lnSpc>
                        <a:spcAft>
                          <a:spcPts val="0"/>
                        </a:spcAft>
                      </a:pPr>
                      <a:r>
                        <a:rPr lang="tr-TR" sz="1400" dirty="0">
                          <a:effectLst/>
                        </a:rPr>
                        <a:t>(13) (Mülga)</a:t>
                      </a:r>
                    </a:p>
                    <a:p>
                      <a:pPr indent="346075">
                        <a:lnSpc>
                          <a:spcPct val="107000"/>
                        </a:lnSpc>
                        <a:spcAft>
                          <a:spcPts val="0"/>
                        </a:spcAft>
                      </a:pPr>
                      <a:r>
                        <a:rPr lang="tr-TR" sz="1400" dirty="0">
                          <a:effectLst/>
                        </a:rPr>
                        <a:t>(14) (Mülga)</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0234495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32734" y="316077"/>
            <a:ext cx="1663789" cy="369332"/>
          </a:xfrm>
          <a:prstGeom prst="rect">
            <a:avLst/>
          </a:prstGeom>
        </p:spPr>
        <p:txBody>
          <a:bodyPr wrap="none">
            <a:spAutoFit/>
          </a:bodyPr>
          <a:lstStyle/>
          <a:p>
            <a:pPr indent="359410" algn="just">
              <a:spcAft>
                <a:spcPts val="0"/>
              </a:spcAft>
            </a:pPr>
            <a:r>
              <a:rPr lang="tr-TR" b="1" dirty="0" smtClean="0">
                <a:solidFill>
                  <a:srgbClr val="000000"/>
                </a:solidFill>
                <a:effectLst/>
                <a:latin typeface="Calibri" panose="020F0502020204030204" pitchFamily="34" charset="0"/>
                <a:ea typeface="Times New Roman" panose="02020603050405020304" pitchFamily="18" charset="0"/>
              </a:rPr>
              <a:t>Ders tekrarı</a:t>
            </a:r>
            <a:endParaRPr lang="tr-TR" sz="2000" dirty="0">
              <a:effectLst/>
              <a:latin typeface="Times New Roman" panose="02020603050405020304" pitchFamily="18" charset="0"/>
              <a:ea typeface="Times New Roman" panose="02020603050405020304" pitchFamily="18" charset="0"/>
            </a:endParaRPr>
          </a:p>
        </p:txBody>
      </p:sp>
      <p:graphicFrame>
        <p:nvGraphicFramePr>
          <p:cNvPr id="3" name="Tablo 2"/>
          <p:cNvGraphicFramePr>
            <a:graphicFrameLocks noGrp="1"/>
          </p:cNvGraphicFramePr>
          <p:nvPr>
            <p:extLst>
              <p:ext uri="{D42A27DB-BD31-4B8C-83A1-F6EECF244321}">
                <p14:modId xmlns:p14="http://schemas.microsoft.com/office/powerpoint/2010/main" val="1528489266"/>
              </p:ext>
            </p:extLst>
          </p:nvPr>
        </p:nvGraphicFramePr>
        <p:xfrm>
          <a:off x="859970" y="1317172"/>
          <a:ext cx="10630038" cy="3190376"/>
        </p:xfrm>
        <a:graphic>
          <a:graphicData uri="http://schemas.openxmlformats.org/drawingml/2006/table">
            <a:tbl>
              <a:tblPr firstRow="1" firstCol="1" bandRow="1">
                <a:tableStyleId>{5C22544A-7EE6-4342-B048-85BDC9FD1C3A}</a:tableStyleId>
              </a:tblPr>
              <a:tblGrid>
                <a:gridCol w="5315019"/>
                <a:gridCol w="5315019"/>
              </a:tblGrid>
              <a:tr h="3190376">
                <a:tc>
                  <a:txBody>
                    <a:bodyPr/>
                    <a:lstStyle/>
                    <a:p>
                      <a:pPr indent="359410" algn="just">
                        <a:spcAft>
                          <a:spcPts val="0"/>
                        </a:spcAft>
                      </a:pPr>
                      <a:r>
                        <a:rPr lang="tr-TR" sz="1100" dirty="0">
                          <a:effectLst/>
                        </a:rPr>
                        <a:t> </a:t>
                      </a:r>
                      <a:endParaRPr lang="tr-TR" sz="1200" dirty="0">
                        <a:effectLst/>
                      </a:endParaRPr>
                    </a:p>
                    <a:p>
                      <a:pPr indent="359410" algn="just">
                        <a:spcAft>
                          <a:spcPts val="0"/>
                        </a:spcAft>
                      </a:pPr>
                      <a:r>
                        <a:rPr lang="tr-TR" sz="2000" dirty="0">
                          <a:effectLst/>
                        </a:rPr>
                        <a:t>MADDE 31 </a:t>
                      </a:r>
                    </a:p>
                    <a:p>
                      <a:pPr indent="359410" algn="just">
                        <a:spcAft>
                          <a:spcPts val="0"/>
                        </a:spcAft>
                      </a:pPr>
                      <a:r>
                        <a:rPr lang="tr-TR" sz="2000" dirty="0">
                          <a:effectLst/>
                        </a:rPr>
                        <a:t>(3) Öğrenciler, daha önce </a:t>
                      </a:r>
                      <a:r>
                        <a:rPr lang="tr-TR" sz="2400" b="1" u="sng" strike="noStrike" dirty="0">
                          <a:solidFill>
                            <a:schemeClr val="tx1"/>
                          </a:solidFill>
                          <a:effectLst/>
                        </a:rPr>
                        <a:t>başarılı/şartlı </a:t>
                      </a:r>
                      <a:r>
                        <a:rPr lang="tr-TR" sz="2000" dirty="0">
                          <a:effectLst/>
                        </a:rPr>
                        <a:t>başarılı olduğu dersleri, tekrar alarak notlarını yükseltebilirler.</a:t>
                      </a:r>
                    </a:p>
                    <a:p>
                      <a:pPr indent="359410" algn="just">
                        <a:spcAft>
                          <a:spcPts val="0"/>
                        </a:spcAft>
                      </a:pPr>
                      <a:r>
                        <a:rPr lang="tr-TR" sz="2000" dirty="0">
                          <a:effectLst/>
                        </a:rPr>
                        <a:t>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dirty="0">
                          <a:effectLst/>
                        </a:rPr>
                        <a:t> </a:t>
                      </a:r>
                    </a:p>
                    <a:p>
                      <a:pPr indent="359410" algn="just">
                        <a:spcAft>
                          <a:spcPts val="0"/>
                        </a:spcAft>
                      </a:pPr>
                      <a:r>
                        <a:rPr lang="tr-TR" sz="1800" dirty="0">
                          <a:effectLst/>
                        </a:rPr>
                        <a:t>MADDE 31 </a:t>
                      </a:r>
                    </a:p>
                    <a:p>
                      <a:pPr indent="359410" algn="just">
                        <a:spcAft>
                          <a:spcPts val="0"/>
                        </a:spcAft>
                      </a:pPr>
                      <a:r>
                        <a:rPr lang="tr-TR" sz="1800" dirty="0">
                          <a:effectLst/>
                        </a:rPr>
                        <a:t>(3) Öğrenciler, daha önce başarılı olduğu dersleri, tekrar alarak notlarını yükseltebilirler.</a:t>
                      </a:r>
                    </a:p>
                    <a:p>
                      <a:pPr>
                        <a:lnSpc>
                          <a:spcPct val="107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6919367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Eğitim Yarıyılı</a:t>
            </a:r>
            <a:endParaRPr lang="tr-TR" dirty="0"/>
          </a:p>
        </p:txBody>
      </p:sp>
      <p:pic>
        <p:nvPicPr>
          <p:cNvPr id="5" name="Resim 4"/>
          <p:cNvPicPr>
            <a:picLocks noChangeAspect="1"/>
          </p:cNvPicPr>
          <p:nvPr/>
        </p:nvPicPr>
        <p:blipFill>
          <a:blip r:embed="rId2"/>
          <a:stretch>
            <a:fillRect/>
          </a:stretch>
        </p:blipFill>
        <p:spPr>
          <a:xfrm>
            <a:off x="174625" y="1329865"/>
            <a:ext cx="11852275" cy="5195227"/>
          </a:xfrm>
          <a:prstGeom prst="rect">
            <a:avLst/>
          </a:prstGeom>
        </p:spPr>
      </p:pic>
    </p:spTree>
    <p:extLst>
      <p:ext uri="{BB962C8B-B14F-4D97-AF65-F5344CB8AC3E}">
        <p14:creationId xmlns:p14="http://schemas.microsoft.com/office/powerpoint/2010/main" val="681384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Askerlik Tecil Durumları</a:t>
            </a:r>
            <a:endParaRPr lang="tr-TR" dirty="0"/>
          </a:p>
        </p:txBody>
      </p:sp>
      <p:pic>
        <p:nvPicPr>
          <p:cNvPr id="3" name="Resim 2"/>
          <p:cNvPicPr>
            <a:picLocks noChangeAspect="1"/>
          </p:cNvPicPr>
          <p:nvPr/>
        </p:nvPicPr>
        <p:blipFill>
          <a:blip r:embed="rId2"/>
          <a:stretch>
            <a:fillRect/>
          </a:stretch>
        </p:blipFill>
        <p:spPr>
          <a:xfrm>
            <a:off x="0" y="1511300"/>
            <a:ext cx="12192000" cy="5346699"/>
          </a:xfrm>
          <a:prstGeom prst="rect">
            <a:avLst/>
          </a:prstGeom>
        </p:spPr>
      </p:pic>
    </p:spTree>
    <p:extLst>
      <p:ext uri="{BB962C8B-B14F-4D97-AF65-F5344CB8AC3E}">
        <p14:creationId xmlns:p14="http://schemas.microsoft.com/office/powerpoint/2010/main" val="159887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Tömer</a:t>
            </a:r>
            <a:r>
              <a:rPr lang="tr-TR" dirty="0" smtClean="0"/>
              <a:t> Hazırlık</a:t>
            </a:r>
            <a:endParaRPr lang="tr-TR" dirty="0"/>
          </a:p>
        </p:txBody>
      </p:sp>
      <p:pic>
        <p:nvPicPr>
          <p:cNvPr id="3" name="Resim 2"/>
          <p:cNvPicPr>
            <a:picLocks noChangeAspect="1"/>
          </p:cNvPicPr>
          <p:nvPr/>
        </p:nvPicPr>
        <p:blipFill>
          <a:blip r:embed="rId2"/>
          <a:stretch>
            <a:fillRect/>
          </a:stretch>
        </p:blipFill>
        <p:spPr>
          <a:xfrm>
            <a:off x="0" y="1264555"/>
            <a:ext cx="12192000" cy="5593445"/>
          </a:xfrm>
          <a:prstGeom prst="rect">
            <a:avLst/>
          </a:prstGeom>
        </p:spPr>
      </p:pic>
    </p:spTree>
    <p:extLst>
      <p:ext uri="{BB962C8B-B14F-4D97-AF65-F5344CB8AC3E}">
        <p14:creationId xmlns:p14="http://schemas.microsoft.com/office/powerpoint/2010/main" val="322679116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78</TotalTime>
  <Words>37</Words>
  <Application>Microsoft Office PowerPoint</Application>
  <PresentationFormat>Özel</PresentationFormat>
  <Paragraphs>69</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Duman</vt:lpstr>
      <vt:lpstr>     Üniversitemiz Ön Lisans ve Lisans Eğitim-Öğretim ve Sınav Yönetmeliğinde Değişiklik Yapılması </vt:lpstr>
      <vt:lpstr>Başarının ölçülmesi ve değerlendirilmesi</vt:lpstr>
      <vt:lpstr>PowerPoint Sunusu</vt:lpstr>
      <vt:lpstr>PowerPoint Sunusu</vt:lpstr>
      <vt:lpstr>PowerPoint Sunusu</vt:lpstr>
      <vt:lpstr>PowerPoint Sunusu</vt:lpstr>
      <vt:lpstr>Eğitim Yarıyılı</vt:lpstr>
      <vt:lpstr>Askerlik Tecil Durumları</vt:lpstr>
      <vt:lpstr>Tömer Hazırlık</vt:lpstr>
      <vt:lpstr>Yatay Geçiş Dikey Geçiş Muafiyet İşlemleri</vt:lpstr>
      <vt:lpstr>Azami Süreyi Dolduran Öğrenciler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Üniversitemiz Ön Lisans ve Lisans Eğitim-Öğretim ve Sınav Yönetmeliğinde Değişiklik Yapılması</dc:title>
  <dc:creator>acer</dc:creator>
  <cp:lastModifiedBy>Acer</cp:lastModifiedBy>
  <cp:revision>10</cp:revision>
  <dcterms:created xsi:type="dcterms:W3CDTF">2025-11-18T08:26:15Z</dcterms:created>
  <dcterms:modified xsi:type="dcterms:W3CDTF">2025-11-20T06:52:38Z</dcterms:modified>
</cp:coreProperties>
</file>