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91" r:id="rId8"/>
    <p:sldId id="293" r:id="rId9"/>
    <p:sldId id="33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8" r:id="rId19"/>
    <p:sldId id="344" r:id="rId20"/>
    <p:sldId id="329" r:id="rId21"/>
    <p:sldId id="333" r:id="rId22"/>
    <p:sldId id="334" r:id="rId23"/>
    <p:sldId id="335" r:id="rId24"/>
    <p:sldId id="281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72" r:id="rId33"/>
    <p:sldId id="347" r:id="rId34"/>
    <p:sldId id="304" r:id="rId35"/>
    <p:sldId id="305" r:id="rId36"/>
    <p:sldId id="306" r:id="rId37"/>
    <p:sldId id="309" r:id="rId38"/>
    <p:sldId id="311" r:id="rId39"/>
    <p:sldId id="312" r:id="rId40"/>
    <p:sldId id="313" r:id="rId41"/>
    <p:sldId id="323" r:id="rId42"/>
    <p:sldId id="330" r:id="rId43"/>
    <p:sldId id="342" r:id="rId44"/>
    <p:sldId id="341" r:id="rId45"/>
    <p:sldId id="274" r:id="rId46"/>
    <p:sldId id="348" r:id="rId47"/>
    <p:sldId id="349" r:id="rId48"/>
  </p:sldIdLst>
  <p:sldSz cx="18288000" cy="10287000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Montserrat" charset="-94"/>
      <p:regular r:id="rId53"/>
    </p:embeddedFont>
    <p:embeddedFont>
      <p:font typeface="Montserrat Bold" charset="-94"/>
      <p:regular r:id="rId54"/>
    </p:embeddedFont>
    <p:embeddedFont>
      <p:font typeface="Arimo Bold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22" autoAdjust="0"/>
  </p:normalViewPr>
  <p:slideViewPr>
    <p:cSldViewPr>
      <p:cViewPr varScale="1">
        <p:scale>
          <a:sx n="38" d="100"/>
          <a:sy n="38" d="100"/>
        </p:scale>
        <p:origin x="-150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29454"/>
          </a:xfrm>
          <a:custGeom>
            <a:avLst/>
            <a:gdLst/>
            <a:ahLst/>
            <a:cxnLst/>
            <a:rect l="l" t="t" r="r" b="b"/>
            <a:pathLst>
              <a:path w="18288000" h="10229454">
                <a:moveTo>
                  <a:pt x="0" y="0"/>
                </a:moveTo>
                <a:lnTo>
                  <a:pt x="18288000" y="0"/>
                </a:lnTo>
                <a:lnTo>
                  <a:pt x="18288000" y="10229454"/>
                </a:lnTo>
                <a:lnTo>
                  <a:pt x="0" y="1022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t="-616" b="-6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8365" y="2324100"/>
            <a:ext cx="18288000" cy="294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9"/>
              </a:lnSpc>
            </a:pPr>
            <a:r>
              <a:rPr lang="tr-TR" sz="8282" dirty="0" smtClean="0">
                <a:solidFill>
                  <a:srgbClr val="F6F6F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KAMUSAL YAŞAMDA </a:t>
            </a:r>
          </a:p>
          <a:p>
            <a:pPr algn="ctr">
              <a:lnSpc>
                <a:spcPts val="7619"/>
              </a:lnSpc>
            </a:pPr>
            <a:r>
              <a:rPr lang="en-US" sz="8282" dirty="0" smtClean="0">
                <a:solidFill>
                  <a:srgbClr val="F6F6F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</a:t>
            </a:r>
            <a:r>
              <a:rPr lang="tr-TR" sz="8282" dirty="0" smtClean="0">
                <a:solidFill>
                  <a:srgbClr val="F6F6F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 DAVRANIŞ </a:t>
            </a:r>
            <a:r>
              <a:rPr lang="en-US" sz="8282" dirty="0" smtClean="0">
                <a:solidFill>
                  <a:srgbClr val="F6F6F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KURALLARI</a:t>
            </a:r>
            <a:endParaRPr lang="en-US" sz="8282" dirty="0">
              <a:solidFill>
                <a:srgbClr val="F6F6F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2700530"/>
            <a:ext cx="18018834" cy="654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VE SOSYAL DAVRANIŞ KURALLARINI BİLMEK; KAMUSAL VE SOSYAL YAŞAMDA İNSANA GÜVEN VERİR, ÜSTÜNLÜK VE SAYGINLIK SAĞLAR. 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 KURALLARA UYAN KİŞİLER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İŞ YAŞAMINDA 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FARK EDİLİR, 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TAKDİR EDİLİR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TERCİH EDİLİR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 err="1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</a:t>
            </a: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YÜKSELTİLİRLER.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2700530"/>
            <a:ext cx="18288000" cy="588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BİR YÖNETİCİNİN BAŞARISINI</a:t>
            </a:r>
          </a:p>
          <a:p>
            <a:pPr algn="ctr">
              <a:lnSpc>
                <a:spcPts val="5182"/>
              </a:lnSpc>
            </a:pPr>
            <a:endParaRPr lang="en-US" sz="370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%34 TEMSİL NİTELİĞİ (</a:t>
            </a:r>
            <a:r>
              <a:rPr lang="en-US" sz="3701" dirty="0" err="1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</a:t>
            </a: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</a:p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%33 BİLGİ VE BECERİSİ (</a:t>
            </a:r>
            <a:r>
              <a:rPr lang="en-US" sz="3701" dirty="0" err="1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işi</a:t>
            </a: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</a:p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%33 KİŞİLİĞİ </a:t>
            </a:r>
          </a:p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OLUŞTURUR.</a:t>
            </a:r>
          </a:p>
          <a:p>
            <a:pPr algn="ctr">
              <a:lnSpc>
                <a:spcPts val="5182"/>
              </a:lnSpc>
            </a:pPr>
            <a:endParaRPr lang="en-US" sz="3701" dirty="0">
              <a:solidFill>
                <a:srgbClr val="C2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182"/>
              </a:lnSpc>
            </a:pPr>
            <a:r>
              <a:rPr lang="en-US" sz="370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BAŞARI PROTOKOLDE GİZLİDİR.</a:t>
            </a:r>
          </a:p>
          <a:p>
            <a:pPr algn="ctr">
              <a:lnSpc>
                <a:spcPts val="5182"/>
              </a:lnSpc>
              <a:spcBef>
                <a:spcPct val="0"/>
              </a:spcBef>
            </a:pPr>
            <a:endParaRPr lang="en-US" sz="370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>
                <a:solidFill>
                  <a:schemeClr val="bg1"/>
                </a:solidFill>
                <a:latin typeface="Montserrat" panose="020B0604020202020204" charset="-94"/>
              </a:rPr>
              <a:t>İLKER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3756871"/>
            <a:ext cx="18288000" cy="409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YÖNETİCİLER 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ASTLARIN CEKET DÜĞMESİNE (%61) 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HİTABINA (%34)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DİKKAT EDERLER.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HANIMLAR (%93)</a:t>
            </a:r>
          </a:p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KENDİLERİNE SAYGI GÖSTERİLMESİNE ÖNEM VERİRLER.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3955" y="2308597"/>
            <a:ext cx="17964045" cy="52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73"/>
              </a:lnSpc>
            </a:pPr>
            <a:r>
              <a:rPr lang="en-US" sz="6748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SOSYAL HAYATTA TEVAZU ÜSTÜNLÜKTÜR.</a:t>
            </a:r>
          </a:p>
          <a:p>
            <a:pPr algn="ctr">
              <a:lnSpc>
                <a:spcPts val="14643"/>
              </a:lnSpc>
            </a:pPr>
            <a:r>
              <a:rPr lang="en-US" sz="6748" spc="175">
                <a:solidFill>
                  <a:srgbClr val="C2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RESMİ HAYATTA TEVAZU ACZİYETTİR.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40089" y="2280910"/>
            <a:ext cx="14731272" cy="7159106"/>
          </a:xfrm>
          <a:custGeom>
            <a:avLst/>
            <a:gdLst/>
            <a:ahLst/>
            <a:cxnLst/>
            <a:rect l="l" t="t" r="r" b="b"/>
            <a:pathLst>
              <a:path w="14731272" h="7159106">
                <a:moveTo>
                  <a:pt x="0" y="0"/>
                </a:moveTo>
                <a:lnTo>
                  <a:pt x="14731272" y="0"/>
                </a:lnTo>
                <a:lnTo>
                  <a:pt x="14731272" y="7159107"/>
                </a:lnTo>
                <a:lnTo>
                  <a:pt x="0" y="715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65" b="-2156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ÖRNEK VAKALAR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3492" y="2017083"/>
            <a:ext cx="14643099" cy="6748726"/>
          </a:xfrm>
          <a:custGeom>
            <a:avLst/>
            <a:gdLst/>
            <a:ahLst/>
            <a:cxnLst/>
            <a:rect l="l" t="t" r="r" b="b"/>
            <a:pathLst>
              <a:path w="14643099" h="6748726">
                <a:moveTo>
                  <a:pt x="0" y="0"/>
                </a:moveTo>
                <a:lnTo>
                  <a:pt x="14643099" y="0"/>
                </a:lnTo>
                <a:lnTo>
                  <a:pt x="14643099" y="6748727"/>
                </a:lnTo>
                <a:lnTo>
                  <a:pt x="0" y="6748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0" r="-564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ÖRNEK VAKALAR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nb-NO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27521" y="2407055"/>
            <a:ext cx="988065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PROTOKOLDE TEMEL KURALLAR VE MAKAM PROTOKOLÜ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79921" y="2559455"/>
            <a:ext cx="988065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PROTOKOLDE TEMEL KURALLAR VE MAKAM PROTOKOLÜ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32321" y="2711855"/>
            <a:ext cx="988065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PROTOKOLDE TEMEL KURALLAR VE MAKAM PROTOKOLÜ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429000" y="2729173"/>
            <a:ext cx="766653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4800" b="1" dirty="0">
                <a:cs typeface="Arial" panose="020B0604020202020204" pitchFamily="34" charset="0"/>
              </a:rPr>
              <a:t>PROTOKOLDE TEMSİL ESASTIR.</a:t>
            </a:r>
          </a:p>
          <a:p>
            <a:pPr algn="ctr">
              <a:lnSpc>
                <a:spcPct val="90000"/>
              </a:lnSpc>
            </a:pPr>
            <a:r>
              <a:rPr lang="tr-TR" altLang="tr-TR" sz="4800" dirty="0">
                <a:cs typeface="Arial" panose="020B0604020202020204" pitchFamily="34" charset="0"/>
              </a:rPr>
              <a:t>KAMUSAL YAŞAMDA,</a:t>
            </a:r>
          </a:p>
          <a:p>
            <a:pPr algn="ctr">
              <a:lnSpc>
                <a:spcPct val="90000"/>
              </a:lnSpc>
            </a:pPr>
            <a:r>
              <a:rPr lang="tr-TR" altLang="tr-TR" sz="4800" dirty="0">
                <a:cs typeface="Arial" panose="020B0604020202020204" pitchFamily="34" charset="0"/>
              </a:rPr>
              <a:t>	KİMSE KENDİNİ TEMSİL ETMEZ. TAŞIDIĞI UNVANI VE ÇALIŞTIĞI KURUMU</a:t>
            </a:r>
          </a:p>
          <a:p>
            <a:pPr algn="ctr">
              <a:lnSpc>
                <a:spcPct val="90000"/>
              </a:lnSpc>
            </a:pPr>
            <a:r>
              <a:rPr lang="tr-TR" altLang="tr-TR" sz="4800" dirty="0">
                <a:cs typeface="Arial" panose="020B0604020202020204" pitchFamily="34" charset="0"/>
              </a:rPr>
              <a:t>	TEMSİL EDER.</a:t>
            </a:r>
            <a:r>
              <a:rPr lang="tr-TR" altLang="tr-TR" sz="48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Türk Bayrağı Yaka İğnesi Ro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2804780"/>
            <a:ext cx="4553742" cy="46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01372" y="2535456"/>
            <a:ext cx="13182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400" b="1" dirty="0">
                <a:solidFill>
                  <a:srgbClr val="C00000"/>
                </a:solidFill>
                <a:cs typeface="Arial" panose="020B0604020202020204" pitchFamily="34" charset="0"/>
              </a:rPr>
              <a:t>KAMUSAL VE SOSYAL YAŞAMDA </a:t>
            </a:r>
          </a:p>
          <a:p>
            <a:pPr algn="ctr"/>
            <a:r>
              <a:rPr lang="tr-TR" altLang="tr-TR" sz="4400" b="1" dirty="0">
                <a:solidFill>
                  <a:srgbClr val="C00000"/>
                </a:solidFill>
                <a:cs typeface="Arial" panose="020B0604020202020204" pitchFamily="34" charset="0"/>
              </a:rPr>
              <a:t>BİR </a:t>
            </a:r>
            <a:r>
              <a:rPr lang="tr-TR" altLang="tr-TR" sz="4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İNSANIN;</a:t>
            </a:r>
            <a:endParaRPr lang="tr-TR" altLang="tr-TR" sz="4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258199" y="4544466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KIYAFETİYLE</a:t>
            </a:r>
          </a:p>
          <a:p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DAVRANIŞIYLA</a:t>
            </a:r>
          </a:p>
          <a:p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KONUŞMASIYLA</a:t>
            </a:r>
          </a:p>
          <a:p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YEMESİ </a:t>
            </a:r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VE İÇMESİYLE</a:t>
            </a:r>
            <a:endParaRPr lang="tr-TR" altLang="tr-TR" sz="4000" b="1" dirty="0">
              <a:latin typeface="Montserrat" panose="020B0604020202020204" charset="-94"/>
              <a:cs typeface="Arial" panose="020B0604020202020204" pitchFamily="34" charset="0"/>
            </a:endParaRPr>
          </a:p>
          <a:p>
            <a:pPr algn="ctr"/>
            <a:r>
              <a:rPr lang="tr-TR" altLang="tr-TR" dirty="0" smtClean="0">
                <a:cs typeface="Arial" panose="020B0604020202020204" pitchFamily="34" charset="0"/>
              </a:rPr>
              <a:t> </a:t>
            </a:r>
            <a:endParaRPr lang="tr-TR" altLang="tr-TR" dirty="0">
              <a:cs typeface="Arial" panose="020B0604020202020204" pitchFamily="34" charset="0"/>
            </a:endParaRPr>
          </a:p>
          <a:p>
            <a:pPr algn="ctr"/>
            <a:endParaRPr lang="tr-TR" altLang="tr-TR" dirty="0"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-228600" y="4533900"/>
            <a:ext cx="7223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İMAJI,</a:t>
            </a:r>
          </a:p>
          <a:p>
            <a:pPr algn="r"/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 NEZAKETİ, </a:t>
            </a:r>
          </a:p>
          <a:p>
            <a:pPr algn="r"/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BİLGİSİ,                    </a:t>
            </a:r>
          </a:p>
          <a:p>
            <a:pPr algn="r"/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       GÖRGÜSÜ,</a:t>
            </a:r>
          </a:p>
          <a:p>
            <a:pPr algn="r"/>
            <a:r>
              <a:rPr lang="tr-TR" altLang="tr-TR" sz="4000" b="1" dirty="0">
                <a:latin typeface="Montserrat" panose="020B0604020202020204" charset="-94"/>
                <a:cs typeface="Arial" panose="020B0604020202020204" pitchFamily="34" charset="0"/>
              </a:rPr>
              <a:t> </a:t>
            </a:r>
            <a:endParaRPr lang="tr-TR" sz="4000" dirty="0">
              <a:latin typeface="Montserrat" panose="020B0604020202020204" charset="-94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43542" y="7468343"/>
            <a:ext cx="5614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altLang="tr-TR" sz="4000" b="1" dirty="0">
                <a:solidFill>
                  <a:srgbClr val="C00000"/>
                </a:solidFill>
                <a:latin typeface="Montserrat" panose="020B0604020202020204" charset="-94"/>
                <a:cs typeface="Arial" panose="020B0604020202020204" pitchFamily="34" charset="0"/>
              </a:rPr>
              <a:t>ORTAYA ÇIKAR</a:t>
            </a:r>
            <a:endParaRPr lang="tr-TR" sz="4000" b="1" dirty="0">
              <a:solidFill>
                <a:srgbClr val="C00000"/>
              </a:solidFill>
              <a:latin typeface="Montserrat" panose="020B0604020202020204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71600" y="2967922"/>
            <a:ext cx="1539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.</a:t>
            </a:r>
            <a:endParaRPr lang="tr-TR" altLang="tr-TR" sz="4000" b="1" dirty="0">
              <a:latin typeface="Montserrat" panose="020B0604020202020204" charset="-94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-76200" y="2179630"/>
            <a:ext cx="1828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KAMUSAL YAŞAMDA HER DAVRANIŞIN BİR ANLAMI VE YORUMU VARDIR. ZİRA, KAMUSAL YAŞAMDA DAVRANIŞLAR;</a:t>
            </a:r>
          </a:p>
          <a:p>
            <a:pPr algn="ctr">
              <a:lnSpc>
                <a:spcPct val="90000"/>
              </a:lnSpc>
            </a:pPr>
            <a:endParaRPr lang="tr-TR" altLang="tr-TR" sz="4000" dirty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4000" dirty="0" smtClean="0">
                <a:cs typeface="Arial" panose="020B0604020202020204" pitchFamily="34" charset="0"/>
              </a:rPr>
              <a:t>ÜST’E</a:t>
            </a:r>
            <a:r>
              <a:rPr lang="tr-TR" altLang="tr-TR" sz="4000" dirty="0"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AST’A  VE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EŞİTE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KARŞI DAİMA FARKLIDIR.</a:t>
            </a:r>
          </a:p>
          <a:p>
            <a:pPr algn="ctr">
              <a:lnSpc>
                <a:spcPct val="90000"/>
              </a:lnSpc>
            </a:pPr>
            <a:endParaRPr lang="tr-TR" altLang="tr-TR" sz="4000" dirty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solidFill>
                  <a:srgbClr val="FF0000"/>
                </a:solidFill>
                <a:cs typeface="Arial" panose="020B0604020202020204" pitchFamily="34" charset="0"/>
              </a:rPr>
              <a:t>ÜST’E KARŞI SAYGI,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solidFill>
                  <a:srgbClr val="FF0000"/>
                </a:solidFill>
                <a:cs typeface="Arial" panose="020B0604020202020204" pitchFamily="34" charset="0"/>
              </a:rPr>
              <a:t>AST’A KARŞI ÜSTÜNLÜK,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solidFill>
                  <a:srgbClr val="FF0000"/>
                </a:solidFill>
                <a:cs typeface="Arial" panose="020B0604020202020204" pitchFamily="34" charset="0"/>
              </a:rPr>
              <a:t>EŞİTE KARŞI KARŞILIKLILIK VE NEZAKET</a:t>
            </a:r>
          </a:p>
          <a:p>
            <a:pPr algn="ctr">
              <a:lnSpc>
                <a:spcPct val="90000"/>
              </a:lnSpc>
            </a:pPr>
            <a:r>
              <a:rPr lang="tr-TR" altLang="tr-TR" sz="4000" dirty="0">
                <a:solidFill>
                  <a:srgbClr val="FF0000"/>
                </a:solidFill>
                <a:cs typeface="Arial" panose="020B0604020202020204" pitchFamily="34" charset="0"/>
              </a:rPr>
              <a:t>ESASTIR.</a:t>
            </a:r>
          </a:p>
        </p:txBody>
      </p:sp>
    </p:spTree>
    <p:extLst>
      <p:ext uri="{BB962C8B-B14F-4D97-AF65-F5344CB8AC3E}">
        <p14:creationId xmlns:p14="http://schemas.microsoft.com/office/powerpoint/2010/main" val="25022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71600" y="2967922"/>
            <a:ext cx="1539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b="1" dirty="0" smtClean="0">
                <a:latin typeface="Montserrat" panose="020B0604020202020204" charset="-94"/>
                <a:cs typeface="Arial" panose="020B0604020202020204" pitchFamily="34" charset="0"/>
              </a:rPr>
              <a:t>.</a:t>
            </a:r>
            <a:endParaRPr lang="tr-TR" altLang="tr-TR" sz="4000" b="1" dirty="0">
              <a:latin typeface="Montserrat" panose="020B0604020202020204" charset="-94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81000" y="2072543"/>
            <a:ext cx="1228541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/>
              <a:t>Üstünüzün önüne geçmeyin</a:t>
            </a:r>
            <a:r>
              <a:rPr lang="tr-TR" sz="8000" dirty="0" smtClean="0"/>
              <a:t>,</a:t>
            </a:r>
          </a:p>
          <a:p>
            <a:pPr algn="ctr"/>
            <a:r>
              <a:rPr lang="tr-TR" sz="8000" dirty="0" smtClean="0"/>
              <a:t> </a:t>
            </a:r>
            <a:r>
              <a:rPr lang="tr-TR" sz="8000" dirty="0"/>
              <a:t>astınızın arkasına </a:t>
            </a:r>
            <a:r>
              <a:rPr lang="tr-TR" sz="8000" dirty="0" smtClean="0"/>
              <a:t>düşmeyin</a:t>
            </a:r>
            <a:r>
              <a:rPr lang="tr-TR" sz="8000" dirty="0"/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477343"/>
            <a:ext cx="7696200" cy="5275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67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4128" y="2115287"/>
            <a:ext cx="3869998" cy="601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851"/>
              </a:lnSpc>
            </a:pPr>
            <a:r>
              <a:rPr lang="en-US" sz="12887" spc="-25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İ</a:t>
            </a:r>
          </a:p>
          <a:p>
            <a:pPr algn="r">
              <a:lnSpc>
                <a:spcPts val="15851"/>
              </a:lnSpc>
            </a:pPr>
            <a:r>
              <a:rPr lang="en-US" sz="12887" spc="-25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ÇE</a:t>
            </a:r>
          </a:p>
          <a:p>
            <a:pPr marL="0" lvl="0" indent="0" algn="r">
              <a:lnSpc>
                <a:spcPts val="15851"/>
              </a:lnSpc>
            </a:pPr>
            <a:r>
              <a:rPr lang="en-US" sz="12887" spc="-25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RİK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47244" y="1277853"/>
            <a:ext cx="1017947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</a:t>
            </a:r>
            <a:r>
              <a:rPr lang="en-US" sz="2537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KAVAMININ ÖNEMİ</a:t>
            </a:r>
            <a:endParaRPr lang="en-US" sz="2537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47244" y="2098985"/>
            <a:ext cx="10450156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KONULARI ve UYGULAMA ALANLARI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47244" y="3092855"/>
            <a:ext cx="988065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PROTOKOLDE TEMEL KURALLAR VE MAKAM PROTOKOLÜ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7244" y="3898630"/>
            <a:ext cx="734046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HİTAP ŞEKİLLERİ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47244" y="4889546"/>
            <a:ext cx="734046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GENEL TELEFON ADABI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7244" y="5883417"/>
            <a:ext cx="734046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DAVET PROTOKOLÜ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36742" y="1220796"/>
            <a:ext cx="705083" cy="558676"/>
            <a:chOff x="0" y="0"/>
            <a:chExt cx="1025804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36742" y="2128298"/>
            <a:ext cx="705083" cy="558676"/>
            <a:chOff x="0" y="0"/>
            <a:chExt cx="102580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36742" y="3035799"/>
            <a:ext cx="705083" cy="558676"/>
            <a:chOff x="0" y="0"/>
            <a:chExt cx="102580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36742" y="3943300"/>
            <a:ext cx="705083" cy="558676"/>
            <a:chOff x="0" y="0"/>
            <a:chExt cx="102580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36742" y="4850801"/>
            <a:ext cx="705083" cy="558676"/>
            <a:chOff x="0" y="0"/>
            <a:chExt cx="102580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36742" y="5758302"/>
            <a:ext cx="705083" cy="558676"/>
            <a:chOff x="0" y="0"/>
            <a:chExt cx="1025804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847244" y="6790918"/>
            <a:ext cx="8941873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KIYAFET PROTOKOLÜ VE GİYİM KURALLARI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836742" y="6665803"/>
            <a:ext cx="705083" cy="558676"/>
            <a:chOff x="0" y="0"/>
            <a:chExt cx="1025804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836742" y="7454114"/>
            <a:ext cx="705083" cy="558676"/>
            <a:chOff x="0" y="0"/>
            <a:chExt cx="1025804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847244" y="7527352"/>
            <a:ext cx="8181880" cy="4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en-US" sz="253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YEMEK PROTOKOLÜ VE YEMEK KURALLARI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836741" y="8242424"/>
            <a:ext cx="705083" cy="558676"/>
            <a:chOff x="0" y="0"/>
            <a:chExt cx="1025804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25804" cy="812800"/>
            </a:xfrm>
            <a:custGeom>
              <a:avLst/>
              <a:gdLst/>
              <a:ahLst/>
              <a:cxnLst/>
              <a:rect l="l" t="t" r="r" b="b"/>
              <a:pathLst>
                <a:path w="1025804" h="812800">
                  <a:moveTo>
                    <a:pt x="512902" y="0"/>
                  </a:moveTo>
                  <a:cubicBezTo>
                    <a:pt x="229634" y="0"/>
                    <a:pt x="0" y="181951"/>
                    <a:pt x="0" y="406400"/>
                  </a:cubicBezTo>
                  <a:cubicBezTo>
                    <a:pt x="0" y="630849"/>
                    <a:pt x="229634" y="812800"/>
                    <a:pt x="512902" y="812800"/>
                  </a:cubicBezTo>
                  <a:cubicBezTo>
                    <a:pt x="796170" y="812800"/>
                    <a:pt x="1025804" y="630849"/>
                    <a:pt x="1025804" y="406400"/>
                  </a:cubicBezTo>
                  <a:cubicBezTo>
                    <a:pt x="1025804" y="181951"/>
                    <a:pt x="796170" y="0"/>
                    <a:pt x="51290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96169" y="28575"/>
              <a:ext cx="833466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847244" y="8276166"/>
            <a:ext cx="9880650" cy="42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3"/>
              </a:lnSpc>
              <a:spcBef>
                <a:spcPct val="0"/>
              </a:spcBef>
            </a:pPr>
            <a:r>
              <a:rPr lang="tr-TR" sz="2537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DEVİR TESLİM TÖREN KURALLARI</a:t>
            </a:r>
            <a:endParaRPr lang="en-US" sz="2537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0" y="2023049"/>
            <a:ext cx="1828799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KURUMLARARASI 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İŞ VE İLİŞKİLERDE,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GÖRÜŞMELERDE,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TELEFONDA KONUŞMADA, 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YAZIŞMALARDA 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İMZALARDA,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DAVRANIŞLARDA,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KABULLERDE,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ZİYARETTE,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KARŞILAMADA,</a:t>
            </a:r>
          </a:p>
          <a:p>
            <a:pPr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 AĞIRLAMADA</a:t>
            </a:r>
          </a:p>
          <a:p>
            <a:pPr algn="ctr">
              <a:lnSpc>
                <a:spcPct val="80000"/>
              </a:lnSpc>
            </a:pPr>
            <a:endParaRPr lang="tr-TR" altLang="tr-TR" sz="40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tr-TR" altLang="tr-TR" sz="4000" b="1" dirty="0">
                <a:cs typeface="Arial" panose="020B0604020202020204" pitchFamily="34" charset="0"/>
              </a:rPr>
              <a:t>DÜZEY EŞİTLİĞİ, DENKLİK</a:t>
            </a:r>
          </a:p>
          <a:p>
            <a:pPr algn="ctr">
              <a:lnSpc>
                <a:spcPct val="80000"/>
              </a:lnSpc>
            </a:pPr>
            <a:r>
              <a:rPr lang="tr-TR" altLang="tr-TR" sz="4000" b="1" dirty="0">
                <a:cs typeface="Arial" panose="020B0604020202020204" pitchFamily="34" charset="0"/>
              </a:rPr>
              <a:t> VE  </a:t>
            </a:r>
          </a:p>
          <a:p>
            <a:pPr algn="ctr">
              <a:lnSpc>
                <a:spcPct val="80000"/>
              </a:lnSpc>
            </a:pPr>
            <a:r>
              <a:rPr lang="tr-TR" altLang="tr-TR" sz="4000" b="1" dirty="0">
                <a:cs typeface="Arial" panose="020B0604020202020204" pitchFamily="34" charset="0"/>
              </a:rPr>
              <a:t>KARŞILIKLILIK ESASTIR.</a:t>
            </a:r>
          </a:p>
          <a:p>
            <a:pPr algn="ctr"/>
            <a:endParaRPr lang="tr-TR" altLang="tr-TR" sz="4000" dirty="0">
              <a:latin typeface="Montserrat" panose="020B0604020202020204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5486400" y="2680931"/>
            <a:ext cx="177546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4400" b="1" dirty="0" smtClean="0"/>
              <a:t>BİR KURUMU</a:t>
            </a:r>
          </a:p>
          <a:p>
            <a:pPr algn="ctr">
              <a:lnSpc>
                <a:spcPct val="80000"/>
              </a:lnSpc>
            </a:pPr>
            <a:r>
              <a:rPr lang="tr-TR" altLang="tr-TR" sz="4400" b="1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tr-TR" altLang="tr-TR" sz="4400" b="1" dirty="0" smtClean="0"/>
              <a:t>BİNASI,</a:t>
            </a:r>
            <a:endParaRPr lang="tr-TR" altLang="tr-TR" sz="4400" b="1" dirty="0"/>
          </a:p>
          <a:p>
            <a:pPr algn="ctr">
              <a:lnSpc>
                <a:spcPct val="80000"/>
              </a:lnSpc>
            </a:pPr>
            <a:r>
              <a:rPr lang="tr-TR" altLang="tr-TR" sz="4400" b="1" dirty="0"/>
              <a:t>GİRİŞ KAPISI</a:t>
            </a:r>
          </a:p>
          <a:p>
            <a:pPr algn="ctr">
              <a:lnSpc>
                <a:spcPct val="80000"/>
              </a:lnSpc>
            </a:pPr>
            <a:r>
              <a:rPr lang="tr-TR" altLang="tr-TR" sz="4400" b="1" dirty="0"/>
              <a:t>MAKAM ODASI</a:t>
            </a:r>
          </a:p>
          <a:p>
            <a:pPr algn="ctr">
              <a:lnSpc>
                <a:spcPct val="80000"/>
              </a:lnSpc>
            </a:pPr>
            <a:r>
              <a:rPr lang="tr-TR" altLang="tr-TR" sz="4400" b="1" dirty="0"/>
              <a:t>MAKAM ARABASI</a:t>
            </a:r>
          </a:p>
          <a:p>
            <a:pPr algn="ctr">
              <a:lnSpc>
                <a:spcPct val="80000"/>
              </a:lnSpc>
            </a:pPr>
            <a:r>
              <a:rPr lang="tr-TR" altLang="tr-TR" sz="4400" b="1" dirty="0"/>
              <a:t>BAYRAĞI</a:t>
            </a:r>
          </a:p>
          <a:p>
            <a:pPr algn="ctr">
              <a:lnSpc>
                <a:spcPct val="80000"/>
              </a:lnSpc>
            </a:pPr>
            <a:endParaRPr lang="tr-TR" altLang="tr-TR" sz="4400" b="1" dirty="0"/>
          </a:p>
          <a:p>
            <a:pPr algn="ctr">
              <a:lnSpc>
                <a:spcPct val="80000"/>
              </a:lnSpc>
            </a:pPr>
            <a:r>
              <a:rPr lang="tr-TR" altLang="tr-TR" sz="4400" b="1" dirty="0"/>
              <a:t>TEMSİL EDER.</a:t>
            </a:r>
          </a:p>
        </p:txBody>
      </p:sp>
      <p:sp>
        <p:nvSpPr>
          <p:cNvPr id="6" name="AutoShape 2" descr="Selçuk Üniversitesi - Yabancı Diller Yüksekokulu"/>
          <p:cNvSpPr>
            <a:spLocks noChangeAspect="1" noChangeArrowheads="1"/>
          </p:cNvSpPr>
          <p:nvPr/>
        </p:nvSpPr>
        <p:spPr bwMode="auto">
          <a:xfrm>
            <a:off x="155574" y="-144463"/>
            <a:ext cx="3687751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4" descr="Selçuk Üniversitesi - Yabancı Diller Yüksekoku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985" y="2949163"/>
            <a:ext cx="10589354" cy="33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72000" y="2995551"/>
            <a:ext cx="9144000" cy="5522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4400" b="1" dirty="0" smtClean="0"/>
              <a:t>BİR YÖNETİCİYİ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44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4400" b="1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altLang="tr-TR" sz="4400" b="1" dirty="0" smtClean="0"/>
              <a:t> DANIŞMA GÖREVLİSİ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altLang="tr-TR" sz="4400" b="1" dirty="0" smtClean="0"/>
              <a:t> </a:t>
            </a:r>
            <a:r>
              <a:rPr lang="tr-TR" altLang="tr-TR" sz="4400" b="1" dirty="0"/>
              <a:t>SEKRETERİ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altLang="tr-TR" sz="4400" b="1" dirty="0"/>
              <a:t> HİZMETLİSİ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tr-TR" altLang="tr-TR" sz="4400" b="1" dirty="0"/>
              <a:t> ŞOFÖRÜ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altLang="tr-TR" sz="4400" b="1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tr-TR" altLang="tr-TR" sz="44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4400" b="1" dirty="0"/>
              <a:t>TEMSİL EDER.</a:t>
            </a:r>
          </a:p>
        </p:txBody>
      </p:sp>
    </p:spTree>
    <p:extLst>
      <p:ext uri="{BB962C8B-B14F-4D97-AF65-F5344CB8AC3E}">
        <p14:creationId xmlns:p14="http://schemas.microsoft.com/office/powerpoint/2010/main" val="27018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209800" y="2528069"/>
            <a:ext cx="13030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600" b="1" dirty="0"/>
              <a:t>KONUK;</a:t>
            </a:r>
          </a:p>
          <a:p>
            <a:pPr algn="ctr"/>
            <a:r>
              <a:rPr lang="tr-TR" altLang="tr-TR" sz="3600" b="1" dirty="0"/>
              <a:t>DAVET EDİLEN VEYA KABUL EDİLEN,</a:t>
            </a:r>
          </a:p>
          <a:p>
            <a:pPr algn="ctr"/>
            <a:r>
              <a:rPr lang="tr-TR" altLang="tr-TR" sz="3600" b="1" dirty="0"/>
              <a:t>KARŞILANAN VE AĞIRLANAN  KİŞİDİR. </a:t>
            </a:r>
          </a:p>
          <a:p>
            <a:pPr algn="ctr"/>
            <a:r>
              <a:rPr lang="tr-TR" altLang="tr-TR" sz="3600" b="1" dirty="0"/>
              <a:t>&amp;</a:t>
            </a:r>
          </a:p>
          <a:p>
            <a:pPr algn="ctr"/>
            <a:r>
              <a:rPr lang="tr-TR" altLang="tr-TR" sz="3600" b="1" dirty="0"/>
              <a:t>HERKES DENGİNİN KONUĞUDUR</a:t>
            </a:r>
          </a:p>
          <a:p>
            <a:pPr algn="ctr"/>
            <a:r>
              <a:rPr lang="tr-TR" altLang="tr-TR" sz="3600" b="1" dirty="0"/>
              <a:t>ÜST, ONUR KONUĞU</a:t>
            </a:r>
          </a:p>
          <a:p>
            <a:pPr algn="ctr"/>
            <a:r>
              <a:rPr lang="tr-TR" altLang="tr-TR" sz="3600" b="1" dirty="0"/>
              <a:t>AST ZİYARETÇİDİR.</a:t>
            </a:r>
          </a:p>
          <a:p>
            <a:pPr algn="ctr"/>
            <a:r>
              <a:rPr lang="tr-TR" altLang="tr-TR" sz="3600" b="1" dirty="0"/>
              <a:t>&amp;</a:t>
            </a:r>
          </a:p>
          <a:p>
            <a:pPr algn="ctr"/>
            <a:r>
              <a:rPr lang="tr-TR" altLang="tr-TR" sz="3600" b="1" dirty="0"/>
              <a:t>ZİYARETÇİ, GÖRMEYE VE YA GÖRÜŞMEYE GELEN KİŞİDİR. </a:t>
            </a:r>
          </a:p>
        </p:txBody>
      </p:sp>
    </p:spTree>
    <p:extLst>
      <p:ext uri="{BB962C8B-B14F-4D97-AF65-F5344CB8AC3E}">
        <p14:creationId xmlns:p14="http://schemas.microsoft.com/office/powerpoint/2010/main" val="33069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1000" y="4224787"/>
            <a:ext cx="1790700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endParaRPr lang="tr-TR" b="1" dirty="0">
              <a:solidFill>
                <a:srgbClr val="66FF33"/>
              </a:solidFill>
            </a:endParaRP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>
                <a:solidFill>
                  <a:srgbClr val="FF0000"/>
                </a:solidFill>
              </a:rPr>
              <a:t>VALİ</a:t>
            </a:r>
            <a:r>
              <a:rPr lang="tr-TR" sz="4000" dirty="0">
                <a:solidFill>
                  <a:schemeClr val="tx2"/>
                </a:solidFill>
              </a:rPr>
              <a:t> </a:t>
            </a:r>
            <a:r>
              <a:rPr lang="tr-TR" sz="4000" dirty="0" smtClean="0">
                <a:solidFill>
                  <a:schemeClr val="tx2"/>
                </a:solidFill>
              </a:rPr>
              <a:t>  Devleti Ve Cumhurbaşkanını</a:t>
            </a: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Milletvekilleri </a:t>
            </a:r>
            <a:r>
              <a:rPr lang="tr-TR" sz="4000" dirty="0" smtClean="0">
                <a:solidFill>
                  <a:srgbClr val="002060"/>
                </a:solidFill>
              </a:rPr>
              <a:t>(TBMM )</a:t>
            </a: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Garnizon Komutanı </a:t>
            </a:r>
            <a:r>
              <a:rPr lang="tr-TR" sz="4000" dirty="0" smtClean="0">
                <a:solidFill>
                  <a:schemeClr val="tx2"/>
                </a:solidFill>
              </a:rPr>
              <a:t>(Ordu ve Askeriyeyi Temsil Eder)</a:t>
            </a:r>
            <a:endParaRPr lang="tr-TR" sz="4000" dirty="0">
              <a:solidFill>
                <a:schemeClr val="tx2"/>
              </a:solidFill>
            </a:endParaRP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BELEDİYE </a:t>
            </a:r>
            <a:r>
              <a:rPr lang="tr-TR" sz="4000" dirty="0">
                <a:solidFill>
                  <a:srgbClr val="FF0000"/>
                </a:solidFill>
              </a:rPr>
              <a:t>BAŞKANI </a:t>
            </a:r>
            <a:r>
              <a:rPr lang="tr-TR" sz="4000" dirty="0" smtClean="0">
                <a:solidFill>
                  <a:schemeClr val="tx2"/>
                </a:solidFill>
              </a:rPr>
              <a:t>(Halkı Temsil Eder)</a:t>
            </a: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BAŞSAVCI</a:t>
            </a:r>
            <a:r>
              <a:rPr lang="tr-TR" sz="4000" dirty="0" smtClean="0">
                <a:solidFill>
                  <a:schemeClr val="tx2"/>
                </a:solidFill>
              </a:rPr>
              <a:t> (Yargıyı Temsil Eder) </a:t>
            </a:r>
          </a:p>
          <a:p>
            <a:pPr marL="609600" indent="-609600" algn="ctr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REKTÖR</a:t>
            </a:r>
            <a:r>
              <a:rPr lang="tr-TR" sz="4000" dirty="0" smtClean="0">
                <a:solidFill>
                  <a:schemeClr val="tx2"/>
                </a:solidFill>
              </a:rPr>
              <a:t> (YÖK ve Üniversiteyi Temsil Eder)</a:t>
            </a:r>
            <a:endParaRPr lang="tr-T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MAKAM PROTOKOLÜ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213869"/>
            <a:ext cx="9191761" cy="6120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Dikdörtgen 11"/>
          <p:cNvSpPr/>
          <p:nvPr/>
        </p:nvSpPr>
        <p:spPr>
          <a:xfrm>
            <a:off x="381717" y="2881791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MAKAM </a:t>
            </a:r>
            <a:r>
              <a:rPr lang="tr-T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ODALARI</a:t>
            </a: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KURUMSAL TEMSİL MERKEZİDİR.</a:t>
            </a:r>
          </a:p>
          <a:p>
            <a:pPr algn="ctr">
              <a:defRPr/>
            </a:pPr>
            <a:endParaRPr lang="tr-TR" sz="4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MAKAM PROTOKOLÜ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175001"/>
            <a:ext cx="9144793" cy="685859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0"/>
            <a:ext cx="8229600" cy="6507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tr-TR" altLang="tr-TR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tr-TR" altLang="tr-TR" b="1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9337" y="4334595"/>
            <a:ext cx="25354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043487" y="5262923"/>
            <a:ext cx="671513" cy="3254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083050" y="5264510"/>
            <a:ext cx="477837" cy="26987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914400" y="3848820"/>
            <a:ext cx="6816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914400" y="3848820"/>
            <a:ext cx="0" cy="518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731125" y="3851995"/>
            <a:ext cx="0" cy="512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914400" y="9033595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2352675" y="7682632"/>
            <a:ext cx="1057275" cy="5953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06487" y="8062045"/>
            <a:ext cx="768350" cy="3778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06487" y="7466732"/>
            <a:ext cx="768350" cy="3778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solidFill>
                <a:srgbClr val="FF0000"/>
              </a:solidFill>
            </a:endParaRP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1682750" y="4000500"/>
            <a:ext cx="287337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579394" y="4043433"/>
            <a:ext cx="287337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921668" y="8543706"/>
            <a:ext cx="1919288" cy="3778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049338" y="4334595"/>
            <a:ext cx="2590800" cy="6477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43487" y="5862496"/>
            <a:ext cx="671513" cy="3478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2963681" y="5905500"/>
            <a:ext cx="671513" cy="3254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956718" y="5277785"/>
            <a:ext cx="671513" cy="3254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13" name="Metin kutusu 12"/>
          <p:cNvSpPr txBox="1"/>
          <p:nvPr/>
        </p:nvSpPr>
        <p:spPr>
          <a:xfrm>
            <a:off x="3720057" y="3977759"/>
            <a:ext cx="147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MAKAM</a:t>
            </a:r>
            <a:endParaRPr lang="tr-TR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826418" y="7059216"/>
            <a:ext cx="24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ONUR KONUĞU KÖŞESİ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116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MAKAM PROTOKOLÜ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733978" y="3314700"/>
            <a:ext cx="9144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tr-TR" altLang="tr-TR" sz="4000" b="1" dirty="0"/>
          </a:p>
          <a:p>
            <a:pPr>
              <a:lnSpc>
                <a:spcPct val="90000"/>
              </a:lnSpc>
            </a:pPr>
            <a:r>
              <a:rPr lang="tr-TR" altLang="tr-TR" sz="4000" b="1" dirty="0"/>
              <a:t>MAKAMDA VE TOPLANTIDA YÖNETİCİNİN,  </a:t>
            </a:r>
          </a:p>
          <a:p>
            <a:pPr>
              <a:lnSpc>
                <a:spcPct val="90000"/>
              </a:lnSpc>
            </a:pPr>
            <a:r>
              <a:rPr lang="tr-TR" altLang="tr-TR" sz="4000" b="1" dirty="0"/>
              <a:t>SAHNEDE KONUŞMACININ </a:t>
            </a:r>
          </a:p>
          <a:p>
            <a:pPr>
              <a:lnSpc>
                <a:spcPct val="90000"/>
              </a:lnSpc>
            </a:pPr>
            <a:endParaRPr lang="tr-TR" altLang="tr-TR" sz="4000" b="1" dirty="0"/>
          </a:p>
          <a:p>
            <a:pPr>
              <a:lnSpc>
                <a:spcPct val="90000"/>
              </a:lnSpc>
            </a:pPr>
            <a:r>
              <a:rPr lang="tr-TR" altLang="tr-TR" sz="4000" b="1" dirty="0"/>
              <a:t>SAĞINDA TÜRK BAYRAĞI; SOLUNDA KURUM BAYRAĞI BULUNUR</a:t>
            </a:r>
            <a:r>
              <a:rPr lang="tr-TR" alt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24000" y="528563"/>
            <a:ext cx="1533177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MAKAM PROTOKOLÜ</a:t>
            </a:r>
          </a:p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İkram Protokolü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619678" y="1902668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KAHVE DEĞERLİDİR </a:t>
            </a:r>
          </a:p>
          <a:p>
            <a:pPr algn="ctr"/>
            <a:r>
              <a:rPr lang="tr-TR" sz="4000" b="1" dirty="0" smtClean="0"/>
              <a:t>DEĞERLİ OLANLA İÇİLİR</a:t>
            </a:r>
            <a:endParaRPr lang="tr-TR" sz="4000" b="1" dirty="0"/>
          </a:p>
        </p:txBody>
      </p:sp>
      <p:pic>
        <p:nvPicPr>
          <p:cNvPr id="2054" name="Picture 6" descr="6'lı Lüx Paslanmaz Çelik Kare Çay, Kahve, Pasta Servis Tepsisi Dekoratif  Sunum Teps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208788"/>
            <a:ext cx="4983101" cy="63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33128" y="573294"/>
            <a:ext cx="15331777" cy="96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MAKAM PROTOKOLÜ</a:t>
            </a:r>
          </a:p>
          <a:p>
            <a:pPr algn="ctr">
              <a:lnSpc>
                <a:spcPts val="3919"/>
              </a:lnSpc>
            </a:pPr>
            <a:r>
              <a:rPr lang="tr-TR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İkram Protokolü</a:t>
            </a:r>
          </a:p>
        </p:txBody>
      </p:sp>
      <p:pic>
        <p:nvPicPr>
          <p:cNvPr id="3074" name="Picture 2" descr="BARDAK Ç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72" y="3847368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372145" y="2041577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dirty="0">
                <a:cs typeface="Arial" pitchFamily="34" charset="0"/>
              </a:rPr>
              <a:t>YÖNETİCİ ZİYARETÇİYE ÇAY/KAHVE İKRAM ETTİĞİNDE</a:t>
            </a:r>
            <a:r>
              <a:rPr lang="tr-TR" sz="3600" dirty="0" smtClean="0">
                <a:cs typeface="Arial" pitchFamily="34" charset="0"/>
              </a:rPr>
              <a:t>…</a:t>
            </a:r>
            <a:endParaRPr lang="tr-TR" sz="3600" dirty="0">
              <a:cs typeface="Arial" pitchFamily="34" charset="0"/>
            </a:endParaRPr>
          </a:p>
          <a:p>
            <a:pPr algn="ctr">
              <a:defRPr/>
            </a:pPr>
            <a:r>
              <a:rPr lang="tr-TR" sz="3600" dirty="0">
                <a:cs typeface="Arial" pitchFamily="34" charset="0"/>
              </a:rPr>
              <a:t>YÖNETİCİNİN ÇAY/KAHVE İÇME SÜRESİ ZİYARETÇİYE AYIRDIĞI SÜREYİ GÖSTERİR</a:t>
            </a:r>
            <a:r>
              <a:rPr lang="tr-TR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0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747246"/>
            <a:ext cx="16447741" cy="1810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25"/>
              </a:lnSpc>
            </a:pPr>
            <a:r>
              <a:rPr lang="en-US" sz="258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PROTOKOL; KAMUSAL YAŞAMDA TÖRENSEL VE BİÇİMSEL DAVRANIŞ KURALLARI BÜTÜNÜDÜR</a:t>
            </a:r>
          </a:p>
          <a:p>
            <a:pPr algn="just">
              <a:lnSpc>
                <a:spcPts val="3625"/>
              </a:lnSpc>
            </a:pPr>
            <a:endParaRPr lang="en-US" sz="258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625"/>
              </a:lnSpc>
            </a:pPr>
            <a:endParaRPr lang="en-US" sz="258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just">
              <a:lnSpc>
                <a:spcPts val="3625"/>
              </a:lnSpc>
              <a:spcBef>
                <a:spcPct val="0"/>
              </a:spcBef>
            </a:pPr>
            <a:endParaRPr lang="en-US" sz="258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36883" y="2307751"/>
            <a:ext cx="5224339" cy="898020"/>
          </a:xfrm>
          <a:custGeom>
            <a:avLst/>
            <a:gdLst/>
            <a:ahLst/>
            <a:cxnLst/>
            <a:rect l="l" t="t" r="r" b="b"/>
            <a:pathLst>
              <a:path w="5224339" h="898020">
                <a:moveTo>
                  <a:pt x="0" y="0"/>
                </a:moveTo>
                <a:lnTo>
                  <a:pt x="5224340" y="0"/>
                </a:lnTo>
                <a:lnTo>
                  <a:pt x="5224340" y="898020"/>
                </a:lnTo>
                <a:lnTo>
                  <a:pt x="0" y="898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976" t="-35051" b="-277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74377" y="2436466"/>
            <a:ext cx="5234445" cy="43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NEDİR?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0089" y="789469"/>
            <a:ext cx="15331777" cy="43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KAVRAMININ ÖNEMİ VE TARİHÇESİ</a:t>
            </a:r>
          </a:p>
        </p:txBody>
      </p:sp>
      <p:sp>
        <p:nvSpPr>
          <p:cNvPr id="13" name="Freeform 13"/>
          <p:cNvSpPr/>
          <p:nvPr/>
        </p:nvSpPr>
        <p:spPr>
          <a:xfrm>
            <a:off x="6374377" y="5030523"/>
            <a:ext cx="5386845" cy="1054725"/>
          </a:xfrm>
          <a:custGeom>
            <a:avLst/>
            <a:gdLst/>
            <a:ahLst/>
            <a:cxnLst/>
            <a:rect l="l" t="t" r="r" b="b"/>
            <a:pathLst>
              <a:path w="5386845" h="1054725">
                <a:moveTo>
                  <a:pt x="0" y="0"/>
                </a:moveTo>
                <a:lnTo>
                  <a:pt x="5386846" y="0"/>
                </a:lnTo>
                <a:lnTo>
                  <a:pt x="5386846" y="1054724"/>
                </a:lnTo>
                <a:lnTo>
                  <a:pt x="0" y="1054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1946" t="-204354" r="-7810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298177" y="5277470"/>
            <a:ext cx="5386845" cy="43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6F6F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PROTOKOLÜN AMACI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5572" y="5277470"/>
            <a:ext cx="18288000" cy="222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</a:pPr>
            <a:endParaRPr/>
          </a:p>
          <a:p>
            <a:pPr algn="ctr">
              <a:lnSpc>
                <a:spcPts val="3553"/>
              </a:lnSpc>
            </a:pPr>
            <a:endParaRPr/>
          </a:p>
          <a:p>
            <a:pPr algn="ctr">
              <a:lnSpc>
                <a:spcPts val="3553"/>
              </a:lnSpc>
            </a:pPr>
            <a:endParaRPr/>
          </a:p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VE SOSYAL DAVRANIŞ KURALLARININ AMACI BİREYSEL, KURUMSAL VE ULUSAL ONURU VE SAYGINLIĞI KORUMAKTIR.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HİTAP ŞEKİLLERİ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698474" y="2042052"/>
            <a:ext cx="165895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Cumhurbaşkanlığı Yüce Katına</a:t>
            </a:r>
          </a:p>
          <a:p>
            <a:r>
              <a:rPr lang="tr-TR" sz="3200" dirty="0" smtClean="0"/>
              <a:t>Maliye Bakanlığına</a:t>
            </a:r>
          </a:p>
          <a:p>
            <a:r>
              <a:rPr lang="tr-TR" sz="3200" dirty="0"/>
              <a:t>Ankara Valiliğine</a:t>
            </a:r>
          </a:p>
          <a:p>
            <a:r>
              <a:rPr lang="tr-TR" sz="3200" dirty="0" smtClean="0"/>
              <a:t>Yozgat Bozok  Üniversitesi Rektörlüğüne</a:t>
            </a:r>
          </a:p>
          <a:p>
            <a:endParaRPr lang="tr-TR" sz="3200" dirty="0"/>
          </a:p>
          <a:p>
            <a:r>
              <a:rPr lang="tr-TR" sz="3200" dirty="0" smtClean="0"/>
              <a:t>Sayın Valim</a:t>
            </a:r>
          </a:p>
          <a:p>
            <a:r>
              <a:rPr lang="tr-TR" sz="3200" dirty="0"/>
              <a:t>Sayın Milletvekilim</a:t>
            </a:r>
          </a:p>
          <a:p>
            <a:r>
              <a:rPr lang="tr-TR" sz="3200" dirty="0" smtClean="0"/>
              <a:t>Sayın Müdürüm</a:t>
            </a:r>
          </a:p>
          <a:p>
            <a:r>
              <a:rPr lang="tr-TR" sz="3200" dirty="0" smtClean="0"/>
              <a:t>Sayın Başkanım</a:t>
            </a:r>
          </a:p>
          <a:p>
            <a:endParaRPr lang="tr-TR" sz="3200" dirty="0"/>
          </a:p>
          <a:p>
            <a:r>
              <a:rPr lang="tr-TR" sz="3200" dirty="0" smtClean="0"/>
              <a:t>Konuşmalarını </a:t>
            </a:r>
            <a:r>
              <a:rPr lang="tr-TR" sz="3200" dirty="0"/>
              <a:t>Yapmak </a:t>
            </a:r>
            <a:r>
              <a:rPr lang="tr-TR" sz="3200" dirty="0" smtClean="0"/>
              <a:t>Üzere Kayseri Valisi Sayın Gökmen Çiçek’i sahneye davet ediyorum.</a:t>
            </a:r>
          </a:p>
          <a:p>
            <a:r>
              <a:rPr lang="tr-TR" sz="3200" dirty="0" smtClean="0"/>
              <a:t>Konuşmalarını yapmak Üzere Tokat Milletvekili Av. Sayın Yücel Bulut’u  sahneye davet ediyorum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088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3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553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GENEL TELEFON ADABI</a:t>
            </a:r>
          </a:p>
        </p:txBody>
      </p:sp>
      <p:pic>
        <p:nvPicPr>
          <p:cNvPr id="4098" name="Picture 2" descr="Çıkartması Eski kırmızı tele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1961990"/>
            <a:ext cx="4645025" cy="3808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.776.369 Cep telefonu Stok Vektörü ve Vektör Sanatı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879" y="6486699"/>
            <a:ext cx="4398866" cy="2017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533400" y="2398617"/>
            <a:ext cx="12496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Üstler aradığında telefon iki defadan fazla çaldırılmadan açılmalıdır.</a:t>
            </a:r>
          </a:p>
          <a:p>
            <a:r>
              <a:rPr lang="tr-TR" sz="2800" dirty="0" smtClean="0"/>
              <a:t>Üst arandığında telefon en fazla 3 defa çaldırılır, telefon açılmazsa kapatılır.</a:t>
            </a:r>
          </a:p>
          <a:p>
            <a:r>
              <a:rPr lang="tr-TR" sz="2800" dirty="0" smtClean="0"/>
              <a:t>Telefon eden kişi iyi günler diyerek kurumunu ve kendini tanıtarak söze başlamalıdır.</a:t>
            </a:r>
          </a:p>
          <a:p>
            <a:r>
              <a:rPr lang="tr-TR" sz="2800" dirty="0" smtClean="0"/>
              <a:t>Üstlere buyurun Sayın Başkanım, Buyurun sayın müdürüm şeklinde telefon açılmalı, Saygılar sunularak  telefon kapatılmalıdır.</a:t>
            </a:r>
          </a:p>
          <a:p>
            <a:r>
              <a:rPr lang="tr-TR" sz="2800" dirty="0" smtClean="0"/>
              <a:t>Üst nasılsınız dediğinde siz nasılsınız denmemeli teşekkür edilerek sağ olun efendim denilmeli.</a:t>
            </a:r>
          </a:p>
          <a:p>
            <a:r>
              <a:rPr lang="tr-TR" sz="2800" dirty="0" smtClean="0"/>
              <a:t>Üst Telefonu kapatmadan telefon kapatılmamalı</a:t>
            </a:r>
          </a:p>
          <a:p>
            <a:r>
              <a:rPr lang="tr-TR" sz="2800" dirty="0" smtClean="0"/>
              <a:t>Üst  teşekkür ettiği zaman rica ederim denmemeli, sağ olun efendim denilmeli.</a:t>
            </a:r>
          </a:p>
          <a:p>
            <a:r>
              <a:rPr lang="tr-TR" sz="2800" dirty="0" smtClean="0"/>
              <a:t>Üstler çok önemli konular olmadığı müddetçe  sabah 9:00 dan önce akşam ise 22:00 dan sonra aranmamalıdır. </a:t>
            </a:r>
          </a:p>
          <a:p>
            <a:r>
              <a:rPr lang="tr-TR" sz="2800" dirty="0" smtClean="0"/>
              <a:t>Yöneticilerin yanına girildiğinde, toplantı </a:t>
            </a:r>
            <a:r>
              <a:rPr lang="tr-TR" sz="2800" dirty="0" err="1" smtClean="0"/>
              <a:t>vb</a:t>
            </a:r>
            <a:r>
              <a:rPr lang="tr-TR" sz="2800" dirty="0" smtClean="0"/>
              <a:t> gibi durumlarda telefon sessize alınmalıdır.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9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DAVET PROTOKOLÜ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90600" y="2022626"/>
            <a:ext cx="14935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Bir yönetici kendisinden üst olan protokol üyelerini amirinin izni olmadan davet edemez. Örneğin bir dekan rektörden habersiz milletvekilini davet edemez.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Belirtilen saatte davete icabet etmek gerekmektedir.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Davetli birisi yanında davetli olmayan birini getirmemelidir.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Mazeret olduğu takdirde en az iki gün önce davete gelinemeyeceği ilgili kurum ve kişiye bildirilmelidir.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Davetiyeler en az 15 gün önce kurum ve amirlere iletilmelidir.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Davetiyelerde kurum logoları kullanılabilir. İki kurumun ortak düzenlediği program için çıkartılan davetiye de üst  kuruluşun adı ve amblemi sol başta yer alır.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Davetlere kaç kişinin katılacağını ve hangi protokol üyelerinin katılacağını tespit etmek amacıyla LCV konulup iletişim numaraları dahil edilir.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DAVET PROTOKOLÜ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90600" y="2022626"/>
            <a:ext cx="1432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Karşılama hattında makam sahibi ve eşi yanında ise 1. Yardımcısı ve eşi hazır bulunur.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Onur konukları kapıda değil araç iniş esnasında karşılanır.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Onur konukları sadece hoş gelmez aynı zaman da şeref verirler.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Konuklar ev sahipleriyle tanışmıyorsa önce kendilerini tanıtmalıdırlar.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Davetliler salona girince salonu dolaşmamalı ancak yerlerine kadar giderken karşılaştıkları kişiler ve üstlerle baş selamıyla selamlaşmalıdırlar.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00" dirty="0" smtClean="0"/>
              <a:t>Onur konuğundan önce salondan ayrılmak doğru değildir.</a:t>
            </a:r>
            <a:endParaRPr lang="tr-TR" sz="3400" dirty="0"/>
          </a:p>
        </p:txBody>
      </p:sp>
    </p:spTree>
    <p:extLst>
      <p:ext uri="{BB962C8B-B14F-4D97-AF65-F5344CB8AC3E}">
        <p14:creationId xmlns:p14="http://schemas.microsoft.com/office/powerpoint/2010/main" val="36339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3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553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KIYAFET PROTOKOLÜ VE GİYİM KURALLARI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4800" y="2547052"/>
            <a:ext cx="1004339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3200" b="1" dirty="0">
                <a:cs typeface="Arial" panose="020B0604020202020204" pitchFamily="34" charset="0"/>
              </a:rPr>
              <a:t>GİYİM </a:t>
            </a:r>
          </a:p>
          <a:p>
            <a:pPr algn="ctr">
              <a:lnSpc>
                <a:spcPct val="80000"/>
              </a:lnSpc>
            </a:pPr>
            <a:r>
              <a:rPr lang="tr-TR" altLang="tr-TR" sz="3200" b="1" dirty="0">
                <a:cs typeface="Arial" panose="020B0604020202020204" pitchFamily="34" charset="0"/>
              </a:rPr>
              <a:t>KİŞİNİN İMAJIDIR.</a:t>
            </a:r>
          </a:p>
          <a:p>
            <a:pPr algn="ctr">
              <a:lnSpc>
                <a:spcPct val="80000"/>
              </a:lnSpc>
            </a:pPr>
            <a:endParaRPr lang="tr-TR" altLang="tr-TR" sz="32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tr-TR" altLang="tr-TR" sz="3200" dirty="0" smtClean="0">
                <a:cs typeface="Arial" panose="020B0604020202020204" pitchFamily="34" charset="0"/>
              </a:rPr>
              <a:t>Törenlerde, resepsiyonlarda ve resmî akşam yemeklerinde, gönderilen davetiyede belirtilen kıyafet giyilir.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tr-TR" altLang="tr-TR" sz="32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tr-TR" altLang="tr-TR" sz="3200" dirty="0" smtClean="0">
                <a:cs typeface="Arial" panose="020B0604020202020204" pitchFamily="34" charset="0"/>
              </a:rPr>
              <a:t>Sivil olarak resmî kıyafet; hanımlarda tayyör; erkeklerde manşetli düz beyaz gömlek ve lâcivert/siyah iki yada  üç düğmeli ya da kruvaze takım elbisedir. </a:t>
            </a:r>
          </a:p>
          <a:p>
            <a:pPr algn="ctr">
              <a:lnSpc>
                <a:spcPct val="80000"/>
              </a:lnSpc>
            </a:pPr>
            <a:endParaRPr lang="tr-TR" altLang="tr-TR" sz="32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tr-TR" altLang="tr-TR" sz="3200" dirty="0" smtClean="0">
                <a:cs typeface="Arial" panose="020B0604020202020204" pitchFamily="34" charset="0"/>
              </a:rPr>
              <a:t>  Kamusal ve sosyal yaşamda hanımlarda takı, ayakkabı ve çanta erkeklerde kravat, ayakkabı ve saat kişinin görgüsünü, kültürünü ve statüsünü gösterir.</a:t>
            </a:r>
            <a:endParaRPr lang="tr-TR" altLang="tr-TR" sz="3200" dirty="0">
              <a:cs typeface="Arial" panose="020B0604020202020204" pitchFamily="34" charset="0"/>
            </a:endParaRPr>
          </a:p>
        </p:txBody>
      </p:sp>
      <p:pic>
        <p:nvPicPr>
          <p:cNvPr id="2050" name="Picture 2" descr="Erkek Siyah Kruvaze Çift Yırtmaç Takım Elbise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344100"/>
            <a:ext cx="4608311" cy="69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3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553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KIYAFET PROTOKOLÜ VE GİYİM KURALLARI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3400" y="2189400"/>
            <a:ext cx="1653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Kuruma, amaca, ortama, zamana ve koşullara uygun giyinmek,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yaşa ve vücuda uygun giyinmek,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Kadınlar resmi ortamda bir veya iki renk; sosyal ortamda uyumlu üç renkte giyinir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Evli çift olarak, aynı tarz ve renkte uygun ve uyumlu giyinmek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Kadınlar için; resmi ortamda inci takı kullanmak; kıymetli takıyı tek takmak ve pastel    makyaj yapmak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Erkek olarak, kravatı doğru ve uygun takmak.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Kadınlarda tayyör resmi; takım pantolon-ceket ve iki parça giyim yarı resmidir.</a:t>
            </a: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3500" dirty="0" smtClean="0"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3500" dirty="0" smtClean="0">
                <a:cs typeface="Arial" panose="020B0604020202020204" pitchFamily="34" charset="0"/>
              </a:rPr>
              <a:t>Erkeklerde takım giyim resmi; iki parça giyim yarı resmi, kravatsız giyim spordur.</a:t>
            </a:r>
            <a:endParaRPr lang="tr-TR" altLang="tr-TR" sz="3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Ceketler ve Düğmeler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5126" name="Picture 6" descr="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2" y="2402882"/>
            <a:ext cx="9143224" cy="50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3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2050" indent="-628650" algn="ctr">
              <a:lnSpc>
                <a:spcPct val="80000"/>
              </a:lnSpc>
            </a:pPr>
            <a:r>
              <a:rPr lang="tr-TR" alt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KONUK PROTOKOLÜ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2019300"/>
            <a:ext cx="182879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628650">
              <a:lnSpc>
                <a:spcPct val="80000"/>
              </a:lnSpc>
            </a:pPr>
            <a:endParaRPr lang="tr-TR" altLang="tr-TR" sz="4000" dirty="0">
              <a:cs typeface="Arial" panose="020B0604020202020204" pitchFamily="34" charset="0"/>
            </a:endParaRP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</a:t>
            </a:r>
            <a:r>
              <a:rPr lang="tr-TR" altLang="tr-TR" sz="4000" dirty="0" smtClean="0">
                <a:cs typeface="Arial" panose="020B0604020202020204" pitchFamily="34" charset="0"/>
              </a:rPr>
              <a:t>onuk, </a:t>
            </a:r>
            <a:r>
              <a:rPr lang="tr-TR" altLang="tr-TR" sz="4000" dirty="0" err="1" smtClean="0">
                <a:cs typeface="Arial" panose="020B0604020202020204" pitchFamily="34" charset="0"/>
              </a:rPr>
              <a:t>eşdüzey</a:t>
            </a:r>
            <a:r>
              <a:rPr lang="tr-TR" altLang="tr-TR" sz="4000" dirty="0" smtClean="0">
                <a:cs typeface="Arial" panose="020B0604020202020204" pitchFamily="34" charset="0"/>
              </a:rPr>
              <a:t> kişidir. (Herkes denginin konuğudur.)</a:t>
            </a:r>
            <a:endParaRPr lang="tr-TR" altLang="tr-TR" sz="4000" dirty="0">
              <a:cs typeface="Arial" panose="020B0604020202020204" pitchFamily="34" charset="0"/>
            </a:endParaRP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O</a:t>
            </a:r>
            <a:r>
              <a:rPr lang="tr-TR" altLang="tr-TR" sz="4000" dirty="0" smtClean="0">
                <a:cs typeface="Arial" panose="020B0604020202020204" pitchFamily="34" charset="0"/>
              </a:rPr>
              <a:t>nur konuğu, üst veya yabancı konuktur. </a:t>
            </a:r>
            <a:endParaRPr lang="tr-TR" altLang="tr-TR" sz="4000" dirty="0">
              <a:cs typeface="Arial" panose="020B0604020202020204" pitchFamily="34" charset="0"/>
            </a:endParaRP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D</a:t>
            </a:r>
            <a:r>
              <a:rPr lang="tr-TR" altLang="tr-TR" sz="4000" dirty="0" smtClean="0">
                <a:cs typeface="Arial" panose="020B0604020202020204" pitchFamily="34" charset="0"/>
              </a:rPr>
              <a:t>avet edilen veya kabul edilen kişi biçimsel ve törensel</a:t>
            </a: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 smtClean="0">
                <a:cs typeface="Arial" panose="020B0604020202020204" pitchFamily="34" charset="0"/>
              </a:rPr>
              <a:t>olarak karşılanır, ağırlanır ve uğurlanır.</a:t>
            </a: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 smtClean="0">
                <a:cs typeface="Arial" panose="020B0604020202020204" pitchFamily="34" charset="0"/>
              </a:rPr>
              <a:t>Ayrıca, kamusal ve sosyal yaşamda</a:t>
            </a:r>
            <a:r>
              <a:rPr lang="tr-TR" altLang="tr-TR" sz="4000" b="1" dirty="0" smtClean="0">
                <a:cs typeface="Arial" panose="020B0604020202020204" pitchFamily="34" charset="0"/>
              </a:rPr>
              <a:t> </a:t>
            </a:r>
            <a:r>
              <a:rPr lang="tr-TR" altLang="tr-TR" sz="4000" dirty="0" smtClean="0">
                <a:cs typeface="Arial" panose="020B0604020202020204" pitchFamily="34" charset="0"/>
              </a:rPr>
              <a:t>ilk karşılama ile son</a:t>
            </a: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 smtClean="0">
                <a:cs typeface="Arial" panose="020B0604020202020204" pitchFamily="34" charset="0"/>
              </a:rPr>
              <a:t>uğurlama daima resmidir. </a:t>
            </a:r>
          </a:p>
          <a:p>
            <a:pPr marL="1162050" indent="-628650" algn="ctr">
              <a:lnSpc>
                <a:spcPct val="80000"/>
              </a:lnSpc>
            </a:pPr>
            <a:endParaRPr lang="tr-TR" altLang="tr-TR" sz="4000" dirty="0">
              <a:cs typeface="Arial" panose="020B0604020202020204" pitchFamily="34" charset="0"/>
            </a:endParaRP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>
                <a:cs typeface="Arial" panose="020B0604020202020204" pitchFamily="34" charset="0"/>
              </a:rPr>
              <a:t>KONUĞA VERİLEN ÖNEM</a:t>
            </a:r>
          </a:p>
          <a:p>
            <a:pPr marL="1162050" indent="-62865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4000" dirty="0" smtClean="0">
                <a:cs typeface="Arial" panose="020B0604020202020204" pitchFamily="34" charset="0"/>
              </a:rPr>
              <a:t>Karşılama</a:t>
            </a:r>
          </a:p>
          <a:p>
            <a:pPr marL="1162050" indent="-62865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4000" dirty="0" smtClean="0">
                <a:cs typeface="Arial" panose="020B0604020202020204" pitchFamily="34" charset="0"/>
              </a:rPr>
              <a:t>Oturtulan Yer</a:t>
            </a:r>
          </a:p>
          <a:p>
            <a:pPr marL="1162050" indent="-62865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4000" dirty="0" smtClean="0">
                <a:cs typeface="Arial" panose="020B0604020202020204" pitchFamily="34" charset="0"/>
              </a:rPr>
              <a:t>Sunulan İkram </a:t>
            </a:r>
          </a:p>
          <a:p>
            <a:pPr marL="1162050" indent="-62865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4000" dirty="0" smtClean="0">
                <a:cs typeface="Arial" panose="020B0604020202020204" pitchFamily="34" charset="0"/>
              </a:rPr>
              <a:t>Gösterilen İlgi </a:t>
            </a:r>
          </a:p>
          <a:p>
            <a:pPr marL="1162050" indent="-62865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4000" dirty="0" smtClean="0">
                <a:cs typeface="Arial" panose="020B0604020202020204" pitchFamily="34" charset="0"/>
              </a:rPr>
              <a:t>Uğurlama</a:t>
            </a:r>
          </a:p>
          <a:p>
            <a:pPr marL="1162050" indent="-628650" algn="ctr">
              <a:lnSpc>
                <a:spcPct val="80000"/>
              </a:lnSpc>
            </a:pPr>
            <a:r>
              <a:rPr lang="tr-TR" altLang="tr-TR" sz="4000" dirty="0" smtClean="0">
                <a:cs typeface="Arial" panose="020B0604020202020204" pitchFamily="34" charset="0"/>
              </a:rPr>
              <a:t>İle değerlendirilir.</a:t>
            </a:r>
            <a:endParaRPr lang="tr-TR" altLang="tr-TR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BAŞLIK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2814449"/>
            <a:ext cx="1828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4400" b="1" dirty="0" smtClean="0"/>
              <a:t>Karşılama</a:t>
            </a:r>
            <a:r>
              <a:rPr lang="tr-TR" altLang="tr-TR" sz="4400" b="1" dirty="0"/>
              <a:t>,</a:t>
            </a:r>
          </a:p>
          <a:p>
            <a:pPr algn="ctr">
              <a:spcBef>
                <a:spcPct val="0"/>
              </a:spcBef>
            </a:pPr>
            <a:r>
              <a:rPr lang="tr-TR" altLang="tr-TR" sz="4400" b="1" dirty="0"/>
              <a:t>kişiye verilen önem ve değere </a:t>
            </a:r>
          </a:p>
          <a:p>
            <a:pPr algn="ctr">
              <a:spcBef>
                <a:spcPct val="0"/>
              </a:spcBef>
            </a:pPr>
            <a:r>
              <a:rPr lang="tr-TR" altLang="tr-TR" sz="4400" b="1" dirty="0"/>
              <a:t>ya da çıkara;</a:t>
            </a:r>
          </a:p>
          <a:p>
            <a:pPr algn="ctr">
              <a:spcBef>
                <a:spcPct val="0"/>
              </a:spcBef>
            </a:pPr>
            <a:endParaRPr lang="tr-TR" altLang="tr-TR" sz="4400" b="1" dirty="0"/>
          </a:p>
          <a:p>
            <a:pPr algn="ctr">
              <a:spcBef>
                <a:spcPct val="0"/>
              </a:spcBef>
            </a:pPr>
            <a:r>
              <a:rPr lang="tr-TR" altLang="tr-TR" sz="4400" b="1" dirty="0" smtClean="0"/>
              <a:t>Uğurlama</a:t>
            </a:r>
            <a:r>
              <a:rPr lang="tr-TR" altLang="tr-TR" sz="4400" b="1" dirty="0"/>
              <a:t>,</a:t>
            </a:r>
          </a:p>
          <a:p>
            <a:pPr algn="ctr">
              <a:spcBef>
                <a:spcPct val="0"/>
              </a:spcBef>
            </a:pPr>
            <a:r>
              <a:rPr lang="tr-TR" altLang="tr-TR" sz="4400" b="1" dirty="0"/>
              <a:t>kişiden  ve ziyaretten duyulan memnuniyete dayanır.</a:t>
            </a:r>
          </a:p>
        </p:txBody>
      </p:sp>
    </p:spTree>
    <p:extLst>
      <p:ext uri="{BB962C8B-B14F-4D97-AF65-F5344CB8AC3E}">
        <p14:creationId xmlns:p14="http://schemas.microsoft.com/office/powerpoint/2010/main" val="4107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86200" y="505545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OTURMA DÜZENLERİ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2514600" y="2338070"/>
            <a:ext cx="11887200" cy="5784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b="1" dirty="0" smtClean="0"/>
              <a:t>TEK SIRALI ALANDA OTURMA PLANI</a:t>
            </a:r>
          </a:p>
          <a:p>
            <a:pPr>
              <a:buFont typeface="Arial" pitchFamily="34" charset="0"/>
              <a:buNone/>
            </a:pPr>
            <a:endParaRPr lang="tr-TR" altLang="tr-TR" dirty="0" smtClean="0"/>
          </a:p>
          <a:p>
            <a:pPr>
              <a:buFont typeface="Arial" pitchFamily="34" charset="0"/>
              <a:buNone/>
            </a:pPr>
            <a:endParaRPr lang="tr-TR" altLang="tr-TR" dirty="0" smtClean="0"/>
          </a:p>
          <a:p>
            <a:pPr algn="ctr">
              <a:buFont typeface="Arial" pitchFamily="34" charset="0"/>
              <a:buNone/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9     7     5     3     </a:t>
            </a:r>
            <a:r>
              <a:rPr lang="tr-TR" alt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2     4     6     8</a:t>
            </a:r>
          </a:p>
          <a:p>
            <a:pPr>
              <a:buFont typeface="Arial" pitchFamily="34" charset="0"/>
              <a:buNone/>
            </a:pPr>
            <a:endParaRPr lang="tr-TR" altLang="tr-TR" dirty="0" smtClean="0"/>
          </a:p>
          <a:p>
            <a:pPr>
              <a:buFont typeface="Arial" pitchFamily="34" charset="0"/>
              <a:buNone/>
            </a:pPr>
            <a:endParaRPr lang="tr-TR" altLang="tr-TR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b="1" dirty="0" smtClean="0"/>
              <a:t>İKİ SIRALI ALANDA OTURMA PLANI</a:t>
            </a:r>
          </a:p>
          <a:p>
            <a:pPr>
              <a:buFont typeface="Arial" pitchFamily="34" charset="0"/>
              <a:buNone/>
            </a:pPr>
            <a:r>
              <a:rPr lang="tr-TR" altLang="tr-TR" dirty="0" smtClean="0"/>
              <a:t>       </a:t>
            </a:r>
          </a:p>
          <a:p>
            <a:pPr algn="ctr">
              <a:buFont typeface="Arial" pitchFamily="34" charset="0"/>
              <a:buNone/>
            </a:pPr>
            <a:r>
              <a:rPr lang="tr-TR" altLang="tr-TR" dirty="0" smtClean="0"/>
              <a:t>         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8     6     4     2        </a:t>
            </a:r>
            <a:r>
              <a:rPr lang="tr-TR" alt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tr-T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3     5     7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914900"/>
            <a:ext cx="7239000" cy="6444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962900"/>
            <a:ext cx="7239000" cy="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8706" y="3728196"/>
            <a:ext cx="17452017" cy="478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5"/>
              </a:lnSpc>
            </a:pPr>
            <a:r>
              <a:rPr lang="en-US" sz="348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KİŞİYE, KURUMA VE DEVLETE HAK ETTİĞİ VE LÂYIK OLDUĞU    SAYGI VE İTİBARI GÖSTERMEKTİR.</a:t>
            </a:r>
          </a:p>
          <a:p>
            <a:pPr algn="just">
              <a:lnSpc>
                <a:spcPts val="4885"/>
              </a:lnSpc>
            </a:pPr>
            <a:endParaRPr lang="en-US" sz="348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85"/>
              </a:lnSpc>
            </a:pPr>
            <a:r>
              <a:rPr lang="en-US" sz="348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BİR KİŞİNİN PROTOKOL VE SOSYAL DAVRANIŞ KURALLARINA ÖNEM </a:t>
            </a:r>
            <a:r>
              <a:rPr lang="en-US" sz="3489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VERMEMESİ</a:t>
            </a:r>
            <a:r>
              <a:rPr lang="en-US" sz="348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VE BUNLARA </a:t>
            </a:r>
            <a:r>
              <a:rPr lang="en-US" sz="3489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UYMAMASI</a:t>
            </a:r>
            <a:r>
              <a:rPr lang="en-US" sz="348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; ÖNCE KENDİSİNİN, SONRA TAŞIDIĞI UNVANIN, ÇALIŞTIĞI KURUMUN VE TEMSİL ETTİĞİ MAKAMIN İTİBARINI </a:t>
            </a:r>
            <a:r>
              <a:rPr lang="en-US" sz="3489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DÜŞÜRÜR.</a:t>
            </a:r>
          </a:p>
          <a:p>
            <a:pPr marL="0" lvl="0" indent="0" algn="just">
              <a:lnSpc>
                <a:spcPts val="3625"/>
              </a:lnSpc>
              <a:spcBef>
                <a:spcPct val="0"/>
              </a:spcBef>
            </a:pPr>
            <a:endParaRPr lang="en-US" sz="3489" dirty="0">
              <a:solidFill>
                <a:srgbClr val="FF313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36883" y="2307751"/>
            <a:ext cx="6429069" cy="898020"/>
          </a:xfrm>
          <a:custGeom>
            <a:avLst/>
            <a:gdLst/>
            <a:ahLst/>
            <a:cxnLst/>
            <a:rect l="l" t="t" r="r" b="b"/>
            <a:pathLst>
              <a:path w="6429069" h="898020">
                <a:moveTo>
                  <a:pt x="0" y="0"/>
                </a:moveTo>
                <a:lnTo>
                  <a:pt x="6429069" y="0"/>
                </a:lnTo>
                <a:lnTo>
                  <a:pt x="6429069" y="898020"/>
                </a:lnTo>
                <a:lnTo>
                  <a:pt x="0" y="898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976" t="-54664" b="-1494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74377" y="2436466"/>
            <a:ext cx="6591575" cy="43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 KURALLARININ ÖNEMİ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0089" y="789469"/>
            <a:ext cx="15331777" cy="43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en-US" sz="25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KAVRAMININ ÖNEMİ VE TARİHÇESİ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0089" y="7689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OTURMA DÜZENLERİ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72000" y="4666447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tr-TR" altLang="tr-TR" b="1" dirty="0"/>
              <a:t>EŞLİ OTURMA</a:t>
            </a:r>
          </a:p>
          <a:p>
            <a:pPr>
              <a:buFont typeface="Arial" panose="020B0604020202020204" pitchFamily="34" charset="0"/>
              <a:buNone/>
            </a:pPr>
            <a:endParaRPr lang="tr-TR" altLang="tr-TR" dirty="0"/>
          </a:p>
          <a:p>
            <a:pPr>
              <a:buFont typeface="Arial" panose="020B0604020202020204" pitchFamily="34" charset="0"/>
              <a:buNone/>
            </a:pPr>
            <a:r>
              <a:rPr lang="tr-TR" altLang="tr-TR" sz="3600" dirty="0"/>
              <a:t>        </a:t>
            </a: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5-eşi     3-eşi     </a:t>
            </a:r>
            <a:r>
              <a:rPr lang="tr-TR" alt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1-eşi  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2-eşi     4-eşi</a:t>
            </a:r>
          </a:p>
        </p:txBody>
      </p:sp>
      <p:cxnSp>
        <p:nvCxnSpPr>
          <p:cNvPr id="11" name="12 Düz Ok Bağlayıcısı"/>
          <p:cNvCxnSpPr/>
          <p:nvPr/>
        </p:nvCxnSpPr>
        <p:spPr>
          <a:xfrm rot="5400000" flipH="1" flipV="1">
            <a:off x="4035425" y="5068887"/>
            <a:ext cx="122396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981700"/>
            <a:ext cx="7239000" cy="644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3" name="Metin kutusu 12"/>
          <p:cNvSpPr txBox="1"/>
          <p:nvPr/>
        </p:nvSpPr>
        <p:spPr>
          <a:xfrm>
            <a:off x="7924800" y="265830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    A     H    N    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9595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tr-TR" sz="279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YEMEK PROTOKOLU VE YEMEK ADABI</a:t>
            </a:r>
            <a:endParaRPr lang="en-US" sz="2799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61108" y="1759233"/>
            <a:ext cx="1772689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Konuk listesi düzenlenmeli, salon ve masa kapasitesi dikkate alınmalıdır.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Her konuğa 60-80 cm arası yer tahsis edilmeli çok sıkışık olmamalıdır.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Onur konuğunun ve ya protokol  masası salonun baş köşesi olmalı sırtı duvara dönük, önü açık geniş alana bakacak şekilde olmalıdır.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Masa kartları düzenlenmeli, herkesin nerede oturacağı daha önceden belli olmalıdır.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Yemek te ilk servis her zaman onur konuğundan başlar, sağdan devam eder.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Yemek yenilen tabaklar herkes yiyince toplanır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Çatal bıçak kullanılarak yenmesi gereken yemeklerde örneğin et yemeklerinde kestiğimizi yeriz.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Onur konuğu masadan kalkmadan kalkmak doğru değildir.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334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872" y="3235412"/>
            <a:ext cx="18211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ADLİ VE ASKERİ </a:t>
            </a:r>
            <a:r>
              <a:rPr lang="tr-TR" altLang="tr-TR" sz="4000" dirty="0">
                <a:latin typeface="+mj-lt"/>
                <a:cs typeface="Arial" panose="020B0604020202020204" pitchFamily="34" charset="0"/>
              </a:rPr>
              <a:t>KURULUŞLARA DAİMA </a:t>
            </a: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ARZ</a:t>
            </a:r>
            <a:r>
              <a:rPr lang="tr-TR" altLang="tr-TR" sz="4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4000" dirty="0">
                <a:latin typeface="+mj-lt"/>
                <a:cs typeface="Arial" panose="020B0604020202020204" pitchFamily="34" charset="0"/>
              </a:rPr>
              <a:t>EDİLİR.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tr-TR" altLang="tr-TR" sz="4000" dirty="0">
                <a:latin typeface="+mj-lt"/>
                <a:cs typeface="Arial" panose="020B0604020202020204" pitchFamily="34" charset="0"/>
              </a:rPr>
              <a:t>*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endParaRPr lang="tr-TR" altLang="tr-TR" sz="40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tr-TR" altLang="tr-TR" sz="4000" dirty="0">
                <a:latin typeface="+mj-lt"/>
                <a:cs typeface="Arial" panose="020B0604020202020204" pitchFamily="34" charset="0"/>
              </a:rPr>
              <a:t>KURUM OLARAK </a:t>
            </a: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ŞAHIS</a:t>
            </a:r>
            <a:r>
              <a:rPr lang="tr-TR" altLang="tr-TR" sz="4000" dirty="0">
                <a:latin typeface="+mj-lt"/>
                <a:cs typeface="Arial" panose="020B0604020202020204" pitchFamily="34" charset="0"/>
              </a:rPr>
              <a:t> VE ÖZEL KURULUŞLARA </a:t>
            </a: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“SAYGILARIMLA RİCA EDERİM”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*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endParaRPr lang="tr-TR" altLang="tr-TR" sz="4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tr-TR" altLang="tr-TR" sz="4000" dirty="0">
                <a:latin typeface="+mj-lt"/>
                <a:cs typeface="Arial" panose="020B0604020202020204" pitchFamily="34" charset="0"/>
              </a:rPr>
              <a:t>ARZ VE RİCA KONUSUNDA SORUN OLDUĞUNDA </a:t>
            </a:r>
            <a:r>
              <a:rPr lang="tr-TR" altLang="tr-TR" sz="4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“SAYGILARIMLA RİCA EDERİM”</a:t>
            </a:r>
            <a:r>
              <a:rPr lang="tr-TR" altLang="tr-TR" sz="4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4000" dirty="0">
                <a:latin typeface="+mj-lt"/>
                <a:cs typeface="Arial" panose="020B0604020202020204" pitchFamily="34" charset="0"/>
              </a:rPr>
              <a:t>DEMEK SORUNU ÇÖZER.</a:t>
            </a:r>
          </a:p>
        </p:txBody>
      </p:sp>
    </p:spTree>
    <p:extLst>
      <p:ext uri="{BB962C8B-B14F-4D97-AF65-F5344CB8AC3E}">
        <p14:creationId xmlns:p14="http://schemas.microsoft.com/office/powerpoint/2010/main" val="20358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2517678"/>
            <a:ext cx="18288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>
                <a:solidFill>
                  <a:schemeClr val="accent1"/>
                </a:solidFill>
                <a:cs typeface="Arial" pitchFamily="34" charset="0"/>
              </a:rPr>
              <a:t>KONUKLARI SELAMLAMA</a:t>
            </a:r>
          </a:p>
          <a:p>
            <a:pPr algn="ctr">
              <a:defRPr/>
            </a:pPr>
            <a:endParaRPr lang="tr-TR" sz="5400" b="1" dirty="0">
              <a:solidFill>
                <a:schemeClr val="accen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tr-TR" sz="5400" dirty="0">
                <a:cs typeface="Arial" pitchFamily="34" charset="0"/>
              </a:rPr>
              <a:t>Konuşmanın başında topluluk saygıyla selamlanır</a:t>
            </a:r>
          </a:p>
          <a:p>
            <a:pPr algn="ctr">
              <a:defRPr/>
            </a:pPr>
            <a:r>
              <a:rPr lang="tr-TR" sz="5400" b="1" dirty="0">
                <a:solidFill>
                  <a:schemeClr val="accent1"/>
                </a:solidFill>
                <a:cs typeface="Arial" pitchFamily="34" charset="0"/>
              </a:rPr>
              <a:t>HEPİNİZİ SAYGIYLA </a:t>
            </a:r>
            <a:r>
              <a:rPr lang="tr-TR" sz="5400" b="1" dirty="0" smtClean="0">
                <a:solidFill>
                  <a:schemeClr val="accent1"/>
                </a:solidFill>
                <a:cs typeface="Arial" pitchFamily="34" charset="0"/>
              </a:rPr>
              <a:t>SELAMLIYORUM</a:t>
            </a:r>
          </a:p>
          <a:p>
            <a:pPr algn="ctr">
              <a:defRPr/>
            </a:pPr>
            <a:endParaRPr lang="tr-TR" sz="5400" b="1" dirty="0">
              <a:solidFill>
                <a:schemeClr val="accen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tr-TR" sz="5400" dirty="0">
                <a:cs typeface="Arial" pitchFamily="34" charset="0"/>
              </a:rPr>
              <a:t>Konuşmanın sonunda topluluğa saygılar sunulur</a:t>
            </a:r>
          </a:p>
          <a:p>
            <a:pPr algn="ctr">
              <a:defRPr/>
            </a:pPr>
            <a:r>
              <a:rPr lang="tr-TR" sz="5400" b="1" dirty="0">
                <a:solidFill>
                  <a:schemeClr val="accent1"/>
                </a:solidFill>
                <a:cs typeface="Arial" pitchFamily="34" charset="0"/>
              </a:rPr>
              <a:t>HEPİNİZE SAYGILAR SUNARIM</a:t>
            </a:r>
          </a:p>
        </p:txBody>
      </p:sp>
    </p:spTree>
    <p:extLst>
      <p:ext uri="{BB962C8B-B14F-4D97-AF65-F5344CB8AC3E}">
        <p14:creationId xmlns:p14="http://schemas.microsoft.com/office/powerpoint/2010/main" val="17813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KURALLAR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00200" y="2347243"/>
            <a:ext cx="1211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İMZA KİŞİYİ VE KİŞİLİĞİ TEMSİL EDER</a:t>
            </a:r>
            <a:br>
              <a:rPr lang="tr-TR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4800" dirty="0"/>
              <a:t>METİN İLE İSİM ARASINDAKİ BOŞLUĞA  ATILIR. </a:t>
            </a:r>
          </a:p>
        </p:txBody>
      </p:sp>
      <p:pic>
        <p:nvPicPr>
          <p:cNvPr id="11" name="Resim 1" descr="Açıklama: Atatürk'ün imzas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083247"/>
            <a:ext cx="5267325" cy="2819400"/>
          </a:xfrm>
          <a:prstGeom prst="rect">
            <a:avLst/>
          </a:prstGeom>
        </p:spPr>
      </p:pic>
      <p:pic>
        <p:nvPicPr>
          <p:cNvPr id="12" name="Picture 2" descr="C:\Documents and Settings\normkadro\Desktop\ADÜ  FOTO\img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284" y="3048403"/>
            <a:ext cx="4047381" cy="3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5334719" y="6028372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4000" b="1" dirty="0"/>
              <a:t>PARAF, KISA İMZA OLUP,</a:t>
            </a:r>
          </a:p>
          <a:p>
            <a:pPr>
              <a:defRPr/>
            </a:pPr>
            <a:r>
              <a:rPr lang="tr-TR" sz="4000" b="1" dirty="0"/>
              <a:t>AD VE SOYADIN BAŞ HARFLERİNİ YAZMAKTIR</a:t>
            </a:r>
            <a:r>
              <a:rPr lang="tr-TR" sz="4000" b="1" dirty="0" smtClean="0"/>
              <a:t>:</a:t>
            </a:r>
            <a:endParaRPr lang="tr-TR" sz="4000" b="1" dirty="0"/>
          </a:p>
          <a:p>
            <a:pPr>
              <a:defRPr/>
            </a:pPr>
            <a:r>
              <a:rPr lang="tr-TR" sz="4000" b="1" dirty="0"/>
              <a:t>PARAF, “katılıyorum” demektir. </a:t>
            </a:r>
          </a:p>
          <a:p>
            <a:pPr>
              <a:defRPr/>
            </a:pPr>
            <a:r>
              <a:rPr lang="tr-TR" sz="4000" b="1" dirty="0"/>
              <a:t>İMZA “Kabul ediyorum” demektir.</a:t>
            </a:r>
          </a:p>
        </p:txBody>
      </p:sp>
    </p:spTree>
    <p:extLst>
      <p:ext uri="{BB962C8B-B14F-4D97-AF65-F5344CB8AC3E}">
        <p14:creationId xmlns:p14="http://schemas.microsoft.com/office/powerpoint/2010/main" val="41532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6370" y="4811646"/>
            <a:ext cx="13355259" cy="83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6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TEŞEKKÜRLER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15.1.240\e\HİZMET İÇİ ŞUBE\01 HİZMETİÇİ EĞİTİM\2025 YILI\EĞİTİM EKLERİ\11 Protokol ve Görgü Kuralları, Ast – Üst İlişkileri Eğitimi\WhatsApp Image 2025-05-28 at 14.30.52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" y="0"/>
            <a:ext cx="1826551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1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5.1.240\e\HİZMET İÇİ ŞUBE\01 HİZMETİÇİ EĞİTİM\2025 YILI\EĞİTİM EKLERİ\11 Protokol ve Görgü Kuralları, Ast – Üst İlişkileri Eğitimi\WhatsApp Image 2025-05-28 at 14.30.52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9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90509" y="2794134"/>
            <a:ext cx="6566966" cy="4698732"/>
            <a:chOff x="0" y="0"/>
            <a:chExt cx="113597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5972" cy="812800"/>
            </a:xfrm>
            <a:custGeom>
              <a:avLst/>
              <a:gdLst/>
              <a:ahLst/>
              <a:cxnLst/>
              <a:rect l="l" t="t" r="r" b="b"/>
              <a:pathLst>
                <a:path w="1135972" h="812800">
                  <a:moveTo>
                    <a:pt x="0" y="0"/>
                  </a:moveTo>
                  <a:lnTo>
                    <a:pt x="1135972" y="0"/>
                  </a:lnTo>
                  <a:lnTo>
                    <a:pt x="113597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57619" r="-7772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23661" y="3289151"/>
            <a:ext cx="10204284" cy="406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5"/>
              </a:lnSpc>
            </a:pPr>
            <a:r>
              <a:rPr lang="en-US" sz="40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YÖNETİCİLERİN MAKAM ODALARI</a:t>
            </a:r>
          </a:p>
          <a:p>
            <a:pPr algn="just">
              <a:lnSpc>
                <a:spcPts val="5725"/>
              </a:lnSpc>
            </a:pPr>
            <a:r>
              <a:rPr lang="en-US" sz="40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RESMİ TOPLANTILAR </a:t>
            </a:r>
          </a:p>
          <a:p>
            <a:pPr algn="just">
              <a:lnSpc>
                <a:spcPts val="5725"/>
              </a:lnSpc>
            </a:pPr>
            <a:r>
              <a:rPr lang="en-US" sz="40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RESMİ TÖRENLER</a:t>
            </a:r>
          </a:p>
          <a:p>
            <a:pPr algn="just">
              <a:lnSpc>
                <a:spcPts val="5725"/>
              </a:lnSpc>
            </a:pPr>
            <a:r>
              <a:rPr lang="en-US" sz="40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RESMİ DAVET VE ZİYAFETLER</a:t>
            </a:r>
          </a:p>
          <a:p>
            <a:pPr algn="just">
              <a:lnSpc>
                <a:spcPts val="5725"/>
              </a:lnSpc>
            </a:pPr>
            <a:r>
              <a:rPr lang="en-US" sz="40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RESMİ OTOMOBİLLER</a:t>
            </a:r>
          </a:p>
          <a:p>
            <a:pPr marL="0" lvl="0" indent="0" algn="just">
              <a:lnSpc>
                <a:spcPts val="3625"/>
              </a:lnSpc>
              <a:spcBef>
                <a:spcPct val="0"/>
              </a:spcBef>
            </a:pPr>
            <a:endParaRPr lang="en-US" sz="4089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73684" y="770783"/>
            <a:ext cx="15033208" cy="62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3"/>
              </a:lnSpc>
              <a:spcBef>
                <a:spcPct val="0"/>
              </a:spcBef>
            </a:pPr>
            <a:r>
              <a:rPr lang="en-US" sz="366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KONULARI ve UYGULAMA ALANLARI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19426" y="1887249"/>
            <a:ext cx="4843828" cy="5001924"/>
            <a:chOff x="0" y="0"/>
            <a:chExt cx="1192731" cy="1231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2731" cy="1231660"/>
            </a:xfrm>
            <a:custGeom>
              <a:avLst/>
              <a:gdLst/>
              <a:ahLst/>
              <a:cxnLst/>
              <a:rect l="l" t="t" r="r" b="b"/>
              <a:pathLst>
                <a:path w="1192731" h="1231660">
                  <a:moveTo>
                    <a:pt x="596365" y="0"/>
                  </a:moveTo>
                  <a:cubicBezTo>
                    <a:pt x="267002" y="0"/>
                    <a:pt x="0" y="275716"/>
                    <a:pt x="0" y="615830"/>
                  </a:cubicBezTo>
                  <a:cubicBezTo>
                    <a:pt x="0" y="955943"/>
                    <a:pt x="267002" y="1231660"/>
                    <a:pt x="596365" y="1231660"/>
                  </a:cubicBezTo>
                  <a:cubicBezTo>
                    <a:pt x="925729" y="1231660"/>
                    <a:pt x="1192731" y="955943"/>
                    <a:pt x="1192731" y="615830"/>
                  </a:cubicBezTo>
                  <a:cubicBezTo>
                    <a:pt x="1192731" y="275716"/>
                    <a:pt x="925729" y="0"/>
                    <a:pt x="596365" y="0"/>
                  </a:cubicBezTo>
                  <a:close/>
                </a:path>
              </a:pathLst>
            </a:custGeom>
            <a:solidFill>
              <a:srgbClr val="3622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1819" y="67843"/>
              <a:ext cx="969094" cy="1048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H="1">
            <a:off x="14654609" y="6809005"/>
            <a:ext cx="6258" cy="145369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12" name="Group 12"/>
          <p:cNvGrpSpPr/>
          <p:nvPr/>
        </p:nvGrpSpPr>
        <p:grpSpPr>
          <a:xfrm>
            <a:off x="12192986" y="1952859"/>
            <a:ext cx="4843828" cy="5001924"/>
            <a:chOff x="0" y="0"/>
            <a:chExt cx="1192731" cy="12316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2731" cy="1231660"/>
            </a:xfrm>
            <a:custGeom>
              <a:avLst/>
              <a:gdLst/>
              <a:ahLst/>
              <a:cxnLst/>
              <a:rect l="l" t="t" r="r" b="b"/>
              <a:pathLst>
                <a:path w="1192731" h="1231660">
                  <a:moveTo>
                    <a:pt x="596365" y="0"/>
                  </a:moveTo>
                  <a:cubicBezTo>
                    <a:pt x="267002" y="0"/>
                    <a:pt x="0" y="275716"/>
                    <a:pt x="0" y="615830"/>
                  </a:cubicBezTo>
                  <a:cubicBezTo>
                    <a:pt x="0" y="955943"/>
                    <a:pt x="267002" y="1231660"/>
                    <a:pt x="596365" y="1231660"/>
                  </a:cubicBezTo>
                  <a:cubicBezTo>
                    <a:pt x="925729" y="1231660"/>
                    <a:pt x="1192731" y="955943"/>
                    <a:pt x="1192731" y="615830"/>
                  </a:cubicBezTo>
                  <a:cubicBezTo>
                    <a:pt x="1192731" y="275716"/>
                    <a:pt x="925729" y="0"/>
                    <a:pt x="596365" y="0"/>
                  </a:cubicBezTo>
                  <a:close/>
                </a:path>
              </a:pathLst>
            </a:custGeom>
            <a:solidFill>
              <a:srgbClr val="36228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1819" y="67843"/>
              <a:ext cx="969094" cy="1048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516829" y="6809005"/>
            <a:ext cx="342171" cy="34217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041653" y="2010092"/>
            <a:ext cx="4528649" cy="4528649"/>
          </a:xfrm>
          <a:custGeom>
            <a:avLst/>
            <a:gdLst/>
            <a:ahLst/>
            <a:cxnLst/>
            <a:rect l="l" t="t" r="r" b="b"/>
            <a:pathLst>
              <a:path w="4528649" h="4528649">
                <a:moveTo>
                  <a:pt x="0" y="0"/>
                </a:moveTo>
                <a:lnTo>
                  <a:pt x="4528649" y="0"/>
                </a:lnTo>
                <a:lnTo>
                  <a:pt x="4528649" y="4528649"/>
                </a:lnTo>
                <a:lnTo>
                  <a:pt x="0" y="4528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 flipV="1">
            <a:off x="6710574" y="6538741"/>
            <a:ext cx="2595404" cy="154661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>
            <a:off x="4241340" y="6889172"/>
            <a:ext cx="2469233" cy="11961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21" name="Group 21"/>
          <p:cNvGrpSpPr/>
          <p:nvPr/>
        </p:nvGrpSpPr>
        <p:grpSpPr>
          <a:xfrm>
            <a:off x="7041653" y="1933892"/>
            <a:ext cx="4842884" cy="5000949"/>
            <a:chOff x="0" y="0"/>
            <a:chExt cx="1192731" cy="12316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92731" cy="1231660"/>
            </a:xfrm>
            <a:custGeom>
              <a:avLst/>
              <a:gdLst/>
              <a:ahLst/>
              <a:cxnLst/>
              <a:rect l="l" t="t" r="r" b="b"/>
              <a:pathLst>
                <a:path w="1192731" h="1231660">
                  <a:moveTo>
                    <a:pt x="596365" y="0"/>
                  </a:moveTo>
                  <a:cubicBezTo>
                    <a:pt x="267002" y="0"/>
                    <a:pt x="0" y="275716"/>
                    <a:pt x="0" y="615830"/>
                  </a:cubicBezTo>
                  <a:cubicBezTo>
                    <a:pt x="0" y="955943"/>
                    <a:pt x="267002" y="1231660"/>
                    <a:pt x="596365" y="1231660"/>
                  </a:cubicBezTo>
                  <a:cubicBezTo>
                    <a:pt x="925729" y="1231660"/>
                    <a:pt x="1192731" y="955943"/>
                    <a:pt x="1192731" y="615830"/>
                  </a:cubicBezTo>
                  <a:cubicBezTo>
                    <a:pt x="1192731" y="275716"/>
                    <a:pt x="925729" y="0"/>
                    <a:pt x="596365" y="0"/>
                  </a:cubicBezTo>
                  <a:close/>
                </a:path>
              </a:pathLst>
            </a:custGeom>
            <a:solidFill>
              <a:srgbClr val="36228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1819" y="67843"/>
              <a:ext cx="969094" cy="1048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40089" y="740410"/>
            <a:ext cx="15331777" cy="74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YAŞAM ALANLARIMIZ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90427" y="2939805"/>
            <a:ext cx="2640303" cy="249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>
                <a:solidFill>
                  <a:srgbClr val="FFBD59"/>
                </a:solidFill>
                <a:latin typeface="Arimo Bold"/>
                <a:ea typeface="Arimo Bold"/>
                <a:cs typeface="Arimo Bold"/>
                <a:sym typeface="Arimo Bold"/>
              </a:rPr>
              <a:t>Özel Alan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94497" y="2939805"/>
            <a:ext cx="3042328" cy="250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Sosyal Alan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49431" y="2949330"/>
            <a:ext cx="4217568" cy="233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8"/>
              </a:lnSpc>
            </a:pPr>
            <a:r>
              <a:rPr lang="en-US" sz="6591">
                <a:solidFill>
                  <a:srgbClr val="C20000"/>
                </a:solidFill>
                <a:latin typeface="Arimo Bold"/>
                <a:ea typeface="Arimo Bold"/>
                <a:cs typeface="Arimo Bold"/>
                <a:sym typeface="Arimo Bold"/>
              </a:rPr>
              <a:t>Kamusal Alan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04554" y="8282818"/>
            <a:ext cx="5517400" cy="48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292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Görgü ve Nezaket Kuralları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527532" y="7901617"/>
            <a:ext cx="366083" cy="36608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741900" y="8302803"/>
            <a:ext cx="5517400" cy="48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292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Protokol Kuralları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4477265" y="8065412"/>
            <a:ext cx="354688" cy="354688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797657" y="6483928"/>
            <a:ext cx="460695" cy="405245"/>
            <a:chOff x="0" y="0"/>
            <a:chExt cx="924018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24018" cy="812800"/>
            </a:xfrm>
            <a:custGeom>
              <a:avLst/>
              <a:gdLst/>
              <a:ahLst/>
              <a:cxnLst/>
              <a:rect l="l" t="t" r="r" b="b"/>
              <a:pathLst>
                <a:path w="924018" h="812800">
                  <a:moveTo>
                    <a:pt x="462009" y="0"/>
                  </a:moveTo>
                  <a:cubicBezTo>
                    <a:pt x="206848" y="0"/>
                    <a:pt x="0" y="181951"/>
                    <a:pt x="0" y="406400"/>
                  </a:cubicBezTo>
                  <a:cubicBezTo>
                    <a:pt x="0" y="630849"/>
                    <a:pt x="206848" y="812800"/>
                    <a:pt x="462009" y="812800"/>
                  </a:cubicBezTo>
                  <a:cubicBezTo>
                    <a:pt x="717169" y="812800"/>
                    <a:pt x="924018" y="630849"/>
                    <a:pt x="924018" y="406400"/>
                  </a:cubicBezTo>
                  <a:cubicBezTo>
                    <a:pt x="924018" y="181951"/>
                    <a:pt x="717169" y="0"/>
                    <a:pt x="462009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86627" y="38100"/>
              <a:ext cx="750765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022086" y="6597451"/>
            <a:ext cx="409781" cy="443097"/>
            <a:chOff x="0" y="0"/>
            <a:chExt cx="1737755" cy="187903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737755" cy="1879038"/>
            </a:xfrm>
            <a:custGeom>
              <a:avLst/>
              <a:gdLst/>
              <a:ahLst/>
              <a:cxnLst/>
              <a:rect l="l" t="t" r="r" b="b"/>
              <a:pathLst>
                <a:path w="1737755" h="1879038">
                  <a:moveTo>
                    <a:pt x="868878" y="0"/>
                  </a:moveTo>
                  <a:cubicBezTo>
                    <a:pt x="389010" y="0"/>
                    <a:pt x="0" y="420637"/>
                    <a:pt x="0" y="939519"/>
                  </a:cubicBezTo>
                  <a:cubicBezTo>
                    <a:pt x="0" y="1458401"/>
                    <a:pt x="389010" y="1879038"/>
                    <a:pt x="868878" y="1879038"/>
                  </a:cubicBezTo>
                  <a:cubicBezTo>
                    <a:pt x="1348745" y="1879038"/>
                    <a:pt x="1737755" y="1458401"/>
                    <a:pt x="1737755" y="939519"/>
                  </a:cubicBezTo>
                  <a:cubicBezTo>
                    <a:pt x="1737755" y="420637"/>
                    <a:pt x="1348745" y="0"/>
                    <a:pt x="868878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62915" y="138060"/>
              <a:ext cx="1411926" cy="1564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981486"/>
            <a:ext cx="182880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1 Saygı ve Nezaket</a:t>
            </a:r>
          </a:p>
          <a:p>
            <a:r>
              <a:rPr lang="tr-TR" sz="4000" dirty="0" smtClean="0"/>
              <a:t>Sevgi Söylenir Saygı gösterilir</a:t>
            </a:r>
          </a:p>
          <a:p>
            <a:r>
              <a:rPr lang="tr-TR" sz="4000" dirty="0" smtClean="0"/>
              <a:t>İnsan sevildiğini duymak sayıldığını görmek ister</a:t>
            </a:r>
            <a:endParaRPr lang="tr-TR" sz="4000" dirty="0"/>
          </a:p>
          <a:p>
            <a:r>
              <a:rPr lang="tr-TR" sz="4000" b="1" dirty="0" smtClean="0"/>
              <a:t>2 Onur ve İtibar</a:t>
            </a:r>
          </a:p>
          <a:p>
            <a:r>
              <a:rPr lang="tr-TR" sz="4000" dirty="0" smtClean="0"/>
              <a:t>İktidarda kalmak önemli değil itibarda kalmak önemlidir</a:t>
            </a:r>
            <a:endParaRPr lang="tr-TR" sz="4000" dirty="0"/>
          </a:p>
          <a:p>
            <a:r>
              <a:rPr lang="tr-TR" sz="4000" b="1" dirty="0" smtClean="0"/>
              <a:t>3 Önem ve Öncelik</a:t>
            </a:r>
          </a:p>
          <a:p>
            <a:r>
              <a:rPr lang="tr-TR" sz="4000" dirty="0" smtClean="0"/>
              <a:t>Protokol kurumların makam unvan ve ya rütbe sahibi kişilerin önem ve öncelik sıra düzenidir</a:t>
            </a:r>
            <a:endParaRPr lang="tr-TR" sz="4000" dirty="0"/>
          </a:p>
          <a:p>
            <a:pPr marL="342900" indent="-342900">
              <a:buAutoNum type="alphaLcParenR"/>
            </a:pPr>
            <a:r>
              <a:rPr lang="tr-TR" sz="4000" dirty="0" smtClean="0"/>
              <a:t>Makam Unvan Rütbe Sahibi Olan Önde Gelir</a:t>
            </a:r>
          </a:p>
          <a:p>
            <a:pPr marL="342900" indent="-342900">
              <a:buAutoNum type="alphaLcParenR"/>
            </a:pPr>
            <a:r>
              <a:rPr lang="tr-TR" sz="4000" dirty="0" smtClean="0"/>
              <a:t>Aynı unvan ve ya aynı rütbe sahibi kişiler arasında kıdemli olan önde gelir</a:t>
            </a:r>
          </a:p>
          <a:p>
            <a:pPr marL="342900" indent="-342900">
              <a:buAutoNum type="alphaLcParenR"/>
            </a:pPr>
            <a:r>
              <a:rPr lang="tr-TR" sz="4000" dirty="0" smtClean="0"/>
              <a:t> Konuk ev sahibinden önce gelir</a:t>
            </a:r>
          </a:p>
          <a:p>
            <a:pPr marL="342900" indent="-342900">
              <a:buAutoNum type="alphaLcParenR"/>
            </a:pPr>
            <a:r>
              <a:rPr lang="tr-TR" sz="4000" dirty="0" smtClean="0"/>
              <a:t> Kişiler makam unvan rütbe sahibi değiller ise hanım olan önce gelir, Her ikisi de kadın yada erkek ise yaşlı olan önce gelir</a:t>
            </a:r>
          </a:p>
          <a:p>
            <a:endParaRPr lang="tr-TR" sz="4000" dirty="0"/>
          </a:p>
          <a:p>
            <a:r>
              <a:rPr lang="tr-TR" sz="4000" dirty="0" smtClean="0"/>
              <a:t>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4418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01782" y="1998804"/>
            <a:ext cx="1790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dirty="0" smtClean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PROTOKOLÜ NELER OLUŞTURUR</a:t>
            </a:r>
          </a:p>
          <a:p>
            <a:pPr algn="ctr"/>
            <a:endParaRPr lang="tr-TR" sz="4000" b="1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PROTOKOL KURALLARI</a:t>
            </a:r>
          </a:p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YÜKSEK İLETİŞİM KABİLİYETİ</a:t>
            </a:r>
          </a:p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İMAJ YÖNETİMİ</a:t>
            </a:r>
          </a:p>
          <a:p>
            <a:pPr algn="ctr"/>
            <a:r>
              <a:rPr lang="tr-TR" sz="4000" b="1" dirty="0" smtClean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GÜÇLÜ TEMSİL</a:t>
            </a:r>
          </a:p>
          <a:p>
            <a:pPr algn="ctr"/>
            <a:endParaRPr lang="en-US" sz="4000" b="1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092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7981" y="315771"/>
            <a:ext cx="12355994" cy="1425858"/>
            <a:chOff x="0" y="0"/>
            <a:chExt cx="3254254" cy="37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254" cy="375535"/>
            </a:xfrm>
            <a:custGeom>
              <a:avLst/>
              <a:gdLst/>
              <a:ahLst/>
              <a:cxnLst/>
              <a:rect l="l" t="t" r="r" b="b"/>
              <a:pathLst>
                <a:path w="3254254" h="375535">
                  <a:moveTo>
                    <a:pt x="0" y="0"/>
                  </a:moveTo>
                  <a:lnTo>
                    <a:pt x="3254254" y="0"/>
                  </a:lnTo>
                  <a:lnTo>
                    <a:pt x="3254254" y="375535"/>
                  </a:lnTo>
                  <a:lnTo>
                    <a:pt x="0" y="375535"/>
                  </a:lnTo>
                  <a:close/>
                </a:path>
              </a:pathLst>
            </a:custGeom>
            <a:solidFill>
              <a:srgbClr val="0C05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54254" cy="42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44345" y="9291773"/>
            <a:ext cx="1990454" cy="1990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92489" y="921385"/>
            <a:ext cx="15331777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b-NO" sz="2800" b="1" dirty="0">
                <a:solidFill>
                  <a:schemeClr val="bg1"/>
                </a:solidFill>
                <a:latin typeface="Montserrat" panose="020B0604020202020204" charset="-94"/>
              </a:rPr>
              <a:t>PROTOKOLDE TEMEL </a:t>
            </a:r>
            <a:r>
              <a:rPr lang="tr-TR" sz="2800" b="1" dirty="0" smtClean="0">
                <a:solidFill>
                  <a:schemeClr val="bg1"/>
                </a:solidFill>
                <a:latin typeface="Montserrat" panose="020B0604020202020204" charset="-94"/>
              </a:rPr>
              <a:t>İLKELER</a:t>
            </a:r>
            <a:endParaRPr lang="en-US" sz="2800" b="1" dirty="0">
              <a:solidFill>
                <a:schemeClr val="bg1"/>
              </a:solidFill>
              <a:latin typeface="Montserrat" panose="020B0604020202020204" charset="-94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01782" y="1998804"/>
            <a:ext cx="17907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dirty="0" smtClean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/>
            <a:endParaRPr lang="tr-TR" sz="4000" b="1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ALEMDE İSİM, </a:t>
            </a:r>
          </a:p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KARŞIDAN GÖRÜNEN RESİM,</a:t>
            </a:r>
          </a:p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KILIK KIYAFETTE RENK VE KESİM</a:t>
            </a:r>
          </a:p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ÖNEMLİDİR</a:t>
            </a:r>
          </a:p>
          <a:p>
            <a:pPr algn="ctr"/>
            <a:endParaRPr lang="en-US" sz="4000" b="1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70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1559</Words>
  <Application>Microsoft Office PowerPoint</Application>
  <PresentationFormat>Özel</PresentationFormat>
  <Paragraphs>346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5" baseType="lpstr">
      <vt:lpstr>Arial</vt:lpstr>
      <vt:lpstr>Calibri</vt:lpstr>
      <vt:lpstr>Montserrat</vt:lpstr>
      <vt:lpstr>Wingdings</vt:lpstr>
      <vt:lpstr>Montserrat Bold</vt:lpstr>
      <vt:lpstr>Arimo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 ve Nezaket Kuralları Eğitimi</dc:title>
  <dc:creator>Ali MUTLU</dc:creator>
  <cp:lastModifiedBy>Acer</cp:lastModifiedBy>
  <cp:revision>59</cp:revision>
  <dcterms:created xsi:type="dcterms:W3CDTF">2006-08-16T00:00:00Z</dcterms:created>
  <dcterms:modified xsi:type="dcterms:W3CDTF">2025-05-28T12:03:46Z</dcterms:modified>
  <dc:identifier>DAGLSkObVJM</dc:identifier>
</cp:coreProperties>
</file>