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0"/>
  </p:notesMasterIdLst>
  <p:sldIdLst>
    <p:sldId id="257"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18" r:id="rId28"/>
    <p:sldId id="417" r:id="rId29"/>
    <p:sldId id="416" r:id="rId30"/>
    <p:sldId id="415" r:id="rId31"/>
    <p:sldId id="414" r:id="rId32"/>
    <p:sldId id="413" r:id="rId33"/>
    <p:sldId id="412" r:id="rId34"/>
    <p:sldId id="411" r:id="rId35"/>
    <p:sldId id="410" r:id="rId36"/>
    <p:sldId id="409" r:id="rId37"/>
    <p:sldId id="408" r:id="rId38"/>
    <p:sldId id="407" r:id="rId39"/>
    <p:sldId id="406" r:id="rId40"/>
    <p:sldId id="405" r:id="rId41"/>
    <p:sldId id="424" r:id="rId42"/>
    <p:sldId id="425" r:id="rId43"/>
    <p:sldId id="426" r:id="rId44"/>
    <p:sldId id="427" r:id="rId45"/>
    <p:sldId id="404" r:id="rId46"/>
    <p:sldId id="428" r:id="rId47"/>
    <p:sldId id="403" r:id="rId48"/>
    <p:sldId id="423" r:id="rId49"/>
    <p:sldId id="422" r:id="rId50"/>
    <p:sldId id="429" r:id="rId51"/>
    <p:sldId id="430" r:id="rId52"/>
    <p:sldId id="421" r:id="rId53"/>
    <p:sldId id="431" r:id="rId54"/>
    <p:sldId id="432" r:id="rId55"/>
    <p:sldId id="419" r:id="rId56"/>
    <p:sldId id="433" r:id="rId57"/>
    <p:sldId id="434" r:id="rId58"/>
    <p:sldId id="420" r:id="rId59"/>
    <p:sldId id="435" r:id="rId60"/>
    <p:sldId id="436" r:id="rId61"/>
    <p:sldId id="437" r:id="rId62"/>
    <p:sldId id="438" r:id="rId63"/>
    <p:sldId id="439" r:id="rId64"/>
    <p:sldId id="441" r:id="rId65"/>
    <p:sldId id="460" r:id="rId66"/>
    <p:sldId id="459" r:id="rId67"/>
    <p:sldId id="458" r:id="rId68"/>
    <p:sldId id="457" r:id="rId69"/>
    <p:sldId id="456" r:id="rId70"/>
    <p:sldId id="455" r:id="rId71"/>
    <p:sldId id="454" r:id="rId72"/>
    <p:sldId id="453" r:id="rId73"/>
    <p:sldId id="452" r:id="rId74"/>
    <p:sldId id="451" r:id="rId75"/>
    <p:sldId id="450" r:id="rId76"/>
    <p:sldId id="449" r:id="rId77"/>
    <p:sldId id="448" r:id="rId78"/>
    <p:sldId id="447" r:id="rId79"/>
    <p:sldId id="446" r:id="rId80"/>
    <p:sldId id="445" r:id="rId81"/>
    <p:sldId id="444" r:id="rId82"/>
    <p:sldId id="443" r:id="rId83"/>
    <p:sldId id="442" r:id="rId84"/>
    <p:sldId id="461" r:id="rId85"/>
    <p:sldId id="462" r:id="rId86"/>
    <p:sldId id="463" r:id="rId87"/>
    <p:sldId id="464" r:id="rId88"/>
    <p:sldId id="465" r:id="rId8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3300"/>
    <a:srgbClr val="DCF4F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8" d="100"/>
          <a:sy n="118" d="100"/>
        </p:scale>
        <p:origin x="-1122" y="-2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53AF5-77A0-4BDD-8FE4-2BAFF8463605}" type="datetimeFigureOut">
              <a:rPr lang="tr-TR" smtClean="0"/>
              <a:t>20.09.2024</a:t>
            </a:fld>
            <a:endParaRPr lang="tr-TR"/>
          </a:p>
        </p:txBody>
      </p:sp>
      <p:sp>
        <p:nvSpPr>
          <p:cNvPr id="4" name="Slayt Resmi Yer Tutucusu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2EC3F-BD22-4BA6-8926-FDEAC362B5D5}" type="slidenum">
              <a:rPr lang="tr-TR" smtClean="0"/>
              <a:t>‹#›</a:t>
            </a:fld>
            <a:endParaRPr lang="tr-TR"/>
          </a:p>
        </p:txBody>
      </p:sp>
    </p:spTree>
    <p:extLst>
      <p:ext uri="{BB962C8B-B14F-4D97-AF65-F5344CB8AC3E}">
        <p14:creationId xmlns:p14="http://schemas.microsoft.com/office/powerpoint/2010/main" val="4022521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D52EC3F-BD22-4BA6-8926-FDEAC362B5D5}" type="slidenum">
              <a:rPr lang="tr-TR" smtClean="0"/>
              <a:t>1</a:t>
            </a:fld>
            <a:endParaRPr lang="tr-TR"/>
          </a:p>
        </p:txBody>
      </p:sp>
    </p:spTree>
    <p:extLst>
      <p:ext uri="{BB962C8B-B14F-4D97-AF65-F5344CB8AC3E}">
        <p14:creationId xmlns:p14="http://schemas.microsoft.com/office/powerpoint/2010/main" val="642251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t>20.09.2024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108968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t>20.09.2024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236578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t>20.09.2024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356556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81038" y="1518082"/>
            <a:ext cx="8543925" cy="601846"/>
          </a:xfrm>
        </p:spPr>
        <p:txBody>
          <a:bodyPr>
            <a:normAutofit/>
          </a:bodyPr>
          <a:lstStyle>
            <a:lvl1pPr>
              <a:defRPr sz="3400">
                <a:latin typeface="Arial" panose="020B0604020202020204" pitchFamily="34" charset="0"/>
                <a:cs typeface="Arial" panose="020B0604020202020204" pitchFamily="34" charset="0"/>
              </a:defRPr>
            </a:lvl1pPr>
          </a:lstStyle>
          <a:p>
            <a:r>
              <a:rPr lang="tr-TR" dirty="0"/>
              <a:t>Asıl başlık stilini düzenlemek için tıklayın</a:t>
            </a:r>
            <a:endParaRPr lang="en-US" dirty="0"/>
          </a:p>
        </p:txBody>
      </p:sp>
      <p:sp>
        <p:nvSpPr>
          <p:cNvPr id="3" name="Content Placeholder 2"/>
          <p:cNvSpPr>
            <a:spLocks noGrp="1"/>
          </p:cNvSpPr>
          <p:nvPr>
            <p:ph idx="1"/>
          </p:nvPr>
        </p:nvSpPr>
        <p:spPr>
          <a:xfrm>
            <a:off x="681038" y="2299317"/>
            <a:ext cx="8543925" cy="3877646"/>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t>20.09.2024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25473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C91E0DE-1AFE-4C88-B85A-8630037ABCF5}" type="datetimeFigureOut">
              <a:rPr lang="tr-TR" smtClean="0"/>
              <a:t>20.09.2024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69164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C91E0DE-1AFE-4C88-B85A-8630037ABCF5}" type="datetimeFigureOut">
              <a:rPr lang="tr-TR" smtClean="0"/>
              <a:t>20.09.2024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251342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2329" y="2505075"/>
            <a:ext cx="4190702"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14913" y="2505075"/>
            <a:ext cx="4211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C91E0DE-1AFE-4C88-B85A-8630037ABCF5}" type="datetimeFigureOut">
              <a:rPr lang="tr-TR" smtClean="0"/>
              <a:t>20.09.2024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275108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C91E0DE-1AFE-4C88-B85A-8630037ABCF5}" type="datetimeFigureOut">
              <a:rPr lang="tr-TR" smtClean="0"/>
              <a:t>20.09.2024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1360489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1E0DE-1AFE-4C88-B85A-8630037ABCF5}" type="datetimeFigureOut">
              <a:rPr lang="tr-TR" smtClean="0"/>
              <a:t>20.09.2024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214068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C91E0DE-1AFE-4C88-B85A-8630037ABCF5}" type="datetimeFigureOut">
              <a:rPr lang="tr-TR" smtClean="0"/>
              <a:t>20.09.2024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7300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C91E0DE-1AFE-4C88-B85A-8630037ABCF5}" type="datetimeFigureOut">
              <a:rPr lang="tr-TR" smtClean="0"/>
              <a:t>20.09.2024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3413759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1E0DE-1AFE-4C88-B85A-8630037ABCF5}" type="datetimeFigureOut">
              <a:rPr lang="tr-TR" smtClean="0"/>
              <a:t>20.09.2024</a:t>
            </a:fld>
            <a:endParaRPr lang="tr-T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B2A3-D668-4FD8-A77D-719D67EDD0DC}" type="slidenum">
              <a:rPr lang="tr-TR" smtClean="0"/>
              <a:t>‹#›</a:t>
            </a:fld>
            <a:endParaRPr lang="tr-TR"/>
          </a:p>
        </p:txBody>
      </p:sp>
    </p:spTree>
    <p:extLst>
      <p:ext uri="{BB962C8B-B14F-4D97-AF65-F5344CB8AC3E}">
        <p14:creationId xmlns:p14="http://schemas.microsoft.com/office/powerpoint/2010/main" val="37772420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6F088F4-C766-4BE9-B314-F932E78D0875}"/>
              </a:ext>
            </a:extLst>
          </p:cNvPr>
          <p:cNvSpPr>
            <a:spLocks noGrp="1"/>
          </p:cNvSpPr>
          <p:nvPr>
            <p:ph type="ctrTitle"/>
          </p:nvPr>
        </p:nvSpPr>
        <p:spPr>
          <a:xfrm>
            <a:off x="10610" y="3029850"/>
            <a:ext cx="9906000" cy="1822782"/>
          </a:xfrm>
          <a:solidFill>
            <a:srgbClr val="C00000"/>
          </a:solidFill>
        </p:spPr>
        <p:txBody>
          <a:bodyPr>
            <a:norm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tr-TR" sz="3200" dirty="0">
                <a:solidFill>
                  <a:schemeClr val="bg1"/>
                </a:solidFill>
              </a:rPr>
              <a:t>KAMU GÖREVLİLERİ ETİK DEĞERLERİ VE </a:t>
            </a:r>
            <a:br>
              <a:rPr lang="tr-TR" sz="3200" dirty="0">
                <a:solidFill>
                  <a:schemeClr val="bg1"/>
                </a:solidFill>
              </a:rPr>
            </a:br>
            <a:r>
              <a:rPr lang="tr-TR" sz="3200" dirty="0">
                <a:solidFill>
                  <a:schemeClr val="bg1"/>
                </a:solidFill>
              </a:rPr>
              <a:t>İŞ AHLAKI EĞİTİMİ</a:t>
            </a:r>
            <a:br>
              <a:rPr lang="tr-TR" sz="3200" dirty="0">
                <a:solidFill>
                  <a:schemeClr val="bg1"/>
                </a:solidFill>
              </a:rPr>
            </a:br>
            <a:endParaRPr lang="tr-TR"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4806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CBCC7E7-C021-966C-CDC9-4980C4400054}"/>
              </a:ext>
            </a:extLst>
          </p:cNvPr>
          <p:cNvSpPr>
            <a:spLocks noGrp="1"/>
          </p:cNvSpPr>
          <p:nvPr>
            <p:ph type="title"/>
          </p:nvPr>
        </p:nvSpPr>
        <p:spPr/>
        <p:txBody>
          <a:bodyPr/>
          <a:lstStyle/>
          <a:p>
            <a:r>
              <a:rPr lang="tr-TR" dirty="0"/>
              <a:t>2. İLKE</a:t>
            </a:r>
          </a:p>
        </p:txBody>
      </p:sp>
      <p:sp>
        <p:nvSpPr>
          <p:cNvPr id="3" name="İçerik Yer Tutucusu 2">
            <a:extLst>
              <a:ext uri="{FF2B5EF4-FFF2-40B4-BE49-F238E27FC236}">
                <a16:creationId xmlns:a16="http://schemas.microsoft.com/office/drawing/2014/main" xmlns="" id="{D55D223A-4F86-22D3-D3E0-352E59FFDCBF}"/>
              </a:ext>
            </a:extLst>
          </p:cNvPr>
          <p:cNvSpPr>
            <a:spLocks noGrp="1"/>
          </p:cNvSpPr>
          <p:nvPr>
            <p:ph idx="1"/>
          </p:nvPr>
        </p:nvSpPr>
        <p:spPr/>
        <p:txBody>
          <a:bodyPr>
            <a:normAutofit/>
          </a:bodyPr>
          <a:lstStyle/>
          <a:p>
            <a:endParaRPr lang="tr-TR" sz="2400" dirty="0"/>
          </a:p>
          <a:p>
            <a:r>
              <a:rPr lang="tr-TR" sz="2400" dirty="0"/>
              <a:t>Eylemleri yönlendiren temel düşüncelerdir.</a:t>
            </a:r>
          </a:p>
          <a:p>
            <a:pPr>
              <a:buFont typeface="Wingdings" panose="05000000000000000000" pitchFamily="2" charset="2"/>
              <a:buChar char="Ø"/>
            </a:pPr>
            <a:r>
              <a:rPr lang="tr-TR" sz="2400" dirty="0"/>
              <a:t>Adalet</a:t>
            </a:r>
          </a:p>
          <a:p>
            <a:pPr>
              <a:buFont typeface="Wingdings" panose="05000000000000000000" pitchFamily="2" charset="2"/>
              <a:buChar char="Ø"/>
            </a:pPr>
            <a:r>
              <a:rPr lang="tr-TR" sz="2400" dirty="0"/>
              <a:t>Eşitlik</a:t>
            </a:r>
          </a:p>
          <a:p>
            <a:pPr>
              <a:buFont typeface="Wingdings" panose="05000000000000000000" pitchFamily="2" charset="2"/>
              <a:buChar char="Ø"/>
            </a:pPr>
            <a:r>
              <a:rPr lang="tr-TR" sz="2400" dirty="0"/>
              <a:t>Saygı vb.</a:t>
            </a:r>
          </a:p>
        </p:txBody>
      </p:sp>
    </p:spTree>
    <p:extLst>
      <p:ext uri="{BB962C8B-B14F-4D97-AF65-F5344CB8AC3E}">
        <p14:creationId xmlns:p14="http://schemas.microsoft.com/office/powerpoint/2010/main" val="771599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E5255AC-971E-6897-4062-3704DEF0A919}"/>
              </a:ext>
            </a:extLst>
          </p:cNvPr>
          <p:cNvSpPr>
            <a:spLocks noGrp="1"/>
          </p:cNvSpPr>
          <p:nvPr>
            <p:ph type="title"/>
          </p:nvPr>
        </p:nvSpPr>
        <p:spPr/>
        <p:txBody>
          <a:bodyPr/>
          <a:lstStyle/>
          <a:p>
            <a:r>
              <a:rPr lang="tr-TR" dirty="0"/>
              <a:t>3. KURAL</a:t>
            </a:r>
          </a:p>
        </p:txBody>
      </p:sp>
      <p:sp>
        <p:nvSpPr>
          <p:cNvPr id="3" name="İçerik Yer Tutucusu 2">
            <a:extLst>
              <a:ext uri="{FF2B5EF4-FFF2-40B4-BE49-F238E27FC236}">
                <a16:creationId xmlns:a16="http://schemas.microsoft.com/office/drawing/2014/main" xmlns="" id="{2A7E540A-8F34-5463-9531-DFFFFCCAADC7}"/>
              </a:ext>
            </a:extLst>
          </p:cNvPr>
          <p:cNvSpPr>
            <a:spLocks noGrp="1"/>
          </p:cNvSpPr>
          <p:nvPr>
            <p:ph idx="1"/>
          </p:nvPr>
        </p:nvSpPr>
        <p:spPr/>
        <p:txBody>
          <a:bodyPr>
            <a:normAutofit/>
          </a:bodyPr>
          <a:lstStyle/>
          <a:p>
            <a:endParaRPr lang="tr-TR" sz="2400" dirty="0"/>
          </a:p>
          <a:p>
            <a:r>
              <a:rPr lang="tr-TR" sz="2400" dirty="0"/>
              <a:t>İlkelere uygun eylem yollarıdır.</a:t>
            </a:r>
          </a:p>
          <a:p>
            <a:pPr>
              <a:buFont typeface="Wingdings" panose="05000000000000000000" pitchFamily="2" charset="2"/>
              <a:buChar char="Ø"/>
            </a:pPr>
            <a:r>
              <a:rPr lang="tr-TR" sz="2400" dirty="0"/>
              <a:t>Kırmızı ışıkta dur.</a:t>
            </a:r>
          </a:p>
          <a:p>
            <a:pPr>
              <a:buFont typeface="Wingdings" panose="05000000000000000000" pitchFamily="2" charset="2"/>
              <a:buChar char="Ø"/>
            </a:pPr>
            <a:r>
              <a:rPr lang="tr-TR" sz="2400" dirty="0"/>
              <a:t>Hediye alma.</a:t>
            </a:r>
          </a:p>
          <a:p>
            <a:pPr>
              <a:buFont typeface="Wingdings" panose="05000000000000000000" pitchFamily="2" charset="2"/>
              <a:buChar char="Ø"/>
            </a:pPr>
            <a:r>
              <a:rPr lang="tr-TR" sz="2400" dirty="0"/>
              <a:t>Nazik davran.</a:t>
            </a:r>
          </a:p>
        </p:txBody>
      </p:sp>
    </p:spTree>
    <p:extLst>
      <p:ext uri="{BB962C8B-B14F-4D97-AF65-F5344CB8AC3E}">
        <p14:creationId xmlns:p14="http://schemas.microsoft.com/office/powerpoint/2010/main" val="259700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BC474FC-D446-DD4A-E2EA-C523A617B2EB}"/>
              </a:ext>
            </a:extLst>
          </p:cNvPr>
          <p:cNvSpPr>
            <a:spLocks noGrp="1"/>
          </p:cNvSpPr>
          <p:nvPr>
            <p:ph type="title"/>
          </p:nvPr>
        </p:nvSpPr>
        <p:spPr/>
        <p:txBody>
          <a:bodyPr/>
          <a:lstStyle/>
          <a:p>
            <a:r>
              <a:rPr lang="tr-TR" dirty="0"/>
              <a:t>KURALLARIN 3 TEMEL ÖZELLİĞİ</a:t>
            </a:r>
          </a:p>
        </p:txBody>
      </p:sp>
      <p:sp>
        <p:nvSpPr>
          <p:cNvPr id="3" name="İçerik Yer Tutucusu 2">
            <a:extLst>
              <a:ext uri="{FF2B5EF4-FFF2-40B4-BE49-F238E27FC236}">
                <a16:creationId xmlns:a16="http://schemas.microsoft.com/office/drawing/2014/main" xmlns="" id="{E2CA415D-A07E-36C2-3DD1-8EB53EF55FB8}"/>
              </a:ext>
            </a:extLst>
          </p:cNvPr>
          <p:cNvSpPr>
            <a:spLocks noGrp="1"/>
          </p:cNvSpPr>
          <p:nvPr>
            <p:ph idx="1"/>
          </p:nvPr>
        </p:nvSpPr>
        <p:spPr/>
        <p:txBody>
          <a:bodyPr>
            <a:normAutofit/>
          </a:bodyPr>
          <a:lstStyle/>
          <a:p>
            <a:endParaRPr lang="tr-TR" sz="2400" dirty="0"/>
          </a:p>
          <a:p>
            <a:r>
              <a:rPr lang="tr-TR" sz="2400" dirty="0"/>
              <a:t>Kurallar belirsizliği azaltarak öngörülebilirlik ve istikrar sağlar. </a:t>
            </a:r>
          </a:p>
          <a:p>
            <a:r>
              <a:rPr lang="tr-TR" sz="2400" dirty="0"/>
              <a:t>Kurallar insan davranışlarına denetim ve sınırlama getirir.</a:t>
            </a:r>
          </a:p>
          <a:p>
            <a:r>
              <a:rPr lang="tr-TR" sz="2400" dirty="0"/>
              <a:t>Kurallar bireyi özgür kılar. Yapılmaması gereken istek ve beklentilere karşı kalkan etkisi yaratır.</a:t>
            </a:r>
          </a:p>
        </p:txBody>
      </p:sp>
    </p:spTree>
    <p:extLst>
      <p:ext uri="{BB962C8B-B14F-4D97-AF65-F5344CB8AC3E}">
        <p14:creationId xmlns:p14="http://schemas.microsoft.com/office/powerpoint/2010/main" val="3782551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8B94A42-127F-C5BC-029B-A9EB095E2788}"/>
              </a:ext>
            </a:extLst>
          </p:cNvPr>
          <p:cNvSpPr>
            <a:spLocks noGrp="1"/>
          </p:cNvSpPr>
          <p:nvPr>
            <p:ph type="title"/>
          </p:nvPr>
        </p:nvSpPr>
        <p:spPr/>
        <p:txBody>
          <a:bodyPr/>
          <a:lstStyle/>
          <a:p>
            <a:r>
              <a:rPr lang="tr-TR" dirty="0"/>
              <a:t>4. STANDART</a:t>
            </a:r>
          </a:p>
        </p:txBody>
      </p:sp>
      <p:sp>
        <p:nvSpPr>
          <p:cNvPr id="3" name="İçerik Yer Tutucusu 2">
            <a:extLst>
              <a:ext uri="{FF2B5EF4-FFF2-40B4-BE49-F238E27FC236}">
                <a16:creationId xmlns:a16="http://schemas.microsoft.com/office/drawing/2014/main" xmlns="" id="{3DB51CD4-CEAD-5F39-635F-F5E8DDAB0361}"/>
              </a:ext>
            </a:extLst>
          </p:cNvPr>
          <p:cNvSpPr>
            <a:spLocks noGrp="1"/>
          </p:cNvSpPr>
          <p:nvPr>
            <p:ph idx="1"/>
          </p:nvPr>
        </p:nvSpPr>
        <p:spPr/>
        <p:txBody>
          <a:bodyPr>
            <a:normAutofit/>
          </a:bodyPr>
          <a:lstStyle/>
          <a:p>
            <a:endParaRPr lang="tr-TR" sz="2400" dirty="0"/>
          </a:p>
          <a:p>
            <a:r>
              <a:rPr lang="tr-TR" sz="2400" dirty="0"/>
              <a:t>Beklenen davranışların sergilenmesi, istenmeyenlerden kaçınmasında rehberlik yapan sistemlerdir.</a:t>
            </a:r>
          </a:p>
          <a:p>
            <a:r>
              <a:rPr lang="tr-TR" sz="2400" dirty="0"/>
              <a:t>Standartlar ve liyakat.</a:t>
            </a:r>
          </a:p>
        </p:txBody>
      </p:sp>
    </p:spTree>
    <p:extLst>
      <p:ext uri="{BB962C8B-B14F-4D97-AF65-F5344CB8AC3E}">
        <p14:creationId xmlns:p14="http://schemas.microsoft.com/office/powerpoint/2010/main" val="4193364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B6C83C7-B71A-1DB2-230A-04F2804F7063}"/>
              </a:ext>
            </a:extLst>
          </p:cNvPr>
          <p:cNvSpPr>
            <a:spLocks noGrp="1"/>
          </p:cNvSpPr>
          <p:nvPr>
            <p:ph type="title"/>
          </p:nvPr>
        </p:nvSpPr>
        <p:spPr>
          <a:xfrm>
            <a:off x="681038" y="1111170"/>
            <a:ext cx="8543925" cy="185195"/>
          </a:xfrm>
        </p:spPr>
        <p:txBody>
          <a:bodyPr>
            <a:normAutofit/>
          </a:bodyPr>
          <a:lstStyle/>
          <a:p>
            <a:endParaRPr lang="tr-TR" sz="100" dirty="0"/>
          </a:p>
        </p:txBody>
      </p:sp>
      <p:sp>
        <p:nvSpPr>
          <p:cNvPr id="3" name="İçerik Yer Tutucusu 2">
            <a:extLst>
              <a:ext uri="{FF2B5EF4-FFF2-40B4-BE49-F238E27FC236}">
                <a16:creationId xmlns:a16="http://schemas.microsoft.com/office/drawing/2014/main" xmlns="" id="{1D1BCABE-6EC4-D460-4B2C-901BE0FED11A}"/>
              </a:ext>
            </a:extLst>
          </p:cNvPr>
          <p:cNvSpPr>
            <a:spLocks noGrp="1"/>
          </p:cNvSpPr>
          <p:nvPr>
            <p:ph idx="1"/>
          </p:nvPr>
        </p:nvSpPr>
        <p:spPr>
          <a:xfrm>
            <a:off x="681038" y="1736203"/>
            <a:ext cx="8543925" cy="4440760"/>
          </a:xfrm>
        </p:spPr>
        <p:txBody>
          <a:bodyPr>
            <a:normAutofit/>
          </a:bodyPr>
          <a:lstStyle/>
          <a:p>
            <a:pPr marL="0" indent="0">
              <a:buNone/>
            </a:pPr>
            <a:r>
              <a:rPr lang="tr-TR" sz="2400" dirty="0"/>
              <a:t>Liyakat, görev ve pozisyonlara seçimin bilgi, başarı ve yetenek ölçütlerine göre yapılmasıdır.</a:t>
            </a:r>
          </a:p>
          <a:p>
            <a:pPr marL="342900" indent="-342900">
              <a:buFont typeface="+mj-lt"/>
              <a:buAutoNum type="alphaLcPeriod"/>
            </a:pPr>
            <a:r>
              <a:rPr lang="tr-TR" sz="2400" dirty="0"/>
              <a:t>Açık ilan</a:t>
            </a:r>
          </a:p>
          <a:p>
            <a:pPr marL="342900" indent="-342900">
              <a:buFont typeface="+mj-lt"/>
              <a:buAutoNum type="alphaLcPeriod"/>
            </a:pPr>
            <a:r>
              <a:rPr lang="tr-TR" sz="2400" dirty="0"/>
              <a:t>Gerçekçi standartlar</a:t>
            </a:r>
          </a:p>
          <a:p>
            <a:pPr marL="342900" indent="-342900">
              <a:buFont typeface="+mj-lt"/>
              <a:buAutoNum type="alphaLcPeriod"/>
            </a:pPr>
            <a:r>
              <a:rPr lang="tr-TR" sz="2400" dirty="0"/>
              <a:t>Eşit başvuru</a:t>
            </a:r>
          </a:p>
          <a:p>
            <a:pPr marL="342900" indent="-342900">
              <a:buFont typeface="+mj-lt"/>
              <a:buAutoNum type="alphaLcPeriod"/>
            </a:pPr>
            <a:r>
              <a:rPr lang="tr-TR" sz="2400" dirty="0"/>
              <a:t>Rekabet</a:t>
            </a:r>
          </a:p>
          <a:p>
            <a:pPr marL="342900" indent="-342900">
              <a:buFont typeface="+mj-lt"/>
              <a:buAutoNum type="alphaLcPeriod"/>
            </a:pPr>
            <a:r>
              <a:rPr lang="tr-TR" sz="2400" dirty="0"/>
              <a:t>Objektif seçim</a:t>
            </a:r>
          </a:p>
          <a:p>
            <a:pPr marL="342900" indent="-342900">
              <a:buFont typeface="+mj-lt"/>
              <a:buAutoNum type="alphaLcPeriod"/>
            </a:pPr>
            <a:r>
              <a:rPr lang="tr-TR" sz="2400" dirty="0"/>
              <a:t>Yansızlık</a:t>
            </a:r>
          </a:p>
          <a:p>
            <a:pPr marL="342900" indent="-342900">
              <a:buFont typeface="+mj-lt"/>
              <a:buAutoNum type="alphaLcPeriod"/>
            </a:pPr>
            <a:r>
              <a:rPr lang="tr-TR" sz="2400" dirty="0"/>
              <a:t>Hesap verme</a:t>
            </a:r>
          </a:p>
        </p:txBody>
      </p:sp>
    </p:spTree>
    <p:extLst>
      <p:ext uri="{BB962C8B-B14F-4D97-AF65-F5344CB8AC3E}">
        <p14:creationId xmlns:p14="http://schemas.microsoft.com/office/powerpoint/2010/main" val="344778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45B7EFC-45BF-4621-8209-08052F600D18}"/>
              </a:ext>
            </a:extLst>
          </p:cNvPr>
          <p:cNvSpPr>
            <a:spLocks noGrp="1"/>
          </p:cNvSpPr>
          <p:nvPr>
            <p:ph type="title"/>
          </p:nvPr>
        </p:nvSpPr>
        <p:spPr/>
        <p:txBody>
          <a:bodyPr/>
          <a:lstStyle/>
          <a:p>
            <a:r>
              <a:rPr lang="tr-TR" dirty="0"/>
              <a:t>YASA VE ETİK İLİŞKİSİ</a:t>
            </a:r>
          </a:p>
        </p:txBody>
      </p:sp>
      <p:pic>
        <p:nvPicPr>
          <p:cNvPr id="4" name="Picture 3">
            <a:extLst>
              <a:ext uri="{FF2B5EF4-FFF2-40B4-BE49-F238E27FC236}">
                <a16:creationId xmlns:a16="http://schemas.microsoft.com/office/drawing/2014/main" xmlns="" id="{AC735649-DDAE-E1D2-3891-1617D9FDA1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61945" y="2298700"/>
            <a:ext cx="6182110" cy="3878263"/>
          </a:xfrm>
          <a:solidFill>
            <a:srgbClr val="FFFFFF"/>
          </a:solidFill>
        </p:spPr>
      </p:pic>
    </p:spTree>
    <p:extLst>
      <p:ext uri="{BB962C8B-B14F-4D97-AF65-F5344CB8AC3E}">
        <p14:creationId xmlns:p14="http://schemas.microsoft.com/office/powerpoint/2010/main" val="239210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0E2C4BC-069C-C56C-0469-0C4FF6356C65}"/>
              </a:ext>
            </a:extLst>
          </p:cNvPr>
          <p:cNvSpPr>
            <a:spLocks noGrp="1"/>
          </p:cNvSpPr>
          <p:nvPr>
            <p:ph type="title"/>
          </p:nvPr>
        </p:nvSpPr>
        <p:spPr/>
        <p:txBody>
          <a:bodyPr/>
          <a:lstStyle/>
          <a:p>
            <a:r>
              <a:rPr lang="tr-TR" dirty="0"/>
              <a:t>MESLEK ETİĞİ</a:t>
            </a:r>
          </a:p>
        </p:txBody>
      </p:sp>
      <p:sp>
        <p:nvSpPr>
          <p:cNvPr id="3" name="İçerik Yer Tutucusu 2">
            <a:extLst>
              <a:ext uri="{FF2B5EF4-FFF2-40B4-BE49-F238E27FC236}">
                <a16:creationId xmlns:a16="http://schemas.microsoft.com/office/drawing/2014/main" xmlns="" id="{433D389F-CC7A-3ED5-3A00-9F361FB279BB}"/>
              </a:ext>
            </a:extLst>
          </p:cNvPr>
          <p:cNvSpPr>
            <a:spLocks noGrp="1"/>
          </p:cNvSpPr>
          <p:nvPr>
            <p:ph idx="1"/>
          </p:nvPr>
        </p:nvSpPr>
        <p:spPr/>
        <p:txBody>
          <a:bodyPr>
            <a:normAutofit/>
          </a:bodyPr>
          <a:lstStyle/>
          <a:p>
            <a:r>
              <a:rPr lang="tr-TR" sz="2400" dirty="0"/>
              <a:t>Belirli bir meslek grubunun, mesleğe ilişkin olarak oluşturduğu koruduğu,</a:t>
            </a:r>
          </a:p>
          <a:p>
            <a:r>
              <a:rPr lang="tr-TR" sz="2400" dirty="0"/>
              <a:t>Meslek üyelerine emreden, onları belli şekilde davranmaya zorlayan,</a:t>
            </a:r>
          </a:p>
          <a:p>
            <a:r>
              <a:rPr lang="tr-TR" sz="2400" dirty="0"/>
              <a:t>Kişisel eğilimlerini sınırlayan,</a:t>
            </a:r>
          </a:p>
          <a:p>
            <a:r>
              <a:rPr lang="tr-TR" sz="2400" dirty="0"/>
              <a:t>Yetersiz ve ilkesiz üyeleri meslekten dışlayan,</a:t>
            </a:r>
          </a:p>
          <a:p>
            <a:r>
              <a:rPr lang="tr-TR" sz="2400" dirty="0"/>
              <a:t>Meslek içi rekabeti düzenleyen ve</a:t>
            </a:r>
          </a:p>
          <a:p>
            <a:r>
              <a:rPr lang="tr-TR" sz="2400" dirty="0"/>
              <a:t>Hizmet ideallerini korumayı amaçlayan ilke ve kurallar bütününe Meslek etiği denir.</a:t>
            </a:r>
          </a:p>
        </p:txBody>
      </p:sp>
    </p:spTree>
    <p:extLst>
      <p:ext uri="{BB962C8B-B14F-4D97-AF65-F5344CB8AC3E}">
        <p14:creationId xmlns:p14="http://schemas.microsoft.com/office/powerpoint/2010/main" val="552726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516B757-03AF-5027-1601-E304DF36063A}"/>
              </a:ext>
            </a:extLst>
          </p:cNvPr>
          <p:cNvSpPr>
            <a:spLocks noGrp="1"/>
          </p:cNvSpPr>
          <p:nvPr>
            <p:ph type="title"/>
          </p:nvPr>
        </p:nvSpPr>
        <p:spPr/>
        <p:txBody>
          <a:bodyPr/>
          <a:lstStyle/>
          <a:p>
            <a:r>
              <a:rPr lang="tr-TR" dirty="0"/>
              <a:t>KAMU ETİĞİ</a:t>
            </a:r>
          </a:p>
        </p:txBody>
      </p:sp>
      <p:sp>
        <p:nvSpPr>
          <p:cNvPr id="3" name="İçerik Yer Tutucusu 2">
            <a:extLst>
              <a:ext uri="{FF2B5EF4-FFF2-40B4-BE49-F238E27FC236}">
                <a16:creationId xmlns:a16="http://schemas.microsoft.com/office/drawing/2014/main" xmlns="" id="{0889CA4D-5939-86EE-63AF-27B02F2757E1}"/>
              </a:ext>
            </a:extLst>
          </p:cNvPr>
          <p:cNvSpPr>
            <a:spLocks noGrp="1"/>
          </p:cNvSpPr>
          <p:nvPr>
            <p:ph idx="1"/>
          </p:nvPr>
        </p:nvSpPr>
        <p:spPr/>
        <p:txBody>
          <a:bodyPr/>
          <a:lstStyle/>
          <a:p>
            <a:endParaRPr lang="tr-TR" dirty="0"/>
          </a:p>
          <a:p>
            <a:endParaRPr lang="tr-TR" dirty="0"/>
          </a:p>
          <a:p>
            <a:endParaRPr lang="tr-TR" dirty="0"/>
          </a:p>
          <a:p>
            <a:pPr marL="0" indent="0">
              <a:buNone/>
            </a:pPr>
            <a:r>
              <a:rPr lang="tr-TR" sz="2400" dirty="0"/>
              <a:t>Bir kamu görevlisi, kamu gücünün, kaynaklarının ve görevinin bir emanetçisi ve geçici bir idarecisidir.</a:t>
            </a:r>
          </a:p>
        </p:txBody>
      </p:sp>
    </p:spTree>
    <p:extLst>
      <p:ext uri="{BB962C8B-B14F-4D97-AF65-F5344CB8AC3E}">
        <p14:creationId xmlns:p14="http://schemas.microsoft.com/office/powerpoint/2010/main" val="4136067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3649A07-51AE-0BD0-F078-AF28A5A7ECC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D871CADF-B272-6B50-DE50-BF4448BE4FC8}"/>
              </a:ext>
            </a:extLst>
          </p:cNvPr>
          <p:cNvSpPr>
            <a:spLocks noGrp="1"/>
          </p:cNvSpPr>
          <p:nvPr>
            <p:ph idx="1"/>
          </p:nvPr>
        </p:nvSpPr>
        <p:spPr/>
        <p:txBody>
          <a:bodyPr>
            <a:normAutofit/>
          </a:bodyPr>
          <a:lstStyle/>
          <a:p>
            <a:pPr marL="0" indent="0" algn="ctr">
              <a:buNone/>
            </a:pPr>
            <a:endParaRPr lang="tr-TR" sz="3200" dirty="0"/>
          </a:p>
          <a:p>
            <a:pPr marL="0" indent="0" algn="ctr">
              <a:buNone/>
            </a:pPr>
            <a:endParaRPr lang="tr-TR" sz="3200" dirty="0"/>
          </a:p>
          <a:p>
            <a:pPr marL="0" indent="0" algn="ctr">
              <a:buNone/>
            </a:pPr>
            <a:r>
              <a:rPr lang="tr-TR" sz="3200" dirty="0"/>
              <a:t>KAMU GÖREVİ BİR EMANETTİR!</a:t>
            </a:r>
          </a:p>
        </p:txBody>
      </p:sp>
    </p:spTree>
    <p:extLst>
      <p:ext uri="{BB962C8B-B14F-4D97-AF65-F5344CB8AC3E}">
        <p14:creationId xmlns:p14="http://schemas.microsoft.com/office/powerpoint/2010/main" val="1728634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D7B491B-5D33-3761-83D4-C2C64ACE8F6F}"/>
              </a:ext>
            </a:extLst>
          </p:cNvPr>
          <p:cNvSpPr>
            <a:spLocks noGrp="1"/>
          </p:cNvSpPr>
          <p:nvPr>
            <p:ph type="title"/>
          </p:nvPr>
        </p:nvSpPr>
        <p:spPr/>
        <p:txBody>
          <a:bodyPr/>
          <a:lstStyle/>
          <a:p>
            <a:r>
              <a:rPr lang="tr-TR" dirty="0"/>
              <a:t>KAMU GÖREVLİSİNİN EMANETLERİ</a:t>
            </a:r>
          </a:p>
        </p:txBody>
      </p:sp>
      <p:pic>
        <p:nvPicPr>
          <p:cNvPr id="8" name="İçerik Yer Tutucusu 7">
            <a:extLst>
              <a:ext uri="{FF2B5EF4-FFF2-40B4-BE49-F238E27FC236}">
                <a16:creationId xmlns:a16="http://schemas.microsoft.com/office/drawing/2014/main" xmlns="" id="{E9FB612C-8A1B-3E93-0C93-1F8EA3878BAE}"/>
              </a:ext>
            </a:extLst>
          </p:cNvPr>
          <p:cNvPicPr>
            <a:picLocks noGrp="1" noChangeAspect="1"/>
          </p:cNvPicPr>
          <p:nvPr>
            <p:ph idx="1"/>
          </p:nvPr>
        </p:nvPicPr>
        <p:blipFill>
          <a:blip r:embed="rId2"/>
          <a:stretch>
            <a:fillRect/>
          </a:stretch>
        </p:blipFill>
        <p:spPr>
          <a:xfrm>
            <a:off x="1226916" y="2303362"/>
            <a:ext cx="7315200" cy="3651509"/>
          </a:xfrm>
        </p:spPr>
      </p:pic>
    </p:spTree>
    <p:extLst>
      <p:ext uri="{BB962C8B-B14F-4D97-AF65-F5344CB8AC3E}">
        <p14:creationId xmlns:p14="http://schemas.microsoft.com/office/powerpoint/2010/main" val="145674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BAE5F7DD-0777-E65F-CAE5-6CF750DDE523}"/>
              </a:ext>
            </a:extLst>
          </p:cNvPr>
          <p:cNvSpPr>
            <a:spLocks noGrp="1"/>
          </p:cNvSpPr>
          <p:nvPr>
            <p:ph type="ctrTitle"/>
          </p:nvPr>
        </p:nvSpPr>
        <p:spPr>
          <a:xfrm>
            <a:off x="742950" y="1927185"/>
            <a:ext cx="8420100" cy="2170253"/>
          </a:xfrm>
        </p:spPr>
        <p:txBody>
          <a:bodyPr/>
          <a:lstStyle/>
          <a:p>
            <a:r>
              <a:rPr lang="tr-TR" dirty="0"/>
              <a:t>ETİK NEDİR?</a:t>
            </a:r>
          </a:p>
        </p:txBody>
      </p:sp>
      <p:sp>
        <p:nvSpPr>
          <p:cNvPr id="5" name="Alt Başlık 4">
            <a:extLst>
              <a:ext uri="{FF2B5EF4-FFF2-40B4-BE49-F238E27FC236}">
                <a16:creationId xmlns:a16="http://schemas.microsoft.com/office/drawing/2014/main" xmlns="" id="{672AFBD0-59B1-0F44-33B9-FD238BAC2E8A}"/>
              </a:ext>
            </a:extLst>
          </p:cNvPr>
          <p:cNvSpPr>
            <a:spLocks noGrp="1"/>
          </p:cNvSpPr>
          <p:nvPr>
            <p:ph type="subTitle" idx="1"/>
          </p:nvPr>
        </p:nvSpPr>
        <p:spPr>
          <a:xfrm>
            <a:off x="1238250" y="4930814"/>
            <a:ext cx="7429500" cy="326985"/>
          </a:xfrm>
        </p:spPr>
        <p:txBody>
          <a:bodyPr>
            <a:normAutofit fontScale="85000" lnSpcReduction="20000"/>
          </a:bodyPr>
          <a:lstStyle/>
          <a:p>
            <a:endParaRPr lang="tr-TR" dirty="0"/>
          </a:p>
        </p:txBody>
      </p:sp>
    </p:spTree>
    <p:extLst>
      <p:ext uri="{BB962C8B-B14F-4D97-AF65-F5344CB8AC3E}">
        <p14:creationId xmlns:p14="http://schemas.microsoft.com/office/powerpoint/2010/main" val="657680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25374D9B-1F73-7EB0-40ED-380531800D66}"/>
              </a:ext>
            </a:extLst>
          </p:cNvPr>
          <p:cNvSpPr>
            <a:spLocks noGrp="1"/>
          </p:cNvSpPr>
          <p:nvPr>
            <p:ph type="ctrTitle"/>
          </p:nvPr>
        </p:nvSpPr>
        <p:spPr>
          <a:xfrm>
            <a:off x="742950" y="1600200"/>
            <a:ext cx="8420100" cy="3110695"/>
          </a:xfrm>
        </p:spPr>
        <p:txBody>
          <a:bodyPr>
            <a:normAutofit/>
          </a:bodyPr>
          <a:lstStyle/>
          <a:p>
            <a:r>
              <a:rPr lang="tr-TR" dirty="0"/>
              <a:t>KAMU GÖREVLİLERİ ETİK DAVRANIŞ İLKELERİ</a:t>
            </a:r>
          </a:p>
        </p:txBody>
      </p:sp>
      <p:sp>
        <p:nvSpPr>
          <p:cNvPr id="5" name="Alt Başlık 4">
            <a:extLst>
              <a:ext uri="{FF2B5EF4-FFF2-40B4-BE49-F238E27FC236}">
                <a16:creationId xmlns:a16="http://schemas.microsoft.com/office/drawing/2014/main" xmlns="" id="{F1EA78EE-5527-0850-8D07-09BEB4886531}"/>
              </a:ext>
            </a:extLst>
          </p:cNvPr>
          <p:cNvSpPr>
            <a:spLocks noGrp="1"/>
          </p:cNvSpPr>
          <p:nvPr>
            <p:ph type="subTitle" idx="1"/>
          </p:nvPr>
        </p:nvSpPr>
        <p:spPr>
          <a:xfrm>
            <a:off x="1238250" y="4849792"/>
            <a:ext cx="7429500" cy="408007"/>
          </a:xfrm>
        </p:spPr>
        <p:txBody>
          <a:bodyPr>
            <a:normAutofit/>
          </a:bodyPr>
          <a:lstStyle/>
          <a:p>
            <a:endParaRPr lang="tr-TR" sz="100" dirty="0"/>
          </a:p>
        </p:txBody>
      </p:sp>
    </p:spTree>
    <p:extLst>
      <p:ext uri="{BB962C8B-B14F-4D97-AF65-F5344CB8AC3E}">
        <p14:creationId xmlns:p14="http://schemas.microsoft.com/office/powerpoint/2010/main" val="3594698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F612ECA-8AD9-0CD0-5695-4145B16A357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CDBE294F-12E8-4194-B229-0871B4065D02}"/>
              </a:ext>
            </a:extLst>
          </p:cNvPr>
          <p:cNvSpPr>
            <a:spLocks noGrp="1"/>
          </p:cNvSpPr>
          <p:nvPr>
            <p:ph idx="1"/>
          </p:nvPr>
        </p:nvSpPr>
        <p:spPr/>
        <p:txBody>
          <a:bodyPr>
            <a:normAutofit/>
          </a:bodyPr>
          <a:lstStyle/>
          <a:p>
            <a:pPr>
              <a:buFont typeface="Wingdings" panose="05000000000000000000" pitchFamily="2" charset="2"/>
              <a:buChar char="Ø"/>
            </a:pPr>
            <a:endParaRPr lang="tr-TR" sz="2400" dirty="0"/>
          </a:p>
          <a:p>
            <a:pPr>
              <a:buFont typeface="Wingdings" panose="05000000000000000000" pitchFamily="2" charset="2"/>
              <a:buChar char="Ø"/>
            </a:pPr>
            <a:endParaRPr lang="tr-TR" sz="2400" dirty="0"/>
          </a:p>
          <a:p>
            <a:pPr>
              <a:buFont typeface="Wingdings" panose="05000000000000000000" pitchFamily="2" charset="2"/>
              <a:buChar char="Ø"/>
            </a:pPr>
            <a:r>
              <a:rPr lang="tr-TR" sz="2800" dirty="0"/>
              <a:t>Etik bilincin devlet yönetiminde en tepeden en aşağı kadar var olması, bir siyasal sistemin iyi işleyişinin garantilerinden birisidir.</a:t>
            </a:r>
          </a:p>
        </p:txBody>
      </p:sp>
    </p:spTree>
    <p:extLst>
      <p:ext uri="{BB962C8B-B14F-4D97-AF65-F5344CB8AC3E}">
        <p14:creationId xmlns:p14="http://schemas.microsoft.com/office/powerpoint/2010/main" val="1916203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xmlns="" id="{39E6D2A2-461C-50A8-0F8A-B765AE03D186}"/>
              </a:ext>
            </a:extLst>
          </p:cNvPr>
          <p:cNvPicPr>
            <a:picLocks noGrp="1" noChangeAspect="1"/>
          </p:cNvPicPr>
          <p:nvPr>
            <p:ph sz="half" idx="2"/>
          </p:nvPr>
        </p:nvPicPr>
        <p:blipFill>
          <a:blip r:embed="rId2"/>
          <a:stretch>
            <a:fillRect/>
          </a:stretch>
        </p:blipFill>
        <p:spPr>
          <a:xfrm>
            <a:off x="6030410" y="2210764"/>
            <a:ext cx="3483980" cy="3588151"/>
          </a:xfrm>
          <a:prstGeom prst="rect">
            <a:avLst/>
          </a:prstGeom>
        </p:spPr>
      </p:pic>
      <p:sp>
        <p:nvSpPr>
          <p:cNvPr id="4" name="Başlık 3">
            <a:extLst>
              <a:ext uri="{FF2B5EF4-FFF2-40B4-BE49-F238E27FC236}">
                <a16:creationId xmlns:a16="http://schemas.microsoft.com/office/drawing/2014/main" xmlns="" id="{65A89BCE-1069-4466-3163-AE7A4A61709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BBE69A4F-3B56-0D83-D66E-EAB58F5D68F4}"/>
              </a:ext>
            </a:extLst>
          </p:cNvPr>
          <p:cNvSpPr>
            <a:spLocks noGrp="1"/>
          </p:cNvSpPr>
          <p:nvPr>
            <p:ph sz="half" idx="1"/>
          </p:nvPr>
        </p:nvSpPr>
        <p:spPr>
          <a:xfrm>
            <a:off x="681037" y="1825625"/>
            <a:ext cx="5152603" cy="4351338"/>
          </a:xfrm>
        </p:spPr>
        <p:txBody>
          <a:bodyPr>
            <a:normAutofit fontScale="92500" lnSpcReduction="20000"/>
          </a:bodyPr>
          <a:lstStyle/>
          <a:p>
            <a:r>
              <a:rPr lang="tr-TR" dirty="0"/>
              <a:t>2004 yılı, ülkemizde etiğe dayalı bir yönetim sisteminin oluşturulmasında dönüm noktasıdır. Bu tarihte çıkarılan 5176 sayılı «Kamu Görevlileri Etik Kurulu Kurulması ve Bazı Kanunlarda Değişiklik Yapılması Hakkında Kanun» ile Kamu Görevlileri Etik Kurulu kurulmuştur .</a:t>
            </a:r>
          </a:p>
          <a:p>
            <a:r>
              <a:rPr lang="tr-TR" dirty="0"/>
              <a:t>2005 yılında kamu görevleri Etik Kurulu tarafından hazırlanan «Kamu Görevlileri Etik Davranış İlkeleri ile Başvuru Usul ve Esasları Hakkında Yönetmelik» çıkarılmıştır.</a:t>
            </a:r>
          </a:p>
        </p:txBody>
      </p:sp>
    </p:spTree>
    <p:extLst>
      <p:ext uri="{BB962C8B-B14F-4D97-AF65-F5344CB8AC3E}">
        <p14:creationId xmlns:p14="http://schemas.microsoft.com/office/powerpoint/2010/main" val="3901178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6A6889F5-F703-67D2-5269-3AF500BFF0B4}"/>
              </a:ext>
            </a:extLst>
          </p:cNvPr>
          <p:cNvSpPr>
            <a:spLocks noGrp="1"/>
          </p:cNvSpPr>
          <p:nvPr>
            <p:ph type="title"/>
          </p:nvPr>
        </p:nvSpPr>
        <p:spPr>
          <a:xfrm>
            <a:off x="681038" y="1446836"/>
            <a:ext cx="8543925" cy="127322"/>
          </a:xfrm>
        </p:spPr>
        <p:txBody>
          <a:bodyPr>
            <a:normAutofit/>
          </a:bodyPr>
          <a:lstStyle/>
          <a:p>
            <a:endParaRPr lang="tr-TR" sz="100" dirty="0"/>
          </a:p>
        </p:txBody>
      </p:sp>
      <p:pic>
        <p:nvPicPr>
          <p:cNvPr id="7" name="İçerik Yer Tutucusu 6">
            <a:extLst>
              <a:ext uri="{FF2B5EF4-FFF2-40B4-BE49-F238E27FC236}">
                <a16:creationId xmlns:a16="http://schemas.microsoft.com/office/drawing/2014/main" xmlns="" id="{B7AEC090-3EBE-A2CC-37C5-BE4274AF2588}"/>
              </a:ext>
            </a:extLst>
          </p:cNvPr>
          <p:cNvPicPr>
            <a:picLocks noGrp="1" noChangeAspect="1"/>
          </p:cNvPicPr>
          <p:nvPr>
            <p:ph idx="1"/>
          </p:nvPr>
        </p:nvPicPr>
        <p:blipFill>
          <a:blip r:embed="rId2"/>
          <a:stretch>
            <a:fillRect/>
          </a:stretch>
        </p:blipFill>
        <p:spPr>
          <a:xfrm>
            <a:off x="1273215" y="1701478"/>
            <a:ext cx="7037408" cy="4475486"/>
          </a:xfrm>
          <a:prstGeom prst="rect">
            <a:avLst/>
          </a:prstGeom>
        </p:spPr>
      </p:pic>
    </p:spTree>
    <p:extLst>
      <p:ext uri="{BB962C8B-B14F-4D97-AF65-F5344CB8AC3E}">
        <p14:creationId xmlns:p14="http://schemas.microsoft.com/office/powerpoint/2010/main" val="1882639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83F23B4-2838-2C00-24EC-C7C3B51FE395}"/>
              </a:ext>
            </a:extLst>
          </p:cNvPr>
          <p:cNvSpPr>
            <a:spLocks noGrp="1"/>
          </p:cNvSpPr>
          <p:nvPr>
            <p:ph type="title"/>
          </p:nvPr>
        </p:nvSpPr>
        <p:spPr/>
        <p:txBody>
          <a:bodyPr/>
          <a:lstStyle/>
          <a:p>
            <a:r>
              <a:rPr lang="tr-TR" dirty="0"/>
              <a:t>KAMU ETİĞİ İLKELERİ</a:t>
            </a:r>
          </a:p>
        </p:txBody>
      </p:sp>
      <p:pic>
        <p:nvPicPr>
          <p:cNvPr id="4" name="İçerik Yer Tutucusu 3">
            <a:extLst>
              <a:ext uri="{FF2B5EF4-FFF2-40B4-BE49-F238E27FC236}">
                <a16:creationId xmlns:a16="http://schemas.microsoft.com/office/drawing/2014/main" xmlns="" id="{17C0F7D5-8A43-C726-1533-237857FE4EF8}"/>
              </a:ext>
            </a:extLst>
          </p:cNvPr>
          <p:cNvPicPr>
            <a:picLocks noGrp="1" noChangeAspect="1"/>
          </p:cNvPicPr>
          <p:nvPr>
            <p:ph idx="1"/>
          </p:nvPr>
        </p:nvPicPr>
        <p:blipFill>
          <a:blip r:embed="rId2"/>
          <a:stretch>
            <a:fillRect/>
          </a:stretch>
        </p:blipFill>
        <p:spPr>
          <a:xfrm>
            <a:off x="2951544" y="2963119"/>
            <a:ext cx="3530219" cy="2022425"/>
          </a:xfrm>
          <a:prstGeom prst="rect">
            <a:avLst/>
          </a:prstGeom>
        </p:spPr>
      </p:pic>
    </p:spTree>
    <p:extLst>
      <p:ext uri="{BB962C8B-B14F-4D97-AF65-F5344CB8AC3E}">
        <p14:creationId xmlns:p14="http://schemas.microsoft.com/office/powerpoint/2010/main" val="1407074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A20F507-56FB-5C10-70DF-A63C2DE8CB4C}"/>
              </a:ext>
            </a:extLst>
          </p:cNvPr>
          <p:cNvSpPr>
            <a:spLocks noGrp="1"/>
          </p:cNvSpPr>
          <p:nvPr>
            <p:ph type="title"/>
          </p:nvPr>
        </p:nvSpPr>
        <p:spPr/>
        <p:txBody>
          <a:bodyPr>
            <a:normAutofit fontScale="90000"/>
          </a:bodyPr>
          <a:lstStyle/>
          <a:p>
            <a:r>
              <a:rPr lang="tr-TR" dirty="0"/>
              <a:t>1. GÖREVİN YERİNE GETİRİLMESİNDE KAMU HİZMETİ BİLİNCİ </a:t>
            </a:r>
          </a:p>
        </p:txBody>
      </p:sp>
      <p:sp>
        <p:nvSpPr>
          <p:cNvPr id="3" name="İçerik Yer Tutucusu 2">
            <a:extLst>
              <a:ext uri="{FF2B5EF4-FFF2-40B4-BE49-F238E27FC236}">
                <a16:creationId xmlns:a16="http://schemas.microsoft.com/office/drawing/2014/main" xmlns="" id="{C0052692-C1C2-1190-0606-68E9BD92741C}"/>
              </a:ext>
            </a:extLst>
          </p:cNvPr>
          <p:cNvSpPr>
            <a:spLocks noGrp="1"/>
          </p:cNvSpPr>
          <p:nvPr>
            <p:ph idx="1"/>
          </p:nvPr>
        </p:nvSpPr>
        <p:spPr/>
        <p:txBody>
          <a:bodyPr>
            <a:normAutofit/>
          </a:bodyPr>
          <a:lstStyle/>
          <a:p>
            <a:endParaRPr lang="tr-TR" sz="2400" dirty="0"/>
          </a:p>
          <a:p>
            <a:r>
              <a:rPr lang="tr-TR" sz="2400" dirty="0"/>
              <a:t>Bütün kamu görevlileri kendilerini topluma hizmet eden kişiler olarak görmelidir.</a:t>
            </a:r>
          </a:p>
          <a:p>
            <a:r>
              <a:rPr lang="tr-TR" sz="2400" dirty="0"/>
              <a:t>Kamu görevleri ülkenin çıkarı, toplumun refahı ve kurumun hizmet idealleri doğrultusunda hareket ederler.</a:t>
            </a:r>
          </a:p>
        </p:txBody>
      </p:sp>
    </p:spTree>
    <p:extLst>
      <p:ext uri="{BB962C8B-B14F-4D97-AF65-F5344CB8AC3E}">
        <p14:creationId xmlns:p14="http://schemas.microsoft.com/office/powerpoint/2010/main" val="3363395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858B6A4-839A-5745-307F-75A8AA8E43BA}"/>
              </a:ext>
            </a:extLst>
          </p:cNvPr>
          <p:cNvSpPr>
            <a:spLocks noGrp="1"/>
          </p:cNvSpPr>
          <p:nvPr>
            <p:ph type="title"/>
          </p:nvPr>
        </p:nvSpPr>
        <p:spPr/>
        <p:txBody>
          <a:bodyPr/>
          <a:lstStyle/>
          <a:p>
            <a:r>
              <a:rPr lang="tr-TR" dirty="0"/>
              <a:t>2. HALKA </a:t>
            </a:r>
            <a:r>
              <a:rPr lang="tr-TR"/>
              <a:t>HİZMET BİLİNCİ </a:t>
            </a:r>
            <a:endParaRPr lang="tr-TR" dirty="0"/>
          </a:p>
        </p:txBody>
      </p:sp>
      <p:sp>
        <p:nvSpPr>
          <p:cNvPr id="3" name="İçerik Yer Tutucusu 2">
            <a:extLst>
              <a:ext uri="{FF2B5EF4-FFF2-40B4-BE49-F238E27FC236}">
                <a16:creationId xmlns:a16="http://schemas.microsoft.com/office/drawing/2014/main" xmlns="" id="{04974CCF-8477-ADB7-680A-F7D6B0E4BE77}"/>
              </a:ext>
            </a:extLst>
          </p:cNvPr>
          <p:cNvSpPr>
            <a:spLocks noGrp="1"/>
          </p:cNvSpPr>
          <p:nvPr>
            <p:ph idx="1"/>
          </p:nvPr>
        </p:nvSpPr>
        <p:spPr/>
        <p:txBody>
          <a:bodyPr>
            <a:normAutofit/>
          </a:bodyPr>
          <a:lstStyle/>
          <a:p>
            <a:pPr marL="0" indent="0">
              <a:buNone/>
            </a:pPr>
            <a:r>
              <a:rPr lang="tr-TR" sz="2400" dirty="0"/>
              <a:t>Kamu görevlileri, kamu hizmetlerinin yerine getirilmesinde:</a:t>
            </a:r>
          </a:p>
          <a:p>
            <a:r>
              <a:rPr lang="tr-TR" sz="2400" dirty="0"/>
              <a:t>Halkın günlük yaşamını kolaylaştırmayı,</a:t>
            </a:r>
          </a:p>
          <a:p>
            <a:r>
              <a:rPr lang="tr-TR" sz="2400" dirty="0"/>
              <a:t>Halkın ihtiyaçlarını en etkin, hızlı ve verimli biçimde karşılamayı,</a:t>
            </a:r>
          </a:p>
          <a:p>
            <a:r>
              <a:rPr lang="tr-TR" sz="2400" dirty="0"/>
              <a:t>Hizmet kalitesini yükseltmeyi,</a:t>
            </a:r>
          </a:p>
          <a:p>
            <a:r>
              <a:rPr lang="tr-TR" sz="2400" dirty="0"/>
              <a:t>Halkın memnuniyetini arttırmayı,</a:t>
            </a:r>
          </a:p>
          <a:p>
            <a:r>
              <a:rPr lang="tr-TR" sz="2400" dirty="0"/>
              <a:t>Hizmetten yararlananların ihtiyacına ve hizmetlerin sonucuna odaklı olmayı hedeflemelidirler.</a:t>
            </a:r>
          </a:p>
        </p:txBody>
      </p:sp>
    </p:spTree>
    <p:extLst>
      <p:ext uri="{BB962C8B-B14F-4D97-AF65-F5344CB8AC3E}">
        <p14:creationId xmlns:p14="http://schemas.microsoft.com/office/powerpoint/2010/main" val="4192867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6E39184-4FF3-C475-0787-2B5DB0BA52A5}"/>
              </a:ext>
            </a:extLst>
          </p:cNvPr>
          <p:cNvSpPr>
            <a:spLocks noGrp="1"/>
          </p:cNvSpPr>
          <p:nvPr>
            <p:ph type="title"/>
          </p:nvPr>
        </p:nvSpPr>
        <p:spPr/>
        <p:txBody>
          <a:bodyPr/>
          <a:lstStyle/>
          <a:p>
            <a:r>
              <a:rPr lang="tr-TR" dirty="0"/>
              <a:t>3. HİZMET STANDARTLARINA UYMA </a:t>
            </a:r>
          </a:p>
        </p:txBody>
      </p:sp>
      <p:sp>
        <p:nvSpPr>
          <p:cNvPr id="3" name="İçerik Yer Tutucusu 2">
            <a:extLst>
              <a:ext uri="{FF2B5EF4-FFF2-40B4-BE49-F238E27FC236}">
                <a16:creationId xmlns:a16="http://schemas.microsoft.com/office/drawing/2014/main" xmlns="" id="{0DEAE46E-904C-0BEC-787C-4508D47DC067}"/>
              </a:ext>
            </a:extLst>
          </p:cNvPr>
          <p:cNvSpPr>
            <a:spLocks noGrp="1"/>
          </p:cNvSpPr>
          <p:nvPr>
            <p:ph idx="1"/>
          </p:nvPr>
        </p:nvSpPr>
        <p:spPr/>
        <p:txBody>
          <a:bodyPr/>
          <a:lstStyle/>
          <a:p>
            <a:r>
              <a:rPr lang="tr-TR" sz="2400" dirty="0"/>
              <a:t>Hizmet almak için kamu kurumlarına müracaat eden vatandaşlar, çoğu zaman iş ve işlemlerle ilgili hangi belgelerin gerektiğini, nereye müracaat edeceklerini, nasıl bir yol izleyeceklerini ve işlerinin ne kadar sürede tamamlanacağını bilememektedirler.</a:t>
            </a:r>
          </a:p>
          <a:p>
            <a:r>
              <a:rPr lang="tr-TR" sz="2400" dirty="0"/>
              <a:t>Hizmet standartları ve iş süreçleri belirlenerek internet, afiş, levha, el ilanı, broşür vb. yönlendiriciler vasıtasıyla halka duyurulmalı ve iş ve işlemler bu standartlara göre yürütülmelidir.</a:t>
            </a:r>
          </a:p>
          <a:p>
            <a:endParaRPr lang="tr-TR" dirty="0"/>
          </a:p>
        </p:txBody>
      </p:sp>
    </p:spTree>
    <p:extLst>
      <p:ext uri="{BB962C8B-B14F-4D97-AF65-F5344CB8AC3E}">
        <p14:creationId xmlns:p14="http://schemas.microsoft.com/office/powerpoint/2010/main" val="3735102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3460D42-4043-BE73-8071-F930A4D34996}"/>
              </a:ext>
            </a:extLst>
          </p:cNvPr>
          <p:cNvSpPr>
            <a:spLocks noGrp="1"/>
          </p:cNvSpPr>
          <p:nvPr>
            <p:ph type="title"/>
          </p:nvPr>
        </p:nvSpPr>
        <p:spPr/>
        <p:txBody>
          <a:bodyPr>
            <a:normAutofit fontScale="90000"/>
          </a:bodyPr>
          <a:lstStyle/>
          <a:p>
            <a:r>
              <a:rPr lang="tr-TR" dirty="0"/>
              <a:t>BUZDA KAYMAK YA DA KAYGAN ZEMİN ETKİSİ</a:t>
            </a:r>
          </a:p>
        </p:txBody>
      </p:sp>
      <p:sp>
        <p:nvSpPr>
          <p:cNvPr id="3" name="İçerik Yer Tutucusu 2">
            <a:extLst>
              <a:ext uri="{FF2B5EF4-FFF2-40B4-BE49-F238E27FC236}">
                <a16:creationId xmlns:a16="http://schemas.microsoft.com/office/drawing/2014/main" xmlns="" id="{F648E19F-6EBA-5854-DAE1-994020B4C494}"/>
              </a:ext>
            </a:extLst>
          </p:cNvPr>
          <p:cNvSpPr>
            <a:spLocks noGrp="1"/>
          </p:cNvSpPr>
          <p:nvPr>
            <p:ph idx="1"/>
          </p:nvPr>
        </p:nvSpPr>
        <p:spPr/>
        <p:txBody>
          <a:bodyPr>
            <a:normAutofit/>
          </a:bodyPr>
          <a:lstStyle/>
          <a:p>
            <a:r>
              <a:rPr lang="tr-TR" sz="2400" dirty="0"/>
              <a:t>Etik olarak istenmeyen sonuçlara sahip olabilen bir ilk adımın atılması, standartların dışına çıkılması kaçınılmaz olarak kişiyi daha sonraki adımları da atmak zorunda bırakır.</a:t>
            </a:r>
          </a:p>
          <a:p>
            <a:r>
              <a:rPr lang="tr-TR" sz="2400" dirty="0"/>
              <a:t>O nedenle herhangi bir nedenle etik dışı bir adım attığınızda yokuş aşağı buzda kaymış olursunuz ve toparlanmaya çalışsanız da tekrar kayarsınız. Artık başlangıç noktasına dönmek çok zordur. O nedenle ilk adım, ilk taviz etik dışı davranışlarda çok önemlidir.</a:t>
            </a:r>
          </a:p>
        </p:txBody>
      </p:sp>
    </p:spTree>
    <p:extLst>
      <p:ext uri="{BB962C8B-B14F-4D97-AF65-F5344CB8AC3E}">
        <p14:creationId xmlns:p14="http://schemas.microsoft.com/office/powerpoint/2010/main" val="1142052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B24E9C1-6C40-7CC1-3E77-8960A6FB7C69}"/>
              </a:ext>
            </a:extLst>
          </p:cNvPr>
          <p:cNvSpPr>
            <a:spLocks noGrp="1"/>
          </p:cNvSpPr>
          <p:nvPr>
            <p:ph type="title"/>
          </p:nvPr>
        </p:nvSpPr>
        <p:spPr/>
        <p:txBody>
          <a:bodyPr/>
          <a:lstStyle/>
          <a:p>
            <a:r>
              <a:rPr lang="tr-TR" dirty="0"/>
              <a:t>4. AMAÇ VE MİSYONA BAĞLILIK </a:t>
            </a:r>
          </a:p>
        </p:txBody>
      </p:sp>
      <p:sp>
        <p:nvSpPr>
          <p:cNvPr id="3" name="İçerik Yer Tutucusu 2">
            <a:extLst>
              <a:ext uri="{FF2B5EF4-FFF2-40B4-BE49-F238E27FC236}">
                <a16:creationId xmlns:a16="http://schemas.microsoft.com/office/drawing/2014/main" xmlns="" id="{6FFE2328-C29F-C4F8-6C0B-F3457707C871}"/>
              </a:ext>
            </a:extLst>
          </p:cNvPr>
          <p:cNvSpPr>
            <a:spLocks noGrp="1"/>
          </p:cNvSpPr>
          <p:nvPr>
            <p:ph idx="1"/>
          </p:nvPr>
        </p:nvSpPr>
        <p:spPr/>
        <p:txBody>
          <a:bodyPr>
            <a:normAutofit/>
          </a:bodyPr>
          <a:lstStyle/>
          <a:p>
            <a:endParaRPr lang="tr-TR" sz="2400" dirty="0"/>
          </a:p>
          <a:p>
            <a:r>
              <a:rPr lang="tr-TR" sz="2400" dirty="0"/>
              <a:t>Kamu görevlilerinin, çalıştıkları kurum veya kuruluşun amaçlarına ve misyonuna uygun davranmaları, ülkenin çıkarları, toplumun refahı ve kurumlarının hizmet idealleri doğrultusunda hareket etmeleri gereklidir.</a:t>
            </a:r>
          </a:p>
        </p:txBody>
      </p:sp>
    </p:spTree>
    <p:extLst>
      <p:ext uri="{BB962C8B-B14F-4D97-AF65-F5344CB8AC3E}">
        <p14:creationId xmlns:p14="http://schemas.microsoft.com/office/powerpoint/2010/main" val="2106780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04F1EB9-AB59-C2F5-37D8-805BAD2FD07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AEB25AB7-B0CC-CCD3-2DAC-CB6ABD76F03E}"/>
              </a:ext>
            </a:extLst>
          </p:cNvPr>
          <p:cNvSpPr>
            <a:spLocks noGrp="1"/>
          </p:cNvSpPr>
          <p:nvPr>
            <p:ph idx="1"/>
          </p:nvPr>
        </p:nvSpPr>
        <p:spPr/>
        <p:txBody>
          <a:bodyPr>
            <a:normAutofit/>
          </a:bodyPr>
          <a:lstStyle/>
          <a:p>
            <a:endParaRPr lang="tr-TR" sz="2800" dirty="0"/>
          </a:p>
          <a:p>
            <a:endParaRPr lang="tr-TR" sz="2800" dirty="0"/>
          </a:p>
          <a:p>
            <a:r>
              <a:rPr lang="tr-TR" sz="2800" dirty="0"/>
              <a:t>Etik, insan tutum ve davranışlarının iyi-kötü ya da doğru-yanlış açısından değerlendirilmesidir.</a:t>
            </a:r>
          </a:p>
        </p:txBody>
      </p:sp>
    </p:spTree>
    <p:extLst>
      <p:ext uri="{BB962C8B-B14F-4D97-AF65-F5344CB8AC3E}">
        <p14:creationId xmlns:p14="http://schemas.microsoft.com/office/powerpoint/2010/main" val="1795984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D14966E-2968-E9AD-14D4-0F17BEE758FF}"/>
              </a:ext>
            </a:extLst>
          </p:cNvPr>
          <p:cNvSpPr>
            <a:spLocks noGrp="1"/>
          </p:cNvSpPr>
          <p:nvPr>
            <p:ph type="title"/>
          </p:nvPr>
        </p:nvSpPr>
        <p:spPr/>
        <p:txBody>
          <a:bodyPr/>
          <a:lstStyle/>
          <a:p>
            <a:r>
              <a:rPr lang="tr-TR" dirty="0"/>
              <a:t>5. DÜRÜSTLÜK VE TARAFSIZLIK </a:t>
            </a:r>
          </a:p>
        </p:txBody>
      </p:sp>
      <p:sp>
        <p:nvSpPr>
          <p:cNvPr id="3" name="İçerik Yer Tutucusu 2">
            <a:extLst>
              <a:ext uri="{FF2B5EF4-FFF2-40B4-BE49-F238E27FC236}">
                <a16:creationId xmlns:a16="http://schemas.microsoft.com/office/drawing/2014/main" xmlns="" id="{03861A80-1716-F7C5-4174-FE857E83C873}"/>
              </a:ext>
            </a:extLst>
          </p:cNvPr>
          <p:cNvSpPr>
            <a:spLocks noGrp="1"/>
          </p:cNvSpPr>
          <p:nvPr>
            <p:ph idx="1"/>
          </p:nvPr>
        </p:nvSpPr>
        <p:spPr/>
        <p:txBody>
          <a:bodyPr/>
          <a:lstStyle/>
          <a:p>
            <a:r>
              <a:rPr lang="tr-TR" dirty="0"/>
              <a:t>DOĞRULUK</a:t>
            </a:r>
          </a:p>
          <a:p>
            <a:pPr marL="0" indent="0">
              <a:buNone/>
            </a:pPr>
            <a:r>
              <a:rPr lang="tr-TR" dirty="0"/>
              <a:t>Doğruluk, vazgeçmesi için yapılan bütün caydırıcı etkilere rağmen ilkelerine tutarlı bir şekilde bağlılık göstermektir. </a:t>
            </a:r>
          </a:p>
          <a:p>
            <a:r>
              <a:rPr lang="tr-TR" dirty="0"/>
              <a:t>DÜRÜSTLÜK</a:t>
            </a:r>
          </a:p>
          <a:p>
            <a:pPr marL="0" indent="0">
              <a:buNone/>
            </a:pPr>
            <a:r>
              <a:rPr lang="tr-TR" dirty="0"/>
              <a:t>Dürüstlük, içinde aldatma ve hile olmayan, adil ve güvenilir davranışlar sergilemektir. Sözümüze bağlı kalmaktır. </a:t>
            </a:r>
          </a:p>
          <a:p>
            <a:r>
              <a:rPr lang="tr-TR" dirty="0"/>
              <a:t>TARAFSIZLIK</a:t>
            </a:r>
          </a:p>
          <a:p>
            <a:pPr marL="0" indent="0">
              <a:buNone/>
            </a:pPr>
            <a:r>
              <a:rPr lang="tr-TR" dirty="0"/>
              <a:t>Tarafsızlık, her türlü öznel etki ve ögelerden bağımsız olabilme, objektiflik durumunu tanımlar. </a:t>
            </a:r>
            <a:r>
              <a:rPr lang="tr-TR" dirty="0" err="1"/>
              <a:t>Subjektiflik</a:t>
            </a:r>
            <a:r>
              <a:rPr lang="tr-TR" dirty="0"/>
              <a:t> ise kişiden kişiye değişen, kişinin kendi ön yargı, algı ve varsayımlarını kattığı; kişisel yargılarına göre şekillenme içerir. Tarafsızlık, yansız kalmayı, gerçeği yansıtmayı, deneye, gözleme, kanıta ve somut verilere göre hareket etmeyi gerektirir.</a:t>
            </a:r>
          </a:p>
        </p:txBody>
      </p:sp>
    </p:spTree>
    <p:extLst>
      <p:ext uri="{BB962C8B-B14F-4D97-AF65-F5344CB8AC3E}">
        <p14:creationId xmlns:p14="http://schemas.microsoft.com/office/powerpoint/2010/main" val="1316595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5063E6F-A5B6-A85E-ADB6-FC691C56103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9C748CF1-198B-87D3-BB95-D062B5F67580}"/>
              </a:ext>
            </a:extLst>
          </p:cNvPr>
          <p:cNvSpPr>
            <a:spLocks noGrp="1"/>
          </p:cNvSpPr>
          <p:nvPr>
            <p:ph idx="1"/>
          </p:nvPr>
        </p:nvSpPr>
        <p:spPr/>
        <p:txBody>
          <a:bodyPr>
            <a:normAutofit/>
          </a:bodyPr>
          <a:lstStyle/>
          <a:p>
            <a:pPr marL="0" indent="0">
              <a:buNone/>
            </a:pPr>
            <a:r>
              <a:rPr lang="tr-TR" sz="2400" dirty="0"/>
              <a:t>Kamu görevlilerinin; tüm eylem ve işlemlerinde yasallık, adalet, eşitlik ve dürüstlük ilkeleri doğrultusunda hareket etmeleri zorunludur. Bu çerçevede, görevlerini yerine getirirken ve hizmetlerden yararlandırmada dil, din, felsefi inanç, siyasi düşünce, ırk, cinsiyet ve benzeri sebeplerle ayrım yapamazlar, insan hak ve özgürlüklerine aykırı veya kısıtlayıcı muamelede ve fırsat eşitliğini engelleyici davranış ve uygulamalarda bulunamazlar. </a:t>
            </a:r>
          </a:p>
        </p:txBody>
      </p:sp>
    </p:spTree>
    <p:extLst>
      <p:ext uri="{BB962C8B-B14F-4D97-AF65-F5344CB8AC3E}">
        <p14:creationId xmlns:p14="http://schemas.microsoft.com/office/powerpoint/2010/main" val="3118742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BDDC035-D4E2-2C91-95A3-AD4207E76DCA}"/>
              </a:ext>
            </a:extLst>
          </p:cNvPr>
          <p:cNvSpPr>
            <a:spLocks noGrp="1"/>
          </p:cNvSpPr>
          <p:nvPr>
            <p:ph type="title"/>
          </p:nvPr>
        </p:nvSpPr>
        <p:spPr/>
        <p:txBody>
          <a:bodyPr/>
          <a:lstStyle/>
          <a:p>
            <a:r>
              <a:rPr lang="tr-TR" dirty="0"/>
              <a:t>6. SAYGINLIK VE GÜVEN </a:t>
            </a:r>
          </a:p>
        </p:txBody>
      </p:sp>
      <p:sp>
        <p:nvSpPr>
          <p:cNvPr id="3" name="İçerik Yer Tutucusu 2">
            <a:extLst>
              <a:ext uri="{FF2B5EF4-FFF2-40B4-BE49-F238E27FC236}">
                <a16:creationId xmlns:a16="http://schemas.microsoft.com/office/drawing/2014/main" xmlns="" id="{98879BAF-D5EA-A8CB-01B1-940416C762E3}"/>
              </a:ext>
            </a:extLst>
          </p:cNvPr>
          <p:cNvSpPr>
            <a:spLocks noGrp="1"/>
          </p:cNvSpPr>
          <p:nvPr>
            <p:ph idx="1"/>
          </p:nvPr>
        </p:nvSpPr>
        <p:spPr/>
        <p:txBody>
          <a:bodyPr>
            <a:normAutofit/>
          </a:bodyPr>
          <a:lstStyle/>
          <a:p>
            <a:pPr marL="0" indent="0">
              <a:buNone/>
            </a:pPr>
            <a:r>
              <a:rPr lang="tr-TR" sz="2400" dirty="0"/>
              <a:t>Güven, korku, çekinme ve kuşku duymadan inanma ve bağlanma duygusudur.</a:t>
            </a:r>
          </a:p>
          <a:p>
            <a:pPr marL="0" indent="0">
              <a:buNone/>
            </a:pPr>
            <a:r>
              <a:rPr lang="tr-TR" sz="2400" dirty="0"/>
              <a:t>Kişiye Güven </a:t>
            </a:r>
          </a:p>
          <a:p>
            <a:pPr marL="0" indent="0">
              <a:buNone/>
            </a:pPr>
            <a:r>
              <a:rPr lang="tr-TR" sz="2400" dirty="0"/>
              <a:t>Kuruma Güven </a:t>
            </a:r>
          </a:p>
          <a:p>
            <a:pPr marL="0" indent="0">
              <a:buNone/>
            </a:pPr>
            <a:r>
              <a:rPr lang="tr-TR" sz="2400" dirty="0"/>
              <a:t>Sisteme Güven </a:t>
            </a:r>
          </a:p>
          <a:p>
            <a:pPr marL="0" indent="0">
              <a:buNone/>
            </a:pPr>
            <a:r>
              <a:rPr lang="tr-TR" sz="2400" dirty="0"/>
              <a:t>Toplumun güvenine layık ve saygıdeğer olma</a:t>
            </a:r>
          </a:p>
          <a:p>
            <a:pPr marL="0" indent="0">
              <a:buNone/>
            </a:pPr>
            <a:r>
              <a:rPr lang="tr-TR" sz="2400" dirty="0"/>
              <a:t>Eylemlerinden ve sözlerinde güven sarsıcı yaklaşımlardan kaçınma</a:t>
            </a:r>
          </a:p>
        </p:txBody>
      </p:sp>
    </p:spTree>
    <p:extLst>
      <p:ext uri="{BB962C8B-B14F-4D97-AF65-F5344CB8AC3E}">
        <p14:creationId xmlns:p14="http://schemas.microsoft.com/office/powerpoint/2010/main" val="1998022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AA9FB85-E626-ED61-4682-33C1D1B70EF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E754D54B-9FA6-8926-F726-DAD4D9FFA54D}"/>
              </a:ext>
            </a:extLst>
          </p:cNvPr>
          <p:cNvSpPr>
            <a:spLocks noGrp="1"/>
          </p:cNvSpPr>
          <p:nvPr>
            <p:ph idx="1"/>
          </p:nvPr>
        </p:nvSpPr>
        <p:spPr/>
        <p:txBody>
          <a:bodyPr>
            <a:normAutofit/>
          </a:bodyPr>
          <a:lstStyle/>
          <a:p>
            <a:endParaRPr lang="tr-TR" sz="2400" dirty="0"/>
          </a:p>
          <a:p>
            <a:r>
              <a:rPr lang="tr-TR" sz="2400" dirty="0"/>
              <a:t>Kamu görevleri, kamu yönetimine güveni sağlayacak şekilde davranırlar ve görevin gerektirdiği itibar ve güvene layık olduklarını davranışlarıyla göstermeleri gerekir.</a:t>
            </a:r>
          </a:p>
          <a:p>
            <a:r>
              <a:rPr lang="tr-TR" sz="2400" dirty="0"/>
              <a:t>Bu çerçevede halkın kamu hizmetine güven duygusunu zedeleyen, şüphe yaratan ve adalet ilkesine zarar veren davranışlarda bulunmaktan da kaçınmaları zorunludur.</a:t>
            </a:r>
          </a:p>
        </p:txBody>
      </p:sp>
    </p:spTree>
    <p:extLst>
      <p:ext uri="{BB962C8B-B14F-4D97-AF65-F5344CB8AC3E}">
        <p14:creationId xmlns:p14="http://schemas.microsoft.com/office/powerpoint/2010/main" val="2579065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1C60794-EC63-4E66-C0BA-D6B6CCA7AD2B}"/>
              </a:ext>
            </a:extLst>
          </p:cNvPr>
          <p:cNvSpPr>
            <a:spLocks noGrp="1"/>
          </p:cNvSpPr>
          <p:nvPr>
            <p:ph type="title"/>
          </p:nvPr>
        </p:nvSpPr>
        <p:spPr/>
        <p:txBody>
          <a:bodyPr/>
          <a:lstStyle/>
          <a:p>
            <a:r>
              <a:rPr lang="tr-TR" dirty="0"/>
              <a:t>7. NEZAKET VE SAYGI </a:t>
            </a:r>
          </a:p>
        </p:txBody>
      </p:sp>
      <p:sp>
        <p:nvSpPr>
          <p:cNvPr id="3" name="İçerik Yer Tutucusu 2">
            <a:extLst>
              <a:ext uri="{FF2B5EF4-FFF2-40B4-BE49-F238E27FC236}">
                <a16:creationId xmlns:a16="http://schemas.microsoft.com/office/drawing/2014/main" xmlns="" id="{A5C36103-7863-A0A8-0543-5CAADCEB41DF}"/>
              </a:ext>
            </a:extLst>
          </p:cNvPr>
          <p:cNvSpPr>
            <a:spLocks noGrp="1"/>
          </p:cNvSpPr>
          <p:nvPr>
            <p:ph idx="1"/>
          </p:nvPr>
        </p:nvSpPr>
        <p:spPr/>
        <p:txBody>
          <a:bodyPr>
            <a:noAutofit/>
          </a:bodyPr>
          <a:lstStyle/>
          <a:p>
            <a:pPr marL="0" indent="0">
              <a:buNone/>
            </a:pPr>
            <a:r>
              <a:rPr lang="tr-TR" sz="2000" dirty="0"/>
              <a:t>Kamu görevlileri;</a:t>
            </a:r>
          </a:p>
          <a:p>
            <a:pPr>
              <a:buFont typeface="Wingdings" panose="05000000000000000000" pitchFamily="2" charset="2"/>
              <a:buChar char="Ø"/>
            </a:pPr>
            <a:r>
              <a:rPr lang="tr-TR" sz="2000" dirty="0"/>
              <a:t>İnsan onurunu her şeyin üstünde tutarlar,</a:t>
            </a:r>
          </a:p>
          <a:p>
            <a:pPr>
              <a:buFont typeface="Wingdings" panose="05000000000000000000" pitchFamily="2" charset="2"/>
              <a:buChar char="Ø"/>
            </a:pPr>
            <a:r>
              <a:rPr lang="tr-TR" sz="2000" dirty="0"/>
              <a:t>İnsanın değerine ve onuruna saygı gösterirler,</a:t>
            </a:r>
          </a:p>
          <a:p>
            <a:pPr>
              <a:buFont typeface="Wingdings" panose="05000000000000000000" pitchFamily="2" charset="2"/>
              <a:buChar char="Ø"/>
            </a:pPr>
            <a:r>
              <a:rPr lang="tr-TR" sz="2000" dirty="0"/>
              <a:t>Kontrollerini kaybetmez ve sinirlenmezler,</a:t>
            </a:r>
          </a:p>
          <a:p>
            <a:pPr>
              <a:buFont typeface="Wingdings" panose="05000000000000000000" pitchFamily="2" charset="2"/>
              <a:buChar char="Ø"/>
            </a:pPr>
            <a:r>
              <a:rPr lang="tr-TR" sz="2000" dirty="0"/>
              <a:t>Saygılı ve nazik bir dil kullanırlar,</a:t>
            </a:r>
          </a:p>
          <a:p>
            <a:pPr>
              <a:buFont typeface="Wingdings" panose="05000000000000000000" pitchFamily="2" charset="2"/>
              <a:buChar char="Ø"/>
            </a:pPr>
            <a:r>
              <a:rPr lang="tr-TR" sz="2000" dirty="0"/>
              <a:t>İnsanların ilgi ve gereksinimlerine duyarlı davranırlar,</a:t>
            </a:r>
          </a:p>
          <a:p>
            <a:pPr>
              <a:buFont typeface="Wingdings" panose="05000000000000000000" pitchFamily="2" charset="2"/>
              <a:buChar char="Ø"/>
            </a:pPr>
            <a:r>
              <a:rPr lang="tr-TR" sz="2000" dirty="0"/>
              <a:t>Konuşmalarında insanları yaralayabilecek bir dil kullanmaktan kaçınırlar,</a:t>
            </a:r>
          </a:p>
          <a:p>
            <a:pPr>
              <a:buFont typeface="Wingdings" panose="05000000000000000000" pitchFamily="2" charset="2"/>
              <a:buChar char="Ø"/>
            </a:pPr>
            <a:r>
              <a:rPr lang="tr-TR" sz="2000" dirty="0"/>
              <a:t>Herkesin özerkliğine ve kararlarına saygı; insanlar arasındaki farklılıklara saygı gösterirler.</a:t>
            </a:r>
          </a:p>
        </p:txBody>
      </p:sp>
    </p:spTree>
    <p:extLst>
      <p:ext uri="{BB962C8B-B14F-4D97-AF65-F5344CB8AC3E}">
        <p14:creationId xmlns:p14="http://schemas.microsoft.com/office/powerpoint/2010/main" val="962096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7A9C527-BCFA-7915-8D9C-2CE396C05A7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164311E1-311B-DE4E-E2E5-4304A41E911E}"/>
              </a:ext>
            </a:extLst>
          </p:cNvPr>
          <p:cNvSpPr>
            <a:spLocks noGrp="1"/>
          </p:cNvSpPr>
          <p:nvPr>
            <p:ph idx="1"/>
          </p:nvPr>
        </p:nvSpPr>
        <p:spPr/>
        <p:txBody>
          <a:bodyPr/>
          <a:lstStyle/>
          <a:p>
            <a:pPr marL="0" indent="0">
              <a:buNone/>
            </a:pPr>
            <a:endParaRPr lang="tr-TR" sz="2400" dirty="0"/>
          </a:p>
          <a:p>
            <a:pPr marL="0" indent="0">
              <a:buNone/>
            </a:pPr>
            <a:r>
              <a:rPr lang="tr-TR" sz="2400" dirty="0"/>
              <a:t>Bütün insanlar onur ve haklar bakımından eşit doğarlar, akıl ve vicdana sahiptirler. Birbirlerine karşı kardeşlik zihniyetiyle hareket etmelidirler.</a:t>
            </a:r>
          </a:p>
          <a:p>
            <a:pPr marL="0" indent="0">
              <a:buNone/>
            </a:pPr>
            <a:endParaRPr lang="tr-TR" dirty="0"/>
          </a:p>
          <a:p>
            <a:pPr marL="0" indent="0" algn="r">
              <a:buNone/>
            </a:pPr>
            <a:r>
              <a:rPr lang="tr-TR" sz="2400" dirty="0"/>
              <a:t>İnsan Hakları Evrensel Bildirisi </a:t>
            </a:r>
          </a:p>
        </p:txBody>
      </p:sp>
    </p:spTree>
    <p:extLst>
      <p:ext uri="{BB962C8B-B14F-4D97-AF65-F5344CB8AC3E}">
        <p14:creationId xmlns:p14="http://schemas.microsoft.com/office/powerpoint/2010/main" val="916391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9B6EE25-0FCF-E436-2005-3B69BBA7CA5D}"/>
              </a:ext>
            </a:extLst>
          </p:cNvPr>
          <p:cNvSpPr>
            <a:spLocks noGrp="1"/>
          </p:cNvSpPr>
          <p:nvPr>
            <p:ph type="title"/>
          </p:nvPr>
        </p:nvSpPr>
        <p:spPr/>
        <p:txBody>
          <a:bodyPr/>
          <a:lstStyle/>
          <a:p>
            <a:r>
              <a:rPr lang="tr-TR" dirty="0"/>
              <a:t>8. YETKİLİ MAKAMLARA BİLDİRİM </a:t>
            </a:r>
          </a:p>
        </p:txBody>
      </p:sp>
      <p:sp>
        <p:nvSpPr>
          <p:cNvPr id="3" name="İçerik Yer Tutucusu 2">
            <a:extLst>
              <a:ext uri="{FF2B5EF4-FFF2-40B4-BE49-F238E27FC236}">
                <a16:creationId xmlns:a16="http://schemas.microsoft.com/office/drawing/2014/main" xmlns="" id="{0F0ACFED-0CBB-E65F-87DD-76E6E890532C}"/>
              </a:ext>
            </a:extLst>
          </p:cNvPr>
          <p:cNvSpPr>
            <a:spLocks noGrp="1"/>
          </p:cNvSpPr>
          <p:nvPr>
            <p:ph idx="1"/>
          </p:nvPr>
        </p:nvSpPr>
        <p:spPr/>
        <p:txBody>
          <a:bodyPr>
            <a:normAutofit/>
          </a:bodyPr>
          <a:lstStyle/>
          <a:p>
            <a:pPr marL="0" indent="0">
              <a:buNone/>
            </a:pPr>
            <a:endParaRPr lang="tr-TR" sz="2400" dirty="0"/>
          </a:p>
          <a:p>
            <a:pPr marL="0" indent="0">
              <a:buNone/>
            </a:pPr>
            <a:r>
              <a:rPr lang="tr-TR" sz="2400" dirty="0"/>
              <a:t>Kamu görevlileri, etik davranış ilkeleri ile bağdaşmayan veya yasadışı iş ve eylemlerde bulunmalarının talep edilmesi veya hizmetlerin yürütülürken bu tür bir eylem veya işlemin görülmesi ya da haberdar olunması halinde durumu yetkili makamlara bildirmekle yükümlüdürler.</a:t>
            </a:r>
          </a:p>
        </p:txBody>
      </p:sp>
    </p:spTree>
    <p:extLst>
      <p:ext uri="{BB962C8B-B14F-4D97-AF65-F5344CB8AC3E}">
        <p14:creationId xmlns:p14="http://schemas.microsoft.com/office/powerpoint/2010/main" val="2142055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5151BF1-4F9B-B72F-F405-6E26CEBC8F76}"/>
              </a:ext>
            </a:extLst>
          </p:cNvPr>
          <p:cNvSpPr>
            <a:spLocks noGrp="1"/>
          </p:cNvSpPr>
          <p:nvPr>
            <p:ph type="title"/>
          </p:nvPr>
        </p:nvSpPr>
        <p:spPr>
          <a:xfrm>
            <a:off x="681038" y="1518082"/>
            <a:ext cx="8543925" cy="1028348"/>
          </a:xfrm>
        </p:spPr>
        <p:txBody>
          <a:bodyPr>
            <a:normAutofit fontScale="90000"/>
          </a:bodyPr>
          <a:lstStyle/>
          <a:p>
            <a:r>
              <a:rPr lang="tr-TR" dirty="0"/>
              <a:t>9. GÖREV VE YETKİLERİN MENFAAT SAĞLAMAK AMACIYLA KULLANILMAMASI </a:t>
            </a:r>
          </a:p>
        </p:txBody>
      </p:sp>
      <p:sp>
        <p:nvSpPr>
          <p:cNvPr id="3" name="İçerik Yer Tutucusu 2">
            <a:extLst>
              <a:ext uri="{FF2B5EF4-FFF2-40B4-BE49-F238E27FC236}">
                <a16:creationId xmlns:a16="http://schemas.microsoft.com/office/drawing/2014/main" xmlns="" id="{389376B9-CDFE-6F47-F644-0A445B0B20DC}"/>
              </a:ext>
            </a:extLst>
          </p:cNvPr>
          <p:cNvSpPr>
            <a:spLocks noGrp="1"/>
          </p:cNvSpPr>
          <p:nvPr>
            <p:ph idx="1"/>
          </p:nvPr>
        </p:nvSpPr>
        <p:spPr>
          <a:xfrm>
            <a:off x="681038" y="2801073"/>
            <a:ext cx="8543925" cy="3375890"/>
          </a:xfrm>
        </p:spPr>
        <p:txBody>
          <a:bodyPr>
            <a:normAutofit/>
          </a:bodyPr>
          <a:lstStyle/>
          <a:p>
            <a:pPr marL="0" indent="0">
              <a:buNone/>
            </a:pPr>
            <a:endParaRPr lang="tr-TR" sz="2400" dirty="0"/>
          </a:p>
          <a:p>
            <a:pPr marL="0" indent="0">
              <a:buNone/>
            </a:pPr>
            <a:endParaRPr lang="tr-TR" sz="2400" dirty="0"/>
          </a:p>
          <a:p>
            <a:pPr marL="0" indent="0">
              <a:buNone/>
            </a:pPr>
            <a:r>
              <a:rPr lang="tr-TR" sz="2400" dirty="0"/>
              <a:t>«Yolsuzluk, kamu gücünün özel çıkarlar amacıyla kötüye kullanılmasıdır.»</a:t>
            </a:r>
          </a:p>
        </p:txBody>
      </p:sp>
    </p:spTree>
    <p:extLst>
      <p:ext uri="{BB962C8B-B14F-4D97-AF65-F5344CB8AC3E}">
        <p14:creationId xmlns:p14="http://schemas.microsoft.com/office/powerpoint/2010/main" val="3303405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A629AE8-C839-B8AF-3D02-CBD8E1454B2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7CD22FEE-6C69-5B42-4333-7263FDB41C64}"/>
              </a:ext>
            </a:extLst>
          </p:cNvPr>
          <p:cNvSpPr>
            <a:spLocks noGrp="1"/>
          </p:cNvSpPr>
          <p:nvPr>
            <p:ph idx="1"/>
          </p:nvPr>
        </p:nvSpPr>
        <p:spPr/>
        <p:txBody>
          <a:bodyPr>
            <a:normAutofit/>
          </a:bodyPr>
          <a:lstStyle/>
          <a:p>
            <a:endParaRPr lang="tr-TR" sz="2400" dirty="0"/>
          </a:p>
          <a:p>
            <a:r>
              <a:rPr lang="tr-TR" sz="2400" dirty="0"/>
              <a:t>Kamu görevlileri; görev, unvan ve yetkilerini kullanarak kendileri, yakınları veya üçüncü kişiler lehine menfaat sağlayamaz ve aracılıkta bulunamazlar, akraba, eş, dost ve </a:t>
            </a:r>
            <a:r>
              <a:rPr lang="tr-TR" sz="2400" dirty="0" err="1"/>
              <a:t>hemşehri</a:t>
            </a:r>
            <a:r>
              <a:rPr lang="tr-TR" sz="2400" dirty="0"/>
              <a:t> kayırmacılığı, siyasal kayırmacılık veya herhangi bir nedenle ayrımcılık veya kayırmacılık yapamazlar.</a:t>
            </a:r>
          </a:p>
        </p:txBody>
      </p:sp>
    </p:spTree>
    <p:extLst>
      <p:ext uri="{BB962C8B-B14F-4D97-AF65-F5344CB8AC3E}">
        <p14:creationId xmlns:p14="http://schemas.microsoft.com/office/powerpoint/2010/main" val="4157665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3251E65-44C0-CB3A-FAC3-B7F3AFC870E0}"/>
              </a:ext>
            </a:extLst>
          </p:cNvPr>
          <p:cNvSpPr>
            <a:spLocks noGrp="1"/>
          </p:cNvSpPr>
          <p:nvPr>
            <p:ph type="title"/>
          </p:nvPr>
        </p:nvSpPr>
        <p:spPr/>
        <p:txBody>
          <a:bodyPr/>
          <a:lstStyle/>
          <a:p>
            <a:r>
              <a:rPr lang="tr-TR" dirty="0"/>
              <a:t>10. ÇIKAR ÇATIŞMASINDAN KAÇINMAK </a:t>
            </a:r>
          </a:p>
        </p:txBody>
      </p:sp>
      <p:sp>
        <p:nvSpPr>
          <p:cNvPr id="3" name="İçerik Yer Tutucusu 2">
            <a:extLst>
              <a:ext uri="{FF2B5EF4-FFF2-40B4-BE49-F238E27FC236}">
                <a16:creationId xmlns:a16="http://schemas.microsoft.com/office/drawing/2014/main" xmlns="" id="{6309504E-7B6A-A83A-B8A0-5CBF7037CEAA}"/>
              </a:ext>
            </a:extLst>
          </p:cNvPr>
          <p:cNvSpPr>
            <a:spLocks noGrp="1"/>
          </p:cNvSpPr>
          <p:nvPr>
            <p:ph idx="1"/>
          </p:nvPr>
        </p:nvSpPr>
        <p:spPr/>
        <p:txBody>
          <a:bodyPr>
            <a:normAutofit/>
          </a:bodyPr>
          <a:lstStyle/>
          <a:p>
            <a:pPr marL="0" indent="0">
              <a:buNone/>
            </a:pPr>
            <a:endParaRPr lang="tr-TR" sz="2400" dirty="0"/>
          </a:p>
          <a:p>
            <a:pPr marL="0" indent="0">
              <a:buNone/>
            </a:pPr>
            <a:r>
              <a:rPr lang="tr-TR" sz="2400" dirty="0"/>
              <a:t>Çıkar çatışması; kamu görevlilerinin görevlerini tarafsız ve objektif şekilde icra etmelerini etkileyen ya da etkiliyormuş gibi gözüken ve kendilerine, yakınlarına, arkadaşlarına ya da ilişkide bulunduğu kişi ya da kuruluşlara sağlanan her türlü menfaati ve onlarla ilgili mali ya da diğer yükümlülükleri ve benzeri şahsi çıkarlara sahip olmaları halini ifade eder.</a:t>
            </a:r>
          </a:p>
        </p:txBody>
      </p:sp>
    </p:spTree>
    <p:extLst>
      <p:ext uri="{BB962C8B-B14F-4D97-AF65-F5344CB8AC3E}">
        <p14:creationId xmlns:p14="http://schemas.microsoft.com/office/powerpoint/2010/main" val="2219821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416B44B-22A4-C141-5FE8-B325438A9F9B}"/>
              </a:ext>
            </a:extLst>
          </p:cNvPr>
          <p:cNvSpPr>
            <a:spLocks noGrp="1"/>
          </p:cNvSpPr>
          <p:nvPr>
            <p:ph type="title"/>
          </p:nvPr>
        </p:nvSpPr>
        <p:spPr/>
        <p:txBody>
          <a:bodyPr/>
          <a:lstStyle/>
          <a:p>
            <a:r>
              <a:rPr lang="tr-TR" dirty="0"/>
              <a:t>ETİĞİN EN TEMEL İLKESİ</a:t>
            </a:r>
          </a:p>
        </p:txBody>
      </p:sp>
      <p:sp>
        <p:nvSpPr>
          <p:cNvPr id="3" name="İçerik Yer Tutucusu 2">
            <a:extLst>
              <a:ext uri="{FF2B5EF4-FFF2-40B4-BE49-F238E27FC236}">
                <a16:creationId xmlns:a16="http://schemas.microsoft.com/office/drawing/2014/main" xmlns="" id="{634C9268-9167-2009-082B-D0981FDDC756}"/>
              </a:ext>
            </a:extLst>
          </p:cNvPr>
          <p:cNvSpPr>
            <a:spLocks noGrp="1"/>
          </p:cNvSpPr>
          <p:nvPr>
            <p:ph idx="1"/>
          </p:nvPr>
        </p:nvSpPr>
        <p:spPr/>
        <p:txBody>
          <a:bodyPr>
            <a:normAutofit/>
          </a:bodyPr>
          <a:lstStyle/>
          <a:p>
            <a:pPr marL="0" indent="0" algn="ctr">
              <a:buNone/>
            </a:pPr>
            <a:endParaRPr lang="tr-TR" sz="2800" dirty="0"/>
          </a:p>
          <a:p>
            <a:pPr marL="0" indent="0" algn="ctr">
              <a:buNone/>
            </a:pPr>
            <a:endParaRPr lang="tr-TR" sz="2800" dirty="0"/>
          </a:p>
          <a:p>
            <a:pPr marL="0" indent="0" algn="ctr">
              <a:buNone/>
            </a:pPr>
            <a:r>
              <a:rPr lang="tr-TR" sz="2800" dirty="0"/>
              <a:t>ÖNCELİKLE ZARAR VERME!</a:t>
            </a:r>
          </a:p>
        </p:txBody>
      </p:sp>
    </p:spTree>
    <p:extLst>
      <p:ext uri="{BB962C8B-B14F-4D97-AF65-F5344CB8AC3E}">
        <p14:creationId xmlns:p14="http://schemas.microsoft.com/office/powerpoint/2010/main" val="2162286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55C1A5A-FF50-7D64-A07F-097C95750391}"/>
              </a:ext>
            </a:extLst>
          </p:cNvPr>
          <p:cNvSpPr>
            <a:spLocks noGrp="1"/>
          </p:cNvSpPr>
          <p:nvPr>
            <p:ph type="title"/>
          </p:nvPr>
        </p:nvSpPr>
        <p:spPr/>
        <p:txBody>
          <a:bodyPr>
            <a:normAutofit fontScale="90000"/>
          </a:bodyPr>
          <a:lstStyle/>
          <a:p>
            <a:r>
              <a:rPr lang="tr-TR" dirty="0"/>
              <a:t>11. </a:t>
            </a:r>
            <a:r>
              <a:rPr lang="es-ES" dirty="0"/>
              <a:t>HEDIYE ALMA VE MENFAAT SAĞLAMA YASAĞI </a:t>
            </a:r>
            <a:endParaRPr lang="tr-TR" dirty="0"/>
          </a:p>
        </p:txBody>
      </p:sp>
      <p:sp>
        <p:nvSpPr>
          <p:cNvPr id="3" name="İçerik Yer Tutucusu 2">
            <a:extLst>
              <a:ext uri="{FF2B5EF4-FFF2-40B4-BE49-F238E27FC236}">
                <a16:creationId xmlns:a16="http://schemas.microsoft.com/office/drawing/2014/main" xmlns="" id="{DB85BD82-0CF8-65BB-DE87-5479E11E9E1F}"/>
              </a:ext>
            </a:extLst>
          </p:cNvPr>
          <p:cNvSpPr>
            <a:spLocks noGrp="1"/>
          </p:cNvSpPr>
          <p:nvPr>
            <p:ph idx="1"/>
          </p:nvPr>
        </p:nvSpPr>
        <p:spPr/>
        <p:txBody>
          <a:bodyPr>
            <a:normAutofit/>
          </a:bodyPr>
          <a:lstStyle/>
          <a:p>
            <a:pPr marL="0" indent="0">
              <a:buNone/>
            </a:pPr>
            <a:r>
              <a:rPr lang="tr-TR" sz="2400" dirty="0"/>
              <a:t>Kamu görevlisinin:</a:t>
            </a:r>
          </a:p>
          <a:p>
            <a:pPr>
              <a:buFont typeface="Wingdings" panose="05000000000000000000" pitchFamily="2" charset="2"/>
              <a:buChar char="ü"/>
            </a:pPr>
            <a:r>
              <a:rPr lang="tr-TR" sz="2400" dirty="0"/>
              <a:t>Tarafsızlığını,</a:t>
            </a:r>
          </a:p>
          <a:p>
            <a:pPr>
              <a:buFont typeface="Wingdings" panose="05000000000000000000" pitchFamily="2" charset="2"/>
              <a:buChar char="ü"/>
            </a:pPr>
            <a:r>
              <a:rPr lang="tr-TR" sz="2400" dirty="0"/>
              <a:t>Performansını,</a:t>
            </a:r>
          </a:p>
          <a:p>
            <a:pPr>
              <a:buFont typeface="Wingdings" panose="05000000000000000000" pitchFamily="2" charset="2"/>
              <a:buChar char="ü"/>
            </a:pPr>
            <a:r>
              <a:rPr lang="tr-TR" sz="2400" dirty="0"/>
              <a:t>Kararını,</a:t>
            </a:r>
          </a:p>
          <a:p>
            <a:pPr>
              <a:buFont typeface="Wingdings" panose="05000000000000000000" pitchFamily="2" charset="2"/>
              <a:buChar char="ü"/>
            </a:pPr>
            <a:r>
              <a:rPr lang="tr-TR" sz="2400" dirty="0"/>
              <a:t>Görevini yapmasını etkileyen veya etkileme ihtimali bulunan,</a:t>
            </a:r>
          </a:p>
          <a:p>
            <a:pPr>
              <a:buFont typeface="Wingdings" panose="05000000000000000000" pitchFamily="2" charset="2"/>
              <a:buChar char="ü"/>
            </a:pPr>
            <a:r>
              <a:rPr lang="tr-TR" sz="2400" dirty="0"/>
              <a:t>Ekonomik değeri olan ya da olmayan, doğrudan ya da dolaylı olarak kabul edilen her türlü eşya ve menfaat hediye kapsamındadır (</a:t>
            </a:r>
            <a:r>
              <a:rPr lang="tr-TR" sz="2400" dirty="0" err="1"/>
              <a:t>md.</a:t>
            </a:r>
            <a:r>
              <a:rPr lang="tr-TR" sz="2400" dirty="0"/>
              <a:t> 15). </a:t>
            </a:r>
          </a:p>
        </p:txBody>
      </p:sp>
    </p:spTree>
    <p:extLst>
      <p:ext uri="{BB962C8B-B14F-4D97-AF65-F5344CB8AC3E}">
        <p14:creationId xmlns:p14="http://schemas.microsoft.com/office/powerpoint/2010/main" val="1427024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1574A2E-90F5-D205-050D-FE1190E0A5C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52A3DC97-B8B5-2BBA-E443-F97343EA818F}"/>
              </a:ext>
            </a:extLst>
          </p:cNvPr>
          <p:cNvSpPr>
            <a:spLocks noGrp="1"/>
          </p:cNvSpPr>
          <p:nvPr>
            <p:ph idx="1"/>
          </p:nvPr>
        </p:nvSpPr>
        <p:spPr/>
        <p:txBody>
          <a:bodyPr/>
          <a:lstStyle/>
          <a:p>
            <a:pPr marL="0" indent="0">
              <a:buNone/>
            </a:pPr>
            <a:endParaRPr lang="tr-TR" i="1" dirty="0"/>
          </a:p>
          <a:p>
            <a:pPr marL="0" indent="0">
              <a:buNone/>
            </a:pPr>
            <a:endParaRPr lang="tr-TR" i="1" dirty="0"/>
          </a:p>
          <a:p>
            <a:pPr marL="0" indent="0">
              <a:buNone/>
            </a:pPr>
            <a:r>
              <a:rPr lang="tr-TR" sz="2400" i="1" dirty="0"/>
              <a:t>Kamu görevlisi olmasaydım ya da işgal ettiğim makam ve mevkide bulunmasaydım, bu hediye yine de bana verilecek miydi?</a:t>
            </a:r>
          </a:p>
        </p:txBody>
      </p:sp>
    </p:spTree>
    <p:extLst>
      <p:ext uri="{BB962C8B-B14F-4D97-AF65-F5344CB8AC3E}">
        <p14:creationId xmlns:p14="http://schemas.microsoft.com/office/powerpoint/2010/main" val="842705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DD1FDF9-5356-99E8-996E-078CF8BB5AF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4AB0A3D0-6FCA-4189-9BA5-87B4F469EE31}"/>
              </a:ext>
            </a:extLst>
          </p:cNvPr>
          <p:cNvSpPr>
            <a:spLocks noGrp="1"/>
          </p:cNvSpPr>
          <p:nvPr>
            <p:ph idx="1"/>
          </p:nvPr>
        </p:nvSpPr>
        <p:spPr/>
        <p:txBody>
          <a:bodyPr/>
          <a:lstStyle/>
          <a:p>
            <a:pPr marL="0" indent="0">
              <a:buNone/>
            </a:pPr>
            <a:endParaRPr lang="tr-TR" dirty="0"/>
          </a:p>
          <a:p>
            <a:pPr marL="0" indent="0">
              <a:buNone/>
            </a:pPr>
            <a:endParaRPr lang="tr-TR" dirty="0"/>
          </a:p>
          <a:p>
            <a:pPr marL="0" indent="0">
              <a:buNone/>
            </a:pPr>
            <a:r>
              <a:rPr lang="tr-TR" sz="2400" dirty="0"/>
              <a:t>Kamu görevlileri, kamu kaynaklarını kullanarak hediye veremez, resmi gün, tören ve bayramlar dışında, hiçbir gerçek veya tüzel kişiye çelenk veya çiçek gönderemezler; görev ve hizmetle ilgisi olmayan kutlama, duyuru ve anma ilanları veremezler.</a:t>
            </a:r>
          </a:p>
        </p:txBody>
      </p:sp>
    </p:spTree>
    <p:extLst>
      <p:ext uri="{BB962C8B-B14F-4D97-AF65-F5344CB8AC3E}">
        <p14:creationId xmlns:p14="http://schemas.microsoft.com/office/powerpoint/2010/main" val="34311051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74BD052-C180-3B3E-BD4E-A11C0498DAD0}"/>
              </a:ext>
            </a:extLst>
          </p:cNvPr>
          <p:cNvSpPr>
            <a:spLocks noGrp="1"/>
          </p:cNvSpPr>
          <p:nvPr>
            <p:ph type="title"/>
          </p:nvPr>
        </p:nvSpPr>
        <p:spPr>
          <a:xfrm>
            <a:off x="681038" y="1342664"/>
            <a:ext cx="8543925" cy="381964"/>
          </a:xfrm>
        </p:spPr>
        <p:txBody>
          <a:bodyPr>
            <a:normAutofit/>
          </a:bodyPr>
          <a:lstStyle/>
          <a:p>
            <a:r>
              <a:rPr lang="tr-TR" sz="1800" dirty="0"/>
              <a:t>Aşağıda belirtilenler hediye alma yasağı kapsamı dışındadır:</a:t>
            </a:r>
          </a:p>
        </p:txBody>
      </p:sp>
      <p:sp>
        <p:nvSpPr>
          <p:cNvPr id="3" name="İçerik Yer Tutucusu 2">
            <a:extLst>
              <a:ext uri="{FF2B5EF4-FFF2-40B4-BE49-F238E27FC236}">
                <a16:creationId xmlns:a16="http://schemas.microsoft.com/office/drawing/2014/main" xmlns="" id="{005CEE70-2DBF-2F6C-EBCA-A7CAEDF2C9A3}"/>
              </a:ext>
            </a:extLst>
          </p:cNvPr>
          <p:cNvSpPr>
            <a:spLocks noGrp="1"/>
          </p:cNvSpPr>
          <p:nvPr>
            <p:ph idx="1"/>
          </p:nvPr>
        </p:nvSpPr>
        <p:spPr>
          <a:xfrm>
            <a:off x="681038" y="1851949"/>
            <a:ext cx="8543925" cy="4325014"/>
          </a:xfrm>
        </p:spPr>
        <p:txBody>
          <a:bodyPr/>
          <a:lstStyle/>
          <a:p>
            <a:pPr marL="342900" indent="-342900">
              <a:buFont typeface="+mj-lt"/>
              <a:buAutoNum type="arabicPeriod"/>
            </a:pPr>
            <a:r>
              <a:rPr lang="tr-TR" dirty="0"/>
              <a:t>Görev yapılan kuruma katkı anlamına gelen, kurum hizmetlerinin hukuka uygun yürütülmesini etkilemeyecek olan ve kamu hizmetine tahsis edilmek, kurumun demirbaş listesine kaydedilmek ve kamuoyuna açıklanmak koşuluyla alınanlar (makam aracı ve belli bir kamu görevlisinin hizmetine tahsis edilmek üzere alınan diğer hediyeler hariç) ile kurum ve kuruluşlara yapılan bağışlar,</a:t>
            </a:r>
          </a:p>
          <a:p>
            <a:pPr marL="342900" indent="-342900">
              <a:buFont typeface="+mj-lt"/>
              <a:buAutoNum type="arabicPeriod"/>
            </a:pPr>
            <a:r>
              <a:rPr lang="tr-TR" dirty="0"/>
              <a:t>Kitap, dergi, makale, kaset, takvim, CD veya buna benzer nitelikte olanlar,</a:t>
            </a:r>
          </a:p>
          <a:p>
            <a:pPr marL="342900" indent="-342900">
              <a:buFont typeface="+mj-lt"/>
              <a:buAutoNum type="arabicPeriod"/>
            </a:pPr>
            <a:r>
              <a:rPr lang="tr-TR" dirty="0"/>
              <a:t>Halka açık yarışmalarda, kampanyalarda veya etkinliklerde kazanılan ödül veya hediyeler,</a:t>
            </a:r>
          </a:p>
          <a:p>
            <a:pPr marL="342900" indent="-342900">
              <a:buFont typeface="+mj-lt"/>
              <a:buAutoNum type="arabicPeriod"/>
            </a:pPr>
            <a:r>
              <a:rPr lang="tr-TR" dirty="0"/>
              <a:t>Herkese açık konferans, sempozyum, forum, panel, yemek, resepsiyon veya buna benzer etkinliklerde verilen hatıra niteliğindeki hediyeler,</a:t>
            </a:r>
          </a:p>
          <a:p>
            <a:pPr marL="342900" indent="-342900">
              <a:buFont typeface="+mj-lt"/>
              <a:buAutoNum type="arabicPeriod"/>
            </a:pPr>
            <a:r>
              <a:rPr lang="tr-TR" dirty="0"/>
              <a:t>Tanıtım amacına yönelik, herkese dağıtılan ve sembolik değeri bulunan reklam ve el sanatları ürünleri,</a:t>
            </a:r>
          </a:p>
          <a:p>
            <a:pPr marL="342900" indent="-342900">
              <a:buFont typeface="+mj-lt"/>
              <a:buAutoNum type="arabicPeriod"/>
            </a:pPr>
            <a:r>
              <a:rPr lang="tr-TR" dirty="0"/>
              <a:t>Finans kurumlarından piyasa koşullarına göre alınan krediler.</a:t>
            </a:r>
          </a:p>
        </p:txBody>
      </p:sp>
    </p:spTree>
    <p:extLst>
      <p:ext uri="{BB962C8B-B14F-4D97-AF65-F5344CB8AC3E}">
        <p14:creationId xmlns:p14="http://schemas.microsoft.com/office/powerpoint/2010/main" val="1743944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16D63DF-B0C8-3EAB-32EC-0843D920CE4F}"/>
              </a:ext>
            </a:extLst>
          </p:cNvPr>
          <p:cNvSpPr>
            <a:spLocks noGrp="1"/>
          </p:cNvSpPr>
          <p:nvPr>
            <p:ph type="title"/>
          </p:nvPr>
        </p:nvSpPr>
        <p:spPr/>
        <p:txBody>
          <a:bodyPr>
            <a:normAutofit/>
          </a:bodyPr>
          <a:lstStyle/>
          <a:p>
            <a:r>
              <a:rPr lang="tr-TR" sz="1800" dirty="0"/>
              <a:t>Aşağıda belirtilenler hediye alma yasağı kapsamındadır:</a:t>
            </a:r>
          </a:p>
        </p:txBody>
      </p:sp>
      <p:sp>
        <p:nvSpPr>
          <p:cNvPr id="3" name="İçerik Yer Tutucusu 2">
            <a:extLst>
              <a:ext uri="{FF2B5EF4-FFF2-40B4-BE49-F238E27FC236}">
                <a16:creationId xmlns:a16="http://schemas.microsoft.com/office/drawing/2014/main" xmlns="" id="{46884BC9-0ACF-F435-7B1C-DA531DACEFF3}"/>
              </a:ext>
            </a:extLst>
          </p:cNvPr>
          <p:cNvSpPr>
            <a:spLocks noGrp="1"/>
          </p:cNvSpPr>
          <p:nvPr>
            <p:ph idx="1"/>
          </p:nvPr>
        </p:nvSpPr>
        <p:spPr/>
        <p:txBody>
          <a:bodyPr/>
          <a:lstStyle/>
          <a:p>
            <a:pPr marL="342900" indent="-342900">
              <a:buFont typeface="+mj-lt"/>
              <a:buAutoNum type="arabicPeriod"/>
            </a:pPr>
            <a:r>
              <a:rPr lang="tr-TR" dirty="0"/>
              <a:t>Görev yapılan kurumla iş, hizmet veya çıkar ilişkisi içinde bulunanlardan alınan karşılama, veda ve kutlama hediyeleri, burs, seyahat, ücretsiz konaklama ve hediye çekleri,</a:t>
            </a:r>
          </a:p>
          <a:p>
            <a:pPr marL="342900" indent="-342900">
              <a:buFont typeface="+mj-lt"/>
              <a:buAutoNum type="arabicPeriod"/>
            </a:pPr>
            <a:r>
              <a:rPr lang="tr-TR" dirty="0"/>
              <a:t>Taşınır veya taşınmaz mal veya hizmet satın alırken, satarken veya kiralarken piyasa fiyatına göre makul olmayan bedeller üzerinden yapılan işlemler,</a:t>
            </a:r>
          </a:p>
          <a:p>
            <a:pPr marL="342900" indent="-342900">
              <a:buFont typeface="+mj-lt"/>
              <a:buAutoNum type="arabicPeriod"/>
            </a:pPr>
            <a:r>
              <a:rPr lang="tr-TR" dirty="0"/>
              <a:t>Hizmetten yararlananların vereceği her türlü eşya, giysi, takı veya gıda türü hediyeler,</a:t>
            </a:r>
          </a:p>
          <a:p>
            <a:pPr marL="342900" indent="-342900">
              <a:buFont typeface="+mj-lt"/>
              <a:buAutoNum type="arabicPeriod"/>
            </a:pPr>
            <a:r>
              <a:rPr lang="tr-TR" dirty="0"/>
              <a:t>Görev yapılan kurumla iş veya hizmet ilişkisi içinde olanlardan alınan borç ve krediler.</a:t>
            </a:r>
          </a:p>
        </p:txBody>
      </p:sp>
    </p:spTree>
    <p:extLst>
      <p:ext uri="{BB962C8B-B14F-4D97-AF65-F5344CB8AC3E}">
        <p14:creationId xmlns:p14="http://schemas.microsoft.com/office/powerpoint/2010/main" val="3661954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730CDB0-E891-1F5D-BA67-970BFAD07ED9}"/>
              </a:ext>
            </a:extLst>
          </p:cNvPr>
          <p:cNvSpPr>
            <a:spLocks noGrp="1"/>
          </p:cNvSpPr>
          <p:nvPr>
            <p:ph type="title"/>
          </p:nvPr>
        </p:nvSpPr>
        <p:spPr/>
        <p:txBody>
          <a:bodyPr>
            <a:normAutofit fontScale="90000"/>
          </a:bodyPr>
          <a:lstStyle/>
          <a:p>
            <a:r>
              <a:rPr lang="tr-TR" dirty="0"/>
              <a:t>12. KAMU MALLARI VE KAYNAKLARIN KULLANIMI </a:t>
            </a:r>
          </a:p>
        </p:txBody>
      </p:sp>
      <p:sp>
        <p:nvSpPr>
          <p:cNvPr id="3" name="İçerik Yer Tutucusu 2">
            <a:extLst>
              <a:ext uri="{FF2B5EF4-FFF2-40B4-BE49-F238E27FC236}">
                <a16:creationId xmlns:a16="http://schemas.microsoft.com/office/drawing/2014/main" xmlns="" id="{AEAD8A57-0C8A-366B-889D-F435CE38D8C1}"/>
              </a:ext>
            </a:extLst>
          </p:cNvPr>
          <p:cNvSpPr>
            <a:spLocks noGrp="1"/>
          </p:cNvSpPr>
          <p:nvPr>
            <p:ph idx="1"/>
          </p:nvPr>
        </p:nvSpPr>
        <p:spPr/>
        <p:txBody>
          <a:bodyPr>
            <a:normAutofit/>
          </a:bodyPr>
          <a:lstStyle/>
          <a:p>
            <a:r>
              <a:rPr lang="tr-TR" sz="2400" dirty="0"/>
              <a:t>Kamu malı nedir?</a:t>
            </a:r>
          </a:p>
          <a:p>
            <a:r>
              <a:rPr lang="tr-TR" sz="2400" dirty="0"/>
              <a:t>Kamu malı, hiç kimsenin ve herkesin olan taşınır ve taşınmaz mallardır.</a:t>
            </a:r>
          </a:p>
          <a:p>
            <a:r>
              <a:rPr lang="tr-TR" sz="2400" dirty="0"/>
              <a:t>Kamu malları, tüm toplumun üzerinde hak iddia ettiği, ancak aynı şekilde de korumakla yükümlü olduğu varlıklardır.</a:t>
            </a:r>
          </a:p>
          <a:p>
            <a:r>
              <a:rPr lang="tr-TR" sz="2400" dirty="0"/>
              <a:t>Herkese ait olan kamu mallarının, bu nedenle kamu yararı göz önünde bulundurularak ve herkesin bir pay almasını sağlayacak şekilde kullanılması gerekir.</a:t>
            </a:r>
          </a:p>
        </p:txBody>
      </p:sp>
    </p:spTree>
    <p:extLst>
      <p:ext uri="{BB962C8B-B14F-4D97-AF65-F5344CB8AC3E}">
        <p14:creationId xmlns:p14="http://schemas.microsoft.com/office/powerpoint/2010/main" val="3821777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BA78C9D-5272-F3A6-0F8D-A57D6F8CE99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37522923-7803-672B-EC3D-7A709460696C}"/>
              </a:ext>
            </a:extLst>
          </p:cNvPr>
          <p:cNvSpPr>
            <a:spLocks noGrp="1"/>
          </p:cNvSpPr>
          <p:nvPr>
            <p:ph idx="1"/>
          </p:nvPr>
        </p:nvSpPr>
        <p:spPr/>
        <p:txBody>
          <a:bodyPr>
            <a:normAutofit/>
          </a:bodyPr>
          <a:lstStyle/>
          <a:p>
            <a:pPr marL="0" indent="0">
              <a:buNone/>
            </a:pPr>
            <a:endParaRPr lang="tr-TR" sz="2400" dirty="0"/>
          </a:p>
          <a:p>
            <a:pPr marL="0" indent="0">
              <a:buNone/>
            </a:pPr>
            <a:r>
              <a:rPr lang="tr-TR" sz="2400" dirty="0"/>
              <a:t>Kamu görevlileri, kamu bina ve taşıtları ile diğer kamu malları ve kaynaklarını kamusal amaçlar ve hizmet gerekleri dışında kullanamaz ve kullandıramazlar, bunları korur ve her an hizmete hazır halde bulundurmak için gerekli tedbirleri alırlar.</a:t>
            </a:r>
          </a:p>
        </p:txBody>
      </p:sp>
    </p:spTree>
    <p:extLst>
      <p:ext uri="{BB962C8B-B14F-4D97-AF65-F5344CB8AC3E}">
        <p14:creationId xmlns:p14="http://schemas.microsoft.com/office/powerpoint/2010/main" val="412826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AAF413E-71D6-3131-458C-8B590CE6C7EB}"/>
              </a:ext>
            </a:extLst>
          </p:cNvPr>
          <p:cNvSpPr>
            <a:spLocks noGrp="1"/>
          </p:cNvSpPr>
          <p:nvPr>
            <p:ph type="title"/>
          </p:nvPr>
        </p:nvSpPr>
        <p:spPr/>
        <p:txBody>
          <a:bodyPr/>
          <a:lstStyle/>
          <a:p>
            <a:r>
              <a:rPr lang="tr-TR" dirty="0"/>
              <a:t>13. SAVURGANLIKTAN KAÇINMA </a:t>
            </a:r>
          </a:p>
        </p:txBody>
      </p:sp>
      <p:sp>
        <p:nvSpPr>
          <p:cNvPr id="3" name="İçerik Yer Tutucusu 2">
            <a:extLst>
              <a:ext uri="{FF2B5EF4-FFF2-40B4-BE49-F238E27FC236}">
                <a16:creationId xmlns:a16="http://schemas.microsoft.com/office/drawing/2014/main" xmlns="" id="{1A3E1AA5-C130-49C5-55EA-3E52408297AB}"/>
              </a:ext>
            </a:extLst>
          </p:cNvPr>
          <p:cNvSpPr>
            <a:spLocks noGrp="1"/>
          </p:cNvSpPr>
          <p:nvPr>
            <p:ph idx="1"/>
          </p:nvPr>
        </p:nvSpPr>
        <p:spPr/>
        <p:txBody>
          <a:bodyPr>
            <a:normAutofit/>
          </a:bodyPr>
          <a:lstStyle/>
          <a:p>
            <a:pPr marL="0" indent="0">
              <a:buNone/>
            </a:pPr>
            <a:endParaRPr lang="tr-TR" sz="2400" dirty="0"/>
          </a:p>
          <a:p>
            <a:pPr marL="0" indent="0">
              <a:buNone/>
            </a:pPr>
            <a:r>
              <a:rPr lang="tr-TR" sz="2400" dirty="0"/>
              <a:t>Kamu görevlilerinin, kamu bina ve taşıtları ile diğer kamu malları ve kaynaklarının kullanımında israf ve savurganlıktan kaçınmaları; mesailerini ve kamu imkanlarını kullanırken etkin, verimli ve tutumlu davranmaları gerekir.</a:t>
            </a:r>
          </a:p>
        </p:txBody>
      </p:sp>
    </p:spTree>
    <p:extLst>
      <p:ext uri="{BB962C8B-B14F-4D97-AF65-F5344CB8AC3E}">
        <p14:creationId xmlns:p14="http://schemas.microsoft.com/office/powerpoint/2010/main" val="549900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361CFB5-8AE6-7EAF-0AFD-D47BFAE95D5D}"/>
              </a:ext>
            </a:extLst>
          </p:cNvPr>
          <p:cNvSpPr>
            <a:spLocks noGrp="1"/>
          </p:cNvSpPr>
          <p:nvPr>
            <p:ph type="title"/>
          </p:nvPr>
        </p:nvSpPr>
        <p:spPr/>
        <p:txBody>
          <a:bodyPr>
            <a:normAutofit fontScale="90000"/>
          </a:bodyPr>
          <a:lstStyle/>
          <a:p>
            <a:r>
              <a:rPr lang="tr-TR" dirty="0"/>
              <a:t>14. BAĞLAYICI AÇIKLAMALAR VE GERÇEK DIŞI BEYAN </a:t>
            </a:r>
          </a:p>
        </p:txBody>
      </p:sp>
      <p:sp>
        <p:nvSpPr>
          <p:cNvPr id="3" name="İçerik Yer Tutucusu 2">
            <a:extLst>
              <a:ext uri="{FF2B5EF4-FFF2-40B4-BE49-F238E27FC236}">
                <a16:creationId xmlns:a16="http://schemas.microsoft.com/office/drawing/2014/main" xmlns="" id="{A45877DC-6866-3F35-6206-8E8B59C2C2E6}"/>
              </a:ext>
            </a:extLst>
          </p:cNvPr>
          <p:cNvSpPr>
            <a:spLocks noGrp="1"/>
          </p:cNvSpPr>
          <p:nvPr>
            <p:ph idx="1"/>
          </p:nvPr>
        </p:nvSpPr>
        <p:spPr/>
        <p:txBody>
          <a:bodyPr>
            <a:normAutofit/>
          </a:bodyPr>
          <a:lstStyle/>
          <a:p>
            <a:pPr marL="0" indent="0">
              <a:buNone/>
            </a:pPr>
            <a:endParaRPr lang="tr-TR" sz="2400" dirty="0"/>
          </a:p>
          <a:p>
            <a:pPr marL="0" indent="0">
              <a:buNone/>
            </a:pPr>
            <a:r>
              <a:rPr lang="tr-TR" sz="2400" dirty="0"/>
              <a:t>Kamu görevlileri, görevlerini yerine getirirken yetkilerini aşarak çalıştıkları kurumlarını bağlayıcı açıklama, taahhüt, vaat veya girişimlerde bulunamazlar, aldatıcı ve gerçek dışı beyanat veremezler.</a:t>
            </a:r>
          </a:p>
        </p:txBody>
      </p:sp>
    </p:spTree>
    <p:extLst>
      <p:ext uri="{BB962C8B-B14F-4D97-AF65-F5344CB8AC3E}">
        <p14:creationId xmlns:p14="http://schemas.microsoft.com/office/powerpoint/2010/main" val="1576160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D866B8B-E9CB-B1A5-C2F3-2D849F7E4322}"/>
              </a:ext>
            </a:extLst>
          </p:cNvPr>
          <p:cNvSpPr>
            <a:spLocks noGrp="1"/>
          </p:cNvSpPr>
          <p:nvPr>
            <p:ph type="title"/>
          </p:nvPr>
        </p:nvSpPr>
        <p:spPr/>
        <p:txBody>
          <a:bodyPr>
            <a:normAutofit fontScale="90000"/>
          </a:bodyPr>
          <a:lstStyle/>
          <a:p>
            <a:r>
              <a:rPr lang="tr-TR" dirty="0"/>
              <a:t>15. YÖNETİCİLERİN HESAP VERME SORUMLULUĞU </a:t>
            </a:r>
          </a:p>
        </p:txBody>
      </p:sp>
      <p:sp>
        <p:nvSpPr>
          <p:cNvPr id="3" name="İçerik Yer Tutucusu 2">
            <a:extLst>
              <a:ext uri="{FF2B5EF4-FFF2-40B4-BE49-F238E27FC236}">
                <a16:creationId xmlns:a16="http://schemas.microsoft.com/office/drawing/2014/main" xmlns="" id="{4C1B7F4B-9F30-88E6-CE45-A52F9CBE1F2A}"/>
              </a:ext>
            </a:extLst>
          </p:cNvPr>
          <p:cNvSpPr>
            <a:spLocks noGrp="1"/>
          </p:cNvSpPr>
          <p:nvPr>
            <p:ph idx="1"/>
          </p:nvPr>
        </p:nvSpPr>
        <p:spPr/>
        <p:txBody>
          <a:bodyPr/>
          <a:lstStyle/>
          <a:p>
            <a:pPr marL="0" indent="0">
              <a:buNone/>
            </a:pPr>
            <a:endParaRPr lang="tr-TR" dirty="0"/>
          </a:p>
          <a:p>
            <a:pPr marL="0" indent="0">
              <a:buNone/>
            </a:pPr>
            <a:r>
              <a:rPr lang="tr-TR" sz="2400" dirty="0"/>
              <a:t>Hesap verme, bir işi, bir görevi gerçekleştirmek için kendilerine emanet edilen kamu ya da özel kaynakları kullananların, kaynakları emanet edenlere kaynakların kullanımı ve görevin nasıl ve ne oranda yerine getirildiği konusunda açıklamada bulunma zorunluluğudur.</a:t>
            </a:r>
          </a:p>
        </p:txBody>
      </p:sp>
    </p:spTree>
    <p:extLst>
      <p:ext uri="{BB962C8B-B14F-4D97-AF65-F5344CB8AC3E}">
        <p14:creationId xmlns:p14="http://schemas.microsoft.com/office/powerpoint/2010/main" val="2383381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B5E52B5-D566-FDB1-2EC5-AE898D3AF162}"/>
              </a:ext>
            </a:extLst>
          </p:cNvPr>
          <p:cNvSpPr>
            <a:spLocks noGrp="1"/>
          </p:cNvSpPr>
          <p:nvPr>
            <p:ph type="title"/>
          </p:nvPr>
        </p:nvSpPr>
        <p:spPr>
          <a:xfrm>
            <a:off x="681038" y="1377387"/>
            <a:ext cx="8543925" cy="902825"/>
          </a:xfrm>
        </p:spPr>
        <p:txBody>
          <a:bodyPr>
            <a:normAutofit fontScale="90000"/>
          </a:bodyPr>
          <a:lstStyle/>
          <a:p>
            <a:r>
              <a:rPr lang="tr-TR" dirty="0"/>
              <a:t>Etik bir değerlendirme yapabilmek için 3 şey çok önemlidir</a:t>
            </a:r>
          </a:p>
        </p:txBody>
      </p:sp>
      <p:sp>
        <p:nvSpPr>
          <p:cNvPr id="3" name="İçerik Yer Tutucusu 2">
            <a:extLst>
              <a:ext uri="{FF2B5EF4-FFF2-40B4-BE49-F238E27FC236}">
                <a16:creationId xmlns:a16="http://schemas.microsoft.com/office/drawing/2014/main" xmlns="" id="{0372E155-1CF1-92B6-1468-57859B572A10}"/>
              </a:ext>
            </a:extLst>
          </p:cNvPr>
          <p:cNvSpPr>
            <a:spLocks noGrp="1"/>
          </p:cNvSpPr>
          <p:nvPr>
            <p:ph idx="1"/>
          </p:nvPr>
        </p:nvSpPr>
        <p:spPr>
          <a:xfrm>
            <a:off x="681038" y="2442257"/>
            <a:ext cx="8543925" cy="3734705"/>
          </a:xfrm>
        </p:spPr>
        <p:txBody>
          <a:bodyPr/>
          <a:lstStyle/>
          <a:p>
            <a:pPr marL="342900" indent="-342900">
              <a:buFont typeface="+mj-lt"/>
              <a:buAutoNum type="arabicPeriod"/>
            </a:pPr>
            <a:endParaRPr lang="tr-TR" dirty="0"/>
          </a:p>
          <a:p>
            <a:pPr marL="342900" indent="-342900">
              <a:buFont typeface="+mj-lt"/>
              <a:buAutoNum type="arabicPeriod"/>
            </a:pPr>
            <a:endParaRPr lang="tr-TR" dirty="0"/>
          </a:p>
          <a:p>
            <a:pPr marL="342900" indent="-342900">
              <a:buFont typeface="+mj-lt"/>
              <a:buAutoNum type="arabicPeriod"/>
            </a:pPr>
            <a:r>
              <a:rPr lang="tr-TR" sz="2400" dirty="0"/>
              <a:t>NİYET: Niyetin etik mi?</a:t>
            </a:r>
          </a:p>
          <a:p>
            <a:pPr marL="342900" indent="-342900">
              <a:buFont typeface="+mj-lt"/>
              <a:buAutoNum type="arabicPeriod"/>
            </a:pPr>
            <a:r>
              <a:rPr lang="tr-TR" sz="2400" dirty="0"/>
              <a:t>EYLEM: Eylemin etik mi?</a:t>
            </a:r>
          </a:p>
          <a:p>
            <a:pPr marL="342900" indent="-342900">
              <a:buFont typeface="+mj-lt"/>
              <a:buAutoNum type="arabicPeriod"/>
            </a:pPr>
            <a:r>
              <a:rPr lang="tr-TR" sz="2400" dirty="0"/>
              <a:t>SONUÇ: Sonuç etik mi? Kim kazançlı çıktı? Bunu hak etti mi?</a:t>
            </a:r>
          </a:p>
        </p:txBody>
      </p:sp>
    </p:spTree>
    <p:extLst>
      <p:ext uri="{BB962C8B-B14F-4D97-AF65-F5344CB8AC3E}">
        <p14:creationId xmlns:p14="http://schemas.microsoft.com/office/powerpoint/2010/main" val="4305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E6EA7C9-8D15-6758-84A0-A8F96569260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80FD1B4B-2832-A0F9-85EA-D53CE61B971C}"/>
              </a:ext>
            </a:extLst>
          </p:cNvPr>
          <p:cNvSpPr>
            <a:spLocks noGrp="1"/>
          </p:cNvSpPr>
          <p:nvPr>
            <p:ph idx="1"/>
          </p:nvPr>
        </p:nvSpPr>
        <p:spPr/>
        <p:txBody>
          <a:bodyPr>
            <a:normAutofit/>
          </a:bodyPr>
          <a:lstStyle/>
          <a:p>
            <a:pPr marL="0" indent="0">
              <a:buNone/>
            </a:pPr>
            <a:endParaRPr lang="tr-TR" sz="2400" dirty="0"/>
          </a:p>
          <a:p>
            <a:pPr marL="0" indent="0">
              <a:buNone/>
            </a:pPr>
            <a:r>
              <a:rPr lang="tr-TR" sz="2400" dirty="0"/>
              <a:t>Kamu görevlilerinin, kamu hizmetlerinin yerine getirilmesi sırasında sorumlulukları ve yükümlülükleri konusunda hesap verebilir ve kamusal değerlendirme ve denetime her zaman açık ve hazır olmaları gerekir.</a:t>
            </a:r>
          </a:p>
        </p:txBody>
      </p:sp>
    </p:spTree>
    <p:extLst>
      <p:ext uri="{BB962C8B-B14F-4D97-AF65-F5344CB8AC3E}">
        <p14:creationId xmlns:p14="http://schemas.microsoft.com/office/powerpoint/2010/main" val="477376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AF49308-C646-7AE6-1265-522D816F4DCB}"/>
              </a:ext>
            </a:extLst>
          </p:cNvPr>
          <p:cNvSpPr>
            <a:spLocks noGrp="1"/>
          </p:cNvSpPr>
          <p:nvPr>
            <p:ph type="title"/>
          </p:nvPr>
        </p:nvSpPr>
        <p:spPr/>
        <p:txBody>
          <a:bodyPr/>
          <a:lstStyle/>
          <a:p>
            <a:r>
              <a:rPr lang="tr-TR" dirty="0"/>
              <a:t>SORUMLULUK VE HESAP VERME</a:t>
            </a:r>
          </a:p>
        </p:txBody>
      </p:sp>
      <p:sp>
        <p:nvSpPr>
          <p:cNvPr id="3" name="İçerik Yer Tutucusu 2">
            <a:extLst>
              <a:ext uri="{FF2B5EF4-FFF2-40B4-BE49-F238E27FC236}">
                <a16:creationId xmlns:a16="http://schemas.microsoft.com/office/drawing/2014/main" xmlns="" id="{46355FA8-D0AA-8B48-1C0F-33F29B526F06}"/>
              </a:ext>
            </a:extLst>
          </p:cNvPr>
          <p:cNvSpPr>
            <a:spLocks noGrp="1"/>
          </p:cNvSpPr>
          <p:nvPr>
            <p:ph idx="1"/>
          </p:nvPr>
        </p:nvSpPr>
        <p:spPr/>
        <p:txBody>
          <a:bodyPr>
            <a:normAutofit/>
          </a:bodyPr>
          <a:lstStyle/>
          <a:p>
            <a:pPr>
              <a:buFont typeface="Wingdings" panose="05000000000000000000" pitchFamily="2" charset="2"/>
              <a:buChar char="Ø"/>
            </a:pPr>
            <a:endParaRPr lang="tr-TR" sz="2400" dirty="0"/>
          </a:p>
          <a:p>
            <a:pPr>
              <a:buFont typeface="Wingdings" panose="05000000000000000000" pitchFamily="2" charset="2"/>
              <a:buChar char="Ø"/>
            </a:pPr>
            <a:r>
              <a:rPr lang="tr-TR" sz="2400" dirty="0"/>
              <a:t>İşleri gereken nitelik ve nicelikte yapmak ve hesap vermek.</a:t>
            </a:r>
          </a:p>
          <a:p>
            <a:pPr>
              <a:buFont typeface="Wingdings" panose="05000000000000000000" pitchFamily="2" charset="2"/>
              <a:buChar char="Ø"/>
            </a:pPr>
            <a:r>
              <a:rPr lang="tr-TR" sz="2400" dirty="0"/>
              <a:t>Canının istediğini değil yapman gerekeni seçmek ve yapmaktır.</a:t>
            </a:r>
          </a:p>
          <a:p>
            <a:pPr>
              <a:buFont typeface="Wingdings" panose="05000000000000000000" pitchFamily="2" charset="2"/>
              <a:buChar char="Ø"/>
            </a:pPr>
            <a:r>
              <a:rPr lang="tr-TR" sz="2400" dirty="0"/>
              <a:t>Eylem ve kararlarının sonuçlarını üstlenmek. </a:t>
            </a:r>
          </a:p>
        </p:txBody>
      </p:sp>
    </p:spTree>
    <p:extLst>
      <p:ext uri="{BB962C8B-B14F-4D97-AF65-F5344CB8AC3E}">
        <p14:creationId xmlns:p14="http://schemas.microsoft.com/office/powerpoint/2010/main" val="3012430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F8ED651-D621-4DB7-3137-716343111D6A}"/>
              </a:ext>
            </a:extLst>
          </p:cNvPr>
          <p:cNvSpPr>
            <a:spLocks noGrp="1"/>
          </p:cNvSpPr>
          <p:nvPr>
            <p:ph type="title"/>
          </p:nvPr>
        </p:nvSpPr>
        <p:spPr/>
        <p:txBody>
          <a:bodyPr>
            <a:normAutofit fontScale="90000"/>
          </a:bodyPr>
          <a:lstStyle/>
          <a:p>
            <a:r>
              <a:rPr lang="tr-TR" dirty="0"/>
              <a:t>16. BİLGİ VERME, SAYDAMLIK VE KATILIMCILIK </a:t>
            </a:r>
          </a:p>
        </p:txBody>
      </p:sp>
      <p:sp>
        <p:nvSpPr>
          <p:cNvPr id="3" name="İçerik Yer Tutucusu 2">
            <a:extLst>
              <a:ext uri="{FF2B5EF4-FFF2-40B4-BE49-F238E27FC236}">
                <a16:creationId xmlns:a16="http://schemas.microsoft.com/office/drawing/2014/main" xmlns="" id="{D73B2BEF-0765-8484-E4D9-E8B9A1098E14}"/>
              </a:ext>
            </a:extLst>
          </p:cNvPr>
          <p:cNvSpPr>
            <a:spLocks noGrp="1"/>
          </p:cNvSpPr>
          <p:nvPr>
            <p:ph idx="1"/>
          </p:nvPr>
        </p:nvSpPr>
        <p:spPr/>
        <p:txBody>
          <a:bodyPr>
            <a:normAutofit/>
          </a:bodyPr>
          <a:lstStyle/>
          <a:p>
            <a:pPr marL="0" indent="0">
              <a:buNone/>
            </a:pPr>
            <a:endParaRPr lang="tr-TR" sz="2400" dirty="0"/>
          </a:p>
          <a:p>
            <a:pPr marL="0" indent="0">
              <a:buNone/>
            </a:pPr>
            <a:r>
              <a:rPr lang="tr-TR" sz="2400" dirty="0"/>
              <a:t>Şeffaflık, bireylerin ekonomik, politik ve sosyal konularda alınan kararlara ve yapılan faaliyetlere ilişkin olarak zamanında, anlaşılır, ilgili, nitelikli, güvenilir bilgiye erişilebilmesidir.</a:t>
            </a:r>
          </a:p>
        </p:txBody>
      </p:sp>
    </p:spTree>
    <p:extLst>
      <p:ext uri="{BB962C8B-B14F-4D97-AF65-F5344CB8AC3E}">
        <p14:creationId xmlns:p14="http://schemas.microsoft.com/office/powerpoint/2010/main" val="2056203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A42A25D-2304-CB79-352E-517F0099AE2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E6441919-8715-BD16-BC7A-2CBA8D60EDCE}"/>
              </a:ext>
            </a:extLst>
          </p:cNvPr>
          <p:cNvSpPr>
            <a:spLocks noGrp="1"/>
          </p:cNvSpPr>
          <p:nvPr>
            <p:ph idx="1"/>
          </p:nvPr>
        </p:nvSpPr>
        <p:spPr/>
        <p:txBody>
          <a:bodyPr>
            <a:normAutofit/>
          </a:bodyPr>
          <a:lstStyle/>
          <a:p>
            <a:pPr marL="0" indent="0">
              <a:buNone/>
            </a:pPr>
            <a:endParaRPr lang="tr-TR" sz="2400" dirty="0"/>
          </a:p>
          <a:p>
            <a:pPr marL="0" indent="0">
              <a:buNone/>
            </a:pPr>
            <a:r>
              <a:rPr lang="tr-TR" sz="2400" dirty="0"/>
              <a:t>Kamu görevlilerinin, saydam bir yönetim için halkın bilgi edinme hakkını kullanmasına yardımcı olması gerekmektedir. Gerçek ve tüzel kişilerin talebi halinde istenen bilgi veya belgelerin, 4982 sayılı Bilgi Edinme Hakkı Kanununda belirlenen istisnalar dışında, usulüne uygun olarak verilmesi zorunludur. </a:t>
            </a:r>
          </a:p>
        </p:txBody>
      </p:sp>
    </p:spTree>
    <p:extLst>
      <p:ext uri="{BB962C8B-B14F-4D97-AF65-F5344CB8AC3E}">
        <p14:creationId xmlns:p14="http://schemas.microsoft.com/office/powerpoint/2010/main" val="2811614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589CAD4-78DD-C40A-1638-5494324424C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86197818-6522-CC5B-20C1-0659DB603318}"/>
              </a:ext>
            </a:extLst>
          </p:cNvPr>
          <p:cNvSpPr>
            <a:spLocks noGrp="1"/>
          </p:cNvSpPr>
          <p:nvPr>
            <p:ph idx="1"/>
          </p:nvPr>
        </p:nvSpPr>
        <p:spPr/>
        <p:txBody>
          <a:bodyPr>
            <a:normAutofit/>
          </a:bodyPr>
          <a:lstStyle/>
          <a:p>
            <a:pPr marL="0" indent="0">
              <a:buNone/>
            </a:pPr>
            <a:endParaRPr lang="tr-TR" sz="2400" dirty="0"/>
          </a:p>
          <a:p>
            <a:pPr marL="0" indent="0">
              <a:buNone/>
            </a:pPr>
            <a:r>
              <a:rPr lang="tr-TR" sz="2400" dirty="0"/>
              <a:t>Yönetici kamu görevlileri, personeline etik davranış ilkeleri konusunda uygun eğitimi sağlamak, bu ilkelere uyulup uyulmadığını gözetlemek, geliriyle bağdaşmayan yaşantısını izlemek ve etik davranış konusunda rehberlik etmekle yükümlüdür.</a:t>
            </a:r>
          </a:p>
        </p:txBody>
      </p:sp>
    </p:spTree>
    <p:extLst>
      <p:ext uri="{BB962C8B-B14F-4D97-AF65-F5344CB8AC3E}">
        <p14:creationId xmlns:p14="http://schemas.microsoft.com/office/powerpoint/2010/main" val="9731868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B2E8FBA-F406-1900-7AFB-E03C43F0D2A8}"/>
              </a:ext>
            </a:extLst>
          </p:cNvPr>
          <p:cNvSpPr>
            <a:spLocks noGrp="1"/>
          </p:cNvSpPr>
          <p:nvPr>
            <p:ph type="title"/>
          </p:nvPr>
        </p:nvSpPr>
        <p:spPr/>
        <p:txBody>
          <a:bodyPr>
            <a:normAutofit fontScale="90000"/>
          </a:bodyPr>
          <a:lstStyle/>
          <a:p>
            <a:r>
              <a:rPr lang="tr-TR" dirty="0"/>
              <a:t>17. ESKİ KAMU GÖREVLİLERİ İLE İLİŞKİLER </a:t>
            </a:r>
          </a:p>
        </p:txBody>
      </p:sp>
      <p:sp>
        <p:nvSpPr>
          <p:cNvPr id="3" name="İçerik Yer Tutucusu 2">
            <a:extLst>
              <a:ext uri="{FF2B5EF4-FFF2-40B4-BE49-F238E27FC236}">
                <a16:creationId xmlns:a16="http://schemas.microsoft.com/office/drawing/2014/main" xmlns="" id="{5B5EEA6C-C580-FEE3-302C-9E147EA59EBA}"/>
              </a:ext>
            </a:extLst>
          </p:cNvPr>
          <p:cNvSpPr>
            <a:spLocks noGrp="1"/>
          </p:cNvSpPr>
          <p:nvPr>
            <p:ph idx="1"/>
          </p:nvPr>
        </p:nvSpPr>
        <p:spPr/>
        <p:txBody>
          <a:bodyPr>
            <a:normAutofit/>
          </a:bodyPr>
          <a:lstStyle/>
          <a:p>
            <a:endParaRPr lang="tr-TR" sz="2400" dirty="0"/>
          </a:p>
          <a:p>
            <a:r>
              <a:rPr lang="tr-TR" sz="2400" dirty="0"/>
              <a:t>Eski kamu görevlileri, yıllarca hizmet vermenin karşılığı olarak, kamu hizmetinden yararlanırken ayrıcalıklar bekleyebilmektedirler. Görevdeki kamu görevlileri de, «vefa» gereği, görevden ayrılan kamu görevlerine ayrıcalık tanıyabilmektedir. Ancak bu durumda eşitlik ve adalet ilkeleri göz ardı edilmekte, hizmetten yararlanan normal vatandaşlar mağdur olabilmektedir. </a:t>
            </a:r>
          </a:p>
        </p:txBody>
      </p:sp>
    </p:spTree>
    <p:extLst>
      <p:ext uri="{BB962C8B-B14F-4D97-AF65-F5344CB8AC3E}">
        <p14:creationId xmlns:p14="http://schemas.microsoft.com/office/powerpoint/2010/main" val="1044219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1BEEEF3-EC3C-39B8-9D69-4A5FF892B0AC}"/>
              </a:ext>
            </a:extLst>
          </p:cNvPr>
          <p:cNvSpPr>
            <a:spLocks noGrp="1"/>
          </p:cNvSpPr>
          <p:nvPr>
            <p:ph type="title"/>
          </p:nvPr>
        </p:nvSpPr>
        <p:spPr/>
        <p:txBody>
          <a:bodyPr/>
          <a:lstStyle/>
          <a:p>
            <a:r>
              <a:rPr lang="tr-TR" dirty="0"/>
              <a:t>21. MADDE</a:t>
            </a:r>
          </a:p>
        </p:txBody>
      </p:sp>
      <p:sp>
        <p:nvSpPr>
          <p:cNvPr id="3" name="İçerik Yer Tutucusu 2">
            <a:extLst>
              <a:ext uri="{FF2B5EF4-FFF2-40B4-BE49-F238E27FC236}">
                <a16:creationId xmlns:a16="http://schemas.microsoft.com/office/drawing/2014/main" xmlns="" id="{7D821BB9-BC6E-E259-E67F-5F4E21592C16}"/>
              </a:ext>
            </a:extLst>
          </p:cNvPr>
          <p:cNvSpPr>
            <a:spLocks noGrp="1"/>
          </p:cNvSpPr>
          <p:nvPr>
            <p:ph idx="1"/>
          </p:nvPr>
        </p:nvSpPr>
        <p:spPr/>
        <p:txBody>
          <a:bodyPr>
            <a:noAutofit/>
          </a:bodyPr>
          <a:lstStyle/>
          <a:p>
            <a:r>
              <a:rPr lang="tr-TR" sz="2400" dirty="0"/>
              <a:t>Kamu görevlileri, eski kamu görevlilerini kamu hizmetlerinden ayrıcalıklı bir şekilde faydalandıramaz, onlara imtiyazlı muamelede bulunamaz.</a:t>
            </a:r>
          </a:p>
          <a:p>
            <a:r>
              <a:rPr lang="tr-TR" sz="2400" dirty="0"/>
              <a:t>Kamu görevlerinden ayrılan kişilere, ilgili kanunlardaki hükümler ve süreler saklı kalmak kaydıyla, daha önce görev yaptıkları kurum veya kuruluştan, doğrudan veya dolaylı olarak herhangi bir yüklenicilik, komisyonculuk, temsilcilik, bilirkişilik, aracılık veya benzeri görev ve iş verilemez. </a:t>
            </a:r>
          </a:p>
        </p:txBody>
      </p:sp>
    </p:spTree>
    <p:extLst>
      <p:ext uri="{BB962C8B-B14F-4D97-AF65-F5344CB8AC3E}">
        <p14:creationId xmlns:p14="http://schemas.microsoft.com/office/powerpoint/2010/main" val="35289783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FD66638-BDC4-4594-F8F1-D5C7508DF6E9}"/>
              </a:ext>
            </a:extLst>
          </p:cNvPr>
          <p:cNvSpPr>
            <a:spLocks noGrp="1"/>
          </p:cNvSpPr>
          <p:nvPr>
            <p:ph type="title"/>
          </p:nvPr>
        </p:nvSpPr>
        <p:spPr/>
        <p:txBody>
          <a:bodyPr>
            <a:normAutofit fontScale="90000"/>
          </a:bodyPr>
          <a:lstStyle/>
          <a:p>
            <a:r>
              <a:rPr lang="tr-TR" dirty="0"/>
              <a:t>KAMU ETTİĞİNDE «DÖNER KAPI SENDROMU»</a:t>
            </a:r>
          </a:p>
        </p:txBody>
      </p:sp>
      <p:sp>
        <p:nvSpPr>
          <p:cNvPr id="3" name="İçerik Yer Tutucusu 2">
            <a:extLst>
              <a:ext uri="{FF2B5EF4-FFF2-40B4-BE49-F238E27FC236}">
                <a16:creationId xmlns:a16="http://schemas.microsoft.com/office/drawing/2014/main" xmlns="" id="{EAB7ABF0-FA42-06C6-6ED8-8373084DD8FB}"/>
              </a:ext>
            </a:extLst>
          </p:cNvPr>
          <p:cNvSpPr>
            <a:spLocks noGrp="1"/>
          </p:cNvSpPr>
          <p:nvPr>
            <p:ph idx="1"/>
          </p:nvPr>
        </p:nvSpPr>
        <p:spPr/>
        <p:txBody>
          <a:bodyPr>
            <a:normAutofit/>
          </a:bodyPr>
          <a:lstStyle/>
          <a:p>
            <a:r>
              <a:rPr lang="tr-TR" sz="2400" dirty="0"/>
              <a:t>Kamuda üst düzey görev yapan kişiler, ayrıldıktan sonra özel sektörde kendi adlarına ya da bir firma adına danışman ya da başka türlü görevler alabilirler.</a:t>
            </a:r>
          </a:p>
          <a:p>
            <a:r>
              <a:rPr lang="tr-TR" sz="2400" dirty="0"/>
              <a:t>Ayrıldıkları kurumdaki ilişkileri henüz çok sıcaktır ve kolayca randevular ayarlayarak eski ilişkileri ile yeni işlerini halledebilirler Böylece bu iki sektör arasında bir döner kapı oluşur. Yani birinden çıkan kişi diğerinden kolayca tekrar girebilir. Bunun önlenmesi için bazı ülkeler bu tür kamu görevlerine 2 yıl çalışma yasağı getirmişlerdir.</a:t>
            </a:r>
          </a:p>
        </p:txBody>
      </p:sp>
    </p:spTree>
    <p:extLst>
      <p:ext uri="{BB962C8B-B14F-4D97-AF65-F5344CB8AC3E}">
        <p14:creationId xmlns:p14="http://schemas.microsoft.com/office/powerpoint/2010/main" val="7892395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4697DE6-3B65-9723-C1AE-A4CA909FBF54}"/>
              </a:ext>
            </a:extLst>
          </p:cNvPr>
          <p:cNvSpPr>
            <a:spLocks noGrp="1"/>
          </p:cNvSpPr>
          <p:nvPr>
            <p:ph type="title"/>
          </p:nvPr>
        </p:nvSpPr>
        <p:spPr/>
        <p:txBody>
          <a:bodyPr/>
          <a:lstStyle/>
          <a:p>
            <a:r>
              <a:rPr lang="tr-TR" dirty="0"/>
              <a:t>18. MAL BİLDİRİMİNDE BULUNMA</a:t>
            </a:r>
          </a:p>
        </p:txBody>
      </p:sp>
      <p:sp>
        <p:nvSpPr>
          <p:cNvPr id="3" name="İçerik Yer Tutucusu 2">
            <a:extLst>
              <a:ext uri="{FF2B5EF4-FFF2-40B4-BE49-F238E27FC236}">
                <a16:creationId xmlns:a16="http://schemas.microsoft.com/office/drawing/2014/main" xmlns="" id="{7B83BCCC-E040-86E3-BB94-E870E79713D1}"/>
              </a:ext>
            </a:extLst>
          </p:cNvPr>
          <p:cNvSpPr>
            <a:spLocks noGrp="1"/>
          </p:cNvSpPr>
          <p:nvPr>
            <p:ph idx="1"/>
          </p:nvPr>
        </p:nvSpPr>
        <p:spPr/>
        <p:txBody>
          <a:bodyPr>
            <a:normAutofit/>
          </a:bodyPr>
          <a:lstStyle/>
          <a:p>
            <a:pPr marL="0" indent="0">
              <a:buNone/>
            </a:pPr>
            <a:endParaRPr lang="tr-TR" sz="2400" dirty="0"/>
          </a:p>
          <a:p>
            <a:pPr marL="0" indent="0">
              <a:buNone/>
            </a:pPr>
            <a:r>
              <a:rPr lang="tr-TR" sz="2400" dirty="0"/>
              <a:t>Kamu görevlilerinin, kendileriyle eşlerine ve velayeti altındaki çocuklarına ait taşınır veya taşınmazları, alacak ve borçları hakkında, 3628 sayılı Mal Bildiriminde Bulunulması, Rüşvet ve Yolsuzluklarla Mücadele Kanunu hükümleri uyarınca, yetkili makama mal bildiriminde bulunmaları gerekir.</a:t>
            </a:r>
          </a:p>
        </p:txBody>
      </p:sp>
    </p:spTree>
    <p:extLst>
      <p:ext uri="{BB962C8B-B14F-4D97-AF65-F5344CB8AC3E}">
        <p14:creationId xmlns:p14="http://schemas.microsoft.com/office/powerpoint/2010/main" val="6292397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2A5E0AE-0DF1-C309-75CC-2DF8648B8AEF}"/>
              </a:ext>
            </a:extLst>
          </p:cNvPr>
          <p:cNvSpPr>
            <a:spLocks noGrp="1"/>
          </p:cNvSpPr>
          <p:nvPr>
            <p:ph type="ctrTitle"/>
          </p:nvPr>
        </p:nvSpPr>
        <p:spPr>
          <a:xfrm>
            <a:off x="742950" y="2095018"/>
            <a:ext cx="8420100" cy="2743199"/>
          </a:xfrm>
        </p:spPr>
        <p:txBody>
          <a:bodyPr>
            <a:normAutofit fontScale="90000"/>
          </a:bodyPr>
          <a:lstStyle/>
          <a:p>
            <a:r>
              <a:rPr lang="tr-TR" dirty="0"/>
              <a:t>ETİK DIŞI DAVRANIŞLARI HAKLILAŞTIRMA BİÇİMLERİ</a:t>
            </a:r>
          </a:p>
        </p:txBody>
      </p:sp>
      <p:sp>
        <p:nvSpPr>
          <p:cNvPr id="4" name="Alt Başlık 3">
            <a:extLst>
              <a:ext uri="{FF2B5EF4-FFF2-40B4-BE49-F238E27FC236}">
                <a16:creationId xmlns:a16="http://schemas.microsoft.com/office/drawing/2014/main" xmlns="" id="{4C5F6726-65C0-BA0C-9897-D1AE777C6380}"/>
              </a:ext>
            </a:extLst>
          </p:cNvPr>
          <p:cNvSpPr>
            <a:spLocks noGrp="1"/>
          </p:cNvSpPr>
          <p:nvPr>
            <p:ph type="subTitle" idx="1"/>
          </p:nvPr>
        </p:nvSpPr>
        <p:spPr>
          <a:xfrm>
            <a:off x="1238250" y="5011838"/>
            <a:ext cx="7429500" cy="245962"/>
          </a:xfrm>
        </p:spPr>
        <p:txBody>
          <a:bodyPr>
            <a:normAutofit fontScale="55000" lnSpcReduction="20000"/>
          </a:bodyPr>
          <a:lstStyle/>
          <a:p>
            <a:endParaRPr lang="tr-TR" dirty="0"/>
          </a:p>
        </p:txBody>
      </p:sp>
    </p:spTree>
    <p:extLst>
      <p:ext uri="{BB962C8B-B14F-4D97-AF65-F5344CB8AC3E}">
        <p14:creationId xmlns:p14="http://schemas.microsoft.com/office/powerpoint/2010/main" val="2351404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EB10D18-41EE-03AA-88EF-8B277379E72B}"/>
              </a:ext>
            </a:extLst>
          </p:cNvPr>
          <p:cNvSpPr>
            <a:spLocks noGrp="1"/>
          </p:cNvSpPr>
          <p:nvPr>
            <p:ph type="title"/>
          </p:nvPr>
        </p:nvSpPr>
        <p:spPr/>
        <p:txBody>
          <a:bodyPr/>
          <a:lstStyle/>
          <a:p>
            <a:r>
              <a:rPr lang="tr-TR" dirty="0"/>
              <a:t>ETİK KARAR VERME</a:t>
            </a:r>
          </a:p>
        </p:txBody>
      </p:sp>
      <p:sp>
        <p:nvSpPr>
          <p:cNvPr id="3" name="İçerik Yer Tutucusu 2">
            <a:extLst>
              <a:ext uri="{FF2B5EF4-FFF2-40B4-BE49-F238E27FC236}">
                <a16:creationId xmlns:a16="http://schemas.microsoft.com/office/drawing/2014/main" xmlns="" id="{634E70A4-9884-01C6-AC5E-2A53DED9C8B2}"/>
              </a:ext>
            </a:extLst>
          </p:cNvPr>
          <p:cNvSpPr>
            <a:spLocks noGrp="1"/>
          </p:cNvSpPr>
          <p:nvPr>
            <p:ph idx="1"/>
          </p:nvPr>
        </p:nvSpPr>
        <p:spPr/>
        <p:txBody>
          <a:bodyPr>
            <a:normAutofit/>
          </a:bodyPr>
          <a:lstStyle/>
          <a:p>
            <a:endParaRPr lang="tr-TR" sz="2400" dirty="0"/>
          </a:p>
          <a:p>
            <a:r>
              <a:rPr lang="tr-TR" sz="2400" dirty="0"/>
              <a:t>Faydacı yaklaşım.</a:t>
            </a:r>
          </a:p>
          <a:p>
            <a:r>
              <a:rPr lang="tr-TR" sz="2400" dirty="0"/>
              <a:t>Ödev yaklaşımı.</a:t>
            </a:r>
          </a:p>
          <a:p>
            <a:r>
              <a:rPr lang="tr-TR" sz="2400" dirty="0"/>
              <a:t>Haklar yaklaşımı.</a:t>
            </a:r>
          </a:p>
          <a:p>
            <a:r>
              <a:rPr lang="tr-TR" sz="2400" dirty="0"/>
              <a:t>Adalet yaklaşımı.</a:t>
            </a:r>
          </a:p>
          <a:p>
            <a:r>
              <a:rPr lang="tr-TR" sz="2400" dirty="0"/>
              <a:t>Ortak iyi yaklaşımı.</a:t>
            </a:r>
          </a:p>
          <a:p>
            <a:r>
              <a:rPr lang="tr-TR" sz="2400" dirty="0"/>
              <a:t>Erdem yaklaşımı.</a:t>
            </a:r>
          </a:p>
        </p:txBody>
      </p:sp>
    </p:spTree>
    <p:extLst>
      <p:ext uri="{BB962C8B-B14F-4D97-AF65-F5344CB8AC3E}">
        <p14:creationId xmlns:p14="http://schemas.microsoft.com/office/powerpoint/2010/main" val="8522101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9ECC141-6321-1F48-E78B-BF6CCC202A38}"/>
              </a:ext>
            </a:extLst>
          </p:cNvPr>
          <p:cNvSpPr>
            <a:spLocks noGrp="1"/>
          </p:cNvSpPr>
          <p:nvPr>
            <p:ph type="title"/>
          </p:nvPr>
        </p:nvSpPr>
        <p:spPr/>
        <p:txBody>
          <a:bodyPr/>
          <a:lstStyle/>
          <a:p>
            <a:r>
              <a:rPr lang="tr-TR" dirty="0"/>
              <a:t>ETİK GEREKÇELENDİRME</a:t>
            </a:r>
          </a:p>
        </p:txBody>
      </p:sp>
      <p:sp>
        <p:nvSpPr>
          <p:cNvPr id="3" name="İçerik Yer Tutucusu 2">
            <a:extLst>
              <a:ext uri="{FF2B5EF4-FFF2-40B4-BE49-F238E27FC236}">
                <a16:creationId xmlns:a16="http://schemas.microsoft.com/office/drawing/2014/main" xmlns="" id="{60623CA0-662C-4ACE-68F6-69D82C0C030F}"/>
              </a:ext>
            </a:extLst>
          </p:cNvPr>
          <p:cNvSpPr>
            <a:spLocks noGrp="1"/>
          </p:cNvSpPr>
          <p:nvPr>
            <p:ph idx="1"/>
          </p:nvPr>
        </p:nvSpPr>
        <p:spPr/>
        <p:txBody>
          <a:bodyPr>
            <a:normAutofit/>
          </a:bodyPr>
          <a:lstStyle/>
          <a:p>
            <a:endParaRPr lang="tr-TR" sz="2400" dirty="0"/>
          </a:p>
          <a:p>
            <a:r>
              <a:rPr lang="tr-TR" sz="2400" dirty="0"/>
              <a:t>Etik gerekçelendirme, bir kişinin karar, eylem ve davranışlarını haklı ve mantıklı göstermeye çalışmasıdır.</a:t>
            </a:r>
          </a:p>
          <a:p>
            <a:r>
              <a:rPr lang="tr-TR" sz="2400" dirty="0"/>
              <a:t>Karar, eylem ve davranışları haklı göstermek için bireyler çeşitli yollara başvurmaktadırlar.</a:t>
            </a:r>
          </a:p>
        </p:txBody>
      </p:sp>
    </p:spTree>
    <p:extLst>
      <p:ext uri="{BB962C8B-B14F-4D97-AF65-F5344CB8AC3E}">
        <p14:creationId xmlns:p14="http://schemas.microsoft.com/office/powerpoint/2010/main" val="16923460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28CEBD7-2891-70CC-57FC-82BDFD42A052}"/>
              </a:ext>
            </a:extLst>
          </p:cNvPr>
          <p:cNvSpPr>
            <a:spLocks noGrp="1"/>
          </p:cNvSpPr>
          <p:nvPr>
            <p:ph type="title"/>
          </p:nvPr>
        </p:nvSpPr>
        <p:spPr/>
        <p:txBody>
          <a:bodyPr/>
          <a:lstStyle/>
          <a:p>
            <a:r>
              <a:rPr lang="tr-TR" dirty="0"/>
              <a:t>1. EĞER GEREKLİ İSE ETİKTİR </a:t>
            </a:r>
          </a:p>
        </p:txBody>
      </p:sp>
      <p:sp>
        <p:nvSpPr>
          <p:cNvPr id="3" name="İçerik Yer Tutucusu 2">
            <a:extLst>
              <a:ext uri="{FF2B5EF4-FFF2-40B4-BE49-F238E27FC236}">
                <a16:creationId xmlns:a16="http://schemas.microsoft.com/office/drawing/2014/main" xmlns="" id="{931CBCCC-911B-C213-548D-BF1E073E1323}"/>
              </a:ext>
            </a:extLst>
          </p:cNvPr>
          <p:cNvSpPr>
            <a:spLocks noGrp="1"/>
          </p:cNvSpPr>
          <p:nvPr>
            <p:ph idx="1"/>
          </p:nvPr>
        </p:nvSpPr>
        <p:spPr/>
        <p:txBody>
          <a:bodyPr>
            <a:normAutofit/>
          </a:bodyPr>
          <a:lstStyle/>
          <a:p>
            <a:pPr marL="0" indent="0">
              <a:buNone/>
            </a:pPr>
            <a:endParaRPr lang="tr-TR" sz="2400" dirty="0"/>
          </a:p>
          <a:p>
            <a:pPr marL="0" indent="0">
              <a:buNone/>
            </a:pPr>
            <a:r>
              <a:rPr lang="tr-TR" sz="2400" dirty="0"/>
              <a:t>Meşru araçlarla elde edilmesi zor görünen bazı amaçlara ulaşmak için etik dışı yollar kullanmak isteyenler, bunun bir gereklilik olduğunu ileri sürerler. Oysa durumu kurtarmak için başvurulan bu yol etik değildir. </a:t>
            </a:r>
          </a:p>
        </p:txBody>
      </p:sp>
    </p:spTree>
    <p:extLst>
      <p:ext uri="{BB962C8B-B14F-4D97-AF65-F5344CB8AC3E}">
        <p14:creationId xmlns:p14="http://schemas.microsoft.com/office/powerpoint/2010/main" val="431402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A07671A-3CC1-8BE6-AE4C-D3E9C7CABE26}"/>
              </a:ext>
            </a:extLst>
          </p:cNvPr>
          <p:cNvSpPr>
            <a:spLocks noGrp="1"/>
          </p:cNvSpPr>
          <p:nvPr>
            <p:ph type="title"/>
          </p:nvPr>
        </p:nvSpPr>
        <p:spPr/>
        <p:txBody>
          <a:bodyPr/>
          <a:lstStyle/>
          <a:p>
            <a:r>
              <a:rPr lang="tr-TR" dirty="0"/>
              <a:t>2. SAHTE GEREKLİLİKLER TUZAĞI </a:t>
            </a:r>
          </a:p>
        </p:txBody>
      </p:sp>
      <p:sp>
        <p:nvSpPr>
          <p:cNvPr id="3" name="İçerik Yer Tutucusu 2">
            <a:extLst>
              <a:ext uri="{FF2B5EF4-FFF2-40B4-BE49-F238E27FC236}">
                <a16:creationId xmlns:a16="http://schemas.microsoft.com/office/drawing/2014/main" xmlns="" id="{DB64E2C8-DF1D-4F99-E2C6-0BB9FE9A961F}"/>
              </a:ext>
            </a:extLst>
          </p:cNvPr>
          <p:cNvSpPr>
            <a:spLocks noGrp="1"/>
          </p:cNvSpPr>
          <p:nvPr>
            <p:ph idx="1"/>
          </p:nvPr>
        </p:nvSpPr>
        <p:spPr/>
        <p:txBody>
          <a:bodyPr>
            <a:normAutofit/>
          </a:bodyPr>
          <a:lstStyle/>
          <a:p>
            <a:pPr marL="0" indent="0">
              <a:buNone/>
            </a:pPr>
            <a:endParaRPr lang="tr-TR" sz="2400" dirty="0"/>
          </a:p>
          <a:p>
            <a:pPr marL="0" indent="0">
              <a:buNone/>
            </a:pPr>
            <a:r>
              <a:rPr lang="tr-TR" sz="2400" dirty="0"/>
              <a:t>Yapılan yanlış davranışları haklı göstermek için uydurulmuş gerekçelere, sahte gereklilikler tuzağı denir. Aslında öyle bir gereklilik yoktur.</a:t>
            </a:r>
          </a:p>
        </p:txBody>
      </p:sp>
    </p:spTree>
    <p:extLst>
      <p:ext uri="{BB962C8B-B14F-4D97-AF65-F5344CB8AC3E}">
        <p14:creationId xmlns:p14="http://schemas.microsoft.com/office/powerpoint/2010/main" val="2010844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B3C9494-DB13-FC12-CE87-EED3F304CAFA}"/>
              </a:ext>
            </a:extLst>
          </p:cNvPr>
          <p:cNvSpPr>
            <a:spLocks noGrp="1"/>
          </p:cNvSpPr>
          <p:nvPr>
            <p:ph type="title"/>
          </p:nvPr>
        </p:nvSpPr>
        <p:spPr/>
        <p:txBody>
          <a:bodyPr>
            <a:normAutofit fontScale="90000"/>
          </a:bodyPr>
          <a:lstStyle/>
          <a:p>
            <a:r>
              <a:rPr lang="tr-TR" dirty="0"/>
              <a:t>3. EĞER YASAL VE İZİN VERİLEBİLİR İSE UYGUNDUR</a:t>
            </a:r>
          </a:p>
        </p:txBody>
      </p:sp>
      <p:sp>
        <p:nvSpPr>
          <p:cNvPr id="3" name="İçerik Yer Tutucusu 2">
            <a:extLst>
              <a:ext uri="{FF2B5EF4-FFF2-40B4-BE49-F238E27FC236}">
                <a16:creationId xmlns:a16="http://schemas.microsoft.com/office/drawing/2014/main" xmlns="" id="{CE18955D-933A-146E-A053-7726B2D2D33B}"/>
              </a:ext>
            </a:extLst>
          </p:cNvPr>
          <p:cNvSpPr>
            <a:spLocks noGrp="1"/>
          </p:cNvSpPr>
          <p:nvPr>
            <p:ph idx="1"/>
          </p:nvPr>
        </p:nvSpPr>
        <p:spPr/>
        <p:txBody>
          <a:bodyPr>
            <a:normAutofit/>
          </a:bodyPr>
          <a:lstStyle/>
          <a:p>
            <a:pPr marL="0" indent="0">
              <a:buNone/>
            </a:pPr>
            <a:endParaRPr lang="tr-TR" sz="2400" dirty="0"/>
          </a:p>
          <a:p>
            <a:pPr marL="0" indent="0">
              <a:buNone/>
            </a:pPr>
            <a:r>
              <a:rPr lang="tr-TR" sz="2400" dirty="0"/>
              <a:t>Sirkler, hayvanat bahçeleri, yunus parkları yasaldır ama etik midir?</a:t>
            </a:r>
          </a:p>
        </p:txBody>
      </p:sp>
    </p:spTree>
    <p:extLst>
      <p:ext uri="{BB962C8B-B14F-4D97-AF65-F5344CB8AC3E}">
        <p14:creationId xmlns:p14="http://schemas.microsoft.com/office/powerpoint/2010/main" val="11303933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FA80BB6-1BE1-03B9-BB88-89D84DD46150}"/>
              </a:ext>
            </a:extLst>
          </p:cNvPr>
          <p:cNvSpPr>
            <a:spLocks noGrp="1"/>
          </p:cNvSpPr>
          <p:nvPr>
            <p:ph type="title"/>
          </p:nvPr>
        </p:nvSpPr>
        <p:spPr/>
        <p:txBody>
          <a:bodyPr>
            <a:normAutofit fontScale="90000"/>
          </a:bodyPr>
          <a:lstStyle/>
          <a:p>
            <a:r>
              <a:rPr lang="tr-TR" dirty="0"/>
              <a:t>4. SONUÇTA HERKESİN YARARI SAĞLANACAK </a:t>
            </a:r>
          </a:p>
        </p:txBody>
      </p:sp>
      <p:sp>
        <p:nvSpPr>
          <p:cNvPr id="3" name="İçerik Yer Tutucusu 2">
            <a:extLst>
              <a:ext uri="{FF2B5EF4-FFF2-40B4-BE49-F238E27FC236}">
                <a16:creationId xmlns:a16="http://schemas.microsoft.com/office/drawing/2014/main" xmlns="" id="{27B86F0C-C493-3E89-7838-FE49868690D9}"/>
              </a:ext>
            </a:extLst>
          </p:cNvPr>
          <p:cNvSpPr>
            <a:spLocks noGrp="1"/>
          </p:cNvSpPr>
          <p:nvPr>
            <p:ph idx="1"/>
          </p:nvPr>
        </p:nvSpPr>
        <p:spPr/>
        <p:txBody>
          <a:bodyPr>
            <a:normAutofit/>
          </a:bodyPr>
          <a:lstStyle/>
          <a:p>
            <a:endParaRPr lang="tr-TR" sz="2400" dirty="0"/>
          </a:p>
          <a:p>
            <a:r>
              <a:rPr lang="tr-TR" sz="2400" dirty="0"/>
              <a:t>Çoğunluğun faydasına sonuçları olsa da etik dışı uygulamalardan kaçınılması gerekir.</a:t>
            </a:r>
          </a:p>
        </p:txBody>
      </p:sp>
    </p:spTree>
    <p:extLst>
      <p:ext uri="{BB962C8B-B14F-4D97-AF65-F5344CB8AC3E}">
        <p14:creationId xmlns:p14="http://schemas.microsoft.com/office/powerpoint/2010/main" val="32694584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1D071E3-4CA5-C2DB-5E49-3CC802934AE3}"/>
              </a:ext>
            </a:extLst>
          </p:cNvPr>
          <p:cNvSpPr>
            <a:spLocks noGrp="1"/>
          </p:cNvSpPr>
          <p:nvPr>
            <p:ph type="title"/>
          </p:nvPr>
        </p:nvSpPr>
        <p:spPr/>
        <p:txBody>
          <a:bodyPr>
            <a:normAutofit fontScale="90000"/>
          </a:bodyPr>
          <a:lstStyle/>
          <a:p>
            <a:r>
              <a:rPr lang="tr-TR" dirty="0"/>
              <a:t>5. BUNU SADECE SENİN İÇİN YAPIYORUM </a:t>
            </a:r>
          </a:p>
        </p:txBody>
      </p:sp>
      <p:sp>
        <p:nvSpPr>
          <p:cNvPr id="3" name="İçerik Yer Tutucusu 2">
            <a:extLst>
              <a:ext uri="{FF2B5EF4-FFF2-40B4-BE49-F238E27FC236}">
                <a16:creationId xmlns:a16="http://schemas.microsoft.com/office/drawing/2014/main" xmlns="" id="{26AE1C38-9DDC-B1A1-05EE-BBB377AE303A}"/>
              </a:ext>
            </a:extLst>
          </p:cNvPr>
          <p:cNvSpPr>
            <a:spLocks noGrp="1"/>
          </p:cNvSpPr>
          <p:nvPr>
            <p:ph idx="1"/>
          </p:nvPr>
        </p:nvSpPr>
        <p:spPr/>
        <p:txBody>
          <a:bodyPr/>
          <a:lstStyle/>
          <a:p>
            <a:endParaRPr lang="tr-TR" dirty="0"/>
          </a:p>
          <a:p>
            <a:r>
              <a:rPr lang="tr-TR" sz="2400" dirty="0"/>
              <a:t>Eğer bir kişi korunarak bir eylem ya da işlem yapılıyorsa, orada etik bir sorun vardır. </a:t>
            </a:r>
          </a:p>
        </p:txBody>
      </p:sp>
    </p:spTree>
    <p:extLst>
      <p:ext uri="{BB962C8B-B14F-4D97-AF65-F5344CB8AC3E}">
        <p14:creationId xmlns:p14="http://schemas.microsoft.com/office/powerpoint/2010/main" val="34317176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F27F2E1-D4F3-FD67-A668-3F995DD75DD2}"/>
              </a:ext>
            </a:extLst>
          </p:cNvPr>
          <p:cNvSpPr>
            <a:spLocks noGrp="1"/>
          </p:cNvSpPr>
          <p:nvPr>
            <p:ph type="title"/>
          </p:nvPr>
        </p:nvSpPr>
        <p:spPr/>
        <p:txBody>
          <a:bodyPr>
            <a:normAutofit/>
          </a:bodyPr>
          <a:lstStyle/>
          <a:p>
            <a:r>
              <a:rPr lang="tr-TR" dirty="0"/>
              <a:t>6. ATEŞE ATEŞLE KARŞILIK VERİYORUM </a:t>
            </a:r>
          </a:p>
        </p:txBody>
      </p:sp>
      <p:sp>
        <p:nvSpPr>
          <p:cNvPr id="3" name="İçerik Yer Tutucusu 2">
            <a:extLst>
              <a:ext uri="{FF2B5EF4-FFF2-40B4-BE49-F238E27FC236}">
                <a16:creationId xmlns:a16="http://schemas.microsoft.com/office/drawing/2014/main" xmlns="" id="{6281B425-2C58-6CE5-C58A-EC27CF0033C5}"/>
              </a:ext>
            </a:extLst>
          </p:cNvPr>
          <p:cNvSpPr>
            <a:spLocks noGrp="1"/>
          </p:cNvSpPr>
          <p:nvPr>
            <p:ph idx="1"/>
          </p:nvPr>
        </p:nvSpPr>
        <p:spPr/>
        <p:txBody>
          <a:bodyPr/>
          <a:lstStyle/>
          <a:p>
            <a:endParaRPr lang="tr-TR" dirty="0"/>
          </a:p>
          <a:p>
            <a:r>
              <a:rPr lang="tr-TR" sz="2400" dirty="0"/>
              <a:t>Etik dışı eylem ya da davranışları önce başkalarının başlatması, bizim de etik dışı eylem ya da davranışlarla karşılık vermemizi haklı çıkarmaz. Etik dışı olan, etik dışıdır.</a:t>
            </a:r>
          </a:p>
        </p:txBody>
      </p:sp>
    </p:spTree>
    <p:extLst>
      <p:ext uri="{BB962C8B-B14F-4D97-AF65-F5344CB8AC3E}">
        <p14:creationId xmlns:p14="http://schemas.microsoft.com/office/powerpoint/2010/main" val="6474331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8AA111F-8492-8D1B-4255-8F0452227AE5}"/>
              </a:ext>
            </a:extLst>
          </p:cNvPr>
          <p:cNvSpPr>
            <a:spLocks noGrp="1"/>
          </p:cNvSpPr>
          <p:nvPr>
            <p:ph type="title"/>
          </p:nvPr>
        </p:nvSpPr>
        <p:spPr/>
        <p:txBody>
          <a:bodyPr/>
          <a:lstStyle/>
          <a:p>
            <a:r>
              <a:rPr lang="tr-TR" dirty="0"/>
              <a:t>7. KİMSE ZARAR GÖRMEYECEK </a:t>
            </a:r>
          </a:p>
        </p:txBody>
      </p:sp>
      <p:sp>
        <p:nvSpPr>
          <p:cNvPr id="3" name="İçerik Yer Tutucusu 2">
            <a:extLst>
              <a:ext uri="{FF2B5EF4-FFF2-40B4-BE49-F238E27FC236}">
                <a16:creationId xmlns:a16="http://schemas.microsoft.com/office/drawing/2014/main" xmlns="" id="{875C3294-ECBD-488D-64F0-A2C60BE06775}"/>
              </a:ext>
            </a:extLst>
          </p:cNvPr>
          <p:cNvSpPr>
            <a:spLocks noGrp="1"/>
          </p:cNvSpPr>
          <p:nvPr>
            <p:ph idx="1"/>
          </p:nvPr>
        </p:nvSpPr>
        <p:spPr/>
        <p:txBody>
          <a:bodyPr/>
          <a:lstStyle/>
          <a:p>
            <a:endParaRPr lang="tr-TR" dirty="0"/>
          </a:p>
          <a:p>
            <a:r>
              <a:rPr lang="tr-TR" sz="2400" dirty="0"/>
              <a:t>Etik dışı davranışların başkalarına zarar vermeyeceği varsayımı ile hareket etmek o davranışı etik yapmaz.</a:t>
            </a:r>
          </a:p>
        </p:txBody>
      </p:sp>
    </p:spTree>
    <p:extLst>
      <p:ext uri="{BB962C8B-B14F-4D97-AF65-F5344CB8AC3E}">
        <p14:creationId xmlns:p14="http://schemas.microsoft.com/office/powerpoint/2010/main" val="12859798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8F957B1-94D0-BFC0-1185-C368CFFA20D3}"/>
              </a:ext>
            </a:extLst>
          </p:cNvPr>
          <p:cNvSpPr>
            <a:spLocks noGrp="1"/>
          </p:cNvSpPr>
          <p:nvPr>
            <p:ph type="title"/>
          </p:nvPr>
        </p:nvSpPr>
        <p:spPr/>
        <p:txBody>
          <a:bodyPr>
            <a:normAutofit fontScale="90000"/>
          </a:bodyPr>
          <a:lstStyle/>
          <a:p>
            <a:r>
              <a:rPr lang="tr-TR" dirty="0"/>
              <a:t>8. «YÜCE/ASİL/KUTSAL» AMAÇ İÇİN YOZLAŞMA </a:t>
            </a:r>
          </a:p>
        </p:txBody>
      </p:sp>
      <p:sp>
        <p:nvSpPr>
          <p:cNvPr id="3" name="İçerik Yer Tutucusu 2">
            <a:extLst>
              <a:ext uri="{FF2B5EF4-FFF2-40B4-BE49-F238E27FC236}">
                <a16:creationId xmlns:a16="http://schemas.microsoft.com/office/drawing/2014/main" xmlns="" id="{8C7261AA-2108-1D9D-ABC7-3BF898569775}"/>
              </a:ext>
            </a:extLst>
          </p:cNvPr>
          <p:cNvSpPr>
            <a:spLocks noGrp="1"/>
          </p:cNvSpPr>
          <p:nvPr>
            <p:ph idx="1"/>
          </p:nvPr>
        </p:nvSpPr>
        <p:spPr/>
        <p:txBody>
          <a:bodyPr/>
          <a:lstStyle/>
          <a:p>
            <a:endParaRPr lang="tr-TR" dirty="0"/>
          </a:p>
          <a:p>
            <a:r>
              <a:rPr lang="tr-TR" sz="2400" dirty="0"/>
              <a:t>Etik dışı davranışların ülkenin, kurumun, toplumun çıkarlarını korumak amacıyla yapıldığını iddia etmek, o davranışların etik olmasını sağlamaz. Burada kişiler kendi çıkarları için bu tür üst amaçları paravan olarak kullanmaktadırlar.</a:t>
            </a:r>
          </a:p>
        </p:txBody>
      </p:sp>
    </p:spTree>
    <p:extLst>
      <p:ext uri="{BB962C8B-B14F-4D97-AF65-F5344CB8AC3E}">
        <p14:creationId xmlns:p14="http://schemas.microsoft.com/office/powerpoint/2010/main" val="1093165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AD3E1D0-4740-BF24-C56B-80DD1108F9C5}"/>
              </a:ext>
            </a:extLst>
          </p:cNvPr>
          <p:cNvSpPr>
            <a:spLocks noGrp="1"/>
          </p:cNvSpPr>
          <p:nvPr>
            <p:ph type="title"/>
          </p:nvPr>
        </p:nvSpPr>
        <p:spPr/>
        <p:txBody>
          <a:bodyPr>
            <a:normAutofit fontScale="90000"/>
          </a:bodyPr>
          <a:lstStyle/>
          <a:p>
            <a:r>
              <a:rPr lang="tr-TR" dirty="0"/>
              <a:t>9. MESLEKTAŞLARININ SUÇLARINI GİZLEME</a:t>
            </a:r>
          </a:p>
        </p:txBody>
      </p:sp>
      <p:sp>
        <p:nvSpPr>
          <p:cNvPr id="3" name="İçerik Yer Tutucusu 2">
            <a:extLst>
              <a:ext uri="{FF2B5EF4-FFF2-40B4-BE49-F238E27FC236}">
                <a16:creationId xmlns:a16="http://schemas.microsoft.com/office/drawing/2014/main" xmlns="" id="{34E9C819-C384-22A8-55DC-96DCE9459C63}"/>
              </a:ext>
            </a:extLst>
          </p:cNvPr>
          <p:cNvSpPr>
            <a:spLocks noGrp="1"/>
          </p:cNvSpPr>
          <p:nvPr>
            <p:ph idx="1"/>
          </p:nvPr>
        </p:nvSpPr>
        <p:spPr/>
        <p:txBody>
          <a:bodyPr>
            <a:normAutofit/>
          </a:bodyPr>
          <a:lstStyle/>
          <a:p>
            <a:r>
              <a:rPr lang="tr-TR" sz="2400" dirty="0"/>
              <a:t>Kendi meslektaşlarının zarar görmemesi için onların etik dışı davranışlarını gizleme, yalan beyanda bulunma gibi davranışlar da etik açıdan kabul edilemez. Bu tür yaklaşımlar giderek sessizlik yasası denilen ve bir kurum içinde görevlilerin gördüğü ya da bildiği etik dışı davranış ve uygulamaları bilmemezlikten ve görmemezlikten gelmesine yol açmaktadır. Bunun sonuçları ise etik dışı davranan kamu görevlilerinin korunması, etik dışı davranışların bir kurum kültürü haline dönüşmesidir.</a:t>
            </a:r>
          </a:p>
        </p:txBody>
      </p:sp>
    </p:spTree>
    <p:extLst>
      <p:ext uri="{BB962C8B-B14F-4D97-AF65-F5344CB8AC3E}">
        <p14:creationId xmlns:p14="http://schemas.microsoft.com/office/powerpoint/2010/main" val="235145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4E8763F-5EA7-8DC3-B75B-34A070197FDE}"/>
              </a:ext>
            </a:extLst>
          </p:cNvPr>
          <p:cNvSpPr>
            <a:spLocks noGrp="1"/>
          </p:cNvSpPr>
          <p:nvPr>
            <p:ph type="title"/>
          </p:nvPr>
        </p:nvSpPr>
        <p:spPr/>
        <p:txBody>
          <a:bodyPr/>
          <a:lstStyle/>
          <a:p>
            <a:r>
              <a:rPr lang="tr-TR" dirty="0"/>
              <a:t>ETİKLE İLGİLİ KAVRAMLAR</a:t>
            </a:r>
          </a:p>
        </p:txBody>
      </p:sp>
      <p:sp>
        <p:nvSpPr>
          <p:cNvPr id="3" name="İçerik Yer Tutucusu 2">
            <a:extLst>
              <a:ext uri="{FF2B5EF4-FFF2-40B4-BE49-F238E27FC236}">
                <a16:creationId xmlns:a16="http://schemas.microsoft.com/office/drawing/2014/main" xmlns="" id="{B36E8DAF-2ACC-BD76-78ED-1CA76542062A}"/>
              </a:ext>
            </a:extLst>
          </p:cNvPr>
          <p:cNvSpPr>
            <a:spLocks noGrp="1"/>
          </p:cNvSpPr>
          <p:nvPr>
            <p:ph idx="1"/>
          </p:nvPr>
        </p:nvSpPr>
        <p:spPr/>
        <p:txBody>
          <a:bodyPr/>
          <a:lstStyle/>
          <a:p>
            <a:pPr marL="342900" indent="-342900">
              <a:buFont typeface="+mj-lt"/>
              <a:buAutoNum type="arabicPeriod"/>
            </a:pPr>
            <a:endParaRPr lang="tr-TR" dirty="0"/>
          </a:p>
          <a:p>
            <a:pPr marL="342900" indent="-342900">
              <a:buFont typeface="+mj-lt"/>
              <a:buAutoNum type="arabicPeriod"/>
            </a:pPr>
            <a:endParaRPr lang="tr-TR" dirty="0"/>
          </a:p>
          <a:p>
            <a:pPr marL="342900" indent="-342900">
              <a:buFont typeface="+mj-lt"/>
              <a:buAutoNum type="arabicPeriod"/>
            </a:pPr>
            <a:r>
              <a:rPr lang="tr-TR" sz="2400" dirty="0"/>
              <a:t>DEĞER</a:t>
            </a:r>
          </a:p>
          <a:p>
            <a:pPr marL="342900" indent="-342900">
              <a:buFont typeface="+mj-lt"/>
              <a:buAutoNum type="arabicPeriod"/>
            </a:pPr>
            <a:r>
              <a:rPr lang="tr-TR" sz="2400" dirty="0"/>
              <a:t>İLKE</a:t>
            </a:r>
          </a:p>
          <a:p>
            <a:pPr marL="342900" indent="-342900">
              <a:buFont typeface="+mj-lt"/>
              <a:buAutoNum type="arabicPeriod"/>
            </a:pPr>
            <a:r>
              <a:rPr lang="tr-TR" sz="2400" dirty="0"/>
              <a:t>KURAL</a:t>
            </a:r>
          </a:p>
          <a:p>
            <a:pPr marL="342900" indent="-342900">
              <a:buFont typeface="+mj-lt"/>
              <a:buAutoNum type="arabicPeriod"/>
            </a:pPr>
            <a:r>
              <a:rPr lang="tr-TR" sz="2400" dirty="0"/>
              <a:t>STANDART</a:t>
            </a:r>
          </a:p>
        </p:txBody>
      </p:sp>
    </p:spTree>
    <p:extLst>
      <p:ext uri="{BB962C8B-B14F-4D97-AF65-F5344CB8AC3E}">
        <p14:creationId xmlns:p14="http://schemas.microsoft.com/office/powerpoint/2010/main" val="21098112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96D6D8A-A6CD-3A31-4E6B-B3C8827DA17E}"/>
              </a:ext>
            </a:extLst>
          </p:cNvPr>
          <p:cNvSpPr>
            <a:spLocks noGrp="1"/>
          </p:cNvSpPr>
          <p:nvPr>
            <p:ph type="title"/>
          </p:nvPr>
        </p:nvSpPr>
        <p:spPr/>
        <p:txBody>
          <a:bodyPr>
            <a:normAutofit fontScale="90000"/>
          </a:bodyPr>
          <a:lstStyle/>
          <a:p>
            <a:r>
              <a:rPr lang="tr-TR" dirty="0"/>
              <a:t>10. KİMSENİN DURUMU FARK ETMEYECEĞİ İNANCI</a:t>
            </a:r>
          </a:p>
        </p:txBody>
      </p:sp>
      <p:sp>
        <p:nvSpPr>
          <p:cNvPr id="3" name="İçerik Yer Tutucusu 2">
            <a:extLst>
              <a:ext uri="{FF2B5EF4-FFF2-40B4-BE49-F238E27FC236}">
                <a16:creationId xmlns:a16="http://schemas.microsoft.com/office/drawing/2014/main" xmlns="" id="{8E85F244-1B0F-E9C2-E58F-9C56AB3A09E6}"/>
              </a:ext>
            </a:extLst>
          </p:cNvPr>
          <p:cNvSpPr>
            <a:spLocks noGrp="1"/>
          </p:cNvSpPr>
          <p:nvPr>
            <p:ph idx="1"/>
          </p:nvPr>
        </p:nvSpPr>
        <p:spPr/>
        <p:txBody>
          <a:bodyPr/>
          <a:lstStyle/>
          <a:p>
            <a:pPr marL="0" indent="0" algn="ctr">
              <a:buNone/>
            </a:pPr>
            <a:endParaRPr lang="tr-TR" dirty="0"/>
          </a:p>
          <a:p>
            <a:pPr marL="0" indent="0" algn="ctr">
              <a:buNone/>
            </a:pPr>
            <a:endParaRPr lang="tr-TR" dirty="0"/>
          </a:p>
          <a:p>
            <a:pPr marL="0" indent="0" algn="ctr">
              <a:buNone/>
            </a:pPr>
            <a:r>
              <a:rPr lang="tr-TR" sz="2400" dirty="0"/>
              <a:t>AKVARYUM TEORİSİ</a:t>
            </a:r>
          </a:p>
          <a:p>
            <a:pPr marL="0" indent="0" algn="ctr">
              <a:buNone/>
            </a:pPr>
            <a:endParaRPr lang="tr-TR" sz="2400" dirty="0"/>
          </a:p>
          <a:p>
            <a:pPr marL="0" indent="0" algn="ctr">
              <a:buNone/>
            </a:pPr>
            <a:r>
              <a:rPr lang="tr-TR" sz="2400" dirty="0"/>
              <a:t>Herkesin ne yaptığı akvaryumdaki balıklar gibi dışarıdan görünür. </a:t>
            </a:r>
          </a:p>
        </p:txBody>
      </p:sp>
    </p:spTree>
    <p:extLst>
      <p:ext uri="{BB962C8B-B14F-4D97-AF65-F5344CB8AC3E}">
        <p14:creationId xmlns:p14="http://schemas.microsoft.com/office/powerpoint/2010/main" val="1024453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4696C56-7F40-CDE3-6F30-D31D9E58CFA9}"/>
              </a:ext>
            </a:extLst>
          </p:cNvPr>
          <p:cNvSpPr>
            <a:spLocks noGrp="1"/>
          </p:cNvSpPr>
          <p:nvPr>
            <p:ph type="title"/>
          </p:nvPr>
        </p:nvSpPr>
        <p:spPr/>
        <p:txBody>
          <a:bodyPr>
            <a:normAutofit fontScale="90000"/>
          </a:bodyPr>
          <a:lstStyle/>
          <a:p>
            <a:r>
              <a:rPr lang="tr-TR" dirty="0"/>
              <a:t>11. YAKALANIRSAM KURUM BANA ARKA ÇIKAR İNANCI </a:t>
            </a:r>
          </a:p>
        </p:txBody>
      </p:sp>
      <p:sp>
        <p:nvSpPr>
          <p:cNvPr id="3" name="İçerik Yer Tutucusu 2">
            <a:extLst>
              <a:ext uri="{FF2B5EF4-FFF2-40B4-BE49-F238E27FC236}">
                <a16:creationId xmlns:a16="http://schemas.microsoft.com/office/drawing/2014/main" xmlns="" id="{E03ACB81-F432-DE38-A442-6AE56FE74C08}"/>
              </a:ext>
            </a:extLst>
          </p:cNvPr>
          <p:cNvSpPr>
            <a:spLocks noGrp="1"/>
          </p:cNvSpPr>
          <p:nvPr>
            <p:ph idx="1"/>
          </p:nvPr>
        </p:nvSpPr>
        <p:spPr/>
        <p:txBody>
          <a:bodyPr/>
          <a:lstStyle/>
          <a:p>
            <a:endParaRPr lang="tr-TR" dirty="0"/>
          </a:p>
          <a:p>
            <a:r>
              <a:rPr lang="tr-TR" sz="2400" dirty="0"/>
              <a:t>Etik dışı davranışların kurum tarafından göz ardı edileceği ve kişinin korunacağına olan inancı da etik dışı davranışları gerekçelendirmekte başvurulan bir yoldur.</a:t>
            </a:r>
          </a:p>
        </p:txBody>
      </p:sp>
    </p:spTree>
    <p:extLst>
      <p:ext uri="{BB962C8B-B14F-4D97-AF65-F5344CB8AC3E}">
        <p14:creationId xmlns:p14="http://schemas.microsoft.com/office/powerpoint/2010/main" val="2627652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FE70BF6-54F9-01AD-671A-B16554C7E0CD}"/>
              </a:ext>
            </a:extLst>
          </p:cNvPr>
          <p:cNvSpPr>
            <a:spLocks noGrp="1"/>
          </p:cNvSpPr>
          <p:nvPr>
            <p:ph type="title"/>
          </p:nvPr>
        </p:nvSpPr>
        <p:spPr/>
        <p:txBody>
          <a:bodyPr>
            <a:normAutofit fontScale="90000"/>
          </a:bodyPr>
          <a:lstStyle/>
          <a:p>
            <a:r>
              <a:rPr lang="tr-TR" dirty="0"/>
              <a:t>12. BAŞKALARI İLE KENDİNİ KARŞILAŞTIRMAK </a:t>
            </a:r>
          </a:p>
        </p:txBody>
      </p:sp>
      <p:sp>
        <p:nvSpPr>
          <p:cNvPr id="3" name="İçerik Yer Tutucusu 2">
            <a:extLst>
              <a:ext uri="{FF2B5EF4-FFF2-40B4-BE49-F238E27FC236}">
                <a16:creationId xmlns:a16="http://schemas.microsoft.com/office/drawing/2014/main" xmlns="" id="{6838EE81-35E8-DB37-E418-1520AF3AD4CA}"/>
              </a:ext>
            </a:extLst>
          </p:cNvPr>
          <p:cNvSpPr>
            <a:spLocks noGrp="1"/>
          </p:cNvSpPr>
          <p:nvPr>
            <p:ph idx="1"/>
          </p:nvPr>
        </p:nvSpPr>
        <p:spPr/>
        <p:txBody>
          <a:bodyPr/>
          <a:lstStyle/>
          <a:p>
            <a:endParaRPr lang="tr-TR" dirty="0"/>
          </a:p>
          <a:p>
            <a:r>
              <a:rPr lang="tr-TR" sz="2400" dirty="0"/>
              <a:t>Bir kişinin başkalarının etik dışı davranışlarını örnek göstererek kendi yaptığı etik dışı davranışları önemsiz göstermeye çalışmasıdır. Oysa kimsenin etik davranma derecesi bir başkası için ölçü olamaz. Herkes kendi davranışlarından sorumludur.</a:t>
            </a:r>
          </a:p>
        </p:txBody>
      </p:sp>
    </p:spTree>
    <p:extLst>
      <p:ext uri="{BB962C8B-B14F-4D97-AF65-F5344CB8AC3E}">
        <p14:creationId xmlns:p14="http://schemas.microsoft.com/office/powerpoint/2010/main" val="10783488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B6C843F-282B-3A28-A2CB-CD32011F5FBE}"/>
              </a:ext>
            </a:extLst>
          </p:cNvPr>
          <p:cNvSpPr>
            <a:spLocks noGrp="1"/>
          </p:cNvSpPr>
          <p:nvPr>
            <p:ph type="title"/>
          </p:nvPr>
        </p:nvSpPr>
        <p:spPr/>
        <p:txBody>
          <a:bodyPr/>
          <a:lstStyle/>
          <a:p>
            <a:r>
              <a:rPr lang="tr-TR" dirty="0"/>
              <a:t>13. HERKES AYNI ŞEYİ YAPIYOR</a:t>
            </a:r>
          </a:p>
        </p:txBody>
      </p:sp>
      <p:sp>
        <p:nvSpPr>
          <p:cNvPr id="3" name="İçerik Yer Tutucusu 2">
            <a:extLst>
              <a:ext uri="{FF2B5EF4-FFF2-40B4-BE49-F238E27FC236}">
                <a16:creationId xmlns:a16="http://schemas.microsoft.com/office/drawing/2014/main" xmlns="" id="{78F33090-1ECF-27E1-88D6-D6C41AF9F537}"/>
              </a:ext>
            </a:extLst>
          </p:cNvPr>
          <p:cNvSpPr>
            <a:spLocks noGrp="1"/>
          </p:cNvSpPr>
          <p:nvPr>
            <p:ph idx="1"/>
          </p:nvPr>
        </p:nvSpPr>
        <p:spPr/>
        <p:txBody>
          <a:bodyPr/>
          <a:lstStyle/>
          <a:p>
            <a:endParaRPr lang="tr-TR" dirty="0"/>
          </a:p>
          <a:p>
            <a:r>
              <a:rPr lang="tr-TR" sz="2400" dirty="0"/>
              <a:t>Herkesin aynı yanlışları yapması, o yanlışı doğru kılmaz. Herkesin yanlış yapması bizim de yanlış davranmamızı haklı gösteremez. Yanlış, yanlıştır.</a:t>
            </a:r>
          </a:p>
        </p:txBody>
      </p:sp>
    </p:spTree>
    <p:extLst>
      <p:ext uri="{BB962C8B-B14F-4D97-AF65-F5344CB8AC3E}">
        <p14:creationId xmlns:p14="http://schemas.microsoft.com/office/powerpoint/2010/main" val="37010111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272CD32-112A-62D7-85AD-C3ADB1A87E1C}"/>
              </a:ext>
            </a:extLst>
          </p:cNvPr>
          <p:cNvSpPr>
            <a:spLocks noGrp="1"/>
          </p:cNvSpPr>
          <p:nvPr>
            <p:ph type="title"/>
          </p:nvPr>
        </p:nvSpPr>
        <p:spPr/>
        <p:txBody>
          <a:bodyPr>
            <a:normAutofit fontScale="90000"/>
          </a:bodyPr>
          <a:lstStyle/>
          <a:p>
            <a:r>
              <a:rPr lang="tr-TR" dirty="0"/>
              <a:t>14. KİŞİSEL OLARAK BENİM KAZANCIM YOKSA TAMAM</a:t>
            </a:r>
          </a:p>
        </p:txBody>
      </p:sp>
      <p:sp>
        <p:nvSpPr>
          <p:cNvPr id="3" name="İçerik Yer Tutucusu 2">
            <a:extLst>
              <a:ext uri="{FF2B5EF4-FFF2-40B4-BE49-F238E27FC236}">
                <a16:creationId xmlns:a16="http://schemas.microsoft.com/office/drawing/2014/main" xmlns="" id="{03E93C31-40A5-F862-7E3B-C60A66775B27}"/>
              </a:ext>
            </a:extLst>
          </p:cNvPr>
          <p:cNvSpPr>
            <a:spLocks noGrp="1"/>
          </p:cNvSpPr>
          <p:nvPr>
            <p:ph idx="1"/>
          </p:nvPr>
        </p:nvSpPr>
        <p:spPr/>
        <p:txBody>
          <a:bodyPr/>
          <a:lstStyle/>
          <a:p>
            <a:endParaRPr lang="tr-TR" dirty="0"/>
          </a:p>
          <a:p>
            <a:r>
              <a:rPr lang="tr-TR" sz="2400" dirty="0"/>
              <a:t>Bir etik dışı davranıştan onu yapanın kişisel çıkarının olmaması, o davranışı etik açıdan doğru ve savunulur kılmaz.</a:t>
            </a:r>
          </a:p>
        </p:txBody>
      </p:sp>
    </p:spTree>
    <p:extLst>
      <p:ext uri="{BB962C8B-B14F-4D97-AF65-F5344CB8AC3E}">
        <p14:creationId xmlns:p14="http://schemas.microsoft.com/office/powerpoint/2010/main" val="14531040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0639E00-189C-9D99-65EF-DF6851CB6B6E}"/>
              </a:ext>
            </a:extLst>
          </p:cNvPr>
          <p:cNvSpPr>
            <a:spLocks noGrp="1"/>
          </p:cNvSpPr>
          <p:nvPr>
            <p:ph type="title"/>
          </p:nvPr>
        </p:nvSpPr>
        <p:spPr/>
        <p:txBody>
          <a:bodyPr/>
          <a:lstStyle/>
          <a:p>
            <a:r>
              <a:rPr lang="tr-TR" dirty="0"/>
              <a:t>15. HAK ETTİĞİMİ ALAMIYORUM </a:t>
            </a:r>
          </a:p>
        </p:txBody>
      </p:sp>
      <p:sp>
        <p:nvSpPr>
          <p:cNvPr id="3" name="İçerik Yer Tutucusu 2">
            <a:extLst>
              <a:ext uri="{FF2B5EF4-FFF2-40B4-BE49-F238E27FC236}">
                <a16:creationId xmlns:a16="http://schemas.microsoft.com/office/drawing/2014/main" xmlns="" id="{33ACBC7E-65AE-CF78-D4C8-4698B9478AA0}"/>
              </a:ext>
            </a:extLst>
          </p:cNvPr>
          <p:cNvSpPr>
            <a:spLocks noGrp="1"/>
          </p:cNvSpPr>
          <p:nvPr>
            <p:ph idx="1"/>
          </p:nvPr>
        </p:nvSpPr>
        <p:spPr/>
        <p:txBody>
          <a:bodyPr/>
          <a:lstStyle/>
          <a:p>
            <a:r>
              <a:rPr lang="tr-TR" dirty="0"/>
              <a:t>Devletin verdiği maaşı yetersiz bulunması, ikinci bir iş yapmanın gerekçesi olamaz.</a:t>
            </a:r>
          </a:p>
          <a:p>
            <a:pPr marL="0" indent="0">
              <a:buNone/>
            </a:pPr>
            <a:r>
              <a:rPr lang="tr-TR" dirty="0"/>
              <a:t>İkinci bir iş yapmak:</a:t>
            </a:r>
          </a:p>
          <a:p>
            <a:r>
              <a:rPr lang="tr-TR" dirty="0"/>
              <a:t>Performansını bozulması,</a:t>
            </a:r>
          </a:p>
          <a:p>
            <a:r>
              <a:rPr lang="tr-TR" dirty="0"/>
              <a:t>Kararlarının bozulması,</a:t>
            </a:r>
          </a:p>
          <a:p>
            <a:r>
              <a:rPr lang="tr-TR" dirty="0"/>
              <a:t>Sadakatin bozulması anlamına gelir.</a:t>
            </a:r>
          </a:p>
        </p:txBody>
      </p:sp>
    </p:spTree>
    <p:extLst>
      <p:ext uri="{BB962C8B-B14F-4D97-AF65-F5344CB8AC3E}">
        <p14:creationId xmlns:p14="http://schemas.microsoft.com/office/powerpoint/2010/main" val="12882541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CE2BD91-2530-83C8-DB34-46AEFCCAF838}"/>
              </a:ext>
            </a:extLst>
          </p:cNvPr>
          <p:cNvSpPr>
            <a:spLocks noGrp="1"/>
          </p:cNvSpPr>
          <p:nvPr>
            <p:ph type="title"/>
          </p:nvPr>
        </p:nvSpPr>
        <p:spPr/>
        <p:txBody>
          <a:bodyPr/>
          <a:lstStyle/>
          <a:p>
            <a:r>
              <a:rPr lang="tr-TR" dirty="0"/>
              <a:t>16. HALA TARAFSIZ OLABİLİRİM </a:t>
            </a:r>
          </a:p>
        </p:txBody>
      </p:sp>
      <p:sp>
        <p:nvSpPr>
          <p:cNvPr id="3" name="İçerik Yer Tutucusu 2">
            <a:extLst>
              <a:ext uri="{FF2B5EF4-FFF2-40B4-BE49-F238E27FC236}">
                <a16:creationId xmlns:a16="http://schemas.microsoft.com/office/drawing/2014/main" xmlns="" id="{8A3286C4-7489-2269-2A21-E4C9189C7F00}"/>
              </a:ext>
            </a:extLst>
          </p:cNvPr>
          <p:cNvSpPr>
            <a:spLocks noGrp="1"/>
          </p:cNvSpPr>
          <p:nvPr>
            <p:ph idx="1"/>
          </p:nvPr>
        </p:nvSpPr>
        <p:spPr/>
        <p:txBody>
          <a:bodyPr/>
          <a:lstStyle/>
          <a:p>
            <a:endParaRPr lang="tr-TR" dirty="0"/>
          </a:p>
          <a:p>
            <a:r>
              <a:rPr lang="tr-TR" sz="2400" dirty="0"/>
              <a:t>Bir kez tarafsızlığınızı bozacak bir adım attıktan sonra tarafsız kalmak imkansızdır. Kamu görevlileri için tarafsız olmak kadar tarafsız görünmek de önemlidir. Tarafsızlık algısı bozulan bir kamu görevlisi toplumun güvenini de sarsmış olur.</a:t>
            </a:r>
          </a:p>
        </p:txBody>
      </p:sp>
    </p:spTree>
    <p:extLst>
      <p:ext uri="{BB962C8B-B14F-4D97-AF65-F5344CB8AC3E}">
        <p14:creationId xmlns:p14="http://schemas.microsoft.com/office/powerpoint/2010/main" val="4501971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4623C53-EE76-B01B-BAA7-C95BEDBE91D8}"/>
              </a:ext>
            </a:extLst>
          </p:cNvPr>
          <p:cNvSpPr>
            <a:spLocks noGrp="1"/>
          </p:cNvSpPr>
          <p:nvPr>
            <p:ph type="title"/>
          </p:nvPr>
        </p:nvSpPr>
        <p:spPr/>
        <p:txBody>
          <a:bodyPr/>
          <a:lstStyle/>
          <a:p>
            <a:r>
              <a:rPr lang="tr-TR" dirty="0"/>
              <a:t>17. BENDEN BULMASIN DÜŞÜNCESİ</a:t>
            </a:r>
          </a:p>
        </p:txBody>
      </p:sp>
      <p:sp>
        <p:nvSpPr>
          <p:cNvPr id="3" name="İçerik Yer Tutucusu 2">
            <a:extLst>
              <a:ext uri="{FF2B5EF4-FFF2-40B4-BE49-F238E27FC236}">
                <a16:creationId xmlns:a16="http://schemas.microsoft.com/office/drawing/2014/main" xmlns="" id="{B71FC531-C9B4-B140-82E9-B729EB87FA60}"/>
              </a:ext>
            </a:extLst>
          </p:cNvPr>
          <p:cNvSpPr>
            <a:spLocks noGrp="1"/>
          </p:cNvSpPr>
          <p:nvPr>
            <p:ph idx="1"/>
          </p:nvPr>
        </p:nvSpPr>
        <p:spPr/>
        <p:txBody>
          <a:bodyPr/>
          <a:lstStyle/>
          <a:p>
            <a:endParaRPr lang="tr-TR" dirty="0"/>
          </a:p>
          <a:p>
            <a:r>
              <a:rPr lang="tr-TR" sz="2400" dirty="0"/>
              <a:t>Kamu görevleri kendilerine verilen yetkileri yasal ve etik sınırlar içinde gereği gibi kullanmaktan sorumludurlar. Bu süreçte gerektiğinde yasa dışı ve etik dışı davranış gösteren kişilerin cezalandırılması da bu göreve dahildir. Kamu görevlileri herhangi bir baskı, nüfuz ya da benzeri etkilerden korkmadan görevin gereklerini yerine getirmek zorundadırlar.</a:t>
            </a:r>
          </a:p>
        </p:txBody>
      </p:sp>
    </p:spTree>
    <p:extLst>
      <p:ext uri="{BB962C8B-B14F-4D97-AF65-F5344CB8AC3E}">
        <p14:creationId xmlns:p14="http://schemas.microsoft.com/office/powerpoint/2010/main" val="6125332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5542C34-EF0B-2137-D7CD-1F97E5273B26}"/>
              </a:ext>
            </a:extLst>
          </p:cNvPr>
          <p:cNvSpPr>
            <a:spLocks noGrp="1"/>
          </p:cNvSpPr>
          <p:nvPr>
            <p:ph type="title"/>
          </p:nvPr>
        </p:nvSpPr>
        <p:spPr/>
        <p:txBody>
          <a:bodyPr>
            <a:normAutofit fontScale="90000"/>
          </a:bodyPr>
          <a:lstStyle/>
          <a:p>
            <a:r>
              <a:rPr lang="tr-TR" dirty="0"/>
              <a:t>DAVRANIŞIN ETİK AÇIDAN YARGILANMASI</a:t>
            </a:r>
          </a:p>
        </p:txBody>
      </p:sp>
      <p:sp>
        <p:nvSpPr>
          <p:cNvPr id="3" name="İçerik Yer Tutucusu 2">
            <a:extLst>
              <a:ext uri="{FF2B5EF4-FFF2-40B4-BE49-F238E27FC236}">
                <a16:creationId xmlns:a16="http://schemas.microsoft.com/office/drawing/2014/main" xmlns="" id="{0636CD2D-D734-29AE-A807-6F2E79E98853}"/>
              </a:ext>
            </a:extLst>
          </p:cNvPr>
          <p:cNvSpPr>
            <a:spLocks noGrp="1"/>
          </p:cNvSpPr>
          <p:nvPr>
            <p:ph idx="1"/>
          </p:nvPr>
        </p:nvSpPr>
        <p:spPr/>
        <p:txBody>
          <a:bodyPr/>
          <a:lstStyle/>
          <a:p>
            <a:pPr marL="0" indent="0">
              <a:buNone/>
            </a:pPr>
            <a:endParaRPr lang="tr-TR" dirty="0"/>
          </a:p>
          <a:p>
            <a:pPr marL="0" indent="0">
              <a:buNone/>
            </a:pPr>
            <a:endParaRPr lang="tr-TR" dirty="0"/>
          </a:p>
          <a:p>
            <a:pPr marL="0" indent="0">
              <a:buNone/>
            </a:pPr>
            <a:r>
              <a:rPr lang="tr-TR" sz="2400" dirty="0"/>
              <a:t>Bir kişi, belli bir konuda karar vermeden önce aşağıdaki 9 soruya yanıt vermelidir.</a:t>
            </a:r>
          </a:p>
        </p:txBody>
      </p:sp>
    </p:spTree>
    <p:extLst>
      <p:ext uri="{BB962C8B-B14F-4D97-AF65-F5344CB8AC3E}">
        <p14:creationId xmlns:p14="http://schemas.microsoft.com/office/powerpoint/2010/main" val="20029834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E8819B0-EDFB-D7BD-AC10-847E6B1E89F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FB0223EA-A9A2-1C48-27E7-EE23BFE71263}"/>
              </a:ext>
            </a:extLst>
          </p:cNvPr>
          <p:cNvSpPr>
            <a:spLocks noGrp="1"/>
          </p:cNvSpPr>
          <p:nvPr>
            <p:ph idx="1"/>
          </p:nvPr>
        </p:nvSpPr>
        <p:spPr/>
        <p:txBody>
          <a:bodyPr/>
          <a:lstStyle/>
          <a:p>
            <a:pPr marL="0" indent="0">
              <a:buNone/>
            </a:pPr>
            <a:endParaRPr lang="tr-TR" dirty="0"/>
          </a:p>
          <a:p>
            <a:pPr marL="0" indent="0">
              <a:buNone/>
            </a:pPr>
            <a:endParaRPr lang="tr-TR" dirty="0"/>
          </a:p>
          <a:p>
            <a:pPr marL="0" indent="0">
              <a:buNone/>
            </a:pPr>
            <a:endParaRPr lang="tr-TR" dirty="0"/>
          </a:p>
          <a:p>
            <a:pPr marL="0" indent="0">
              <a:buNone/>
            </a:pPr>
            <a:r>
              <a:rPr lang="tr-TR" sz="2400" dirty="0"/>
              <a:t>1. Bu doğru mu?</a:t>
            </a:r>
          </a:p>
        </p:txBody>
      </p:sp>
    </p:spTree>
    <p:extLst>
      <p:ext uri="{BB962C8B-B14F-4D97-AF65-F5344CB8AC3E}">
        <p14:creationId xmlns:p14="http://schemas.microsoft.com/office/powerpoint/2010/main" val="220123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AD473F8-0D14-C39B-7C4D-5C9C37D35235}"/>
              </a:ext>
            </a:extLst>
          </p:cNvPr>
          <p:cNvSpPr>
            <a:spLocks noGrp="1"/>
          </p:cNvSpPr>
          <p:nvPr>
            <p:ph type="title"/>
          </p:nvPr>
        </p:nvSpPr>
        <p:spPr/>
        <p:txBody>
          <a:bodyPr/>
          <a:lstStyle/>
          <a:p>
            <a:r>
              <a:rPr lang="tr-TR" dirty="0"/>
              <a:t>1. DEĞER</a:t>
            </a:r>
          </a:p>
        </p:txBody>
      </p:sp>
      <p:sp>
        <p:nvSpPr>
          <p:cNvPr id="3" name="İçerik Yer Tutucusu 2">
            <a:extLst>
              <a:ext uri="{FF2B5EF4-FFF2-40B4-BE49-F238E27FC236}">
                <a16:creationId xmlns:a16="http://schemas.microsoft.com/office/drawing/2014/main" xmlns="" id="{687B9CDC-99D5-DCDC-CDA3-F4203F9DCC45}"/>
              </a:ext>
            </a:extLst>
          </p:cNvPr>
          <p:cNvSpPr>
            <a:spLocks noGrp="1"/>
          </p:cNvSpPr>
          <p:nvPr>
            <p:ph idx="1"/>
          </p:nvPr>
        </p:nvSpPr>
        <p:spPr/>
        <p:txBody>
          <a:bodyPr>
            <a:normAutofit/>
          </a:bodyPr>
          <a:lstStyle/>
          <a:p>
            <a:endParaRPr lang="tr-TR" sz="2400" dirty="0"/>
          </a:p>
          <a:p>
            <a:r>
              <a:rPr lang="tr-TR" sz="2400" dirty="0"/>
              <a:t>Değer, bir kişinin bağlandığı şeylere verdiği önemin ölçüsüdür.</a:t>
            </a:r>
          </a:p>
          <a:p>
            <a:r>
              <a:rPr lang="tr-TR" sz="2400" dirty="0"/>
              <a:t>Karşımızdaki obje ya da kavramlar arasında bazılarına önem ya da belli bir anlam yüklemekle değerler oluşur.</a:t>
            </a:r>
          </a:p>
        </p:txBody>
      </p:sp>
    </p:spTree>
    <p:extLst>
      <p:ext uri="{BB962C8B-B14F-4D97-AF65-F5344CB8AC3E}">
        <p14:creationId xmlns:p14="http://schemas.microsoft.com/office/powerpoint/2010/main" val="10648966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1C2C944-92FE-2668-5BC2-BD407C83CA2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BE44F334-3673-3485-EDA1-FCF95F02FD85}"/>
              </a:ext>
            </a:extLst>
          </p:cNvPr>
          <p:cNvSpPr>
            <a:spLocks noGrp="1"/>
          </p:cNvSpPr>
          <p:nvPr>
            <p:ph idx="1"/>
          </p:nvPr>
        </p:nvSpPr>
        <p:spPr/>
        <p:txBody>
          <a:bodyPr/>
          <a:lstStyle/>
          <a:p>
            <a:endParaRPr lang="tr-TR" dirty="0"/>
          </a:p>
          <a:p>
            <a:endParaRPr lang="tr-TR" dirty="0"/>
          </a:p>
          <a:p>
            <a:pPr marL="0" indent="0">
              <a:buNone/>
            </a:pPr>
            <a:r>
              <a:rPr lang="tr-TR" sz="2400" dirty="0"/>
              <a:t>2. Bu adil mi?</a:t>
            </a:r>
          </a:p>
        </p:txBody>
      </p:sp>
    </p:spTree>
    <p:extLst>
      <p:ext uri="{BB962C8B-B14F-4D97-AF65-F5344CB8AC3E}">
        <p14:creationId xmlns:p14="http://schemas.microsoft.com/office/powerpoint/2010/main" val="32906838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32451B1-10EC-3EE6-C0DA-5911604F340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C0DE9D5D-1F3A-DA78-7EEA-50A1EE1BDB87}"/>
              </a:ext>
            </a:extLst>
          </p:cNvPr>
          <p:cNvSpPr>
            <a:spLocks noGrp="1"/>
          </p:cNvSpPr>
          <p:nvPr>
            <p:ph idx="1"/>
          </p:nvPr>
        </p:nvSpPr>
        <p:spPr/>
        <p:txBody>
          <a:bodyPr/>
          <a:lstStyle/>
          <a:p>
            <a:endParaRPr lang="tr-TR" dirty="0"/>
          </a:p>
          <a:p>
            <a:endParaRPr lang="tr-TR" dirty="0"/>
          </a:p>
          <a:p>
            <a:endParaRPr lang="tr-TR" dirty="0"/>
          </a:p>
          <a:p>
            <a:pPr marL="0" indent="0">
              <a:buNone/>
            </a:pPr>
            <a:r>
              <a:rPr lang="tr-TR" sz="2400" dirty="0"/>
              <a:t>3. Eğer gazetede yayınlansaydı ne hissederdim?</a:t>
            </a:r>
          </a:p>
        </p:txBody>
      </p:sp>
    </p:spTree>
    <p:extLst>
      <p:ext uri="{BB962C8B-B14F-4D97-AF65-F5344CB8AC3E}">
        <p14:creationId xmlns:p14="http://schemas.microsoft.com/office/powerpoint/2010/main" val="42663842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B323A03-9252-134E-51EC-8D248D41ECB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F4A71DD3-F840-C034-6F0E-80A37408313B}"/>
              </a:ext>
            </a:extLst>
          </p:cNvPr>
          <p:cNvSpPr>
            <a:spLocks noGrp="1"/>
          </p:cNvSpPr>
          <p:nvPr>
            <p:ph idx="1"/>
          </p:nvPr>
        </p:nvSpPr>
        <p:spPr/>
        <p:txBody>
          <a:bodyPr/>
          <a:lstStyle/>
          <a:p>
            <a:endParaRPr lang="tr-TR" dirty="0"/>
          </a:p>
          <a:p>
            <a:endParaRPr lang="tr-TR" dirty="0"/>
          </a:p>
          <a:p>
            <a:endParaRPr lang="tr-TR" dirty="0"/>
          </a:p>
          <a:p>
            <a:pPr marL="0" indent="0">
              <a:buNone/>
            </a:pPr>
            <a:r>
              <a:rPr lang="tr-TR" sz="2400" dirty="0"/>
              <a:t>4. Eğer biri zarar görecekse bu kim? </a:t>
            </a:r>
          </a:p>
        </p:txBody>
      </p:sp>
    </p:spTree>
    <p:extLst>
      <p:ext uri="{BB962C8B-B14F-4D97-AF65-F5344CB8AC3E}">
        <p14:creationId xmlns:p14="http://schemas.microsoft.com/office/powerpoint/2010/main" val="23235798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6B2F4E0-35B8-150B-2E48-FF0921FEFC5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8427EE47-387A-06CB-DE96-873077EACA35}"/>
              </a:ext>
            </a:extLst>
          </p:cNvPr>
          <p:cNvSpPr>
            <a:spLocks noGrp="1"/>
          </p:cNvSpPr>
          <p:nvPr>
            <p:ph idx="1"/>
          </p:nvPr>
        </p:nvSpPr>
        <p:spPr/>
        <p:txBody>
          <a:bodyPr/>
          <a:lstStyle/>
          <a:p>
            <a:endParaRPr lang="tr-TR" dirty="0"/>
          </a:p>
          <a:p>
            <a:endParaRPr lang="tr-TR" dirty="0"/>
          </a:p>
          <a:p>
            <a:endParaRPr lang="tr-TR" dirty="0"/>
          </a:p>
          <a:p>
            <a:pPr marL="0" indent="0">
              <a:buNone/>
            </a:pPr>
            <a:r>
              <a:rPr lang="tr-TR" sz="2400" dirty="0"/>
              <a:t>5. Aileniz, çocuğunuz ya da akrabalarınıza bunu söyler miydiniz? </a:t>
            </a:r>
          </a:p>
        </p:txBody>
      </p:sp>
    </p:spTree>
    <p:extLst>
      <p:ext uri="{BB962C8B-B14F-4D97-AF65-F5344CB8AC3E}">
        <p14:creationId xmlns:p14="http://schemas.microsoft.com/office/powerpoint/2010/main" val="41434106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6D4A502-DED1-C47D-950D-9063F47350E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A841B5D5-09E6-4A85-F71F-C8B85955C8BA}"/>
              </a:ext>
            </a:extLst>
          </p:cNvPr>
          <p:cNvSpPr>
            <a:spLocks noGrp="1"/>
          </p:cNvSpPr>
          <p:nvPr>
            <p:ph idx="1"/>
          </p:nvPr>
        </p:nvSpPr>
        <p:spPr/>
        <p:txBody>
          <a:bodyPr/>
          <a:lstStyle/>
          <a:p>
            <a:endParaRPr lang="tr-TR" dirty="0"/>
          </a:p>
          <a:p>
            <a:endParaRPr lang="tr-TR" dirty="0"/>
          </a:p>
          <a:p>
            <a:endParaRPr lang="tr-TR" dirty="0"/>
          </a:p>
          <a:p>
            <a:pPr marL="0" indent="0">
              <a:buNone/>
            </a:pPr>
            <a:r>
              <a:rPr lang="tr-TR" sz="2400" dirty="0"/>
              <a:t>6. Herkes senin gibi davransaydı ne olurdu?</a:t>
            </a:r>
          </a:p>
        </p:txBody>
      </p:sp>
    </p:spTree>
    <p:extLst>
      <p:ext uri="{BB962C8B-B14F-4D97-AF65-F5344CB8AC3E}">
        <p14:creationId xmlns:p14="http://schemas.microsoft.com/office/powerpoint/2010/main" val="24254861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F644427-9EA5-9A18-83E0-39AE305D3D0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87066E05-0B50-99C6-79D2-517DC783428B}"/>
              </a:ext>
            </a:extLst>
          </p:cNvPr>
          <p:cNvSpPr>
            <a:spLocks noGrp="1"/>
          </p:cNvSpPr>
          <p:nvPr>
            <p:ph idx="1"/>
          </p:nvPr>
        </p:nvSpPr>
        <p:spPr/>
        <p:txBody>
          <a:bodyPr/>
          <a:lstStyle/>
          <a:p>
            <a:pPr marL="0" indent="0">
              <a:buNone/>
            </a:pPr>
            <a:endParaRPr lang="tr-TR" dirty="0"/>
          </a:p>
          <a:p>
            <a:pPr marL="0" indent="0">
              <a:buNone/>
            </a:pPr>
            <a:endParaRPr lang="tr-TR" dirty="0"/>
          </a:p>
          <a:p>
            <a:pPr marL="0" indent="0">
              <a:buNone/>
            </a:pPr>
            <a:endParaRPr lang="tr-TR" dirty="0"/>
          </a:p>
          <a:p>
            <a:pPr marL="0" indent="0">
              <a:buNone/>
            </a:pPr>
            <a:r>
              <a:rPr lang="tr-TR" sz="2400" dirty="0"/>
              <a:t>7. Bir soruşturma açılsa kendini savunabilir misin? </a:t>
            </a:r>
          </a:p>
        </p:txBody>
      </p:sp>
    </p:spTree>
    <p:extLst>
      <p:ext uri="{BB962C8B-B14F-4D97-AF65-F5344CB8AC3E}">
        <p14:creationId xmlns:p14="http://schemas.microsoft.com/office/powerpoint/2010/main" val="6603551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E86498E-A886-33CA-3C8A-169749A223A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331694E9-DBD5-017E-2DDE-41C206C6FD3E}"/>
              </a:ext>
            </a:extLst>
          </p:cNvPr>
          <p:cNvSpPr>
            <a:spLocks noGrp="1"/>
          </p:cNvSpPr>
          <p:nvPr>
            <p:ph idx="1"/>
          </p:nvPr>
        </p:nvSpPr>
        <p:spPr/>
        <p:txBody>
          <a:bodyPr/>
          <a:lstStyle/>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r>
              <a:rPr lang="tr-TR" sz="2400" dirty="0"/>
              <a:t>8. Kararlarının sonuçlarına katlanabilecek misin?</a:t>
            </a:r>
          </a:p>
        </p:txBody>
      </p:sp>
    </p:spTree>
    <p:extLst>
      <p:ext uri="{BB962C8B-B14F-4D97-AF65-F5344CB8AC3E}">
        <p14:creationId xmlns:p14="http://schemas.microsoft.com/office/powerpoint/2010/main" val="16277010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98BE1E3-DC14-588F-BFB6-26A7BDF49AA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31CCD89C-F80D-383B-9FE6-8C034D0E0C05}"/>
              </a:ext>
            </a:extLst>
          </p:cNvPr>
          <p:cNvSpPr>
            <a:spLocks noGrp="1"/>
          </p:cNvSpPr>
          <p:nvPr>
            <p:ph idx="1"/>
          </p:nvPr>
        </p:nvSpPr>
        <p:spPr/>
        <p:txBody>
          <a:bodyPr/>
          <a:lstStyle/>
          <a:p>
            <a:endParaRPr lang="tr-TR" dirty="0"/>
          </a:p>
          <a:p>
            <a:endParaRPr lang="tr-TR" dirty="0"/>
          </a:p>
          <a:p>
            <a:endParaRPr lang="tr-TR" dirty="0"/>
          </a:p>
          <a:p>
            <a:pPr marL="0" indent="0">
              <a:buNone/>
            </a:pPr>
            <a:endParaRPr lang="tr-TR" dirty="0"/>
          </a:p>
          <a:p>
            <a:pPr marL="0" indent="0">
              <a:buNone/>
            </a:pPr>
            <a:r>
              <a:rPr lang="tr-TR" sz="2400" dirty="0"/>
              <a:t>9. Olay nasıl kokuyor?</a:t>
            </a:r>
          </a:p>
        </p:txBody>
      </p:sp>
    </p:spTree>
    <p:extLst>
      <p:ext uri="{BB962C8B-B14F-4D97-AF65-F5344CB8AC3E}">
        <p14:creationId xmlns:p14="http://schemas.microsoft.com/office/powerpoint/2010/main" val="24516791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6854041-9340-85A9-9366-9EC50FD571B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B66150E2-382C-C64A-328C-AD71C8D79F7A}"/>
              </a:ext>
            </a:extLst>
          </p:cNvPr>
          <p:cNvSpPr>
            <a:spLocks noGrp="1"/>
          </p:cNvSpPr>
          <p:nvPr>
            <p:ph idx="1"/>
          </p:nvPr>
        </p:nvSpPr>
        <p:spPr/>
        <p:txBody>
          <a:bodyPr>
            <a:normAutofit/>
          </a:bodyPr>
          <a:lstStyle/>
          <a:p>
            <a:pPr marL="0" indent="0" algn="ctr">
              <a:buNone/>
            </a:pPr>
            <a:endParaRPr lang="tr-TR" sz="2800" dirty="0"/>
          </a:p>
          <a:p>
            <a:pPr marL="0" indent="0" algn="ctr">
              <a:buNone/>
            </a:pPr>
            <a:endParaRPr lang="tr-TR" sz="2800" dirty="0"/>
          </a:p>
          <a:p>
            <a:pPr marL="0" indent="0" algn="ctr">
              <a:buNone/>
            </a:pPr>
            <a:endParaRPr lang="tr-TR" sz="2800" dirty="0"/>
          </a:p>
          <a:p>
            <a:pPr marL="0" indent="0" algn="ctr">
              <a:buNone/>
            </a:pPr>
            <a:endParaRPr lang="tr-TR" sz="2800" dirty="0"/>
          </a:p>
          <a:p>
            <a:pPr marL="0" indent="0" algn="ctr">
              <a:buNone/>
            </a:pPr>
            <a:r>
              <a:rPr lang="tr-TR" sz="2800" dirty="0"/>
              <a:t>Dinlediğiniz için teşekkür ediyorum. </a:t>
            </a:r>
          </a:p>
        </p:txBody>
      </p:sp>
    </p:spTree>
    <p:extLst>
      <p:ext uri="{BB962C8B-B14F-4D97-AF65-F5344CB8AC3E}">
        <p14:creationId xmlns:p14="http://schemas.microsoft.com/office/powerpoint/2010/main" val="4090218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4309938-05DE-FD37-7C58-404A8F9DEA08}"/>
              </a:ext>
            </a:extLst>
          </p:cNvPr>
          <p:cNvSpPr>
            <a:spLocks noGrp="1"/>
          </p:cNvSpPr>
          <p:nvPr>
            <p:ph type="title"/>
          </p:nvPr>
        </p:nvSpPr>
        <p:spPr/>
        <p:txBody>
          <a:bodyPr/>
          <a:lstStyle/>
          <a:p>
            <a:r>
              <a:rPr lang="tr-TR" dirty="0"/>
              <a:t>ETİK İKİLEMLER</a:t>
            </a:r>
          </a:p>
        </p:txBody>
      </p:sp>
      <p:sp>
        <p:nvSpPr>
          <p:cNvPr id="3" name="İçerik Yer Tutucusu 2">
            <a:extLst>
              <a:ext uri="{FF2B5EF4-FFF2-40B4-BE49-F238E27FC236}">
                <a16:creationId xmlns:a16="http://schemas.microsoft.com/office/drawing/2014/main" xmlns="" id="{CB3BC35D-DA42-5DD1-20D0-98CFD9CE74C7}"/>
              </a:ext>
            </a:extLst>
          </p:cNvPr>
          <p:cNvSpPr>
            <a:spLocks noGrp="1"/>
          </p:cNvSpPr>
          <p:nvPr>
            <p:ph idx="1"/>
          </p:nvPr>
        </p:nvSpPr>
        <p:spPr/>
        <p:txBody>
          <a:bodyPr>
            <a:normAutofit/>
          </a:bodyPr>
          <a:lstStyle/>
          <a:p>
            <a:r>
              <a:rPr lang="tr-TR" sz="2400" dirty="0"/>
              <a:t>Etik ikilem, iki veya daha fazla yarışan değerin çatışma halinde olmasıdır.</a:t>
            </a:r>
          </a:p>
        </p:txBody>
      </p:sp>
      <p:pic>
        <p:nvPicPr>
          <p:cNvPr id="4" name="Resim 3">
            <a:extLst>
              <a:ext uri="{FF2B5EF4-FFF2-40B4-BE49-F238E27FC236}">
                <a16:creationId xmlns:a16="http://schemas.microsoft.com/office/drawing/2014/main" xmlns="" id="{7692AF97-8A2D-BC00-6072-FD77BBF24E37}"/>
              </a:ext>
            </a:extLst>
          </p:cNvPr>
          <p:cNvPicPr>
            <a:picLocks noChangeAspect="1"/>
          </p:cNvPicPr>
          <p:nvPr/>
        </p:nvPicPr>
        <p:blipFill>
          <a:blip r:embed="rId2"/>
          <a:stretch>
            <a:fillRect/>
          </a:stretch>
        </p:blipFill>
        <p:spPr>
          <a:xfrm>
            <a:off x="2685091" y="3020991"/>
            <a:ext cx="4535817" cy="3155971"/>
          </a:xfrm>
          <a:prstGeom prst="rect">
            <a:avLst/>
          </a:prstGeom>
        </p:spPr>
      </p:pic>
    </p:spTree>
    <p:extLst>
      <p:ext uri="{BB962C8B-B14F-4D97-AF65-F5344CB8AC3E}">
        <p14:creationId xmlns:p14="http://schemas.microsoft.com/office/powerpoint/2010/main" val="2925521395"/>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Özel 2">
      <a:majorFont>
        <a:latin typeface="Garamond"/>
        <a:ea typeface=""/>
        <a:cs typeface=""/>
      </a:majorFont>
      <a:minorFont>
        <a:latin typeface="Garamond"/>
        <a:ea typeface=""/>
        <a:cs typeface=""/>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2075</TotalTime>
  <Words>2848</Words>
  <Application>Microsoft Office PowerPoint</Application>
  <PresentationFormat>A4 Kağıt (210x297 mm)</PresentationFormat>
  <Paragraphs>327</Paragraphs>
  <Slides>88</Slides>
  <Notes>1</Notes>
  <HiddenSlides>0</HiddenSlides>
  <MMClips>0</MMClips>
  <ScaleCrop>false</ScaleCrop>
  <HeadingPairs>
    <vt:vector size="4" baseType="variant">
      <vt:variant>
        <vt:lpstr>Tema</vt:lpstr>
      </vt:variant>
      <vt:variant>
        <vt:i4>1</vt:i4>
      </vt:variant>
      <vt:variant>
        <vt:lpstr>Slayt Başlıkları</vt:lpstr>
      </vt:variant>
      <vt:variant>
        <vt:i4>88</vt:i4>
      </vt:variant>
    </vt:vector>
  </HeadingPairs>
  <TitlesOfParts>
    <vt:vector size="89" baseType="lpstr">
      <vt:lpstr>Office Teması</vt:lpstr>
      <vt:lpstr>KAMU GÖREVLİLERİ ETİK DEĞERLERİ VE  İŞ AHLAKI EĞİTİMİ </vt:lpstr>
      <vt:lpstr>ETİK NEDİR?</vt:lpstr>
      <vt:lpstr>PowerPoint Sunusu</vt:lpstr>
      <vt:lpstr>ETİĞİN EN TEMEL İLKESİ</vt:lpstr>
      <vt:lpstr>Etik bir değerlendirme yapabilmek için 3 şey çok önemlidir</vt:lpstr>
      <vt:lpstr>ETİK KARAR VERME</vt:lpstr>
      <vt:lpstr>ETİKLE İLGİLİ KAVRAMLAR</vt:lpstr>
      <vt:lpstr>1. DEĞER</vt:lpstr>
      <vt:lpstr>ETİK İKİLEMLER</vt:lpstr>
      <vt:lpstr>2. İLKE</vt:lpstr>
      <vt:lpstr>3. KURAL</vt:lpstr>
      <vt:lpstr>KURALLARIN 3 TEMEL ÖZELLİĞİ</vt:lpstr>
      <vt:lpstr>4. STANDART</vt:lpstr>
      <vt:lpstr>PowerPoint Sunusu</vt:lpstr>
      <vt:lpstr>YASA VE ETİK İLİŞKİSİ</vt:lpstr>
      <vt:lpstr>MESLEK ETİĞİ</vt:lpstr>
      <vt:lpstr>KAMU ETİĞİ</vt:lpstr>
      <vt:lpstr>PowerPoint Sunusu</vt:lpstr>
      <vt:lpstr>KAMU GÖREVLİSİNİN EMANETLERİ</vt:lpstr>
      <vt:lpstr>KAMU GÖREVLİLERİ ETİK DAVRANIŞ İLKELERİ</vt:lpstr>
      <vt:lpstr>PowerPoint Sunusu</vt:lpstr>
      <vt:lpstr>PowerPoint Sunusu</vt:lpstr>
      <vt:lpstr>PowerPoint Sunusu</vt:lpstr>
      <vt:lpstr>KAMU ETİĞİ İLKELERİ</vt:lpstr>
      <vt:lpstr>1. GÖREVİN YERİNE GETİRİLMESİNDE KAMU HİZMETİ BİLİNCİ </vt:lpstr>
      <vt:lpstr>2. HALKA HİZMET BİLİNCİ </vt:lpstr>
      <vt:lpstr>3. HİZMET STANDARTLARINA UYMA </vt:lpstr>
      <vt:lpstr>BUZDA KAYMAK YA DA KAYGAN ZEMİN ETKİSİ</vt:lpstr>
      <vt:lpstr>4. AMAÇ VE MİSYONA BAĞLILIK </vt:lpstr>
      <vt:lpstr>5. DÜRÜSTLÜK VE TARAFSIZLIK </vt:lpstr>
      <vt:lpstr>PowerPoint Sunusu</vt:lpstr>
      <vt:lpstr>6. SAYGINLIK VE GÜVEN </vt:lpstr>
      <vt:lpstr>PowerPoint Sunusu</vt:lpstr>
      <vt:lpstr>7. NEZAKET VE SAYGI </vt:lpstr>
      <vt:lpstr>PowerPoint Sunusu</vt:lpstr>
      <vt:lpstr>8. YETKİLİ MAKAMLARA BİLDİRİM </vt:lpstr>
      <vt:lpstr>9. GÖREV VE YETKİLERİN MENFAAT SAĞLAMAK AMACIYLA KULLANILMAMASI </vt:lpstr>
      <vt:lpstr>PowerPoint Sunusu</vt:lpstr>
      <vt:lpstr>10. ÇIKAR ÇATIŞMASINDAN KAÇINMAK </vt:lpstr>
      <vt:lpstr>11. HEDIYE ALMA VE MENFAAT SAĞLAMA YASAĞI </vt:lpstr>
      <vt:lpstr>PowerPoint Sunusu</vt:lpstr>
      <vt:lpstr>PowerPoint Sunusu</vt:lpstr>
      <vt:lpstr>Aşağıda belirtilenler hediye alma yasağı kapsamı dışındadır:</vt:lpstr>
      <vt:lpstr>Aşağıda belirtilenler hediye alma yasağı kapsamındadır:</vt:lpstr>
      <vt:lpstr>12. KAMU MALLARI VE KAYNAKLARIN KULLANIMI </vt:lpstr>
      <vt:lpstr>PowerPoint Sunusu</vt:lpstr>
      <vt:lpstr>13. SAVURGANLIKTAN KAÇINMA </vt:lpstr>
      <vt:lpstr>14. BAĞLAYICI AÇIKLAMALAR VE GERÇEK DIŞI BEYAN </vt:lpstr>
      <vt:lpstr>15. YÖNETİCİLERİN HESAP VERME SORUMLULUĞU </vt:lpstr>
      <vt:lpstr>PowerPoint Sunusu</vt:lpstr>
      <vt:lpstr>SORUMLULUK VE HESAP VERME</vt:lpstr>
      <vt:lpstr>16. BİLGİ VERME, SAYDAMLIK VE KATILIMCILIK </vt:lpstr>
      <vt:lpstr>PowerPoint Sunusu</vt:lpstr>
      <vt:lpstr>PowerPoint Sunusu</vt:lpstr>
      <vt:lpstr>17. ESKİ KAMU GÖREVLİLERİ İLE İLİŞKİLER </vt:lpstr>
      <vt:lpstr>21. MADDE</vt:lpstr>
      <vt:lpstr>KAMU ETTİĞİNDE «DÖNER KAPI SENDROMU»</vt:lpstr>
      <vt:lpstr>18. MAL BİLDİRİMİNDE BULUNMA</vt:lpstr>
      <vt:lpstr>ETİK DIŞI DAVRANIŞLARI HAKLILAŞTIRMA BİÇİMLERİ</vt:lpstr>
      <vt:lpstr>ETİK GEREKÇELENDİRME</vt:lpstr>
      <vt:lpstr>1. EĞER GEREKLİ İSE ETİKTİR </vt:lpstr>
      <vt:lpstr>2. SAHTE GEREKLİLİKLER TUZAĞI </vt:lpstr>
      <vt:lpstr>3. EĞER YASAL VE İZİN VERİLEBİLİR İSE UYGUNDUR</vt:lpstr>
      <vt:lpstr>4. SONUÇTA HERKESİN YARARI SAĞLANACAK </vt:lpstr>
      <vt:lpstr>5. BUNU SADECE SENİN İÇİN YAPIYORUM </vt:lpstr>
      <vt:lpstr>6. ATEŞE ATEŞLE KARŞILIK VERİYORUM </vt:lpstr>
      <vt:lpstr>7. KİMSE ZARAR GÖRMEYECEK </vt:lpstr>
      <vt:lpstr>8. «YÜCE/ASİL/KUTSAL» AMAÇ İÇİN YOZLAŞMA </vt:lpstr>
      <vt:lpstr>9. MESLEKTAŞLARININ SUÇLARINI GİZLEME</vt:lpstr>
      <vt:lpstr>10. KİMSENİN DURUMU FARK ETMEYECEĞİ İNANCI</vt:lpstr>
      <vt:lpstr>11. YAKALANIRSAM KURUM BANA ARKA ÇIKAR İNANCI </vt:lpstr>
      <vt:lpstr>12. BAŞKALARI İLE KENDİNİ KARŞILAŞTIRMAK </vt:lpstr>
      <vt:lpstr>13. HERKES AYNI ŞEYİ YAPIYOR</vt:lpstr>
      <vt:lpstr>14. KİŞİSEL OLARAK BENİM KAZANCIM YOKSA TAMAM</vt:lpstr>
      <vt:lpstr>15. HAK ETTİĞİMİ ALAMIYORUM </vt:lpstr>
      <vt:lpstr>16. HALA TARAFSIZ OLABİLİRİM </vt:lpstr>
      <vt:lpstr>17. BENDEN BULMASIN DÜŞÜNCESİ</vt:lpstr>
      <vt:lpstr>DAVRANIŞIN ETİK AÇIDAN YARGILANMASI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Gamze AYDIN</dc:creator>
  <cp:lastModifiedBy>Acer</cp:lastModifiedBy>
  <cp:revision>290</cp:revision>
  <dcterms:created xsi:type="dcterms:W3CDTF">2019-10-08T08:16:33Z</dcterms:created>
  <dcterms:modified xsi:type="dcterms:W3CDTF">2024-09-20T13:35:08Z</dcterms:modified>
</cp:coreProperties>
</file>