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74" r:id="rId4"/>
    <p:sldId id="271" r:id="rId5"/>
    <p:sldId id="275" r:id="rId6"/>
    <p:sldId id="263" r:id="rId7"/>
    <p:sldId id="267" r:id="rId8"/>
    <p:sldId id="270" r:id="rId9"/>
    <p:sldId id="264" r:id="rId10"/>
    <p:sldId id="262" r:id="rId11"/>
    <p:sldId id="272" r:id="rId12"/>
    <p:sldId id="276" r:id="rId13"/>
    <p:sldId id="277" r:id="rId14"/>
    <p:sldId id="278" r:id="rId15"/>
    <p:sldId id="273" r:id="rId16"/>
    <p:sldId id="265" r:id="rId17"/>
    <p:sldId id="268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>
        <p:scale>
          <a:sx n="76" d="100"/>
          <a:sy n="76" d="100"/>
        </p:scale>
        <p:origin x="-4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82DAA-3702-47CE-8C60-64037F620BC3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99C4-2B5B-4B69-8C7E-7162114D34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72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99C4-2B5B-4B69-8C7E-7162114D342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20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99C4-2B5B-4B69-8C7E-7162114D342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58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3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509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361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88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15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45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01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3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19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60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BC0C-C6E1-4CE3-93FA-BD401A8EB5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15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95819" y="2421470"/>
            <a:ext cx="9144000" cy="1306409"/>
          </a:xfrm>
        </p:spPr>
        <p:txBody>
          <a:bodyPr>
            <a:normAutofit/>
          </a:bodyPr>
          <a:lstStyle/>
          <a:p>
            <a:r>
              <a:rPr lang="tr-TR" sz="4000" b="1" dirty="0"/>
              <a:t>Akdağmadeni Sağlık Yüksekokulu</a:t>
            </a:r>
            <a:br>
              <a:rPr lang="tr-TR" sz="4000" b="1" dirty="0"/>
            </a:br>
            <a:r>
              <a:rPr lang="tr-TR" sz="4000" b="1" dirty="0"/>
              <a:t>Hemşirelik Bölümü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07572" y="3834720"/>
            <a:ext cx="7874833" cy="2456898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2024-2025 </a:t>
            </a:r>
            <a:r>
              <a:rPr lang="tr-TR" sz="3200" b="1" dirty="0">
                <a:solidFill>
                  <a:srgbClr val="C00000"/>
                </a:solidFill>
              </a:rPr>
              <a:t>Akademik Yılı Uyum Programı</a:t>
            </a:r>
          </a:p>
          <a:p>
            <a:r>
              <a:rPr lang="tr-TR" sz="3200" b="1" dirty="0">
                <a:solidFill>
                  <a:srgbClr val="C00000"/>
                </a:solidFill>
              </a:rPr>
              <a:t>Hemşirelik Bölüm Tanıtımı</a:t>
            </a:r>
            <a:endParaRPr lang="tr-TR" sz="32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329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14901"/>
            <a:ext cx="10515600" cy="4662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Hemşirelik Bölümü Mezunlarımız </a:t>
            </a:r>
          </a:p>
          <a:p>
            <a:r>
              <a:rPr lang="tr-TR" dirty="0"/>
              <a:t>Hemşire unvanı ile mezun olmaktadırlar. </a:t>
            </a:r>
          </a:p>
          <a:p>
            <a:r>
              <a:rPr lang="tr-TR" dirty="0"/>
              <a:t>Çalışma alanları</a:t>
            </a:r>
          </a:p>
          <a:p>
            <a:pPr lvl="1"/>
            <a:r>
              <a:rPr lang="tr-TR" dirty="0"/>
              <a:t>Hastane, aile sağlığı merkezleri, toplum sağlığı merkezleri, toplum ruh sağlığı merkezleri, özel dal hastalıkları merkezlerinde (diyaliz </a:t>
            </a:r>
            <a:r>
              <a:rPr lang="tr-TR" dirty="0" err="1"/>
              <a:t>vb</a:t>
            </a:r>
            <a:r>
              <a:rPr lang="tr-TR" dirty="0"/>
              <a:t>), ağız ve diş sağlığı hastanelerinde, özel bakım ve rehabilitasyon merkezleri, huzurevi ve bakım evleri, anaokulu ve kreşlerde bakım verici, yönetici ve/veya araştırmacı </a:t>
            </a:r>
          </a:p>
          <a:p>
            <a:r>
              <a:rPr lang="tr-TR" dirty="0"/>
              <a:t>Lisans eğitimini tamamladıktan sonra lisansüstü eğitim yaparak akademisyen olarak görev alabilirler.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92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99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Akademisyen Sayıları </a:t>
            </a: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/>
              <a:t>Bölümümüzde eğitim-öğretim ve araştırma faaliyetleri </a:t>
            </a:r>
          </a:p>
          <a:p>
            <a:pPr lvl="1"/>
            <a:endParaRPr lang="tr-TR" sz="2800" dirty="0" smtClean="0"/>
          </a:p>
          <a:p>
            <a:pPr lvl="1"/>
            <a:r>
              <a:rPr lang="tr-TR" sz="2800" dirty="0" smtClean="0"/>
              <a:t>İki doçent,</a:t>
            </a:r>
          </a:p>
          <a:p>
            <a:pPr lvl="1"/>
            <a:r>
              <a:rPr lang="tr-TR" sz="2800" dirty="0" smtClean="0"/>
              <a:t>Üç </a:t>
            </a:r>
            <a:r>
              <a:rPr lang="tr-TR" sz="2800" dirty="0"/>
              <a:t>doktor öğretim üyesi</a:t>
            </a:r>
            <a:r>
              <a:rPr lang="tr-TR" sz="2800" dirty="0" smtClean="0"/>
              <a:t>,</a:t>
            </a:r>
            <a:endParaRPr lang="tr-TR" sz="2800" dirty="0"/>
          </a:p>
          <a:p>
            <a:pPr lvl="1"/>
            <a:r>
              <a:rPr lang="tr-TR" sz="2800" dirty="0" smtClean="0"/>
              <a:t>İki </a:t>
            </a:r>
            <a:r>
              <a:rPr lang="tr-TR" sz="2800" dirty="0"/>
              <a:t>araştırma görevlisi </a:t>
            </a:r>
            <a:r>
              <a:rPr lang="tr-TR" sz="2800" dirty="0" smtClean="0"/>
              <a:t>doktor,</a:t>
            </a:r>
          </a:p>
          <a:p>
            <a:pPr lvl="1"/>
            <a:r>
              <a:rPr lang="tr-TR" sz="2800" dirty="0"/>
              <a:t>Bir </a:t>
            </a:r>
            <a:r>
              <a:rPr lang="tr-TR" sz="2800" dirty="0" smtClean="0"/>
              <a:t>öğretim görevlisi doktor ve </a:t>
            </a:r>
            <a:endParaRPr lang="tr-TR" sz="2800" dirty="0"/>
          </a:p>
          <a:p>
            <a:pPr lvl="1"/>
            <a:r>
              <a:rPr lang="tr-TR" sz="2800" dirty="0" smtClean="0"/>
              <a:t>Bir öğretim </a:t>
            </a:r>
            <a:r>
              <a:rPr lang="tr-TR" sz="2800" dirty="0"/>
              <a:t>görevlisi </a:t>
            </a:r>
            <a:r>
              <a:rPr lang="tr-TR" sz="2800" dirty="0" smtClean="0"/>
              <a:t>tarafından </a:t>
            </a:r>
            <a:r>
              <a:rPr lang="tr-TR" sz="2800" dirty="0"/>
              <a:t>sağlanmaktadır.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76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622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C00000"/>
                </a:solidFill>
              </a:rPr>
              <a:t>Akademisyenler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 smtClean="0"/>
              <a:t>Bölümümüz; </a:t>
            </a:r>
          </a:p>
          <a:p>
            <a:r>
              <a:rPr lang="tr-TR" sz="2800" dirty="0" smtClean="0"/>
              <a:t>Hemşirelik Esasları</a:t>
            </a:r>
          </a:p>
          <a:p>
            <a:pPr marL="0" indent="0">
              <a:buNone/>
            </a:pPr>
            <a:r>
              <a:rPr lang="tr-TR" dirty="0" smtClean="0"/>
              <a:t>            </a:t>
            </a:r>
            <a:r>
              <a:rPr lang="tr-TR" dirty="0" err="1" smtClean="0"/>
              <a:t>Öğr</a:t>
            </a:r>
            <a:r>
              <a:rPr lang="tr-TR" dirty="0" smtClean="0"/>
              <a:t>. Gör. Dr. Betül Bal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sz="2800" dirty="0" smtClean="0"/>
              <a:t>İç Hastalıklar Hemşireliği</a:t>
            </a:r>
          </a:p>
          <a:p>
            <a:pPr marL="0" indent="0">
              <a:buNone/>
            </a:pPr>
            <a:r>
              <a:rPr lang="tr-TR" sz="2800" dirty="0" smtClean="0"/>
              <a:t>            Doç. Dr. Canan </a:t>
            </a:r>
            <a:r>
              <a:rPr lang="tr-TR" sz="2800" dirty="0" err="1" smtClean="0"/>
              <a:t>Karadaş</a:t>
            </a:r>
            <a:r>
              <a:rPr lang="tr-TR" sz="2800" dirty="0" smtClean="0"/>
              <a:t> </a:t>
            </a:r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dirty="0" smtClean="0"/>
              <a:t>Cerrahi Hastalıklar Hemşireliği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Dr. </a:t>
            </a:r>
            <a:r>
              <a:rPr lang="tr-TR" dirty="0" err="1" smtClean="0"/>
              <a:t>Öğr</a:t>
            </a:r>
            <a:r>
              <a:rPr lang="tr-TR" dirty="0" smtClean="0"/>
              <a:t>. Üyesi Nilgün Özbaş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13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99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C00000"/>
                </a:solidFill>
              </a:rPr>
              <a:t>Akademisyenler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 smtClean="0"/>
              <a:t>Bölümümüz; </a:t>
            </a:r>
          </a:p>
          <a:p>
            <a:r>
              <a:rPr lang="tr-TR" dirty="0" smtClean="0"/>
              <a:t>Çocuk </a:t>
            </a:r>
            <a:r>
              <a:rPr lang="tr-TR" dirty="0"/>
              <a:t>Sağlığı ve Hastalıkları </a:t>
            </a:r>
            <a:r>
              <a:rPr lang="tr-TR" dirty="0" smtClean="0"/>
              <a:t>Hemşireliği,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Doç. Dr. Suzan Tek Ayaz, </a:t>
            </a:r>
          </a:p>
          <a:p>
            <a:pPr marL="0" indent="0">
              <a:buNone/>
            </a:pPr>
            <a:r>
              <a:rPr lang="tr-TR" dirty="0" smtClean="0"/>
              <a:t>	Arş. Gör. Dr. Gülçin Korkmaz Yenice,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 err="1" smtClean="0"/>
              <a:t>Öğr</a:t>
            </a:r>
            <a:r>
              <a:rPr lang="tr-TR" dirty="0" smtClean="0"/>
              <a:t>. Gör. Esma </a:t>
            </a:r>
            <a:r>
              <a:rPr lang="tr-TR" dirty="0" err="1" smtClean="0"/>
              <a:t>Özmaya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Doğum-Kadın Sağlığı ve Hastalıkları </a:t>
            </a:r>
            <a:r>
              <a:rPr lang="tr-TR" dirty="0" smtClean="0"/>
              <a:t>Hemşireliği,</a:t>
            </a:r>
          </a:p>
          <a:p>
            <a:pPr marL="0" indent="0">
              <a:buNone/>
            </a:pPr>
            <a:r>
              <a:rPr lang="tr-TR" dirty="0" smtClean="0"/>
              <a:t>	Dr</a:t>
            </a:r>
            <a:r>
              <a:rPr lang="tr-TR" dirty="0"/>
              <a:t>. </a:t>
            </a:r>
            <a:r>
              <a:rPr lang="tr-TR" dirty="0" err="1"/>
              <a:t>Öğr</a:t>
            </a:r>
            <a:r>
              <a:rPr lang="tr-TR" dirty="0"/>
              <a:t>. </a:t>
            </a:r>
            <a:r>
              <a:rPr lang="tr-TR" dirty="0" smtClean="0"/>
              <a:t>Üyesi Derya Öztürk Özen</a:t>
            </a:r>
            <a:endParaRPr lang="tr-TR" sz="2800" dirty="0" smtClean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34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C00000"/>
                </a:solidFill>
              </a:rPr>
              <a:t>Akademisyenler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 smtClean="0"/>
              <a:t>Bölümümüz; </a:t>
            </a:r>
          </a:p>
          <a:p>
            <a:r>
              <a:rPr lang="tr-TR" dirty="0" smtClean="0"/>
              <a:t>Halk Sağlığı Hemşireliği,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/>
              <a:t> Dr. </a:t>
            </a:r>
            <a:r>
              <a:rPr lang="tr-TR" dirty="0" err="1"/>
              <a:t>Öğr</a:t>
            </a:r>
            <a:r>
              <a:rPr lang="tr-TR" dirty="0"/>
              <a:t>. Üyesi </a:t>
            </a:r>
            <a:r>
              <a:rPr lang="tr-TR" dirty="0" smtClean="0"/>
              <a:t>Mehmet Korkmaz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Ruh Sağlığı ve Hastalıkları Hemşireliği, </a:t>
            </a:r>
          </a:p>
          <a:p>
            <a:pPr marL="0" indent="0">
              <a:buNone/>
            </a:pPr>
            <a:r>
              <a:rPr lang="tr-TR" dirty="0" smtClean="0"/>
              <a:t>	Arş. Gör. Dr. Elif Altun</a:t>
            </a:r>
            <a:endParaRPr lang="tr-TR" sz="2800" dirty="0" smtClean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19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C00000"/>
                </a:solidFill>
              </a:rPr>
              <a:t>Projeler </a:t>
            </a:r>
            <a:endParaRPr lang="tr-T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/>
              <a:t>2209-A - Üniversite Öğrencileri Araştırma Projeleri Kapsamında </a:t>
            </a:r>
            <a:r>
              <a:rPr lang="tr-TR" dirty="0" smtClean="0"/>
              <a:t>TÜBİTAK projesi yapılabilmektedir. 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30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4085" y="1825625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ASYO Hemşirelik Bölümü </a:t>
            </a:r>
            <a:r>
              <a:rPr lang="tr-TR" b="1" dirty="0" smtClean="0">
                <a:solidFill>
                  <a:srgbClr val="C00000"/>
                </a:solidFill>
              </a:rPr>
              <a:t>Avantajları</a:t>
            </a:r>
          </a:p>
          <a:p>
            <a:pPr marL="0" lv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pPr lvl="0"/>
            <a:r>
              <a:rPr lang="tr-TR" dirty="0"/>
              <a:t>Öğretim üyesi başına düşen öğrenci sayısının diğer hemşirelik bölümlerine göre az </a:t>
            </a:r>
            <a:r>
              <a:rPr lang="tr-TR" dirty="0" smtClean="0"/>
              <a:t>olması</a:t>
            </a:r>
          </a:p>
          <a:p>
            <a:pPr marL="0" lvl="0" indent="0">
              <a:buNone/>
            </a:pPr>
            <a:endParaRPr lang="tr-TR" dirty="0" smtClean="0"/>
          </a:p>
          <a:p>
            <a:r>
              <a:rPr lang="tr-TR" dirty="0"/>
              <a:t>Uygun kapasitede sınıflar ile derslerin tek şube olarak </a:t>
            </a:r>
            <a:r>
              <a:rPr lang="tr-TR" dirty="0" smtClean="0"/>
              <a:t>verilebilmesi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93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1351767" y="1825625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ASYO Hemşirelik Bölümü </a:t>
            </a:r>
            <a:r>
              <a:rPr lang="tr-TR" b="1" dirty="0" smtClean="0">
                <a:solidFill>
                  <a:srgbClr val="C00000"/>
                </a:solidFill>
              </a:rPr>
              <a:t>Avantajları</a:t>
            </a:r>
          </a:p>
          <a:p>
            <a:pPr marL="0" lv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pPr lvl="0"/>
            <a:r>
              <a:rPr lang="tr-TR" dirty="0" smtClean="0"/>
              <a:t>Yüksekokulun hemen yanında ilçe devlet hastanesinin varlığı</a:t>
            </a:r>
          </a:p>
          <a:p>
            <a:pPr marL="0" lvl="0" indent="0">
              <a:buNone/>
            </a:pPr>
            <a:endParaRPr lang="tr-TR" dirty="0" smtClean="0"/>
          </a:p>
          <a:p>
            <a:pPr lvl="0"/>
            <a:r>
              <a:rPr lang="tr-TR" dirty="0" smtClean="0"/>
              <a:t>Üniversitemize bağlı Eğitim ve Araştırma Hastanesi’nin varlığı</a:t>
            </a:r>
          </a:p>
          <a:p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223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5778" y="1769910"/>
            <a:ext cx="10515600" cy="4607470"/>
          </a:xfrm>
        </p:spPr>
        <p:txBody>
          <a:bodyPr>
            <a:normAutofit/>
          </a:bodyPr>
          <a:lstStyle/>
          <a:p>
            <a:r>
              <a:rPr lang="tr-TR" b="1" dirty="0"/>
              <a:t>17/02/2016</a:t>
            </a:r>
            <a:r>
              <a:rPr lang="tr-TR" dirty="0"/>
              <a:t> tarihli YÖK Yürütme Kurulu toplantısında alınan karara göre Yüksekokulumuzda </a:t>
            </a:r>
            <a:r>
              <a:rPr lang="tr-TR" b="1" dirty="0"/>
              <a:t>Hemşirelik </a:t>
            </a:r>
            <a:r>
              <a:rPr lang="tr-TR" dirty="0"/>
              <a:t>bölümü açılmıştır.  </a:t>
            </a:r>
          </a:p>
          <a:p>
            <a:endParaRPr lang="tr-TR" b="1" dirty="0"/>
          </a:p>
          <a:p>
            <a:r>
              <a:rPr lang="tr-TR" b="1" dirty="0"/>
              <a:t>2021</a:t>
            </a:r>
            <a:r>
              <a:rPr lang="tr-TR" dirty="0"/>
              <a:t> yılında Hemşirelik bölümümüze </a:t>
            </a:r>
            <a:r>
              <a:rPr lang="tr-TR" b="1" dirty="0"/>
              <a:t>62 öğrenci </a:t>
            </a:r>
            <a:r>
              <a:rPr lang="tr-TR" dirty="0"/>
              <a:t>kayıt yaptırmıştır.</a:t>
            </a:r>
          </a:p>
          <a:p>
            <a:r>
              <a:rPr lang="tr-TR" b="1" dirty="0"/>
              <a:t>2022</a:t>
            </a:r>
            <a:r>
              <a:rPr lang="tr-TR" dirty="0"/>
              <a:t> yılında YKS puanı ile </a:t>
            </a:r>
            <a:r>
              <a:rPr lang="tr-TR" b="1" dirty="0"/>
              <a:t>72 öğrenci</a:t>
            </a:r>
            <a:r>
              <a:rPr lang="tr-TR" dirty="0"/>
              <a:t> kayıt yaptırmıştır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2023</a:t>
            </a:r>
            <a:r>
              <a:rPr lang="tr-TR" dirty="0" smtClean="0"/>
              <a:t> yılında </a:t>
            </a:r>
            <a:r>
              <a:rPr lang="tr-TR" b="1" dirty="0" smtClean="0"/>
              <a:t>82 öğrenci </a:t>
            </a:r>
            <a:r>
              <a:rPr lang="tr-TR" dirty="0" smtClean="0"/>
              <a:t>kayıt yaptırmıştır.</a:t>
            </a:r>
          </a:p>
          <a:p>
            <a:r>
              <a:rPr lang="tr-TR" b="1" dirty="0" smtClean="0"/>
              <a:t>2024</a:t>
            </a:r>
            <a:r>
              <a:rPr lang="tr-TR" dirty="0" smtClean="0"/>
              <a:t> yılında </a:t>
            </a:r>
            <a:r>
              <a:rPr lang="tr-TR" b="1" dirty="0" smtClean="0"/>
              <a:t>84 öğrenci </a:t>
            </a:r>
            <a:r>
              <a:rPr lang="tr-TR" dirty="0" smtClean="0"/>
              <a:t>kayıt yaptırmıştır.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00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8304" y="2007904"/>
            <a:ext cx="10515600" cy="3190397"/>
          </a:xfrm>
        </p:spPr>
        <p:txBody>
          <a:bodyPr>
            <a:normAutofit/>
          </a:bodyPr>
          <a:lstStyle/>
          <a:p>
            <a:r>
              <a:rPr lang="tr-TR" dirty="0"/>
              <a:t>B</a:t>
            </a:r>
            <a:r>
              <a:rPr lang="tr-TR" dirty="0" smtClean="0"/>
              <a:t>ölümümüze </a:t>
            </a:r>
            <a:r>
              <a:rPr lang="tr-TR" dirty="0"/>
              <a:t>yatay geçiş ve yabancı uyruklu öğrenci kontenjanı ile öğrenci başvuruları kabul edilmiştir.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Bölümümüzde kayıtlı aktif </a:t>
            </a:r>
            <a:r>
              <a:rPr lang="tr-TR" b="1" dirty="0"/>
              <a:t>öğrenci sayısı </a:t>
            </a:r>
            <a:r>
              <a:rPr lang="tr-TR" b="1" dirty="0" smtClean="0"/>
              <a:t>320</a:t>
            </a:r>
            <a:r>
              <a:rPr lang="tr-TR" dirty="0" smtClean="0"/>
              <a:t>’ye </a:t>
            </a:r>
            <a:r>
              <a:rPr lang="tr-TR" dirty="0"/>
              <a:t>ulaşmıştır.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7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6474" y="2271776"/>
            <a:ext cx="7772400" cy="20970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>
                <a:solidFill>
                  <a:srgbClr val="C00000"/>
                </a:solidFill>
              </a:rPr>
              <a:t>Hemşirelik Program Kodu: 102390119</a:t>
            </a:r>
          </a:p>
          <a:p>
            <a:endParaRPr lang="tr-TR" dirty="0"/>
          </a:p>
          <a:p>
            <a:r>
              <a:rPr lang="tr-TR" dirty="0"/>
              <a:t>Puan Türü: SAY</a:t>
            </a:r>
          </a:p>
          <a:p>
            <a:r>
              <a:rPr lang="tr-TR" dirty="0"/>
              <a:t>Genel Kontenjan: 70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4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115334" y="2944973"/>
            <a:ext cx="49905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</a:rPr>
              <a:t>2021 puanları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Taban </a:t>
            </a:r>
            <a:r>
              <a:rPr lang="tr-TR" sz="2800" dirty="0"/>
              <a:t>puanı: </a:t>
            </a:r>
            <a:r>
              <a:rPr lang="tr-TR" sz="2800" dirty="0" smtClean="0"/>
              <a:t>279,85587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Sıralama: </a:t>
            </a:r>
            <a:r>
              <a:rPr lang="tr-TR" sz="2800" dirty="0" smtClean="0"/>
              <a:t>205,419</a:t>
            </a:r>
            <a:endParaRPr lang="tr-TR" sz="2800" dirty="0"/>
          </a:p>
          <a:p>
            <a:r>
              <a:rPr lang="tr-TR" sz="2800" dirty="0">
                <a:solidFill>
                  <a:srgbClr val="C00000"/>
                </a:solidFill>
              </a:rPr>
              <a:t>2022 puanları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Taban </a:t>
            </a:r>
            <a:r>
              <a:rPr lang="tr-TR" sz="2800" dirty="0"/>
              <a:t>puanı: </a:t>
            </a:r>
            <a:r>
              <a:rPr lang="tr-TR" sz="2800" dirty="0" smtClean="0"/>
              <a:t>331,94419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Sıralama: </a:t>
            </a:r>
            <a:r>
              <a:rPr lang="tr-TR" sz="2800" dirty="0" smtClean="0"/>
              <a:t>211,208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9423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6474" y="2271776"/>
            <a:ext cx="7772400" cy="20970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>
                <a:solidFill>
                  <a:srgbClr val="C00000"/>
                </a:solidFill>
              </a:rPr>
              <a:t>Hemşirelik Program Kodu: 102390119</a:t>
            </a:r>
          </a:p>
          <a:p>
            <a:endParaRPr lang="tr-TR" dirty="0"/>
          </a:p>
          <a:p>
            <a:r>
              <a:rPr lang="tr-TR" dirty="0"/>
              <a:t>Puan Türü: SAY</a:t>
            </a:r>
          </a:p>
          <a:p>
            <a:r>
              <a:rPr lang="tr-TR" dirty="0"/>
              <a:t>Genel Kontenjan: </a:t>
            </a:r>
            <a:r>
              <a:rPr lang="tr-TR" dirty="0" smtClean="0"/>
              <a:t>80</a:t>
            </a:r>
            <a:endParaRPr lang="tr-TR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5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115334" y="2944973"/>
            <a:ext cx="49905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C00000"/>
                </a:solidFill>
              </a:rPr>
              <a:t>2023 </a:t>
            </a:r>
            <a:r>
              <a:rPr lang="tr-TR" sz="2800" dirty="0">
                <a:solidFill>
                  <a:srgbClr val="C00000"/>
                </a:solidFill>
              </a:rPr>
              <a:t>puanları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Taban </a:t>
            </a:r>
            <a:r>
              <a:rPr lang="tr-TR" sz="2800" dirty="0"/>
              <a:t>puanı: </a:t>
            </a:r>
            <a:r>
              <a:rPr lang="tr-TR" sz="2800" dirty="0" smtClean="0"/>
              <a:t>334,54369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Sıralama</a:t>
            </a:r>
            <a:r>
              <a:rPr lang="tr-TR" sz="2800" dirty="0" smtClean="0">
                <a:solidFill>
                  <a:srgbClr val="FF0000"/>
                </a:solidFill>
              </a:rPr>
              <a:t>: </a:t>
            </a:r>
            <a:r>
              <a:rPr lang="tr-TR" sz="2800" dirty="0" smtClean="0"/>
              <a:t>222,742</a:t>
            </a: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smtClean="0">
                <a:solidFill>
                  <a:srgbClr val="C00000"/>
                </a:solidFill>
              </a:rPr>
              <a:t>2024 puanları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Taban puanı: </a:t>
            </a:r>
            <a:r>
              <a:rPr lang="tr-TR" sz="2800" dirty="0" smtClean="0"/>
              <a:t>315,42639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Sıralama</a:t>
            </a:r>
            <a:r>
              <a:rPr lang="tr-TR" sz="2800" dirty="0">
                <a:solidFill>
                  <a:srgbClr val="FF0000"/>
                </a:solidFill>
              </a:rPr>
              <a:t>: </a:t>
            </a:r>
            <a:r>
              <a:rPr lang="tr-TR" sz="2800" dirty="0" smtClean="0"/>
              <a:t>220,115</a:t>
            </a:r>
            <a:endParaRPr lang="tr-T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6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3" y="1596788"/>
            <a:ext cx="10515600" cy="47166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Eğitim Özellikleri </a:t>
            </a:r>
          </a:p>
          <a:p>
            <a:r>
              <a:rPr lang="tr-TR" dirty="0"/>
              <a:t>Eğitim süresi</a:t>
            </a:r>
            <a:r>
              <a:rPr lang="tr-TR" b="1" dirty="0"/>
              <a:t> </a:t>
            </a:r>
            <a:r>
              <a:rPr lang="tr-TR" dirty="0"/>
              <a:t>4 yıl</a:t>
            </a:r>
          </a:p>
          <a:p>
            <a:r>
              <a:rPr lang="tr-TR" dirty="0"/>
              <a:t>8 Dönem / 240 AKTS</a:t>
            </a:r>
          </a:p>
          <a:p>
            <a:r>
              <a:rPr lang="tr-TR" dirty="0"/>
              <a:t>Ders çeşitliliği </a:t>
            </a:r>
          </a:p>
          <a:p>
            <a:pPr lvl="1"/>
            <a:r>
              <a:rPr lang="tr-TR" dirty="0"/>
              <a:t>Zorunlu dersler</a:t>
            </a:r>
          </a:p>
          <a:p>
            <a:pPr lvl="1"/>
            <a:r>
              <a:rPr lang="tr-TR" dirty="0"/>
              <a:t>Mesleki seçmeli dersler </a:t>
            </a:r>
          </a:p>
          <a:p>
            <a:pPr lvl="1"/>
            <a:r>
              <a:rPr lang="tr-TR" dirty="0"/>
              <a:t>Alan dışı seçmeli dersler</a:t>
            </a:r>
          </a:p>
          <a:p>
            <a:r>
              <a:rPr lang="tr-TR" dirty="0"/>
              <a:t>Eğitim standardizasyonu</a:t>
            </a:r>
          </a:p>
          <a:p>
            <a:pPr lvl="1"/>
            <a:r>
              <a:rPr lang="tr-TR" dirty="0"/>
              <a:t>Hemşirelik Ulusal Çekirdek Eğitim Programı </a:t>
            </a:r>
            <a:r>
              <a:rPr lang="tr-TR" b="1" dirty="0"/>
              <a:t>(HUÇEP)</a:t>
            </a:r>
          </a:p>
          <a:p>
            <a:pPr lvl="1"/>
            <a:r>
              <a:rPr lang="tr-TR" dirty="0"/>
              <a:t>Bologna Süreci</a:t>
            </a:r>
          </a:p>
          <a:p>
            <a:pPr lvl="1"/>
            <a:r>
              <a:rPr lang="tr-TR" dirty="0"/>
              <a:t>Kalite süreci ve </a:t>
            </a:r>
            <a:r>
              <a:rPr lang="tr-TR" dirty="0" smtClean="0"/>
              <a:t>Hemşirelik Eğitim Programları Değerlendirme ve Akreditasyon Derneği (</a:t>
            </a:r>
            <a:r>
              <a:rPr lang="tr-TR" b="1" dirty="0" smtClean="0"/>
              <a:t>HEPDAK</a:t>
            </a:r>
            <a:r>
              <a:rPr lang="tr-TR" dirty="0" smtClean="0"/>
              <a:t>)</a:t>
            </a:r>
            <a:endParaRPr lang="tr-TR" dirty="0"/>
          </a:p>
          <a:p>
            <a:pPr lvl="1"/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63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57887"/>
            <a:ext cx="10515600" cy="2678136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tr-TR" b="1" dirty="0">
                <a:solidFill>
                  <a:srgbClr val="C00000"/>
                </a:solidFill>
              </a:rPr>
              <a:t>HUÇEP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tr-TR" dirty="0"/>
              <a:t>Hemşirelik müfredatının </a:t>
            </a:r>
          </a:p>
          <a:p>
            <a:pPr marL="228600" lvl="1">
              <a:spcBef>
                <a:spcPts val="1000"/>
              </a:spcBef>
            </a:pPr>
            <a:r>
              <a:rPr lang="tr-TR" dirty="0"/>
              <a:t>%70-80’i tüm öğrencilerin aldığı zorunlu dersler</a:t>
            </a:r>
          </a:p>
          <a:p>
            <a:pPr marL="228600" lvl="1">
              <a:spcBef>
                <a:spcPts val="1000"/>
              </a:spcBef>
            </a:pPr>
            <a:r>
              <a:rPr lang="tr-TR" dirty="0"/>
              <a:t>%20-30’u ise eğitim programı hedefleri, bireysel gelişim hedefleri ve öğrenci beklentileri doğrultusunda seçmeli dersler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28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Dersler</a:t>
            </a:r>
          </a:p>
          <a:p>
            <a:r>
              <a:rPr lang="tr-TR" dirty="0"/>
              <a:t>Dersler; yüz yüze ve uzaktan öğretim (online) süreçleri ile birlikte yürütülmektedir. </a:t>
            </a:r>
          </a:p>
          <a:p>
            <a:r>
              <a:rPr lang="tr-TR" dirty="0"/>
              <a:t>Yüz yüze dersler öğrenci sayısına uygun büyüklükteki sınıflarda; uzaktan dersler ise BOYSİS adlı uygulama aracığıyla gerçekleştirilmektedir. </a:t>
            </a:r>
          </a:p>
          <a:p>
            <a:r>
              <a:rPr lang="tr-TR" dirty="0"/>
              <a:t>Dersler, alanında uzman öğretim elemanları tarafından verilmektedir.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21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144" y="1610436"/>
            <a:ext cx="10515600" cy="48258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Hemşirelik Eğitimi Çıktıları</a:t>
            </a:r>
            <a:endParaRPr lang="tr-TR" dirty="0">
              <a:solidFill>
                <a:srgbClr val="C00000"/>
              </a:solidFill>
            </a:endParaRPr>
          </a:p>
          <a:p>
            <a:r>
              <a:rPr lang="tr-TR" dirty="0"/>
              <a:t>Birey, aile ve toplumun gereksinimlerini saptayabilme</a:t>
            </a:r>
          </a:p>
          <a:p>
            <a:r>
              <a:rPr lang="tr-TR" dirty="0"/>
              <a:t>Bakımda bütüncül yaklaşımı kullanabilme</a:t>
            </a:r>
          </a:p>
          <a:p>
            <a:r>
              <a:rPr lang="tr-TR" dirty="0"/>
              <a:t>Uygulamalarda ekip, hasta ve aile ile işbirliği kurabilme</a:t>
            </a:r>
          </a:p>
          <a:p>
            <a:r>
              <a:rPr lang="tr-TR" dirty="0"/>
              <a:t>Yaşam boyu öğrenme ve gelişim sorumluluğunu sürdürebilme</a:t>
            </a:r>
          </a:p>
          <a:p>
            <a:r>
              <a:rPr lang="tr-TR" dirty="0"/>
              <a:t>Profesyonel hemşireliğin gelişimine katkıda bulunabilme</a:t>
            </a:r>
          </a:p>
          <a:p>
            <a:r>
              <a:rPr lang="tr-TR" dirty="0"/>
              <a:t>Değişim yaratabilme ve liderlik davranışı gösterebilme</a:t>
            </a:r>
          </a:p>
          <a:p>
            <a:r>
              <a:rPr lang="tr-TR" dirty="0"/>
              <a:t>Eleştirel düşünme sürecini kullanma ve kanıta dayalı olarak bakımı planlayabilme </a:t>
            </a:r>
          </a:p>
          <a:p>
            <a:r>
              <a:rPr lang="tr-TR" dirty="0"/>
              <a:t>Rol ve sorumluluklarını yerine getirmede yasalara ve etik ilkelere bağlılığını sürdürebilme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19.10.2021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BC0C-C6E1-4CE3-93FA-BD401A8EB5D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871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444</Words>
  <Application>Microsoft Office PowerPoint</Application>
  <PresentationFormat>Özel</PresentationFormat>
  <Paragraphs>146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Office Teması</vt:lpstr>
      <vt:lpstr>Akdağmadeni Sağlık Yüksekokulu Hemşirelik Bölümü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Akdağmadeni Sağlık Yüksekokulu İş Sağlığı Güvenliği Bölümü</dc:title>
  <dc:creator>canan1</dc:creator>
  <cp:lastModifiedBy>ASUS</cp:lastModifiedBy>
  <cp:revision>48</cp:revision>
  <dcterms:created xsi:type="dcterms:W3CDTF">2021-02-27T12:18:26Z</dcterms:created>
  <dcterms:modified xsi:type="dcterms:W3CDTF">2024-09-17T10:18:38Z</dcterms:modified>
</cp:coreProperties>
</file>