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007" y="69722"/>
            <a:ext cx="9013825" cy="6693534"/>
          </a:xfrm>
          <a:custGeom>
            <a:avLst/>
            <a:gdLst/>
            <a:ahLst/>
            <a:cxnLst/>
            <a:rect l="l" t="t" r="r" b="b"/>
            <a:pathLst>
              <a:path w="9013825" h="6693534">
                <a:moveTo>
                  <a:pt x="0" y="329946"/>
                </a:moveTo>
                <a:lnTo>
                  <a:pt x="3577" y="281184"/>
                </a:lnTo>
                <a:lnTo>
                  <a:pt x="13968" y="234645"/>
                </a:lnTo>
                <a:lnTo>
                  <a:pt x="30664" y="190840"/>
                </a:lnTo>
                <a:lnTo>
                  <a:pt x="53153" y="150277"/>
                </a:lnTo>
                <a:lnTo>
                  <a:pt x="80925" y="113468"/>
                </a:lnTo>
                <a:lnTo>
                  <a:pt x="113469" y="80923"/>
                </a:lnTo>
                <a:lnTo>
                  <a:pt x="150276" y="53151"/>
                </a:lnTo>
                <a:lnTo>
                  <a:pt x="190835" y="30662"/>
                </a:lnTo>
                <a:lnTo>
                  <a:pt x="234636" y="13967"/>
                </a:lnTo>
                <a:lnTo>
                  <a:pt x="281168" y="3576"/>
                </a:lnTo>
                <a:lnTo>
                  <a:pt x="329920" y="0"/>
                </a:lnTo>
                <a:lnTo>
                  <a:pt x="8683498" y="0"/>
                </a:lnTo>
                <a:lnTo>
                  <a:pt x="8732228" y="3576"/>
                </a:lnTo>
                <a:lnTo>
                  <a:pt x="8778740" y="13967"/>
                </a:lnTo>
                <a:lnTo>
                  <a:pt x="8822525" y="30662"/>
                </a:lnTo>
                <a:lnTo>
                  <a:pt x="8863071" y="53151"/>
                </a:lnTo>
                <a:lnTo>
                  <a:pt x="8899868" y="80923"/>
                </a:lnTo>
                <a:lnTo>
                  <a:pt x="8932405" y="113468"/>
                </a:lnTo>
                <a:lnTo>
                  <a:pt x="8960172" y="150277"/>
                </a:lnTo>
                <a:lnTo>
                  <a:pt x="8982656" y="190840"/>
                </a:lnTo>
                <a:lnTo>
                  <a:pt x="8999349" y="234645"/>
                </a:lnTo>
                <a:lnTo>
                  <a:pt x="9009740" y="281184"/>
                </a:lnTo>
                <a:lnTo>
                  <a:pt x="9013317" y="329946"/>
                </a:lnTo>
                <a:lnTo>
                  <a:pt x="9013317" y="6363525"/>
                </a:lnTo>
                <a:lnTo>
                  <a:pt x="9009740" y="6412277"/>
                </a:lnTo>
                <a:lnTo>
                  <a:pt x="8999349" y="6458809"/>
                </a:lnTo>
                <a:lnTo>
                  <a:pt x="8982656" y="6502609"/>
                </a:lnTo>
                <a:lnTo>
                  <a:pt x="8960172" y="6543167"/>
                </a:lnTo>
                <a:lnTo>
                  <a:pt x="8932405" y="6579973"/>
                </a:lnTo>
                <a:lnTo>
                  <a:pt x="8899868" y="6612517"/>
                </a:lnTo>
                <a:lnTo>
                  <a:pt x="8863071" y="6640288"/>
                </a:lnTo>
                <a:lnTo>
                  <a:pt x="8822525" y="6662776"/>
                </a:lnTo>
                <a:lnTo>
                  <a:pt x="8778740" y="6679471"/>
                </a:lnTo>
                <a:lnTo>
                  <a:pt x="8732228" y="6689862"/>
                </a:lnTo>
                <a:lnTo>
                  <a:pt x="8683498" y="6693439"/>
                </a:lnTo>
                <a:lnTo>
                  <a:pt x="329920" y="6693439"/>
                </a:lnTo>
                <a:lnTo>
                  <a:pt x="281168" y="6689862"/>
                </a:lnTo>
                <a:lnTo>
                  <a:pt x="234636" y="6679471"/>
                </a:lnTo>
                <a:lnTo>
                  <a:pt x="190835" y="6662776"/>
                </a:lnTo>
                <a:lnTo>
                  <a:pt x="150276" y="6640288"/>
                </a:lnTo>
                <a:lnTo>
                  <a:pt x="113469" y="6612517"/>
                </a:lnTo>
                <a:lnTo>
                  <a:pt x="80925" y="6579973"/>
                </a:lnTo>
                <a:lnTo>
                  <a:pt x="53153" y="6543167"/>
                </a:lnTo>
                <a:lnTo>
                  <a:pt x="30664" y="6502609"/>
                </a:lnTo>
                <a:lnTo>
                  <a:pt x="13968" y="6458809"/>
                </a:lnTo>
                <a:lnTo>
                  <a:pt x="3577" y="6412277"/>
                </a:lnTo>
                <a:lnTo>
                  <a:pt x="0" y="6363525"/>
                </a:lnTo>
                <a:lnTo>
                  <a:pt x="0" y="329946"/>
                </a:lnTo>
                <a:close/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3444" y="202514"/>
            <a:ext cx="5944234" cy="1123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0" i="0">
                <a:solidFill>
                  <a:srgbClr val="696363"/>
                </a:solidFill>
                <a:latin typeface="Franklin Gothic Medium"/>
                <a:cs typeface="Franklin Gothic Medium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3444" y="1414018"/>
            <a:ext cx="7561580" cy="3861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62138" y="66547"/>
            <a:ext cx="9022715" cy="6698615"/>
            <a:chOff x="62138" y="66547"/>
            <a:chExt cx="9022715" cy="669861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313" y="69722"/>
              <a:ext cx="9013408" cy="6692231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65313" y="69722"/>
              <a:ext cx="9013825" cy="6692265"/>
            </a:xfrm>
            <a:custGeom>
              <a:avLst/>
              <a:gdLst/>
              <a:ahLst/>
              <a:cxnLst/>
              <a:rect l="l" t="t" r="r" b="b"/>
              <a:pathLst>
                <a:path w="9013825" h="6692265">
                  <a:moveTo>
                    <a:pt x="0" y="329946"/>
                  </a:moveTo>
                  <a:lnTo>
                    <a:pt x="3576" y="281184"/>
                  </a:lnTo>
                  <a:lnTo>
                    <a:pt x="13965" y="234645"/>
                  </a:lnTo>
                  <a:lnTo>
                    <a:pt x="30657" y="190840"/>
                  </a:lnTo>
                  <a:lnTo>
                    <a:pt x="53141" y="150277"/>
                  </a:lnTo>
                  <a:lnTo>
                    <a:pt x="80907" y="113468"/>
                  </a:lnTo>
                  <a:lnTo>
                    <a:pt x="113445" y="80923"/>
                  </a:lnTo>
                  <a:lnTo>
                    <a:pt x="150245" y="53151"/>
                  </a:lnTo>
                  <a:lnTo>
                    <a:pt x="190796" y="30662"/>
                  </a:lnTo>
                  <a:lnTo>
                    <a:pt x="234589" y="13967"/>
                  </a:lnTo>
                  <a:lnTo>
                    <a:pt x="281114" y="3576"/>
                  </a:lnTo>
                  <a:lnTo>
                    <a:pt x="329859" y="0"/>
                  </a:lnTo>
                  <a:lnTo>
                    <a:pt x="8683462" y="0"/>
                  </a:lnTo>
                  <a:lnTo>
                    <a:pt x="8732224" y="3576"/>
                  </a:lnTo>
                  <a:lnTo>
                    <a:pt x="8778762" y="13967"/>
                  </a:lnTo>
                  <a:lnTo>
                    <a:pt x="8822568" y="30662"/>
                  </a:lnTo>
                  <a:lnTo>
                    <a:pt x="8863130" y="53151"/>
                  </a:lnTo>
                  <a:lnTo>
                    <a:pt x="8899939" y="80923"/>
                  </a:lnTo>
                  <a:lnTo>
                    <a:pt x="8932485" y="113468"/>
                  </a:lnTo>
                  <a:lnTo>
                    <a:pt x="8960257" y="150277"/>
                  </a:lnTo>
                  <a:lnTo>
                    <a:pt x="8982745" y="190840"/>
                  </a:lnTo>
                  <a:lnTo>
                    <a:pt x="8999440" y="234645"/>
                  </a:lnTo>
                  <a:lnTo>
                    <a:pt x="9009831" y="281184"/>
                  </a:lnTo>
                  <a:lnTo>
                    <a:pt x="9013408" y="329946"/>
                  </a:lnTo>
                  <a:lnTo>
                    <a:pt x="9013408" y="6362369"/>
                  </a:lnTo>
                  <a:lnTo>
                    <a:pt x="9009831" y="6411115"/>
                  </a:lnTo>
                  <a:lnTo>
                    <a:pt x="8999440" y="6457639"/>
                  </a:lnTo>
                  <a:lnTo>
                    <a:pt x="8982745" y="6501432"/>
                  </a:lnTo>
                  <a:lnTo>
                    <a:pt x="8960257" y="6541984"/>
                  </a:lnTo>
                  <a:lnTo>
                    <a:pt x="8932485" y="6578785"/>
                  </a:lnTo>
                  <a:lnTo>
                    <a:pt x="8899939" y="6611323"/>
                  </a:lnTo>
                  <a:lnTo>
                    <a:pt x="8863130" y="6639090"/>
                  </a:lnTo>
                  <a:lnTo>
                    <a:pt x="8822568" y="6661574"/>
                  </a:lnTo>
                  <a:lnTo>
                    <a:pt x="8778762" y="6678266"/>
                  </a:lnTo>
                  <a:lnTo>
                    <a:pt x="8732224" y="6688655"/>
                  </a:lnTo>
                  <a:lnTo>
                    <a:pt x="8683462" y="6692231"/>
                  </a:lnTo>
                  <a:lnTo>
                    <a:pt x="329859" y="6692231"/>
                  </a:lnTo>
                  <a:lnTo>
                    <a:pt x="281114" y="6688655"/>
                  </a:lnTo>
                  <a:lnTo>
                    <a:pt x="234589" y="6678266"/>
                  </a:lnTo>
                  <a:lnTo>
                    <a:pt x="190796" y="6661574"/>
                  </a:lnTo>
                  <a:lnTo>
                    <a:pt x="150245" y="6639090"/>
                  </a:lnTo>
                  <a:lnTo>
                    <a:pt x="113445" y="6611323"/>
                  </a:lnTo>
                  <a:lnTo>
                    <a:pt x="80907" y="6578785"/>
                  </a:lnTo>
                  <a:lnTo>
                    <a:pt x="53141" y="6541984"/>
                  </a:lnTo>
                  <a:lnTo>
                    <a:pt x="30657" y="6501432"/>
                  </a:lnTo>
                  <a:lnTo>
                    <a:pt x="13965" y="6457639"/>
                  </a:lnTo>
                  <a:lnTo>
                    <a:pt x="3576" y="6411115"/>
                  </a:lnTo>
                  <a:lnTo>
                    <a:pt x="0" y="6362369"/>
                  </a:lnTo>
                  <a:lnTo>
                    <a:pt x="0" y="329946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2931" y="1396688"/>
              <a:ext cx="9022080" cy="120650"/>
            </a:xfrm>
            <a:custGeom>
              <a:avLst/>
              <a:gdLst/>
              <a:ahLst/>
              <a:cxnLst/>
              <a:rect l="l" t="t" r="r" b="b"/>
              <a:pathLst>
                <a:path w="9022080" h="120650">
                  <a:moveTo>
                    <a:pt x="9021572" y="0"/>
                  </a:moveTo>
                  <a:lnTo>
                    <a:pt x="0" y="0"/>
                  </a:lnTo>
                  <a:lnTo>
                    <a:pt x="0" y="120580"/>
                  </a:lnTo>
                  <a:lnTo>
                    <a:pt x="9021572" y="120580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E6B0A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2931" y="2976711"/>
              <a:ext cx="9022080" cy="111125"/>
            </a:xfrm>
            <a:custGeom>
              <a:avLst/>
              <a:gdLst/>
              <a:ahLst/>
              <a:cxnLst/>
              <a:rect l="l" t="t" r="r" b="b"/>
              <a:pathLst>
                <a:path w="9022080" h="111125">
                  <a:moveTo>
                    <a:pt x="9021572" y="0"/>
                  </a:moveTo>
                  <a:lnTo>
                    <a:pt x="0" y="0"/>
                  </a:lnTo>
                  <a:lnTo>
                    <a:pt x="0" y="110531"/>
                  </a:lnTo>
                  <a:lnTo>
                    <a:pt x="9021572" y="110531"/>
                  </a:lnTo>
                  <a:lnTo>
                    <a:pt x="9021572" y="0"/>
                  </a:lnTo>
                  <a:close/>
                </a:path>
              </a:pathLst>
            </a:custGeom>
            <a:solidFill>
              <a:srgbClr val="9184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931" y="1517269"/>
            <a:ext cx="9022080" cy="1459865"/>
          </a:xfrm>
          <a:prstGeom prst="rect">
            <a:avLst/>
          </a:prstGeom>
          <a:solidFill>
            <a:srgbClr val="D24717"/>
          </a:solidFill>
        </p:spPr>
        <p:txBody>
          <a:bodyPr vert="horz" wrap="square" lIns="0" tIns="380365" rIns="0" bIns="0" rtlCol="0">
            <a:spAutoFit/>
          </a:bodyPr>
          <a:lstStyle/>
          <a:p>
            <a:pPr marL="1270" algn="ctr">
              <a:lnSpc>
                <a:spcPct val="100000"/>
              </a:lnSpc>
              <a:spcBef>
                <a:spcPts val="2995"/>
              </a:spcBef>
            </a:pPr>
            <a:r>
              <a:rPr sz="400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Stres</a:t>
            </a:r>
            <a:r>
              <a:rPr sz="4000" spc="-95" dirty="0">
                <a:solidFill>
                  <a:srgbClr val="FFFFFF"/>
                </a:solidFill>
                <a:latin typeface="Franklin Gothic Medium"/>
                <a:cs typeface="Franklin Gothic Medium"/>
              </a:rPr>
              <a:t> </a:t>
            </a:r>
            <a:r>
              <a:rPr sz="4000" spc="-10" dirty="0">
                <a:solidFill>
                  <a:srgbClr val="FFFFFF"/>
                </a:solidFill>
                <a:latin typeface="Franklin Gothic Medium"/>
                <a:cs typeface="Franklin Gothic Medium"/>
              </a:rPr>
              <a:t>Yönetimi</a:t>
            </a:r>
            <a:endParaRPr sz="4000">
              <a:latin typeface="Franklin Gothic Medium"/>
              <a:cs typeface="Franklin Gothic Medium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832" y="66547"/>
            <a:ext cx="9019667" cy="669978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856894" y="243966"/>
            <a:ext cx="66167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Stres</a:t>
            </a:r>
            <a:r>
              <a:rPr sz="3600" spc="-125" dirty="0"/>
              <a:t> </a:t>
            </a:r>
            <a:r>
              <a:rPr sz="3600" spc="-20" dirty="0"/>
              <a:t>durumunda</a:t>
            </a:r>
            <a:r>
              <a:rPr sz="3600" spc="-120" dirty="0"/>
              <a:t> </a:t>
            </a:r>
            <a:r>
              <a:rPr sz="3600" dirty="0"/>
              <a:t>bedende</a:t>
            </a:r>
            <a:r>
              <a:rPr sz="3600" spc="-130" dirty="0"/>
              <a:t> </a:t>
            </a:r>
            <a:r>
              <a:rPr sz="3600" spc="-10" dirty="0"/>
              <a:t>oluşan tepkiler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535940" y="1621358"/>
            <a:ext cx="232346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*Kan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akımı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beyine</a:t>
            </a:r>
            <a:r>
              <a:rPr sz="1800" b="1" spc="-30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ve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40" y="1895983"/>
            <a:ext cx="2564130" cy="35007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33909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kaslara</a:t>
            </a:r>
            <a:r>
              <a:rPr sz="1800" b="1" spc="-2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yönelir, </a:t>
            </a:r>
            <a:r>
              <a:rPr sz="1800" b="1" dirty="0">
                <a:latin typeface="Comic Sans MS"/>
                <a:cs typeface="Comic Sans MS"/>
              </a:rPr>
              <a:t>düşünce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ve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hafıza keskinleşir</a:t>
            </a:r>
            <a:endParaRPr sz="1800">
              <a:latin typeface="Comic Sans MS"/>
              <a:cs typeface="Comic Sans MS"/>
            </a:endParaRPr>
          </a:p>
          <a:p>
            <a:pPr marL="317500">
              <a:lnSpc>
                <a:spcPct val="100000"/>
              </a:lnSpc>
              <a:spcBef>
                <a:spcPts val="960"/>
              </a:spcBef>
            </a:pPr>
            <a:r>
              <a:rPr sz="1800" b="1" dirty="0">
                <a:latin typeface="Comic Sans MS"/>
                <a:cs typeface="Comic Sans MS"/>
              </a:rPr>
              <a:t>*Tükürük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  <a:p>
            <a:pPr marL="165100" marR="5080">
              <a:lnSpc>
                <a:spcPct val="100000"/>
              </a:lnSpc>
              <a:spcBef>
                <a:spcPts val="2039"/>
              </a:spcBef>
            </a:pPr>
            <a:r>
              <a:rPr sz="1800" b="1" dirty="0">
                <a:latin typeface="Comic Sans MS"/>
                <a:cs typeface="Comic Sans MS"/>
              </a:rPr>
              <a:t>*Ter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bezi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faaliyetleri </a:t>
            </a:r>
            <a:r>
              <a:rPr sz="1800" b="1" dirty="0">
                <a:latin typeface="Comic Sans MS"/>
                <a:cs typeface="Comic Sans MS"/>
              </a:rPr>
              <a:t>artar,soğuk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ter </a:t>
            </a:r>
            <a:r>
              <a:rPr sz="1800" b="1" spc="-10" dirty="0">
                <a:latin typeface="Comic Sans MS"/>
                <a:cs typeface="Comic Sans MS"/>
              </a:rPr>
              <a:t>boşalır</a:t>
            </a:r>
            <a:endParaRPr sz="1800">
              <a:latin typeface="Comic Sans MS"/>
              <a:cs typeface="Comic Sans MS"/>
            </a:endParaRPr>
          </a:p>
          <a:p>
            <a:pPr marL="88900">
              <a:lnSpc>
                <a:spcPct val="100000"/>
              </a:lnSpc>
              <a:spcBef>
                <a:spcPts val="1325"/>
              </a:spcBef>
            </a:pPr>
            <a:r>
              <a:rPr sz="1800" b="1" dirty="0">
                <a:latin typeface="Comic Sans MS"/>
                <a:cs typeface="Comic Sans MS"/>
              </a:rPr>
              <a:t>*Solunum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sayısı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  <a:p>
            <a:pPr marL="12700" marR="414020">
              <a:lnSpc>
                <a:spcPct val="100000"/>
              </a:lnSpc>
              <a:spcBef>
                <a:spcPts val="1440"/>
              </a:spcBef>
            </a:pPr>
            <a:r>
              <a:rPr sz="1800" b="1" dirty="0">
                <a:latin typeface="Comic Sans MS"/>
                <a:cs typeface="Comic Sans MS"/>
              </a:rPr>
              <a:t>*Depolanmış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yağ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25" dirty="0">
                <a:latin typeface="Comic Sans MS"/>
                <a:cs typeface="Comic Sans MS"/>
              </a:rPr>
              <a:t>ve </a:t>
            </a:r>
            <a:r>
              <a:rPr sz="1800" b="1" dirty="0">
                <a:latin typeface="Comic Sans MS"/>
                <a:cs typeface="Comic Sans MS"/>
              </a:rPr>
              <a:t>şeker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kana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karışır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18428" y="1773758"/>
            <a:ext cx="2364740" cy="1382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*Göz</a:t>
            </a:r>
            <a:r>
              <a:rPr sz="1800" b="1" spc="-5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bebekleri</a:t>
            </a:r>
            <a:r>
              <a:rPr sz="1800" b="1" spc="-4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büyür</a:t>
            </a:r>
            <a:endParaRPr sz="1800">
              <a:latin typeface="Comic Sans MS"/>
              <a:cs typeface="Comic Sans MS"/>
            </a:endParaRPr>
          </a:p>
          <a:p>
            <a:pPr marL="165100" marR="148590" algn="just">
              <a:lnSpc>
                <a:spcPct val="100000"/>
              </a:lnSpc>
              <a:spcBef>
                <a:spcPts val="2039"/>
              </a:spcBef>
            </a:pPr>
            <a:r>
              <a:rPr sz="1800" b="1" dirty="0">
                <a:latin typeface="Comic Sans MS"/>
                <a:cs typeface="Comic Sans MS"/>
              </a:rPr>
              <a:t>*Kalbin</a:t>
            </a:r>
            <a:r>
              <a:rPr sz="1800" b="1" spc="-4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atım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sayısı </a:t>
            </a:r>
            <a:r>
              <a:rPr sz="1800" b="1" dirty="0">
                <a:latin typeface="Comic Sans MS"/>
                <a:cs typeface="Comic Sans MS"/>
              </a:rPr>
              <a:t>artar,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kan</a:t>
            </a:r>
            <a:r>
              <a:rPr sz="1800" b="1" spc="-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basıncı yükselir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23228" y="3526917"/>
            <a:ext cx="172656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*Kan</a:t>
            </a:r>
            <a:r>
              <a:rPr sz="1800" b="1" spc="-25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pıhtılaşma mekanizması </a:t>
            </a:r>
            <a:r>
              <a:rPr sz="1800" b="1" dirty="0">
                <a:latin typeface="Comic Sans MS"/>
                <a:cs typeface="Comic Sans MS"/>
              </a:rPr>
              <a:t>harekete</a:t>
            </a:r>
            <a:r>
              <a:rPr sz="1800" b="1" spc="-7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geçer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94628" y="4746497"/>
            <a:ext cx="273875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Comic Sans MS"/>
                <a:cs typeface="Comic Sans MS"/>
              </a:rPr>
              <a:t>*Sindirim</a:t>
            </a:r>
            <a:r>
              <a:rPr sz="1800" b="1" spc="-60" dirty="0">
                <a:latin typeface="Comic Sans MS"/>
                <a:cs typeface="Comic Sans MS"/>
              </a:rPr>
              <a:t> </a:t>
            </a:r>
            <a:r>
              <a:rPr sz="1800" b="1" dirty="0">
                <a:latin typeface="Comic Sans MS"/>
                <a:cs typeface="Comic Sans MS"/>
              </a:rPr>
              <a:t>yavaşlar,</a:t>
            </a:r>
            <a:r>
              <a:rPr sz="1800" b="1" spc="-35" dirty="0">
                <a:latin typeface="Comic Sans MS"/>
                <a:cs typeface="Comic Sans MS"/>
              </a:rPr>
              <a:t> </a:t>
            </a:r>
            <a:r>
              <a:rPr sz="1800" b="1" spc="-20" dirty="0">
                <a:latin typeface="Comic Sans MS"/>
                <a:cs typeface="Comic Sans MS"/>
              </a:rPr>
              <a:t>mide </a:t>
            </a:r>
            <a:r>
              <a:rPr sz="1800" b="1" dirty="0">
                <a:latin typeface="Comic Sans MS"/>
                <a:cs typeface="Comic Sans MS"/>
              </a:rPr>
              <a:t>asidi</a:t>
            </a:r>
            <a:r>
              <a:rPr sz="1800" b="1" spc="-20" dirty="0">
                <a:latin typeface="Comic Sans MS"/>
                <a:cs typeface="Comic Sans MS"/>
              </a:rPr>
              <a:t> </a:t>
            </a:r>
            <a:r>
              <a:rPr sz="1800" b="1" spc="-10" dirty="0">
                <a:latin typeface="Comic Sans MS"/>
                <a:cs typeface="Comic Sans MS"/>
              </a:rPr>
              <a:t>artar</a:t>
            </a:r>
            <a:endParaRPr sz="1800">
              <a:latin typeface="Comic Sans MS"/>
              <a:cs typeface="Comic Sans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360295" y="2282570"/>
            <a:ext cx="1525905" cy="2978150"/>
          </a:xfrm>
          <a:custGeom>
            <a:avLst/>
            <a:gdLst/>
            <a:ahLst/>
            <a:cxnLst/>
            <a:rect l="l" t="t" r="r" b="b"/>
            <a:pathLst>
              <a:path w="1525904" h="2978150">
                <a:moveTo>
                  <a:pt x="1373505" y="1298829"/>
                </a:moveTo>
                <a:lnTo>
                  <a:pt x="1301877" y="1345057"/>
                </a:lnTo>
                <a:lnTo>
                  <a:pt x="1330566" y="1361998"/>
                </a:lnTo>
                <a:lnTo>
                  <a:pt x="378841" y="2972816"/>
                </a:lnTo>
                <a:lnTo>
                  <a:pt x="386969" y="2977642"/>
                </a:lnTo>
                <a:lnTo>
                  <a:pt x="1338859" y="1366888"/>
                </a:lnTo>
                <a:lnTo>
                  <a:pt x="1367536" y="1383792"/>
                </a:lnTo>
                <a:lnTo>
                  <a:pt x="1369834" y="1351026"/>
                </a:lnTo>
                <a:lnTo>
                  <a:pt x="1373505" y="1298829"/>
                </a:lnTo>
                <a:close/>
              </a:path>
              <a:path w="1525904" h="2978150">
                <a:moveTo>
                  <a:pt x="1525905" y="384429"/>
                </a:moveTo>
                <a:lnTo>
                  <a:pt x="1455420" y="432308"/>
                </a:lnTo>
                <a:lnTo>
                  <a:pt x="1484515" y="448589"/>
                </a:lnTo>
                <a:lnTo>
                  <a:pt x="1348511" y="691438"/>
                </a:lnTo>
                <a:lnTo>
                  <a:pt x="1288669" y="696722"/>
                </a:lnTo>
                <a:lnTo>
                  <a:pt x="1306118" y="725131"/>
                </a:lnTo>
                <a:lnTo>
                  <a:pt x="504190" y="1218565"/>
                </a:lnTo>
                <a:lnTo>
                  <a:pt x="509270" y="1226693"/>
                </a:lnTo>
                <a:lnTo>
                  <a:pt x="1311097" y="733247"/>
                </a:lnTo>
                <a:lnTo>
                  <a:pt x="1318425" y="745172"/>
                </a:lnTo>
                <a:lnTo>
                  <a:pt x="454914" y="2287143"/>
                </a:lnTo>
                <a:lnTo>
                  <a:pt x="463296" y="2291715"/>
                </a:lnTo>
                <a:lnTo>
                  <a:pt x="1324127" y="754443"/>
                </a:lnTo>
                <a:lnTo>
                  <a:pt x="1328547" y="761619"/>
                </a:lnTo>
                <a:lnTo>
                  <a:pt x="1355356" y="718439"/>
                </a:lnTo>
                <a:lnTo>
                  <a:pt x="1373505" y="689229"/>
                </a:lnTo>
                <a:lnTo>
                  <a:pt x="1359979" y="690435"/>
                </a:lnTo>
                <a:lnTo>
                  <a:pt x="1492808" y="453224"/>
                </a:lnTo>
                <a:lnTo>
                  <a:pt x="1521968" y="469519"/>
                </a:lnTo>
                <a:lnTo>
                  <a:pt x="1523441" y="437515"/>
                </a:lnTo>
                <a:lnTo>
                  <a:pt x="1525905" y="384429"/>
                </a:lnTo>
                <a:close/>
              </a:path>
              <a:path w="1525904" h="2978150">
                <a:moveTo>
                  <a:pt x="1525905" y="3429"/>
                </a:moveTo>
                <a:lnTo>
                  <a:pt x="1440815" y="0"/>
                </a:lnTo>
                <a:lnTo>
                  <a:pt x="1454467" y="30378"/>
                </a:lnTo>
                <a:lnTo>
                  <a:pt x="0" y="684911"/>
                </a:lnTo>
                <a:lnTo>
                  <a:pt x="3810" y="693547"/>
                </a:lnTo>
                <a:lnTo>
                  <a:pt x="1458341" y="38989"/>
                </a:lnTo>
                <a:lnTo>
                  <a:pt x="1472057" y="69469"/>
                </a:lnTo>
                <a:lnTo>
                  <a:pt x="1508188" y="25146"/>
                </a:lnTo>
                <a:lnTo>
                  <a:pt x="1525905" y="342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14800" y="1930526"/>
            <a:ext cx="1830705" cy="2797810"/>
          </a:xfrm>
          <a:custGeom>
            <a:avLst/>
            <a:gdLst/>
            <a:ahLst/>
            <a:cxnLst/>
            <a:rect l="l" t="t" r="r" b="b"/>
            <a:pathLst>
              <a:path w="1830704" h="2797810">
                <a:moveTo>
                  <a:pt x="1524889" y="9271"/>
                </a:moveTo>
                <a:lnTo>
                  <a:pt x="1523111" y="0"/>
                </a:lnTo>
                <a:lnTo>
                  <a:pt x="226364" y="246049"/>
                </a:lnTo>
                <a:lnTo>
                  <a:pt x="220218" y="213360"/>
                </a:lnTo>
                <a:lnTo>
                  <a:pt x="152400" y="264922"/>
                </a:lnTo>
                <a:lnTo>
                  <a:pt x="234315" y="288163"/>
                </a:lnTo>
                <a:lnTo>
                  <a:pt x="228587" y="257810"/>
                </a:lnTo>
                <a:lnTo>
                  <a:pt x="228142" y="255447"/>
                </a:lnTo>
                <a:lnTo>
                  <a:pt x="1524889" y="9271"/>
                </a:lnTo>
                <a:close/>
              </a:path>
              <a:path w="1830704" h="2797810">
                <a:moveTo>
                  <a:pt x="1602867" y="2789936"/>
                </a:moveTo>
                <a:lnTo>
                  <a:pt x="66065" y="1765363"/>
                </a:lnTo>
                <a:lnTo>
                  <a:pt x="70764" y="1758315"/>
                </a:lnTo>
                <a:lnTo>
                  <a:pt x="84582" y="1737614"/>
                </a:lnTo>
                <a:lnTo>
                  <a:pt x="0" y="1727073"/>
                </a:lnTo>
                <a:lnTo>
                  <a:pt x="42291" y="1800987"/>
                </a:lnTo>
                <a:lnTo>
                  <a:pt x="60718" y="1773364"/>
                </a:lnTo>
                <a:lnTo>
                  <a:pt x="1597533" y="2797810"/>
                </a:lnTo>
                <a:lnTo>
                  <a:pt x="1602867" y="2789936"/>
                </a:lnTo>
                <a:close/>
              </a:path>
              <a:path w="1830704" h="2797810">
                <a:moveTo>
                  <a:pt x="1677543" y="818896"/>
                </a:moveTo>
                <a:lnTo>
                  <a:pt x="1675257" y="809625"/>
                </a:lnTo>
                <a:lnTo>
                  <a:pt x="149263" y="1171448"/>
                </a:lnTo>
                <a:lnTo>
                  <a:pt x="141605" y="1139063"/>
                </a:lnTo>
                <a:lnTo>
                  <a:pt x="76200" y="1193673"/>
                </a:lnTo>
                <a:lnTo>
                  <a:pt x="159131" y="1213104"/>
                </a:lnTo>
                <a:lnTo>
                  <a:pt x="152146" y="1183640"/>
                </a:lnTo>
                <a:lnTo>
                  <a:pt x="151460" y="1180706"/>
                </a:lnTo>
                <a:lnTo>
                  <a:pt x="1677543" y="818896"/>
                </a:lnTo>
                <a:close/>
              </a:path>
              <a:path w="1830704" h="2797810">
                <a:moveTo>
                  <a:pt x="1830578" y="2179828"/>
                </a:moveTo>
                <a:lnTo>
                  <a:pt x="224917" y="1533588"/>
                </a:lnTo>
                <a:lnTo>
                  <a:pt x="226834" y="1528826"/>
                </a:lnTo>
                <a:lnTo>
                  <a:pt x="237363" y="1502664"/>
                </a:lnTo>
                <a:lnTo>
                  <a:pt x="152400" y="1509522"/>
                </a:lnTo>
                <a:lnTo>
                  <a:pt x="208915" y="1573403"/>
                </a:lnTo>
                <a:lnTo>
                  <a:pt x="221348" y="1542478"/>
                </a:lnTo>
                <a:lnTo>
                  <a:pt x="1827022" y="2188718"/>
                </a:lnTo>
                <a:lnTo>
                  <a:pt x="1830578" y="217982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65" dirty="0"/>
              <a:t>Dikkat!!!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72946"/>
            <a:ext cx="6906895" cy="36842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6385" marR="5080" indent="-28194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55000"/>
              <a:buFont typeface="Segoe UI Symbol"/>
              <a:buChar char="⚫"/>
              <a:tabLst>
                <a:tab pos="286385" algn="l"/>
                <a:tab pos="369570" algn="l"/>
              </a:tabLst>
            </a:pPr>
            <a:r>
              <a:rPr sz="6000" spc="-295" dirty="0">
                <a:latin typeface="Times New Roman"/>
                <a:cs typeface="Times New Roman"/>
              </a:rPr>
              <a:t>	Stresin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254" dirty="0">
                <a:latin typeface="Times New Roman"/>
                <a:cs typeface="Times New Roman"/>
              </a:rPr>
              <a:t>en</a:t>
            </a:r>
            <a:r>
              <a:rPr sz="6000" spc="-135" dirty="0">
                <a:latin typeface="Times New Roman"/>
                <a:cs typeface="Times New Roman"/>
              </a:rPr>
              <a:t> </a:t>
            </a:r>
            <a:r>
              <a:rPr sz="6000" spc="-290" dirty="0">
                <a:latin typeface="Times New Roman"/>
                <a:cs typeface="Times New Roman"/>
              </a:rPr>
              <a:t>önemli </a:t>
            </a:r>
            <a:r>
              <a:rPr sz="6000" spc="-355" dirty="0">
                <a:latin typeface="Times New Roman"/>
                <a:cs typeface="Times New Roman"/>
              </a:rPr>
              <a:t>olumsuz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110" dirty="0">
                <a:latin typeface="Times New Roman"/>
                <a:cs typeface="Times New Roman"/>
              </a:rPr>
              <a:t>etkilerinden </a:t>
            </a:r>
            <a:r>
              <a:rPr sz="6000" spc="-265" dirty="0">
                <a:latin typeface="Times New Roman"/>
                <a:cs typeface="Times New Roman"/>
              </a:rPr>
              <a:t>birisi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335" dirty="0">
                <a:latin typeface="Times New Roman"/>
                <a:cs typeface="Times New Roman"/>
              </a:rPr>
              <a:t>ise</a:t>
            </a:r>
            <a:r>
              <a:rPr sz="6000" spc="-130" dirty="0">
                <a:latin typeface="Times New Roman"/>
                <a:cs typeface="Times New Roman"/>
              </a:rPr>
              <a:t> </a:t>
            </a:r>
            <a:r>
              <a:rPr sz="6000" spc="-290" dirty="0">
                <a:latin typeface="Times New Roman"/>
                <a:cs typeface="Times New Roman"/>
              </a:rPr>
              <a:t>bağışıklık sistemini</a:t>
            </a:r>
            <a:r>
              <a:rPr sz="6000" spc="-140" dirty="0">
                <a:latin typeface="Times New Roman"/>
                <a:cs typeface="Times New Roman"/>
              </a:rPr>
              <a:t> </a:t>
            </a:r>
            <a:r>
              <a:rPr sz="6000" spc="-325" dirty="0">
                <a:latin typeface="Times New Roman"/>
                <a:cs typeface="Times New Roman"/>
              </a:rPr>
              <a:t>baskılamasıdı</a:t>
            </a:r>
            <a:r>
              <a:rPr sz="6000" spc="-850" dirty="0">
                <a:latin typeface="Times New Roman"/>
                <a:cs typeface="Times New Roman"/>
              </a:rPr>
              <a:t>r</a:t>
            </a:r>
            <a:r>
              <a:rPr sz="6000" spc="-315" dirty="0">
                <a:latin typeface="Times New Roman"/>
                <a:cs typeface="Times New Roman"/>
              </a:rPr>
              <a:t>.</a:t>
            </a:r>
            <a:endParaRPr sz="6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75" dirty="0"/>
              <a:t>Psikolojik</a:t>
            </a:r>
            <a:r>
              <a:rPr sz="4000" spc="-90" dirty="0"/>
              <a:t> </a:t>
            </a:r>
            <a:r>
              <a:rPr sz="4000" spc="-60" dirty="0"/>
              <a:t>Tepkiler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48714"/>
            <a:ext cx="7548245" cy="3748404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2600" spc="-155" dirty="0">
                <a:latin typeface="Times New Roman"/>
                <a:cs typeface="Times New Roman"/>
              </a:rPr>
              <a:t>Psikolojik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belirtiler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ise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7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30" dirty="0">
                <a:latin typeface="Times New Roman"/>
                <a:cs typeface="Times New Roman"/>
              </a:rPr>
              <a:t>Endişelenme,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30" dirty="0">
                <a:latin typeface="Times New Roman"/>
                <a:cs typeface="Times New Roman"/>
              </a:rPr>
              <a:t>İsteksizlik,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5" dirty="0">
                <a:latin typeface="Times New Roman"/>
                <a:cs typeface="Times New Roman"/>
              </a:rPr>
              <a:t>Konsantrasyon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güçlüğü,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53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20" dirty="0">
                <a:latin typeface="Times New Roman"/>
                <a:cs typeface="Times New Roman"/>
              </a:rPr>
              <a:t>Unutkanlık,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45" dirty="0">
                <a:latin typeface="Times New Roman"/>
                <a:cs typeface="Times New Roman"/>
              </a:rPr>
              <a:t>Sinirlilik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kontrolsüzlük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duygusu,</a:t>
            </a: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102299"/>
              </a:lnSpc>
              <a:spcBef>
                <a:spcPts val="53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60" dirty="0">
                <a:latin typeface="Times New Roman"/>
                <a:cs typeface="Times New Roman"/>
              </a:rPr>
              <a:t>Kendini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üzüntülü,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kızgın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0" dirty="0">
                <a:latin typeface="Times New Roman"/>
                <a:cs typeface="Times New Roman"/>
              </a:rPr>
              <a:t>zaman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baskısı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altında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hissetme 	</a:t>
            </a:r>
            <a:r>
              <a:rPr sz="2600" spc="-110" dirty="0">
                <a:latin typeface="Times New Roman"/>
                <a:cs typeface="Times New Roman"/>
              </a:rPr>
              <a:t>şeklinde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sıralanabilir.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Stres</a:t>
            </a:r>
            <a:r>
              <a:rPr sz="4000" spc="-110" dirty="0"/>
              <a:t> </a:t>
            </a:r>
            <a:r>
              <a:rPr sz="4000" spc="-55" dirty="0"/>
              <a:t>Kaynakları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1892426" y="1443227"/>
            <a:ext cx="5810250" cy="1282700"/>
            <a:chOff x="1892426" y="1443227"/>
            <a:chExt cx="5810250" cy="1282700"/>
          </a:xfrm>
        </p:grpSpPr>
        <p:sp>
          <p:nvSpPr>
            <p:cNvPr id="4" name="object 4"/>
            <p:cNvSpPr/>
            <p:nvPr/>
          </p:nvSpPr>
          <p:spPr>
            <a:xfrm>
              <a:off x="2533776" y="1449577"/>
              <a:ext cx="5168900" cy="1270000"/>
            </a:xfrm>
            <a:custGeom>
              <a:avLst/>
              <a:gdLst/>
              <a:ahLst/>
              <a:cxnLst/>
              <a:rect l="l" t="t" r="r" b="b"/>
              <a:pathLst>
                <a:path w="5168900" h="1270000">
                  <a:moveTo>
                    <a:pt x="5168646" y="0"/>
                  </a:moveTo>
                  <a:lnTo>
                    <a:pt x="635127" y="0"/>
                  </a:lnTo>
                  <a:lnTo>
                    <a:pt x="0" y="635000"/>
                  </a:lnTo>
                  <a:lnTo>
                    <a:pt x="635127" y="1270000"/>
                  </a:lnTo>
                  <a:lnTo>
                    <a:pt x="5168646" y="1270000"/>
                  </a:lnTo>
                  <a:lnTo>
                    <a:pt x="5168646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898776" y="1449577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5000"/>
                  </a:lnTo>
                  <a:lnTo>
                    <a:pt x="1742" y="682399"/>
                  </a:lnTo>
                  <a:lnTo>
                    <a:pt x="6886" y="728852"/>
                  </a:lnTo>
                  <a:lnTo>
                    <a:pt x="15309" y="774234"/>
                  </a:lnTo>
                  <a:lnTo>
                    <a:pt x="26889" y="818423"/>
                  </a:lnTo>
                  <a:lnTo>
                    <a:pt x="41503" y="861296"/>
                  </a:lnTo>
                  <a:lnTo>
                    <a:pt x="59027" y="902731"/>
                  </a:lnTo>
                  <a:lnTo>
                    <a:pt x="79339" y="942605"/>
                  </a:lnTo>
                  <a:lnTo>
                    <a:pt x="102316" y="980796"/>
                  </a:lnTo>
                  <a:lnTo>
                    <a:pt x="127834" y="1017180"/>
                  </a:lnTo>
                  <a:lnTo>
                    <a:pt x="155772" y="1051636"/>
                  </a:lnTo>
                  <a:lnTo>
                    <a:pt x="186007" y="1084040"/>
                  </a:lnTo>
                  <a:lnTo>
                    <a:pt x="218415" y="1114269"/>
                  </a:lnTo>
                  <a:lnTo>
                    <a:pt x="252873" y="1142202"/>
                  </a:lnTo>
                  <a:lnTo>
                    <a:pt x="289259" y="1167716"/>
                  </a:lnTo>
                  <a:lnTo>
                    <a:pt x="327450" y="1190687"/>
                  </a:lnTo>
                  <a:lnTo>
                    <a:pt x="367323" y="1210993"/>
                  </a:lnTo>
                  <a:lnTo>
                    <a:pt x="408755" y="1228512"/>
                  </a:lnTo>
                  <a:lnTo>
                    <a:pt x="451623" y="1243120"/>
                  </a:lnTo>
                  <a:lnTo>
                    <a:pt x="495804" y="1254696"/>
                  </a:lnTo>
                  <a:lnTo>
                    <a:pt x="541176" y="1263116"/>
                  </a:lnTo>
                  <a:lnTo>
                    <a:pt x="587615" y="1268258"/>
                  </a:lnTo>
                  <a:lnTo>
                    <a:pt x="635000" y="1270000"/>
                  </a:lnTo>
                  <a:lnTo>
                    <a:pt x="682400" y="1268258"/>
                  </a:lnTo>
                  <a:lnTo>
                    <a:pt x="728855" y="1263116"/>
                  </a:lnTo>
                  <a:lnTo>
                    <a:pt x="774240" y="1254696"/>
                  </a:lnTo>
                  <a:lnTo>
                    <a:pt x="818434" y="1243120"/>
                  </a:lnTo>
                  <a:lnTo>
                    <a:pt x="861313" y="1228512"/>
                  </a:lnTo>
                  <a:lnTo>
                    <a:pt x="902754" y="1210993"/>
                  </a:lnTo>
                  <a:lnTo>
                    <a:pt x="942636" y="1190687"/>
                  </a:lnTo>
                  <a:lnTo>
                    <a:pt x="980834" y="1167716"/>
                  </a:lnTo>
                  <a:lnTo>
                    <a:pt x="1017227" y="1142202"/>
                  </a:lnTo>
                  <a:lnTo>
                    <a:pt x="1051691" y="1114269"/>
                  </a:lnTo>
                  <a:lnTo>
                    <a:pt x="1084103" y="1084040"/>
                  </a:lnTo>
                  <a:lnTo>
                    <a:pt x="1114342" y="1051636"/>
                  </a:lnTo>
                  <a:lnTo>
                    <a:pt x="1142283" y="1017180"/>
                  </a:lnTo>
                  <a:lnTo>
                    <a:pt x="1167804" y="980796"/>
                  </a:lnTo>
                  <a:lnTo>
                    <a:pt x="1190783" y="942605"/>
                  </a:lnTo>
                  <a:lnTo>
                    <a:pt x="1211097" y="902731"/>
                  </a:lnTo>
                  <a:lnTo>
                    <a:pt x="1228622" y="861296"/>
                  </a:lnTo>
                  <a:lnTo>
                    <a:pt x="1243236" y="818423"/>
                  </a:lnTo>
                  <a:lnTo>
                    <a:pt x="1254816" y="774234"/>
                  </a:lnTo>
                  <a:lnTo>
                    <a:pt x="1263240" y="728852"/>
                  </a:lnTo>
                  <a:lnTo>
                    <a:pt x="1268384" y="682399"/>
                  </a:lnTo>
                  <a:lnTo>
                    <a:pt x="1270127" y="635000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898776" y="1449577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0" y="635000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5000"/>
                  </a:lnTo>
                  <a:lnTo>
                    <a:pt x="1268384" y="682399"/>
                  </a:lnTo>
                  <a:lnTo>
                    <a:pt x="1263240" y="728852"/>
                  </a:lnTo>
                  <a:lnTo>
                    <a:pt x="1254816" y="774234"/>
                  </a:lnTo>
                  <a:lnTo>
                    <a:pt x="1243236" y="818423"/>
                  </a:lnTo>
                  <a:lnTo>
                    <a:pt x="1228622" y="861296"/>
                  </a:lnTo>
                  <a:lnTo>
                    <a:pt x="1211097" y="902731"/>
                  </a:lnTo>
                  <a:lnTo>
                    <a:pt x="1190783" y="942605"/>
                  </a:lnTo>
                  <a:lnTo>
                    <a:pt x="1167804" y="980796"/>
                  </a:lnTo>
                  <a:lnTo>
                    <a:pt x="1142283" y="1017180"/>
                  </a:lnTo>
                  <a:lnTo>
                    <a:pt x="1114342" y="1051636"/>
                  </a:lnTo>
                  <a:lnTo>
                    <a:pt x="1084103" y="1084040"/>
                  </a:lnTo>
                  <a:lnTo>
                    <a:pt x="1051691" y="1114269"/>
                  </a:lnTo>
                  <a:lnTo>
                    <a:pt x="1017227" y="1142202"/>
                  </a:lnTo>
                  <a:lnTo>
                    <a:pt x="980834" y="1167716"/>
                  </a:lnTo>
                  <a:lnTo>
                    <a:pt x="942636" y="1190687"/>
                  </a:lnTo>
                  <a:lnTo>
                    <a:pt x="902754" y="1210993"/>
                  </a:lnTo>
                  <a:lnTo>
                    <a:pt x="861313" y="1228512"/>
                  </a:lnTo>
                  <a:lnTo>
                    <a:pt x="818434" y="1243120"/>
                  </a:lnTo>
                  <a:lnTo>
                    <a:pt x="774240" y="1254696"/>
                  </a:lnTo>
                  <a:lnTo>
                    <a:pt x="728855" y="1263116"/>
                  </a:lnTo>
                  <a:lnTo>
                    <a:pt x="682400" y="1268258"/>
                  </a:lnTo>
                  <a:lnTo>
                    <a:pt x="635000" y="1270000"/>
                  </a:lnTo>
                  <a:lnTo>
                    <a:pt x="587615" y="1268258"/>
                  </a:lnTo>
                  <a:lnTo>
                    <a:pt x="541176" y="1263116"/>
                  </a:lnTo>
                  <a:lnTo>
                    <a:pt x="495804" y="1254696"/>
                  </a:lnTo>
                  <a:lnTo>
                    <a:pt x="451623" y="1243120"/>
                  </a:lnTo>
                  <a:lnTo>
                    <a:pt x="408755" y="1228512"/>
                  </a:lnTo>
                  <a:lnTo>
                    <a:pt x="367323" y="1210993"/>
                  </a:lnTo>
                  <a:lnTo>
                    <a:pt x="327450" y="1190687"/>
                  </a:lnTo>
                  <a:lnTo>
                    <a:pt x="289259" y="1167716"/>
                  </a:lnTo>
                  <a:lnTo>
                    <a:pt x="252873" y="1142202"/>
                  </a:lnTo>
                  <a:lnTo>
                    <a:pt x="218415" y="1114269"/>
                  </a:lnTo>
                  <a:lnTo>
                    <a:pt x="186007" y="1084040"/>
                  </a:lnTo>
                  <a:lnTo>
                    <a:pt x="155772" y="1051636"/>
                  </a:lnTo>
                  <a:lnTo>
                    <a:pt x="127834" y="1017180"/>
                  </a:lnTo>
                  <a:lnTo>
                    <a:pt x="102316" y="980796"/>
                  </a:lnTo>
                  <a:lnTo>
                    <a:pt x="79339" y="942605"/>
                  </a:lnTo>
                  <a:lnTo>
                    <a:pt x="59027" y="902731"/>
                  </a:lnTo>
                  <a:lnTo>
                    <a:pt x="41503" y="861296"/>
                  </a:lnTo>
                  <a:lnTo>
                    <a:pt x="26889" y="818423"/>
                  </a:lnTo>
                  <a:lnTo>
                    <a:pt x="15309" y="774234"/>
                  </a:lnTo>
                  <a:lnTo>
                    <a:pt x="6886" y="728852"/>
                  </a:lnTo>
                  <a:lnTo>
                    <a:pt x="1742" y="682399"/>
                  </a:lnTo>
                  <a:lnTo>
                    <a:pt x="0" y="63500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1892426" y="3092450"/>
            <a:ext cx="5810250" cy="1282700"/>
            <a:chOff x="1892426" y="3092450"/>
            <a:chExt cx="5810250" cy="1282700"/>
          </a:xfrm>
        </p:grpSpPr>
        <p:sp>
          <p:nvSpPr>
            <p:cNvPr id="8" name="object 8"/>
            <p:cNvSpPr/>
            <p:nvPr/>
          </p:nvSpPr>
          <p:spPr>
            <a:xfrm>
              <a:off x="2533776" y="3098800"/>
              <a:ext cx="5168900" cy="1270000"/>
            </a:xfrm>
            <a:custGeom>
              <a:avLst/>
              <a:gdLst/>
              <a:ahLst/>
              <a:cxnLst/>
              <a:rect l="l" t="t" r="r" b="b"/>
              <a:pathLst>
                <a:path w="5168900" h="1270000">
                  <a:moveTo>
                    <a:pt x="5168646" y="0"/>
                  </a:moveTo>
                  <a:lnTo>
                    <a:pt x="635127" y="0"/>
                  </a:lnTo>
                  <a:lnTo>
                    <a:pt x="0" y="635000"/>
                  </a:lnTo>
                  <a:lnTo>
                    <a:pt x="635127" y="1270000"/>
                  </a:lnTo>
                  <a:lnTo>
                    <a:pt x="5168646" y="1270000"/>
                  </a:lnTo>
                  <a:lnTo>
                    <a:pt x="5168646" y="0"/>
                  </a:lnTo>
                  <a:close/>
                </a:path>
              </a:pathLst>
            </a:custGeom>
            <a:solidFill>
              <a:srgbClr val="D2471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898776" y="3098800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5000"/>
                  </a:lnTo>
                  <a:lnTo>
                    <a:pt x="1742" y="682399"/>
                  </a:lnTo>
                  <a:lnTo>
                    <a:pt x="6886" y="728852"/>
                  </a:lnTo>
                  <a:lnTo>
                    <a:pt x="15309" y="774234"/>
                  </a:lnTo>
                  <a:lnTo>
                    <a:pt x="26889" y="818423"/>
                  </a:lnTo>
                  <a:lnTo>
                    <a:pt x="41503" y="861296"/>
                  </a:lnTo>
                  <a:lnTo>
                    <a:pt x="59027" y="902731"/>
                  </a:lnTo>
                  <a:lnTo>
                    <a:pt x="79339" y="942605"/>
                  </a:lnTo>
                  <a:lnTo>
                    <a:pt x="102316" y="980796"/>
                  </a:lnTo>
                  <a:lnTo>
                    <a:pt x="127834" y="1017180"/>
                  </a:lnTo>
                  <a:lnTo>
                    <a:pt x="155772" y="1051636"/>
                  </a:lnTo>
                  <a:lnTo>
                    <a:pt x="186007" y="1084040"/>
                  </a:lnTo>
                  <a:lnTo>
                    <a:pt x="218415" y="1114269"/>
                  </a:lnTo>
                  <a:lnTo>
                    <a:pt x="252873" y="1142202"/>
                  </a:lnTo>
                  <a:lnTo>
                    <a:pt x="289259" y="1167716"/>
                  </a:lnTo>
                  <a:lnTo>
                    <a:pt x="327450" y="1190687"/>
                  </a:lnTo>
                  <a:lnTo>
                    <a:pt x="367323" y="1210993"/>
                  </a:lnTo>
                  <a:lnTo>
                    <a:pt x="408755" y="1228512"/>
                  </a:lnTo>
                  <a:lnTo>
                    <a:pt x="451623" y="1243120"/>
                  </a:lnTo>
                  <a:lnTo>
                    <a:pt x="495804" y="1254696"/>
                  </a:lnTo>
                  <a:lnTo>
                    <a:pt x="541176" y="1263116"/>
                  </a:lnTo>
                  <a:lnTo>
                    <a:pt x="587615" y="1268258"/>
                  </a:lnTo>
                  <a:lnTo>
                    <a:pt x="635000" y="1270000"/>
                  </a:lnTo>
                  <a:lnTo>
                    <a:pt x="682400" y="1268258"/>
                  </a:lnTo>
                  <a:lnTo>
                    <a:pt x="728855" y="1263116"/>
                  </a:lnTo>
                  <a:lnTo>
                    <a:pt x="774240" y="1254696"/>
                  </a:lnTo>
                  <a:lnTo>
                    <a:pt x="818434" y="1243120"/>
                  </a:lnTo>
                  <a:lnTo>
                    <a:pt x="861313" y="1228512"/>
                  </a:lnTo>
                  <a:lnTo>
                    <a:pt x="902754" y="1210993"/>
                  </a:lnTo>
                  <a:lnTo>
                    <a:pt x="942636" y="1190687"/>
                  </a:lnTo>
                  <a:lnTo>
                    <a:pt x="980834" y="1167716"/>
                  </a:lnTo>
                  <a:lnTo>
                    <a:pt x="1017227" y="1142202"/>
                  </a:lnTo>
                  <a:lnTo>
                    <a:pt x="1051691" y="1114269"/>
                  </a:lnTo>
                  <a:lnTo>
                    <a:pt x="1084103" y="1084040"/>
                  </a:lnTo>
                  <a:lnTo>
                    <a:pt x="1114342" y="1051636"/>
                  </a:lnTo>
                  <a:lnTo>
                    <a:pt x="1142283" y="1017180"/>
                  </a:lnTo>
                  <a:lnTo>
                    <a:pt x="1167804" y="980796"/>
                  </a:lnTo>
                  <a:lnTo>
                    <a:pt x="1190783" y="942605"/>
                  </a:lnTo>
                  <a:lnTo>
                    <a:pt x="1211097" y="902731"/>
                  </a:lnTo>
                  <a:lnTo>
                    <a:pt x="1228622" y="861296"/>
                  </a:lnTo>
                  <a:lnTo>
                    <a:pt x="1243236" y="818423"/>
                  </a:lnTo>
                  <a:lnTo>
                    <a:pt x="1254816" y="774234"/>
                  </a:lnTo>
                  <a:lnTo>
                    <a:pt x="1263240" y="728852"/>
                  </a:lnTo>
                  <a:lnTo>
                    <a:pt x="1268384" y="682399"/>
                  </a:lnTo>
                  <a:lnTo>
                    <a:pt x="1270127" y="635000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98776" y="3098800"/>
              <a:ext cx="1270635" cy="1270000"/>
            </a:xfrm>
            <a:custGeom>
              <a:avLst/>
              <a:gdLst/>
              <a:ahLst/>
              <a:cxnLst/>
              <a:rect l="l" t="t" r="r" b="b"/>
              <a:pathLst>
                <a:path w="1270635" h="1270000">
                  <a:moveTo>
                    <a:pt x="0" y="635000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5000"/>
                  </a:lnTo>
                  <a:lnTo>
                    <a:pt x="1268384" y="682399"/>
                  </a:lnTo>
                  <a:lnTo>
                    <a:pt x="1263240" y="728852"/>
                  </a:lnTo>
                  <a:lnTo>
                    <a:pt x="1254816" y="774234"/>
                  </a:lnTo>
                  <a:lnTo>
                    <a:pt x="1243236" y="818423"/>
                  </a:lnTo>
                  <a:lnTo>
                    <a:pt x="1228622" y="861296"/>
                  </a:lnTo>
                  <a:lnTo>
                    <a:pt x="1211097" y="902731"/>
                  </a:lnTo>
                  <a:lnTo>
                    <a:pt x="1190783" y="942605"/>
                  </a:lnTo>
                  <a:lnTo>
                    <a:pt x="1167804" y="980796"/>
                  </a:lnTo>
                  <a:lnTo>
                    <a:pt x="1142283" y="1017180"/>
                  </a:lnTo>
                  <a:lnTo>
                    <a:pt x="1114342" y="1051636"/>
                  </a:lnTo>
                  <a:lnTo>
                    <a:pt x="1084103" y="1084040"/>
                  </a:lnTo>
                  <a:lnTo>
                    <a:pt x="1051691" y="1114269"/>
                  </a:lnTo>
                  <a:lnTo>
                    <a:pt x="1017227" y="1142202"/>
                  </a:lnTo>
                  <a:lnTo>
                    <a:pt x="980834" y="1167716"/>
                  </a:lnTo>
                  <a:lnTo>
                    <a:pt x="942636" y="1190687"/>
                  </a:lnTo>
                  <a:lnTo>
                    <a:pt x="902754" y="1210993"/>
                  </a:lnTo>
                  <a:lnTo>
                    <a:pt x="861313" y="1228512"/>
                  </a:lnTo>
                  <a:lnTo>
                    <a:pt x="818434" y="1243120"/>
                  </a:lnTo>
                  <a:lnTo>
                    <a:pt x="774240" y="1254696"/>
                  </a:lnTo>
                  <a:lnTo>
                    <a:pt x="728855" y="1263116"/>
                  </a:lnTo>
                  <a:lnTo>
                    <a:pt x="682400" y="1268258"/>
                  </a:lnTo>
                  <a:lnTo>
                    <a:pt x="635000" y="1270000"/>
                  </a:lnTo>
                  <a:lnTo>
                    <a:pt x="587615" y="1268258"/>
                  </a:lnTo>
                  <a:lnTo>
                    <a:pt x="541176" y="1263116"/>
                  </a:lnTo>
                  <a:lnTo>
                    <a:pt x="495804" y="1254696"/>
                  </a:lnTo>
                  <a:lnTo>
                    <a:pt x="451623" y="1243120"/>
                  </a:lnTo>
                  <a:lnTo>
                    <a:pt x="408755" y="1228512"/>
                  </a:lnTo>
                  <a:lnTo>
                    <a:pt x="367323" y="1210993"/>
                  </a:lnTo>
                  <a:lnTo>
                    <a:pt x="327450" y="1190687"/>
                  </a:lnTo>
                  <a:lnTo>
                    <a:pt x="289259" y="1167716"/>
                  </a:lnTo>
                  <a:lnTo>
                    <a:pt x="252873" y="1142202"/>
                  </a:lnTo>
                  <a:lnTo>
                    <a:pt x="218415" y="1114269"/>
                  </a:lnTo>
                  <a:lnTo>
                    <a:pt x="186007" y="1084040"/>
                  </a:lnTo>
                  <a:lnTo>
                    <a:pt x="155772" y="1051636"/>
                  </a:lnTo>
                  <a:lnTo>
                    <a:pt x="127834" y="1017180"/>
                  </a:lnTo>
                  <a:lnTo>
                    <a:pt x="102316" y="980796"/>
                  </a:lnTo>
                  <a:lnTo>
                    <a:pt x="79339" y="942605"/>
                  </a:lnTo>
                  <a:lnTo>
                    <a:pt x="59027" y="902731"/>
                  </a:lnTo>
                  <a:lnTo>
                    <a:pt x="41503" y="861296"/>
                  </a:lnTo>
                  <a:lnTo>
                    <a:pt x="26889" y="818423"/>
                  </a:lnTo>
                  <a:lnTo>
                    <a:pt x="15309" y="774234"/>
                  </a:lnTo>
                  <a:lnTo>
                    <a:pt x="6886" y="728852"/>
                  </a:lnTo>
                  <a:lnTo>
                    <a:pt x="1742" y="682399"/>
                  </a:lnTo>
                  <a:lnTo>
                    <a:pt x="0" y="635000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/>
          <p:nvPr/>
        </p:nvSpPr>
        <p:spPr>
          <a:xfrm>
            <a:off x="2533776" y="4748021"/>
            <a:ext cx="5168900" cy="1270635"/>
          </a:xfrm>
          <a:custGeom>
            <a:avLst/>
            <a:gdLst/>
            <a:ahLst/>
            <a:cxnLst/>
            <a:rect l="l" t="t" r="r" b="b"/>
            <a:pathLst>
              <a:path w="5168900" h="1270635">
                <a:moveTo>
                  <a:pt x="5168646" y="0"/>
                </a:moveTo>
                <a:lnTo>
                  <a:pt x="635127" y="0"/>
                </a:lnTo>
                <a:lnTo>
                  <a:pt x="0" y="634999"/>
                </a:lnTo>
                <a:lnTo>
                  <a:pt x="635127" y="1270050"/>
                </a:lnTo>
                <a:lnTo>
                  <a:pt x="5168646" y="1270050"/>
                </a:lnTo>
                <a:lnTo>
                  <a:pt x="5168646" y="0"/>
                </a:lnTo>
                <a:close/>
              </a:path>
            </a:pathLst>
          </a:custGeom>
          <a:solidFill>
            <a:srgbClr val="D247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018279" y="1462481"/>
            <a:ext cx="2814320" cy="4373245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326390" marR="25400" indent="-291465">
              <a:lnSpc>
                <a:spcPts val="3820"/>
              </a:lnSpc>
              <a:spcBef>
                <a:spcPts val="740"/>
              </a:spcBef>
            </a:pPr>
            <a:r>
              <a:rPr sz="3700" b="1" spc="-35" dirty="0">
                <a:solidFill>
                  <a:srgbClr val="FFFFFF"/>
                </a:solidFill>
                <a:latin typeface="Times New Roman"/>
                <a:cs typeface="Times New Roman"/>
              </a:rPr>
              <a:t>Çevresel</a:t>
            </a:r>
            <a:r>
              <a:rPr sz="3700" b="1" spc="-1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3700">
              <a:latin typeface="Times New Roman"/>
              <a:cs typeface="Times New Roman"/>
            </a:endParaRPr>
          </a:p>
          <a:p>
            <a:pPr marL="326390" marR="5080" indent="-314325">
              <a:lnSpc>
                <a:spcPts val="3820"/>
              </a:lnSpc>
            </a:pPr>
            <a:r>
              <a:rPr sz="3700" b="1" spc="-30" dirty="0">
                <a:solidFill>
                  <a:srgbClr val="FFFFFF"/>
                </a:solidFill>
                <a:latin typeface="Times New Roman"/>
                <a:cs typeface="Times New Roman"/>
              </a:rPr>
              <a:t>Örgütsel</a:t>
            </a:r>
            <a:r>
              <a:rPr sz="3700" b="1" spc="-1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7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95"/>
              </a:spcBef>
            </a:pPr>
            <a:endParaRPr sz="3700">
              <a:latin typeface="Times New Roman"/>
              <a:cs typeface="Times New Roman"/>
            </a:endParaRPr>
          </a:p>
          <a:p>
            <a:pPr marL="326390" marR="66675" indent="-248920">
              <a:lnSpc>
                <a:spcPts val="3820"/>
              </a:lnSpc>
            </a:pPr>
            <a:r>
              <a:rPr sz="37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Bireysel</a:t>
            </a:r>
            <a:r>
              <a:rPr sz="3700" b="1" spc="-2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700" b="1" spc="-95" dirty="0">
                <a:solidFill>
                  <a:srgbClr val="FFFFFF"/>
                </a:solidFill>
                <a:latin typeface="Times New Roman"/>
                <a:cs typeface="Times New Roman"/>
              </a:rPr>
              <a:t>Stres </a:t>
            </a:r>
            <a:r>
              <a:rPr sz="37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Kaynakları</a:t>
            </a:r>
            <a:endParaRPr sz="3700">
              <a:latin typeface="Times New Roman"/>
              <a:cs typeface="Times New Roman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1892426" y="4741671"/>
            <a:ext cx="1283335" cy="1283335"/>
            <a:chOff x="1892426" y="4741671"/>
            <a:chExt cx="1283335" cy="1283335"/>
          </a:xfrm>
        </p:grpSpPr>
        <p:sp>
          <p:nvSpPr>
            <p:cNvPr id="14" name="object 14"/>
            <p:cNvSpPr/>
            <p:nvPr/>
          </p:nvSpPr>
          <p:spPr>
            <a:xfrm>
              <a:off x="1898776" y="4748021"/>
              <a:ext cx="1270635" cy="1270635"/>
            </a:xfrm>
            <a:custGeom>
              <a:avLst/>
              <a:gdLst/>
              <a:ahLst/>
              <a:cxnLst/>
              <a:rect l="l" t="t" r="r" b="b"/>
              <a:pathLst>
                <a:path w="1270635" h="1270635">
                  <a:moveTo>
                    <a:pt x="635000" y="0"/>
                  </a:moveTo>
                  <a:lnTo>
                    <a:pt x="587615" y="1741"/>
                  </a:lnTo>
                  <a:lnTo>
                    <a:pt x="541176" y="6883"/>
                  </a:lnTo>
                  <a:lnTo>
                    <a:pt x="495804" y="15303"/>
                  </a:lnTo>
                  <a:lnTo>
                    <a:pt x="451623" y="26879"/>
                  </a:lnTo>
                  <a:lnTo>
                    <a:pt x="408755" y="41487"/>
                  </a:lnTo>
                  <a:lnTo>
                    <a:pt x="367323" y="59006"/>
                  </a:lnTo>
                  <a:lnTo>
                    <a:pt x="327450" y="79312"/>
                  </a:lnTo>
                  <a:lnTo>
                    <a:pt x="289259" y="102283"/>
                  </a:lnTo>
                  <a:lnTo>
                    <a:pt x="252873" y="127797"/>
                  </a:lnTo>
                  <a:lnTo>
                    <a:pt x="218415" y="155730"/>
                  </a:lnTo>
                  <a:lnTo>
                    <a:pt x="186007" y="185959"/>
                  </a:lnTo>
                  <a:lnTo>
                    <a:pt x="155772" y="218363"/>
                  </a:lnTo>
                  <a:lnTo>
                    <a:pt x="127834" y="252819"/>
                  </a:lnTo>
                  <a:lnTo>
                    <a:pt x="102316" y="289203"/>
                  </a:lnTo>
                  <a:lnTo>
                    <a:pt x="79339" y="327394"/>
                  </a:lnTo>
                  <a:lnTo>
                    <a:pt x="59027" y="367268"/>
                  </a:lnTo>
                  <a:lnTo>
                    <a:pt x="41503" y="408703"/>
                  </a:lnTo>
                  <a:lnTo>
                    <a:pt x="26889" y="451576"/>
                  </a:lnTo>
                  <a:lnTo>
                    <a:pt x="15309" y="495765"/>
                  </a:lnTo>
                  <a:lnTo>
                    <a:pt x="6886" y="541147"/>
                  </a:lnTo>
                  <a:lnTo>
                    <a:pt x="1742" y="587600"/>
                  </a:lnTo>
                  <a:lnTo>
                    <a:pt x="0" y="634999"/>
                  </a:lnTo>
                  <a:lnTo>
                    <a:pt x="1742" y="682393"/>
                  </a:lnTo>
                  <a:lnTo>
                    <a:pt x="6886" y="728841"/>
                  </a:lnTo>
                  <a:lnTo>
                    <a:pt x="15309" y="774221"/>
                  </a:lnTo>
                  <a:lnTo>
                    <a:pt x="26889" y="818408"/>
                  </a:lnTo>
                  <a:lnTo>
                    <a:pt x="41503" y="861282"/>
                  </a:lnTo>
                  <a:lnTo>
                    <a:pt x="59027" y="902718"/>
                  </a:lnTo>
                  <a:lnTo>
                    <a:pt x="79339" y="942595"/>
                  </a:lnTo>
                  <a:lnTo>
                    <a:pt x="102316" y="980789"/>
                  </a:lnTo>
                  <a:lnTo>
                    <a:pt x="127834" y="1017177"/>
                  </a:lnTo>
                  <a:lnTo>
                    <a:pt x="155772" y="1051637"/>
                  </a:lnTo>
                  <a:lnTo>
                    <a:pt x="186007" y="1084046"/>
                  </a:lnTo>
                  <a:lnTo>
                    <a:pt x="218415" y="1114281"/>
                  </a:lnTo>
                  <a:lnTo>
                    <a:pt x="252873" y="1142219"/>
                  </a:lnTo>
                  <a:lnTo>
                    <a:pt x="289259" y="1167738"/>
                  </a:lnTo>
                  <a:lnTo>
                    <a:pt x="327450" y="1190715"/>
                  </a:lnTo>
                  <a:lnTo>
                    <a:pt x="367323" y="1211026"/>
                  </a:lnTo>
                  <a:lnTo>
                    <a:pt x="408755" y="1228550"/>
                  </a:lnTo>
                  <a:lnTo>
                    <a:pt x="451623" y="1243162"/>
                  </a:lnTo>
                  <a:lnTo>
                    <a:pt x="495804" y="1254742"/>
                  </a:lnTo>
                  <a:lnTo>
                    <a:pt x="541176" y="1263165"/>
                  </a:lnTo>
                  <a:lnTo>
                    <a:pt x="587615" y="1268308"/>
                  </a:lnTo>
                  <a:lnTo>
                    <a:pt x="635000" y="1270050"/>
                  </a:lnTo>
                  <a:lnTo>
                    <a:pt x="682400" y="1268308"/>
                  </a:lnTo>
                  <a:lnTo>
                    <a:pt x="728855" y="1263165"/>
                  </a:lnTo>
                  <a:lnTo>
                    <a:pt x="774240" y="1254742"/>
                  </a:lnTo>
                  <a:lnTo>
                    <a:pt x="818434" y="1243162"/>
                  </a:lnTo>
                  <a:lnTo>
                    <a:pt x="861313" y="1228550"/>
                  </a:lnTo>
                  <a:lnTo>
                    <a:pt x="902754" y="1211026"/>
                  </a:lnTo>
                  <a:lnTo>
                    <a:pt x="942636" y="1190715"/>
                  </a:lnTo>
                  <a:lnTo>
                    <a:pt x="980834" y="1167738"/>
                  </a:lnTo>
                  <a:lnTo>
                    <a:pt x="1017227" y="1142219"/>
                  </a:lnTo>
                  <a:lnTo>
                    <a:pt x="1051691" y="1114281"/>
                  </a:lnTo>
                  <a:lnTo>
                    <a:pt x="1084103" y="1084046"/>
                  </a:lnTo>
                  <a:lnTo>
                    <a:pt x="1114342" y="1051637"/>
                  </a:lnTo>
                  <a:lnTo>
                    <a:pt x="1142283" y="1017177"/>
                  </a:lnTo>
                  <a:lnTo>
                    <a:pt x="1167804" y="980789"/>
                  </a:lnTo>
                  <a:lnTo>
                    <a:pt x="1190783" y="942595"/>
                  </a:lnTo>
                  <a:lnTo>
                    <a:pt x="1211097" y="902718"/>
                  </a:lnTo>
                  <a:lnTo>
                    <a:pt x="1228622" y="861282"/>
                  </a:lnTo>
                  <a:lnTo>
                    <a:pt x="1243236" y="818408"/>
                  </a:lnTo>
                  <a:lnTo>
                    <a:pt x="1254816" y="774221"/>
                  </a:lnTo>
                  <a:lnTo>
                    <a:pt x="1263240" y="728841"/>
                  </a:lnTo>
                  <a:lnTo>
                    <a:pt x="1268384" y="682393"/>
                  </a:lnTo>
                  <a:lnTo>
                    <a:pt x="1270127" y="634999"/>
                  </a:lnTo>
                  <a:lnTo>
                    <a:pt x="1268384" y="587600"/>
                  </a:lnTo>
                  <a:lnTo>
                    <a:pt x="1263240" y="541147"/>
                  </a:lnTo>
                  <a:lnTo>
                    <a:pt x="1254816" y="495765"/>
                  </a:lnTo>
                  <a:lnTo>
                    <a:pt x="1243236" y="451576"/>
                  </a:lnTo>
                  <a:lnTo>
                    <a:pt x="1228622" y="408703"/>
                  </a:lnTo>
                  <a:lnTo>
                    <a:pt x="1211097" y="367268"/>
                  </a:lnTo>
                  <a:lnTo>
                    <a:pt x="1190783" y="327394"/>
                  </a:lnTo>
                  <a:lnTo>
                    <a:pt x="1167804" y="289203"/>
                  </a:lnTo>
                  <a:lnTo>
                    <a:pt x="1142283" y="252819"/>
                  </a:lnTo>
                  <a:lnTo>
                    <a:pt x="1114342" y="218363"/>
                  </a:lnTo>
                  <a:lnTo>
                    <a:pt x="1084103" y="185959"/>
                  </a:lnTo>
                  <a:lnTo>
                    <a:pt x="1051691" y="155730"/>
                  </a:lnTo>
                  <a:lnTo>
                    <a:pt x="1017227" y="127797"/>
                  </a:lnTo>
                  <a:lnTo>
                    <a:pt x="980834" y="102283"/>
                  </a:lnTo>
                  <a:lnTo>
                    <a:pt x="942636" y="79312"/>
                  </a:lnTo>
                  <a:lnTo>
                    <a:pt x="902754" y="59006"/>
                  </a:lnTo>
                  <a:lnTo>
                    <a:pt x="861313" y="41487"/>
                  </a:lnTo>
                  <a:lnTo>
                    <a:pt x="818434" y="26879"/>
                  </a:lnTo>
                  <a:lnTo>
                    <a:pt x="774240" y="15303"/>
                  </a:lnTo>
                  <a:lnTo>
                    <a:pt x="728855" y="6883"/>
                  </a:lnTo>
                  <a:lnTo>
                    <a:pt x="682400" y="1741"/>
                  </a:lnTo>
                  <a:lnTo>
                    <a:pt x="635000" y="0"/>
                  </a:lnTo>
                  <a:close/>
                </a:path>
              </a:pathLst>
            </a:custGeom>
            <a:solidFill>
              <a:srgbClr val="EAC1B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898776" y="4748021"/>
              <a:ext cx="1270635" cy="1270635"/>
            </a:xfrm>
            <a:custGeom>
              <a:avLst/>
              <a:gdLst/>
              <a:ahLst/>
              <a:cxnLst/>
              <a:rect l="l" t="t" r="r" b="b"/>
              <a:pathLst>
                <a:path w="1270635" h="1270635">
                  <a:moveTo>
                    <a:pt x="0" y="634999"/>
                  </a:moveTo>
                  <a:lnTo>
                    <a:pt x="1742" y="587600"/>
                  </a:lnTo>
                  <a:lnTo>
                    <a:pt x="6886" y="541147"/>
                  </a:lnTo>
                  <a:lnTo>
                    <a:pt x="15309" y="495765"/>
                  </a:lnTo>
                  <a:lnTo>
                    <a:pt x="26889" y="451576"/>
                  </a:lnTo>
                  <a:lnTo>
                    <a:pt x="41503" y="408703"/>
                  </a:lnTo>
                  <a:lnTo>
                    <a:pt x="59027" y="367268"/>
                  </a:lnTo>
                  <a:lnTo>
                    <a:pt x="79339" y="327394"/>
                  </a:lnTo>
                  <a:lnTo>
                    <a:pt x="102316" y="289203"/>
                  </a:lnTo>
                  <a:lnTo>
                    <a:pt x="127834" y="252819"/>
                  </a:lnTo>
                  <a:lnTo>
                    <a:pt x="155772" y="218363"/>
                  </a:lnTo>
                  <a:lnTo>
                    <a:pt x="186007" y="185959"/>
                  </a:lnTo>
                  <a:lnTo>
                    <a:pt x="218415" y="155730"/>
                  </a:lnTo>
                  <a:lnTo>
                    <a:pt x="252873" y="127797"/>
                  </a:lnTo>
                  <a:lnTo>
                    <a:pt x="289259" y="102283"/>
                  </a:lnTo>
                  <a:lnTo>
                    <a:pt x="327450" y="79312"/>
                  </a:lnTo>
                  <a:lnTo>
                    <a:pt x="367323" y="59006"/>
                  </a:lnTo>
                  <a:lnTo>
                    <a:pt x="408755" y="41487"/>
                  </a:lnTo>
                  <a:lnTo>
                    <a:pt x="451623" y="26879"/>
                  </a:lnTo>
                  <a:lnTo>
                    <a:pt x="495804" y="15303"/>
                  </a:lnTo>
                  <a:lnTo>
                    <a:pt x="541176" y="6883"/>
                  </a:lnTo>
                  <a:lnTo>
                    <a:pt x="587615" y="1741"/>
                  </a:lnTo>
                  <a:lnTo>
                    <a:pt x="635000" y="0"/>
                  </a:lnTo>
                  <a:lnTo>
                    <a:pt x="682400" y="1741"/>
                  </a:lnTo>
                  <a:lnTo>
                    <a:pt x="728855" y="6883"/>
                  </a:lnTo>
                  <a:lnTo>
                    <a:pt x="774240" y="15303"/>
                  </a:lnTo>
                  <a:lnTo>
                    <a:pt x="818434" y="26879"/>
                  </a:lnTo>
                  <a:lnTo>
                    <a:pt x="861313" y="41487"/>
                  </a:lnTo>
                  <a:lnTo>
                    <a:pt x="902754" y="59006"/>
                  </a:lnTo>
                  <a:lnTo>
                    <a:pt x="942636" y="79312"/>
                  </a:lnTo>
                  <a:lnTo>
                    <a:pt x="980834" y="102283"/>
                  </a:lnTo>
                  <a:lnTo>
                    <a:pt x="1017227" y="127797"/>
                  </a:lnTo>
                  <a:lnTo>
                    <a:pt x="1051691" y="155730"/>
                  </a:lnTo>
                  <a:lnTo>
                    <a:pt x="1084103" y="185959"/>
                  </a:lnTo>
                  <a:lnTo>
                    <a:pt x="1114342" y="218363"/>
                  </a:lnTo>
                  <a:lnTo>
                    <a:pt x="1142283" y="252819"/>
                  </a:lnTo>
                  <a:lnTo>
                    <a:pt x="1167804" y="289203"/>
                  </a:lnTo>
                  <a:lnTo>
                    <a:pt x="1190783" y="327394"/>
                  </a:lnTo>
                  <a:lnTo>
                    <a:pt x="1211097" y="367268"/>
                  </a:lnTo>
                  <a:lnTo>
                    <a:pt x="1228622" y="408703"/>
                  </a:lnTo>
                  <a:lnTo>
                    <a:pt x="1243236" y="451576"/>
                  </a:lnTo>
                  <a:lnTo>
                    <a:pt x="1254816" y="495765"/>
                  </a:lnTo>
                  <a:lnTo>
                    <a:pt x="1263240" y="541147"/>
                  </a:lnTo>
                  <a:lnTo>
                    <a:pt x="1268384" y="587600"/>
                  </a:lnTo>
                  <a:lnTo>
                    <a:pt x="1270127" y="634999"/>
                  </a:lnTo>
                  <a:lnTo>
                    <a:pt x="1268384" y="682393"/>
                  </a:lnTo>
                  <a:lnTo>
                    <a:pt x="1263240" y="728841"/>
                  </a:lnTo>
                  <a:lnTo>
                    <a:pt x="1254816" y="774221"/>
                  </a:lnTo>
                  <a:lnTo>
                    <a:pt x="1243236" y="818408"/>
                  </a:lnTo>
                  <a:lnTo>
                    <a:pt x="1228622" y="861282"/>
                  </a:lnTo>
                  <a:lnTo>
                    <a:pt x="1211097" y="902718"/>
                  </a:lnTo>
                  <a:lnTo>
                    <a:pt x="1190783" y="942595"/>
                  </a:lnTo>
                  <a:lnTo>
                    <a:pt x="1167804" y="980789"/>
                  </a:lnTo>
                  <a:lnTo>
                    <a:pt x="1142283" y="1017177"/>
                  </a:lnTo>
                  <a:lnTo>
                    <a:pt x="1114342" y="1051637"/>
                  </a:lnTo>
                  <a:lnTo>
                    <a:pt x="1084103" y="1084046"/>
                  </a:lnTo>
                  <a:lnTo>
                    <a:pt x="1051691" y="1114281"/>
                  </a:lnTo>
                  <a:lnTo>
                    <a:pt x="1017227" y="1142219"/>
                  </a:lnTo>
                  <a:lnTo>
                    <a:pt x="980834" y="1167738"/>
                  </a:lnTo>
                  <a:lnTo>
                    <a:pt x="942636" y="1190715"/>
                  </a:lnTo>
                  <a:lnTo>
                    <a:pt x="902754" y="1211026"/>
                  </a:lnTo>
                  <a:lnTo>
                    <a:pt x="861313" y="1228550"/>
                  </a:lnTo>
                  <a:lnTo>
                    <a:pt x="818434" y="1243162"/>
                  </a:lnTo>
                  <a:lnTo>
                    <a:pt x="774240" y="1254742"/>
                  </a:lnTo>
                  <a:lnTo>
                    <a:pt x="728855" y="1263165"/>
                  </a:lnTo>
                  <a:lnTo>
                    <a:pt x="682400" y="1268308"/>
                  </a:lnTo>
                  <a:lnTo>
                    <a:pt x="635000" y="1270050"/>
                  </a:lnTo>
                  <a:lnTo>
                    <a:pt x="587615" y="1268308"/>
                  </a:lnTo>
                  <a:lnTo>
                    <a:pt x="541176" y="1263165"/>
                  </a:lnTo>
                  <a:lnTo>
                    <a:pt x="495804" y="1254742"/>
                  </a:lnTo>
                  <a:lnTo>
                    <a:pt x="451623" y="1243162"/>
                  </a:lnTo>
                  <a:lnTo>
                    <a:pt x="408755" y="1228550"/>
                  </a:lnTo>
                  <a:lnTo>
                    <a:pt x="367323" y="1211026"/>
                  </a:lnTo>
                  <a:lnTo>
                    <a:pt x="327450" y="1190715"/>
                  </a:lnTo>
                  <a:lnTo>
                    <a:pt x="289259" y="1167738"/>
                  </a:lnTo>
                  <a:lnTo>
                    <a:pt x="252873" y="1142219"/>
                  </a:lnTo>
                  <a:lnTo>
                    <a:pt x="218415" y="1114281"/>
                  </a:lnTo>
                  <a:lnTo>
                    <a:pt x="186007" y="1084046"/>
                  </a:lnTo>
                  <a:lnTo>
                    <a:pt x="155772" y="1051637"/>
                  </a:lnTo>
                  <a:lnTo>
                    <a:pt x="127834" y="1017177"/>
                  </a:lnTo>
                  <a:lnTo>
                    <a:pt x="102316" y="980789"/>
                  </a:lnTo>
                  <a:lnTo>
                    <a:pt x="79339" y="942595"/>
                  </a:lnTo>
                  <a:lnTo>
                    <a:pt x="59027" y="902718"/>
                  </a:lnTo>
                  <a:lnTo>
                    <a:pt x="41503" y="861282"/>
                  </a:lnTo>
                  <a:lnTo>
                    <a:pt x="26889" y="818408"/>
                  </a:lnTo>
                  <a:lnTo>
                    <a:pt x="15309" y="774221"/>
                  </a:lnTo>
                  <a:lnTo>
                    <a:pt x="6886" y="728841"/>
                  </a:lnTo>
                  <a:lnTo>
                    <a:pt x="1742" y="682393"/>
                  </a:lnTo>
                  <a:lnTo>
                    <a:pt x="0" y="634999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232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b="1" spc="-240" dirty="0">
                <a:latin typeface="Arial"/>
                <a:cs typeface="Arial"/>
              </a:rPr>
              <a:t>Çevresel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-204" dirty="0">
                <a:latin typeface="Arial"/>
                <a:cs typeface="Arial"/>
              </a:rPr>
              <a:t>Stres</a:t>
            </a:r>
            <a:r>
              <a:rPr sz="3200" b="1" spc="-100" dirty="0">
                <a:latin typeface="Arial"/>
                <a:cs typeface="Arial"/>
              </a:rPr>
              <a:t> </a:t>
            </a:r>
            <a:r>
              <a:rPr sz="3200" b="1" spc="-180" dirty="0">
                <a:latin typeface="Arial"/>
                <a:cs typeface="Arial"/>
              </a:rPr>
              <a:t>Kaynakları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0442" y="1724024"/>
            <a:ext cx="1829435" cy="422465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690880">
              <a:lnSpc>
                <a:spcPts val="3020"/>
              </a:lnSpc>
              <a:spcBef>
                <a:spcPts val="480"/>
              </a:spcBef>
            </a:pPr>
            <a:r>
              <a:rPr sz="2800" i="1" spc="-325" dirty="0">
                <a:latin typeface="Times New Roman"/>
                <a:cs typeface="Times New Roman"/>
              </a:rPr>
              <a:t>Ekonomik </a:t>
            </a:r>
            <a:r>
              <a:rPr sz="2800" i="1" spc="-280" dirty="0">
                <a:latin typeface="Times New Roman"/>
                <a:cs typeface="Times New Roman"/>
              </a:rPr>
              <a:t>Sorunlar</a:t>
            </a:r>
            <a:endParaRPr sz="2800">
              <a:latin typeface="Times New Roman"/>
              <a:cs typeface="Times New Roman"/>
            </a:endParaRPr>
          </a:p>
          <a:p>
            <a:pPr marL="12700" marR="5080">
              <a:lnSpc>
                <a:spcPct val="98900"/>
              </a:lnSpc>
              <a:spcBef>
                <a:spcPts val="260"/>
              </a:spcBef>
            </a:pPr>
            <a:r>
              <a:rPr sz="2800" i="1" spc="-235" dirty="0">
                <a:latin typeface="Times New Roman"/>
                <a:cs typeface="Times New Roman"/>
              </a:rPr>
              <a:t>Hastalık</a:t>
            </a:r>
            <a:r>
              <a:rPr sz="2800" i="1" spc="25" dirty="0">
                <a:latin typeface="Times New Roman"/>
                <a:cs typeface="Times New Roman"/>
              </a:rPr>
              <a:t> </a:t>
            </a:r>
            <a:r>
              <a:rPr sz="2800" i="1" spc="-225" dirty="0">
                <a:latin typeface="Times New Roman"/>
                <a:cs typeface="Times New Roman"/>
              </a:rPr>
              <a:t>Salgın </a:t>
            </a:r>
            <a:r>
              <a:rPr sz="2800" i="1" spc="-315" dirty="0">
                <a:latin typeface="Times New Roman"/>
                <a:cs typeface="Times New Roman"/>
              </a:rPr>
              <a:t>Durumu </a:t>
            </a:r>
            <a:r>
              <a:rPr sz="2800" i="1" spc="-290" dirty="0">
                <a:latin typeface="Times New Roman"/>
                <a:cs typeface="Times New Roman"/>
              </a:rPr>
              <a:t>Teknolojik</a:t>
            </a:r>
            <a:endParaRPr sz="2800">
              <a:latin typeface="Times New Roman"/>
              <a:cs typeface="Times New Roman"/>
            </a:endParaRPr>
          </a:p>
          <a:p>
            <a:pPr marL="12700">
              <a:lnSpc>
                <a:spcPts val="3025"/>
              </a:lnSpc>
            </a:pPr>
            <a:r>
              <a:rPr sz="2800" i="1" spc="-155" dirty="0">
                <a:latin typeface="Times New Roman"/>
                <a:cs typeface="Times New Roman"/>
              </a:rPr>
              <a:t>Yenilikler</a:t>
            </a:r>
            <a:endParaRPr sz="2800">
              <a:latin typeface="Times New Roman"/>
              <a:cs typeface="Times New Roman"/>
            </a:endParaRPr>
          </a:p>
          <a:p>
            <a:pPr marL="12700" marR="274955">
              <a:lnSpc>
                <a:spcPct val="96800"/>
              </a:lnSpc>
              <a:spcBef>
                <a:spcPts val="375"/>
              </a:spcBef>
            </a:pPr>
            <a:r>
              <a:rPr sz="2800" i="1" spc="-380" dirty="0">
                <a:latin typeface="Times New Roman"/>
                <a:cs typeface="Times New Roman"/>
              </a:rPr>
              <a:t>Çok</a:t>
            </a:r>
            <a:r>
              <a:rPr sz="2800" i="1" spc="-70" dirty="0">
                <a:latin typeface="Times New Roman"/>
                <a:cs typeface="Times New Roman"/>
              </a:rPr>
              <a:t> </a:t>
            </a:r>
            <a:r>
              <a:rPr sz="2800" i="1" spc="-10" dirty="0">
                <a:latin typeface="Times New Roman"/>
                <a:cs typeface="Times New Roman"/>
              </a:rPr>
              <a:t>Hızlı </a:t>
            </a:r>
            <a:r>
              <a:rPr sz="2800" i="1" spc="-70" dirty="0">
                <a:latin typeface="Times New Roman"/>
                <a:cs typeface="Times New Roman"/>
              </a:rPr>
              <a:t>Değişim </a:t>
            </a:r>
            <a:r>
              <a:rPr sz="2800" i="1" spc="-285" dirty="0">
                <a:latin typeface="Times New Roman"/>
                <a:cs typeface="Times New Roman"/>
              </a:rPr>
              <a:t>Sosyolojik </a:t>
            </a:r>
            <a:r>
              <a:rPr sz="2800" i="1" spc="-190" dirty="0">
                <a:latin typeface="Times New Roman"/>
                <a:cs typeface="Times New Roman"/>
              </a:rPr>
              <a:t>Değişiklikler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images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15792" y="1844763"/>
            <a:ext cx="5328538" cy="396049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6895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900" spc="-25" dirty="0"/>
              <a:t>Bireysel</a:t>
            </a:r>
            <a:r>
              <a:rPr sz="2900" spc="-95" dirty="0"/>
              <a:t> </a:t>
            </a:r>
            <a:r>
              <a:rPr sz="2900" dirty="0"/>
              <a:t>Stres</a:t>
            </a:r>
            <a:r>
              <a:rPr sz="2900" spc="-100" dirty="0"/>
              <a:t> </a:t>
            </a:r>
            <a:r>
              <a:rPr sz="2900" spc="-30" dirty="0"/>
              <a:t>Kaynakları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546303" y="2130933"/>
            <a:ext cx="2953385" cy="155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i="1" spc="-120" dirty="0">
                <a:latin typeface="Times New Roman"/>
                <a:cs typeface="Times New Roman"/>
              </a:rPr>
              <a:t>Kişinin</a:t>
            </a:r>
            <a:r>
              <a:rPr sz="1800" i="1" spc="-245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ToplumsalYaşamda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240" dirty="0">
                <a:latin typeface="Times New Roman"/>
                <a:cs typeface="Times New Roman"/>
              </a:rPr>
              <a:t>Çok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30" dirty="0">
                <a:latin typeface="Times New Roman"/>
                <a:cs typeface="Times New Roman"/>
              </a:rPr>
              <a:t>Farklı </a:t>
            </a:r>
            <a:r>
              <a:rPr sz="1800" i="1" spc="-150" dirty="0">
                <a:latin typeface="Times New Roman"/>
                <a:cs typeface="Times New Roman"/>
              </a:rPr>
              <a:t>Rollerinin</a:t>
            </a:r>
            <a:r>
              <a:rPr sz="1800" i="1" spc="30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Olması</a:t>
            </a:r>
            <a:r>
              <a:rPr sz="1800" i="1" spc="40" dirty="0">
                <a:latin typeface="Times New Roman"/>
                <a:cs typeface="Times New Roman"/>
              </a:rPr>
              <a:t> </a:t>
            </a:r>
            <a:r>
              <a:rPr sz="1800" i="1" spc="-165" dirty="0">
                <a:latin typeface="Times New Roman"/>
                <a:cs typeface="Times New Roman"/>
              </a:rPr>
              <a:t>(Anne,</a:t>
            </a:r>
            <a:r>
              <a:rPr sz="1800" i="1" spc="-215" dirty="0">
                <a:latin typeface="Times New Roman"/>
                <a:cs typeface="Times New Roman"/>
              </a:rPr>
              <a:t> </a:t>
            </a:r>
            <a:r>
              <a:rPr sz="1800" i="1" spc="-180" dirty="0">
                <a:latin typeface="Times New Roman"/>
                <a:cs typeface="Times New Roman"/>
              </a:rPr>
              <a:t>baba,</a:t>
            </a:r>
            <a:r>
              <a:rPr sz="1800" i="1" spc="-185" dirty="0">
                <a:latin typeface="Times New Roman"/>
                <a:cs typeface="Times New Roman"/>
              </a:rPr>
              <a:t> </a:t>
            </a:r>
            <a:r>
              <a:rPr sz="1800" i="1" spc="-110" dirty="0">
                <a:latin typeface="Times New Roman"/>
                <a:cs typeface="Times New Roman"/>
              </a:rPr>
              <a:t>çalışan, </a:t>
            </a:r>
            <a:r>
              <a:rPr sz="1800" i="1" spc="-145" dirty="0">
                <a:latin typeface="Times New Roman"/>
                <a:cs typeface="Times New Roman"/>
              </a:rPr>
              <a:t>arkadaş,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85" dirty="0">
                <a:latin typeface="Times New Roman"/>
                <a:cs typeface="Times New Roman"/>
              </a:rPr>
              <a:t>eş,</a:t>
            </a:r>
            <a:r>
              <a:rPr sz="1800" i="1" spc="-190" dirty="0">
                <a:latin typeface="Times New Roman"/>
                <a:cs typeface="Times New Roman"/>
              </a:rPr>
              <a:t> </a:t>
            </a:r>
            <a:r>
              <a:rPr sz="1800" i="1" spc="-140" dirty="0">
                <a:latin typeface="Times New Roman"/>
                <a:cs typeface="Times New Roman"/>
              </a:rPr>
              <a:t>sevgili,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145" dirty="0">
                <a:latin typeface="Times New Roman"/>
                <a:cs typeface="Times New Roman"/>
              </a:rPr>
              <a:t>komşu,</a:t>
            </a:r>
            <a:r>
              <a:rPr sz="1800" i="1" spc="-180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kardeş…)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90"/>
              </a:spcBef>
            </a:pP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i="1" spc="-200" dirty="0">
                <a:latin typeface="Times New Roman"/>
                <a:cs typeface="Times New Roman"/>
              </a:rPr>
              <a:t>Bireysel</a:t>
            </a:r>
            <a:r>
              <a:rPr sz="1800" i="1" spc="10" dirty="0">
                <a:latin typeface="Times New Roman"/>
                <a:cs typeface="Times New Roman"/>
              </a:rPr>
              <a:t> </a:t>
            </a:r>
            <a:r>
              <a:rPr sz="1800" i="1" spc="-160" dirty="0">
                <a:latin typeface="Times New Roman"/>
                <a:cs typeface="Times New Roman"/>
              </a:rPr>
              <a:t>Özellikler</a:t>
            </a:r>
            <a:r>
              <a:rPr sz="1800" i="1" spc="25" dirty="0">
                <a:latin typeface="Times New Roman"/>
                <a:cs typeface="Times New Roman"/>
              </a:rPr>
              <a:t> </a:t>
            </a:r>
            <a:r>
              <a:rPr sz="1800" i="1" spc="-235" dirty="0">
                <a:latin typeface="Times New Roman"/>
                <a:cs typeface="Times New Roman"/>
              </a:rPr>
              <a:t>ve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Kişilik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6303" y="4432807"/>
            <a:ext cx="2893695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8115">
              <a:lnSpc>
                <a:spcPct val="100000"/>
              </a:lnSpc>
              <a:spcBef>
                <a:spcPts val="100"/>
              </a:spcBef>
            </a:pPr>
            <a:r>
              <a:rPr sz="1800" i="1" spc="-215" dirty="0">
                <a:latin typeface="Times New Roman"/>
                <a:cs typeface="Times New Roman"/>
              </a:rPr>
              <a:t>Yaşam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235" dirty="0">
                <a:latin typeface="Times New Roman"/>
                <a:cs typeface="Times New Roman"/>
              </a:rPr>
              <a:t>ve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-195" dirty="0">
                <a:latin typeface="Times New Roman"/>
                <a:cs typeface="Times New Roman"/>
              </a:rPr>
              <a:t>Kariyer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140" dirty="0">
                <a:latin typeface="Times New Roman"/>
                <a:cs typeface="Times New Roman"/>
              </a:rPr>
              <a:t>Değişimleri</a:t>
            </a:r>
            <a:r>
              <a:rPr sz="1800" i="1" spc="25" dirty="0">
                <a:latin typeface="Times New Roman"/>
                <a:cs typeface="Times New Roman"/>
              </a:rPr>
              <a:t> </a:t>
            </a:r>
            <a:r>
              <a:rPr sz="1800" i="1" spc="-25" dirty="0">
                <a:latin typeface="Times New Roman"/>
                <a:cs typeface="Times New Roman"/>
              </a:rPr>
              <a:t>(Eş </a:t>
            </a:r>
            <a:r>
              <a:rPr sz="1800" i="1" spc="-150" dirty="0">
                <a:latin typeface="Times New Roman"/>
                <a:cs typeface="Times New Roman"/>
              </a:rPr>
              <a:t>ölümü,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i="1" spc="-170" dirty="0">
                <a:latin typeface="Times New Roman"/>
                <a:cs typeface="Times New Roman"/>
              </a:rPr>
              <a:t>boşanma,</a:t>
            </a:r>
            <a:r>
              <a:rPr sz="1800" i="1" spc="-165" dirty="0">
                <a:latin typeface="Times New Roman"/>
                <a:cs typeface="Times New Roman"/>
              </a:rPr>
              <a:t> </a:t>
            </a:r>
            <a:r>
              <a:rPr sz="1800" i="1" spc="-185" dirty="0">
                <a:latin typeface="Times New Roman"/>
                <a:cs typeface="Times New Roman"/>
              </a:rPr>
              <a:t>evlenme,</a:t>
            </a:r>
            <a:r>
              <a:rPr sz="1800" i="1" spc="-175" dirty="0">
                <a:latin typeface="Times New Roman"/>
                <a:cs typeface="Times New Roman"/>
              </a:rPr>
              <a:t> </a:t>
            </a:r>
            <a:r>
              <a:rPr sz="1800" i="1" spc="-125" dirty="0">
                <a:latin typeface="Times New Roman"/>
                <a:cs typeface="Times New Roman"/>
              </a:rPr>
              <a:t>hamilelik,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ts val="2115"/>
              </a:lnSpc>
            </a:pPr>
            <a:r>
              <a:rPr sz="1800" i="1" spc="-225" dirty="0">
                <a:latin typeface="Times New Roman"/>
                <a:cs typeface="Times New Roman"/>
              </a:rPr>
              <a:t>baba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spc="-160" dirty="0">
                <a:latin typeface="Times New Roman"/>
                <a:cs typeface="Times New Roman"/>
              </a:rPr>
              <a:t>olma,</a:t>
            </a:r>
            <a:r>
              <a:rPr sz="1800" i="1" spc="-204" dirty="0">
                <a:latin typeface="Times New Roman"/>
                <a:cs typeface="Times New Roman"/>
              </a:rPr>
              <a:t> </a:t>
            </a:r>
            <a:r>
              <a:rPr sz="1800" i="1" spc="-180" dirty="0">
                <a:latin typeface="Times New Roman"/>
                <a:cs typeface="Times New Roman"/>
              </a:rPr>
              <a:t>çocukların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200" dirty="0">
                <a:latin typeface="Times New Roman"/>
                <a:cs typeface="Times New Roman"/>
              </a:rPr>
              <a:t>büyüme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135" dirty="0">
                <a:latin typeface="Times New Roman"/>
                <a:cs typeface="Times New Roman"/>
              </a:rPr>
              <a:t>evreleri,</a:t>
            </a:r>
            <a:endParaRPr sz="1800">
              <a:latin typeface="Times New Roman"/>
              <a:cs typeface="Times New Roman"/>
            </a:endParaRPr>
          </a:p>
          <a:p>
            <a:pPr marL="12700" marR="772795">
              <a:lnSpc>
                <a:spcPct val="100000"/>
              </a:lnSpc>
              <a:spcBef>
                <a:spcPts val="45"/>
              </a:spcBef>
            </a:pPr>
            <a:r>
              <a:rPr sz="1800" i="1" spc="-20" dirty="0">
                <a:latin typeface="Times New Roman"/>
                <a:cs typeface="Times New Roman"/>
              </a:rPr>
              <a:t>iş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125" dirty="0">
                <a:latin typeface="Times New Roman"/>
                <a:cs typeface="Times New Roman"/>
              </a:rPr>
              <a:t>değiştirme,</a:t>
            </a:r>
            <a:r>
              <a:rPr sz="1800" i="1" spc="-200" dirty="0">
                <a:latin typeface="Times New Roman"/>
                <a:cs typeface="Times New Roman"/>
              </a:rPr>
              <a:t> </a:t>
            </a:r>
            <a:r>
              <a:rPr sz="1800" i="1" spc="-185" dirty="0">
                <a:latin typeface="Times New Roman"/>
                <a:cs typeface="Times New Roman"/>
              </a:rPr>
              <a:t>önemli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spc="-114" dirty="0">
                <a:latin typeface="Times New Roman"/>
                <a:cs typeface="Times New Roman"/>
              </a:rPr>
              <a:t>kişisel </a:t>
            </a:r>
            <a:r>
              <a:rPr sz="1800" i="1" spc="-40" dirty="0">
                <a:latin typeface="Times New Roman"/>
                <a:cs typeface="Times New Roman"/>
              </a:rPr>
              <a:t>başarılar…)</a:t>
            </a:r>
            <a:endParaRPr sz="1800">
              <a:latin typeface="Times New Roman"/>
              <a:cs typeface="Times New Roman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3198" y="2495550"/>
            <a:ext cx="5172075" cy="27051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9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0" dirty="0"/>
              <a:t>Örgütsel</a:t>
            </a:r>
            <a:r>
              <a:rPr sz="3600" spc="-130" dirty="0"/>
              <a:t> </a:t>
            </a:r>
            <a:r>
              <a:rPr sz="3600" dirty="0"/>
              <a:t>Stres</a:t>
            </a:r>
            <a:r>
              <a:rPr sz="3600" spc="-130" dirty="0"/>
              <a:t> </a:t>
            </a:r>
            <a:r>
              <a:rPr sz="3600" spc="-40" dirty="0"/>
              <a:t>Kaynakları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8340" y="1995957"/>
            <a:ext cx="2183130" cy="39477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347345" algn="just">
              <a:lnSpc>
                <a:spcPct val="111600"/>
              </a:lnSpc>
              <a:spcBef>
                <a:spcPts val="130"/>
              </a:spcBef>
            </a:pPr>
            <a:r>
              <a:rPr sz="2200" i="1" spc="-360" dirty="0">
                <a:latin typeface="Times New Roman"/>
                <a:cs typeface="Times New Roman"/>
              </a:rPr>
              <a:t>Görev</a:t>
            </a:r>
            <a:r>
              <a:rPr sz="2200" i="1" spc="250" dirty="0">
                <a:latin typeface="Times New Roman"/>
                <a:cs typeface="Times New Roman"/>
              </a:rPr>
              <a:t> </a:t>
            </a:r>
            <a:r>
              <a:rPr sz="2200" i="1" spc="-150" dirty="0">
                <a:latin typeface="Times New Roman"/>
                <a:cs typeface="Times New Roman"/>
              </a:rPr>
              <a:t>Karmaşıklığı </a:t>
            </a:r>
            <a:r>
              <a:rPr sz="2200" i="1" spc="-180" dirty="0">
                <a:latin typeface="Times New Roman"/>
                <a:cs typeface="Times New Roman"/>
              </a:rPr>
              <a:t>İşte</a:t>
            </a:r>
            <a:r>
              <a:rPr sz="2200" i="1" spc="40" dirty="0">
                <a:latin typeface="Times New Roman"/>
                <a:cs typeface="Times New Roman"/>
              </a:rPr>
              <a:t> </a:t>
            </a:r>
            <a:r>
              <a:rPr sz="2200" i="1" spc="-245" dirty="0">
                <a:latin typeface="Times New Roman"/>
                <a:cs typeface="Times New Roman"/>
              </a:rPr>
              <a:t>Tehlike</a:t>
            </a:r>
            <a:r>
              <a:rPr sz="2200" i="1" spc="130" dirty="0">
                <a:latin typeface="Times New Roman"/>
                <a:cs typeface="Times New Roman"/>
              </a:rPr>
              <a:t> </a:t>
            </a:r>
            <a:r>
              <a:rPr sz="2200" i="1" spc="-145" dirty="0">
                <a:latin typeface="Times New Roman"/>
                <a:cs typeface="Times New Roman"/>
              </a:rPr>
              <a:t>Unsuru </a:t>
            </a:r>
            <a:r>
              <a:rPr sz="2200" i="1" spc="-229" dirty="0">
                <a:latin typeface="Times New Roman"/>
                <a:cs typeface="Times New Roman"/>
              </a:rPr>
              <a:t>Zaman</a:t>
            </a:r>
            <a:r>
              <a:rPr sz="2200" i="1" spc="-10" dirty="0">
                <a:latin typeface="Times New Roman"/>
                <a:cs typeface="Times New Roman"/>
              </a:rPr>
              <a:t> </a:t>
            </a:r>
            <a:r>
              <a:rPr sz="2200" i="1" spc="-90" dirty="0">
                <a:latin typeface="Times New Roman"/>
                <a:cs typeface="Times New Roman"/>
              </a:rPr>
              <a:t>Baskısı</a:t>
            </a:r>
            <a:endParaRPr sz="2200">
              <a:latin typeface="Times New Roman"/>
              <a:cs typeface="Times New Roman"/>
            </a:endParaRPr>
          </a:p>
          <a:p>
            <a:pPr marL="12700" marR="5080">
              <a:lnSpc>
                <a:spcPts val="2320"/>
              </a:lnSpc>
              <a:spcBef>
                <a:spcPts val="740"/>
              </a:spcBef>
            </a:pPr>
            <a:r>
              <a:rPr sz="2200" i="1" spc="-200" dirty="0">
                <a:latin typeface="Times New Roman"/>
                <a:cs typeface="Times New Roman"/>
              </a:rPr>
              <a:t>Başkalarından</a:t>
            </a:r>
            <a:r>
              <a:rPr sz="2200" i="1" spc="80" dirty="0">
                <a:latin typeface="Times New Roman"/>
                <a:cs typeface="Times New Roman"/>
              </a:rPr>
              <a:t> </a:t>
            </a:r>
            <a:r>
              <a:rPr sz="2200" i="1" spc="-220" dirty="0">
                <a:latin typeface="Times New Roman"/>
                <a:cs typeface="Times New Roman"/>
              </a:rPr>
              <a:t>Sorumlu </a:t>
            </a:r>
            <a:r>
              <a:rPr sz="2200" i="1" spc="-55" dirty="0">
                <a:latin typeface="Times New Roman"/>
                <a:cs typeface="Times New Roman"/>
              </a:rPr>
              <a:t>Olmak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540"/>
              </a:lnSpc>
              <a:spcBef>
                <a:spcPts val="305"/>
              </a:spcBef>
            </a:pPr>
            <a:r>
              <a:rPr sz="2200" i="1" spc="-229" dirty="0">
                <a:latin typeface="Times New Roman"/>
                <a:cs typeface="Times New Roman"/>
              </a:rPr>
              <a:t>Uygun</a:t>
            </a:r>
            <a:r>
              <a:rPr sz="2200" i="1" spc="-5" dirty="0">
                <a:latin typeface="Times New Roman"/>
                <a:cs typeface="Times New Roman"/>
              </a:rPr>
              <a:t> </a:t>
            </a:r>
            <a:r>
              <a:rPr sz="2200" i="1" spc="-265" dirty="0">
                <a:latin typeface="Times New Roman"/>
                <a:cs typeface="Times New Roman"/>
              </a:rPr>
              <a:t>Olmayan</a:t>
            </a:r>
            <a:endParaRPr sz="2200">
              <a:latin typeface="Times New Roman"/>
              <a:cs typeface="Times New Roman"/>
            </a:endParaRPr>
          </a:p>
          <a:p>
            <a:pPr marL="12700">
              <a:lnSpc>
                <a:spcPts val="2540"/>
              </a:lnSpc>
            </a:pPr>
            <a:r>
              <a:rPr sz="2200" i="1" spc="-204" dirty="0">
                <a:latin typeface="Times New Roman"/>
                <a:cs typeface="Times New Roman"/>
              </a:rPr>
              <a:t>Çalışma</a:t>
            </a:r>
            <a:r>
              <a:rPr sz="2200" i="1" spc="5" dirty="0">
                <a:latin typeface="Times New Roman"/>
                <a:cs typeface="Times New Roman"/>
              </a:rPr>
              <a:t> </a:t>
            </a:r>
            <a:r>
              <a:rPr sz="2200" i="1" spc="-70" dirty="0">
                <a:latin typeface="Times New Roman"/>
                <a:cs typeface="Times New Roman"/>
              </a:rPr>
              <a:t>Koşulları</a:t>
            </a:r>
            <a:endParaRPr sz="2200">
              <a:latin typeface="Times New Roman"/>
              <a:cs typeface="Times New Roman"/>
            </a:endParaRPr>
          </a:p>
          <a:p>
            <a:pPr marL="12700" marR="380365">
              <a:lnSpc>
                <a:spcPts val="2380"/>
              </a:lnSpc>
              <a:spcBef>
                <a:spcPts val="635"/>
              </a:spcBef>
            </a:pPr>
            <a:r>
              <a:rPr sz="2200" i="1" spc="-225" dirty="0">
                <a:latin typeface="Times New Roman"/>
                <a:cs typeface="Times New Roman"/>
              </a:rPr>
              <a:t>Rol</a:t>
            </a:r>
            <a:r>
              <a:rPr sz="2200" i="1" spc="100" dirty="0">
                <a:latin typeface="Times New Roman"/>
                <a:cs typeface="Times New Roman"/>
              </a:rPr>
              <a:t> </a:t>
            </a:r>
            <a:r>
              <a:rPr sz="2200" i="1" spc="-150" dirty="0">
                <a:latin typeface="Times New Roman"/>
                <a:cs typeface="Times New Roman"/>
              </a:rPr>
              <a:t>Belirsizliği-</a:t>
            </a:r>
            <a:r>
              <a:rPr sz="2200" i="1" spc="-190" dirty="0">
                <a:latin typeface="Times New Roman"/>
                <a:cs typeface="Times New Roman"/>
              </a:rPr>
              <a:t>Rol </a:t>
            </a:r>
            <a:r>
              <a:rPr sz="2200" i="1" spc="-95" dirty="0">
                <a:latin typeface="Times New Roman"/>
                <a:cs typeface="Times New Roman"/>
              </a:rPr>
              <a:t>Çatışması</a:t>
            </a:r>
            <a:endParaRPr sz="2200">
              <a:latin typeface="Times New Roman"/>
              <a:cs typeface="Times New Roman"/>
            </a:endParaRPr>
          </a:p>
          <a:p>
            <a:pPr marL="12700" marR="668020" indent="63500">
              <a:lnSpc>
                <a:spcPct val="110500"/>
              </a:lnSpc>
              <a:spcBef>
                <a:spcPts val="20"/>
              </a:spcBef>
            </a:pPr>
            <a:r>
              <a:rPr sz="2200" i="1" spc="-210" dirty="0">
                <a:latin typeface="Times New Roman"/>
                <a:cs typeface="Times New Roman"/>
              </a:rPr>
              <a:t>KontrolYokluğu </a:t>
            </a:r>
            <a:r>
              <a:rPr sz="2200" i="1" spc="-275" dirty="0">
                <a:latin typeface="Times New Roman"/>
                <a:cs typeface="Times New Roman"/>
              </a:rPr>
              <a:t>Mobbing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8125" y="1990725"/>
            <a:ext cx="3562350" cy="371475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STRES</a:t>
            </a:r>
            <a:r>
              <a:rPr sz="4000" spc="-225" dirty="0"/>
              <a:t> </a:t>
            </a:r>
            <a:r>
              <a:rPr sz="4000" dirty="0"/>
              <a:t>DÜZEYİ</a:t>
            </a:r>
            <a:r>
              <a:rPr sz="4000" spc="-204" dirty="0"/>
              <a:t> </a:t>
            </a:r>
            <a:r>
              <a:rPr sz="4000" spc="-10" dirty="0"/>
              <a:t>TESTİ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46021"/>
            <a:ext cx="7586980" cy="449961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286385" marR="545465" indent="-274320">
              <a:lnSpc>
                <a:spcPts val="2820"/>
              </a:lnSpc>
              <a:spcBef>
                <a:spcPts val="240"/>
              </a:spcBef>
            </a:pPr>
            <a:r>
              <a:rPr sz="2400" spc="-180" dirty="0">
                <a:latin typeface="Times New Roman"/>
                <a:cs typeface="Times New Roman"/>
              </a:rPr>
              <a:t>*Size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13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soru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sorulacaktır.</a:t>
            </a:r>
            <a:r>
              <a:rPr sz="2400" spc="-15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Eğer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soruya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yanıtınız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Evet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ise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1puan, </a:t>
            </a:r>
            <a:r>
              <a:rPr sz="2400" spc="-155" dirty="0">
                <a:latin typeface="Times New Roman"/>
                <a:cs typeface="Times New Roman"/>
              </a:rPr>
              <a:t>Hayır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40" dirty="0">
                <a:latin typeface="Times New Roman"/>
                <a:cs typeface="Times New Roman"/>
              </a:rPr>
              <a:t>ise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0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veriniz.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80"/>
              </a:spcBef>
            </a:pPr>
            <a:r>
              <a:rPr sz="2400" spc="-80" dirty="0">
                <a:latin typeface="Times New Roman"/>
                <a:cs typeface="Times New Roman"/>
              </a:rPr>
              <a:t>(Eğer</a:t>
            </a:r>
            <a:r>
              <a:rPr sz="2400" spc="-60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belirtilerden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birden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75" dirty="0">
                <a:latin typeface="Times New Roman"/>
                <a:cs typeface="Times New Roman"/>
              </a:rPr>
              <a:t>fazlası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varsa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her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belirti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için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1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veriniz)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buClr>
                <a:srgbClr val="D24717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90" dirty="0">
                <a:latin typeface="Times New Roman"/>
                <a:cs typeface="Times New Roman"/>
              </a:rPr>
              <a:t>1-</a:t>
            </a:r>
            <a:r>
              <a:rPr sz="2400" spc="-180" dirty="0">
                <a:latin typeface="Times New Roman"/>
                <a:cs typeface="Times New Roman"/>
              </a:rPr>
              <a:t>Uykuya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dalmakta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zorluk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çekiyorum.</a:t>
            </a:r>
            <a:endParaRPr sz="2400">
              <a:latin typeface="Times New Roman"/>
              <a:cs typeface="Times New Roman"/>
            </a:endParaRPr>
          </a:p>
          <a:p>
            <a:pPr marL="287020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7020" algn="l"/>
              </a:tabLst>
            </a:pPr>
            <a:r>
              <a:rPr sz="2400" spc="-90" dirty="0">
                <a:latin typeface="Times New Roman"/>
                <a:cs typeface="Times New Roman"/>
              </a:rPr>
              <a:t>2-</a:t>
            </a:r>
            <a:r>
              <a:rPr sz="2400" spc="-130" dirty="0">
                <a:latin typeface="Times New Roman"/>
                <a:cs typeface="Times New Roman"/>
              </a:rPr>
              <a:t>Gece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sık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sık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uykum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kaçar.</a:t>
            </a:r>
            <a:endParaRPr sz="2400">
              <a:latin typeface="Times New Roman"/>
              <a:cs typeface="Times New Roman"/>
            </a:endParaRPr>
          </a:p>
          <a:p>
            <a:pPr marL="286385" marR="84455" indent="-274320">
              <a:lnSpc>
                <a:spcPct val="99000"/>
              </a:lnSpc>
              <a:spcBef>
                <a:spcPts val="69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spc="-90" dirty="0">
                <a:latin typeface="Times New Roman"/>
                <a:cs typeface="Times New Roman"/>
              </a:rPr>
              <a:t>3-</a:t>
            </a:r>
            <a:r>
              <a:rPr sz="2400" spc="-140" dirty="0">
                <a:latin typeface="Times New Roman"/>
                <a:cs typeface="Times New Roman"/>
              </a:rPr>
              <a:t>Hazımsızlık, </a:t>
            </a:r>
            <a:r>
              <a:rPr sz="2400" spc="-155" dirty="0">
                <a:latin typeface="Times New Roman"/>
                <a:cs typeface="Times New Roman"/>
              </a:rPr>
              <a:t>yüksek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tansiyona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bağlı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baş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ağrıları,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baş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40" dirty="0">
                <a:latin typeface="Times New Roman"/>
                <a:cs typeface="Times New Roman"/>
              </a:rPr>
              <a:t>dönmeleri, </a:t>
            </a:r>
            <a:r>
              <a:rPr sz="2400" spc="-114" dirty="0">
                <a:latin typeface="Times New Roman"/>
                <a:cs typeface="Times New Roman"/>
              </a:rPr>
              <a:t>sinirsel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döküntü,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çarpıntı,</a:t>
            </a:r>
            <a:r>
              <a:rPr sz="2400" spc="-120" dirty="0">
                <a:latin typeface="Times New Roman"/>
                <a:cs typeface="Times New Roman"/>
              </a:rPr>
              <a:t> </a:t>
            </a:r>
            <a:r>
              <a:rPr sz="2400" spc="-190" dirty="0">
                <a:latin typeface="Times New Roman"/>
                <a:cs typeface="Times New Roman"/>
              </a:rPr>
              <a:t>kas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tutulmaları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85" dirty="0">
                <a:latin typeface="Times New Roman"/>
                <a:cs typeface="Times New Roman"/>
              </a:rPr>
              <a:t>ve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ağrıları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gibi </a:t>
            </a:r>
            <a:r>
              <a:rPr sz="2400" spc="-110" dirty="0">
                <a:latin typeface="Times New Roman"/>
                <a:cs typeface="Times New Roman"/>
              </a:rPr>
              <a:t>sıkıntılarım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var.</a:t>
            </a:r>
            <a:endParaRPr sz="2400">
              <a:latin typeface="Times New Roman"/>
              <a:cs typeface="Times New Roman"/>
            </a:endParaRPr>
          </a:p>
          <a:p>
            <a:pPr marL="12700" marR="59690" indent="409575">
              <a:lnSpc>
                <a:spcPts val="2820"/>
              </a:lnSpc>
              <a:spcBef>
                <a:spcPts val="800"/>
              </a:spcBef>
              <a:tabLst>
                <a:tab pos="7429500" algn="l"/>
              </a:tabLst>
            </a:pPr>
            <a:r>
              <a:rPr sz="2400" spc="-80" dirty="0">
                <a:latin typeface="Times New Roman"/>
                <a:cs typeface="Times New Roman"/>
              </a:rPr>
              <a:t>(Eğer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70" dirty="0">
                <a:latin typeface="Times New Roman"/>
                <a:cs typeface="Times New Roman"/>
              </a:rPr>
              <a:t>belirtilerden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birden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75" dirty="0">
                <a:latin typeface="Times New Roman"/>
                <a:cs typeface="Times New Roman"/>
              </a:rPr>
              <a:t>fazlası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varsa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her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belirti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için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1</a:t>
            </a:r>
            <a:r>
              <a:rPr sz="2400" dirty="0">
                <a:latin typeface="Times New Roman"/>
                <a:cs typeface="Times New Roman"/>
              </a:rPr>
              <a:t>	</a:t>
            </a:r>
            <a:r>
              <a:rPr sz="2400" spc="45" dirty="0">
                <a:latin typeface="Times New Roman"/>
                <a:cs typeface="Times New Roman"/>
              </a:rPr>
              <a:t>. </a:t>
            </a:r>
            <a:r>
              <a:rPr sz="2400" spc="-135" dirty="0">
                <a:latin typeface="Times New Roman"/>
                <a:cs typeface="Times New Roman"/>
              </a:rPr>
              <a:t>puan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veriniz)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367002"/>
            <a:ext cx="7404100" cy="270002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85" dirty="0">
                <a:latin typeface="Times New Roman"/>
                <a:cs typeface="Times New Roman"/>
              </a:rPr>
              <a:t>4-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Diğer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insanlar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beni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rahatsız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ediyor.</a:t>
            </a:r>
            <a:endParaRPr sz="2600">
              <a:latin typeface="Times New Roman"/>
              <a:cs typeface="Times New Roman"/>
            </a:endParaRPr>
          </a:p>
          <a:p>
            <a:pPr marL="285115" marR="442595" indent="-273050">
              <a:lnSpc>
                <a:spcPts val="3050"/>
              </a:lnSpc>
              <a:spcBef>
                <a:spcPts val="76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5-</a:t>
            </a:r>
            <a:r>
              <a:rPr sz="2600" spc="-204" dirty="0">
                <a:latin typeface="Times New Roman"/>
                <a:cs typeface="Times New Roman"/>
              </a:rPr>
              <a:t>Kafamı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dinlemek,</a:t>
            </a:r>
            <a:r>
              <a:rPr sz="2600" spc="-15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sakinleşmek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bir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kitap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okumak 	</a:t>
            </a:r>
            <a:r>
              <a:rPr sz="2600" spc="-140" dirty="0">
                <a:latin typeface="Times New Roman"/>
                <a:cs typeface="Times New Roman"/>
              </a:rPr>
              <a:t>benim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için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çok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zordur.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spcBef>
                <a:spcPts val="58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95" dirty="0">
                <a:latin typeface="Times New Roman"/>
                <a:cs typeface="Times New Roman"/>
              </a:rPr>
              <a:t>6-</a:t>
            </a:r>
            <a:r>
              <a:rPr sz="2600" spc="-290" dirty="0">
                <a:latin typeface="Times New Roman"/>
                <a:cs typeface="Times New Roman"/>
              </a:rPr>
              <a:t>Yavaş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çalışan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10" dirty="0">
                <a:latin typeface="Times New Roman"/>
                <a:cs typeface="Times New Roman"/>
              </a:rPr>
              <a:t>yavaş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konuşan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insanlar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beni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rahatsız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eder.</a:t>
            </a:r>
            <a:endParaRPr sz="2600">
              <a:latin typeface="Times New Roman"/>
              <a:cs typeface="Times New Roman"/>
            </a:endParaRPr>
          </a:p>
          <a:p>
            <a:pPr marL="285115" marR="749935" indent="-273050">
              <a:lnSpc>
                <a:spcPts val="3050"/>
              </a:lnSpc>
              <a:spcBef>
                <a:spcPts val="76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7-</a:t>
            </a:r>
            <a:r>
              <a:rPr sz="2600" spc="-145" dirty="0">
                <a:latin typeface="Times New Roman"/>
                <a:cs typeface="Times New Roman"/>
              </a:rPr>
              <a:t>Sakinleşebilmek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için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sigara,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alkol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uyku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ilaçları 	</a:t>
            </a:r>
            <a:r>
              <a:rPr sz="2600" spc="-20" dirty="0">
                <a:latin typeface="Times New Roman"/>
                <a:cs typeface="Times New Roman"/>
              </a:rPr>
              <a:t>kullanırım.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357858"/>
            <a:ext cx="6973570" cy="318198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95" dirty="0">
                <a:latin typeface="Times New Roman"/>
                <a:cs typeface="Times New Roman"/>
              </a:rPr>
              <a:t>8-</a:t>
            </a:r>
            <a:r>
              <a:rPr sz="2600" spc="-75" dirty="0">
                <a:latin typeface="Times New Roman"/>
                <a:cs typeface="Times New Roman"/>
              </a:rPr>
              <a:t>Aceleciyimdir.</a:t>
            </a:r>
            <a:endParaRPr sz="2600">
              <a:latin typeface="Times New Roman"/>
              <a:cs typeface="Times New Roman"/>
            </a:endParaRPr>
          </a:p>
          <a:p>
            <a:pPr marL="285115" marR="410209" indent="-27305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latin typeface="Times New Roman"/>
                <a:cs typeface="Times New Roman"/>
              </a:rPr>
              <a:t>9-</a:t>
            </a:r>
            <a:r>
              <a:rPr sz="2600" spc="-190" dirty="0">
                <a:latin typeface="Times New Roman"/>
                <a:cs typeface="Times New Roman"/>
              </a:rPr>
              <a:t>Bir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yere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geç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kalınca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oraya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zamanında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gitmem 	</a:t>
            </a:r>
            <a:r>
              <a:rPr sz="2600" spc="-125" dirty="0">
                <a:latin typeface="Times New Roman"/>
                <a:cs typeface="Times New Roman"/>
              </a:rPr>
              <a:t>engellenince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kızarım.</a:t>
            </a: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ts val="3050"/>
              </a:lnSpc>
              <a:spcBef>
                <a:spcPts val="8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10" dirty="0">
                <a:latin typeface="Times New Roman"/>
                <a:cs typeface="Times New Roman"/>
              </a:rPr>
              <a:t>10-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Çalışma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gününün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sonunda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kendimi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gereğinden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fazla 	</a:t>
            </a:r>
            <a:r>
              <a:rPr sz="2600" spc="-145" dirty="0">
                <a:latin typeface="Times New Roman"/>
                <a:cs typeface="Times New Roman"/>
              </a:rPr>
              <a:t>yorgun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40" dirty="0">
                <a:latin typeface="Times New Roman"/>
                <a:cs typeface="Times New Roman"/>
              </a:rPr>
              <a:t>hissediyorum.</a:t>
            </a:r>
            <a:endParaRPr sz="2600">
              <a:latin typeface="Times New Roman"/>
              <a:cs typeface="Times New Roman"/>
            </a:endParaRPr>
          </a:p>
          <a:p>
            <a:pPr marL="285115" marR="2680970" indent="-273050">
              <a:lnSpc>
                <a:spcPct val="117000"/>
              </a:lnSpc>
              <a:spcBef>
                <a:spcPts val="4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460375" algn="l"/>
              </a:tabLst>
            </a:pPr>
            <a:r>
              <a:rPr sz="2600" spc="-60" dirty="0">
                <a:latin typeface="Times New Roman"/>
                <a:cs typeface="Times New Roman"/>
              </a:rPr>
              <a:t>11-</a:t>
            </a:r>
            <a:r>
              <a:rPr sz="2600" spc="-254" dirty="0">
                <a:latin typeface="Times New Roman"/>
                <a:cs typeface="Times New Roman"/>
              </a:rPr>
              <a:t>Yapacak</a:t>
            </a:r>
            <a:r>
              <a:rPr sz="2600" spc="52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bir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işim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olmadığında 	</a:t>
            </a:r>
            <a:r>
              <a:rPr sz="2600" spc="-145" dirty="0">
                <a:latin typeface="Times New Roman"/>
                <a:cs typeface="Times New Roman"/>
              </a:rPr>
              <a:t>huzursuz</a:t>
            </a:r>
            <a:r>
              <a:rPr sz="2600" spc="-10" dirty="0">
                <a:latin typeface="Times New Roman"/>
                <a:cs typeface="Times New Roman"/>
              </a:rPr>
              <a:t> olurum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894838" y="1597609"/>
            <a:ext cx="33572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20" dirty="0"/>
              <a:t>İÇİNDEKİLER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2767076" y="2174555"/>
            <a:ext cx="3665220" cy="18014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98575" indent="-27432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5416"/>
              <a:buFont typeface="Arial MT"/>
              <a:buChar char="•"/>
              <a:tabLst>
                <a:tab pos="1298575" algn="l"/>
              </a:tabLst>
            </a:pPr>
            <a:r>
              <a:rPr sz="2400" spc="-125" dirty="0">
                <a:latin typeface="Times New Roman"/>
                <a:cs typeface="Times New Roman"/>
              </a:rPr>
              <a:t>Stres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Nedir?</a:t>
            </a:r>
            <a:endParaRPr sz="2400">
              <a:latin typeface="Times New Roman"/>
              <a:cs typeface="Times New Roman"/>
            </a:endParaRPr>
          </a:p>
          <a:p>
            <a:pPr marL="1129665" indent="-2743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Arial MT"/>
              <a:buChar char="•"/>
              <a:tabLst>
                <a:tab pos="1129665" algn="l"/>
              </a:tabLst>
            </a:pPr>
            <a:r>
              <a:rPr sz="2400" spc="-125" dirty="0">
                <a:latin typeface="Times New Roman"/>
                <a:cs typeface="Times New Roman"/>
              </a:rPr>
              <a:t>Stres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Belirtileri</a:t>
            </a:r>
            <a:endParaRPr sz="2400">
              <a:latin typeface="Times New Roman"/>
              <a:cs typeface="Times New Roman"/>
            </a:endParaRPr>
          </a:p>
          <a:p>
            <a:pPr marL="1086485" indent="-273685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Font typeface="Arial MT"/>
              <a:buChar char="•"/>
              <a:tabLst>
                <a:tab pos="1086485" algn="l"/>
              </a:tabLst>
            </a:pPr>
            <a:r>
              <a:rPr sz="2400" spc="-125" dirty="0">
                <a:latin typeface="Times New Roman"/>
                <a:cs typeface="Times New Roman"/>
              </a:rPr>
              <a:t>Stres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Kaynakları</a:t>
            </a:r>
            <a:endParaRPr sz="2400">
              <a:latin typeface="Times New Roman"/>
              <a:cs typeface="Times New Roman"/>
            </a:endParaRPr>
          </a:p>
          <a:p>
            <a:pPr marL="286385" indent="-273685">
              <a:lnSpc>
                <a:spcPct val="100000"/>
              </a:lnSpc>
              <a:spcBef>
                <a:spcPts val="665"/>
              </a:spcBef>
              <a:buClr>
                <a:srgbClr val="D24717"/>
              </a:buClr>
              <a:buSzPct val="85416"/>
              <a:buFont typeface="Arial MT"/>
              <a:buChar char="•"/>
              <a:tabLst>
                <a:tab pos="286385" algn="l"/>
              </a:tabLst>
            </a:pPr>
            <a:r>
              <a:rPr sz="2400" spc="-114" dirty="0">
                <a:latin typeface="Times New Roman"/>
                <a:cs typeface="Times New Roman"/>
              </a:rPr>
              <a:t>Stresle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210" dirty="0">
                <a:latin typeface="Times New Roman"/>
                <a:cs typeface="Times New Roman"/>
              </a:rPr>
              <a:t>Başa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ÇıkmaYöntemleri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423150" cy="16884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05" dirty="0">
                <a:latin typeface="Times New Roman"/>
                <a:cs typeface="Times New Roman"/>
              </a:rPr>
              <a:t>12-</a:t>
            </a:r>
            <a:r>
              <a:rPr sz="2600" spc="-125" dirty="0">
                <a:latin typeface="Times New Roman"/>
                <a:cs typeface="Times New Roman"/>
              </a:rPr>
              <a:t>Ailem,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doktorum,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arkadaşlarım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çevremdekiler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benim 	</a:t>
            </a:r>
            <a:r>
              <a:rPr sz="2600" spc="-160" dirty="0">
                <a:latin typeface="Times New Roman"/>
                <a:cs typeface="Times New Roman"/>
              </a:rPr>
              <a:t>çok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sinirli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gergin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olduğumu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düşünürler.</a:t>
            </a:r>
            <a:endParaRPr sz="2600">
              <a:latin typeface="Times New Roman"/>
              <a:cs typeface="Times New Roman"/>
            </a:endParaRPr>
          </a:p>
          <a:p>
            <a:pPr marL="285115" marR="55880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05" dirty="0">
                <a:latin typeface="Times New Roman"/>
                <a:cs typeface="Times New Roman"/>
              </a:rPr>
              <a:t>13-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Konsantre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olamayacak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25" dirty="0">
                <a:latin typeface="Times New Roman"/>
                <a:cs typeface="Times New Roman"/>
              </a:rPr>
              <a:t>veya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rahat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düşünemeyecek</a:t>
            </a:r>
            <a:r>
              <a:rPr sz="2600" spc="-60" dirty="0">
                <a:latin typeface="Times New Roman"/>
                <a:cs typeface="Times New Roman"/>
              </a:rPr>
              <a:t> kadar 	</a:t>
            </a:r>
            <a:r>
              <a:rPr sz="2600" spc="-130" dirty="0">
                <a:latin typeface="Times New Roman"/>
                <a:cs typeface="Times New Roman"/>
              </a:rPr>
              <a:t>yıpranmış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olduğum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zamanlar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oluyor.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0" dirty="0"/>
              <a:t>Sonuçlar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67002"/>
            <a:ext cx="7497445" cy="30962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7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25" dirty="0">
                <a:solidFill>
                  <a:srgbClr val="696363"/>
                </a:solidFill>
                <a:latin typeface="Times New Roman"/>
                <a:cs typeface="Times New Roman"/>
              </a:rPr>
              <a:t>2</a:t>
            </a:r>
            <a:r>
              <a:rPr sz="2600" spc="-35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50" dirty="0">
                <a:solidFill>
                  <a:srgbClr val="696363"/>
                </a:solidFill>
                <a:latin typeface="Times New Roman"/>
                <a:cs typeface="Times New Roman"/>
              </a:rPr>
              <a:t>puan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00" dirty="0">
                <a:solidFill>
                  <a:srgbClr val="696363"/>
                </a:solidFill>
                <a:latin typeface="Times New Roman"/>
                <a:cs typeface="Times New Roman"/>
              </a:rPr>
              <a:t>ve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85" dirty="0">
                <a:solidFill>
                  <a:srgbClr val="696363"/>
                </a:solidFill>
                <a:latin typeface="Times New Roman"/>
                <a:cs typeface="Times New Roman"/>
              </a:rPr>
              <a:t>daha</a:t>
            </a:r>
            <a:r>
              <a:rPr sz="2600" spc="-4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30" dirty="0">
                <a:solidFill>
                  <a:srgbClr val="696363"/>
                </a:solidFill>
                <a:latin typeface="Times New Roman"/>
                <a:cs typeface="Times New Roman"/>
              </a:rPr>
              <a:t>az:</a:t>
            </a:r>
            <a:r>
              <a:rPr sz="2600" spc="-14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Stres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ölçünüzü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Times New Roman"/>
                <a:cs typeface="Times New Roman"/>
              </a:rPr>
              <a:t>aşmamışsınız</a:t>
            </a: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ts val="3050"/>
              </a:lnSpc>
              <a:spcBef>
                <a:spcPts val="76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solidFill>
                  <a:srgbClr val="696363"/>
                </a:solidFill>
                <a:latin typeface="Times New Roman"/>
                <a:cs typeface="Times New Roman"/>
              </a:rPr>
              <a:t>3-</a:t>
            </a:r>
            <a:r>
              <a:rPr sz="2600" spc="-125" dirty="0">
                <a:solidFill>
                  <a:srgbClr val="696363"/>
                </a:solidFill>
                <a:latin typeface="Times New Roman"/>
                <a:cs typeface="Times New Roman"/>
              </a:rPr>
              <a:t>6</a:t>
            </a:r>
            <a:r>
              <a:rPr sz="2600" spc="-25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50" dirty="0">
                <a:solidFill>
                  <a:srgbClr val="696363"/>
                </a:solidFill>
                <a:latin typeface="Times New Roman"/>
                <a:cs typeface="Times New Roman"/>
              </a:rPr>
              <a:t>puan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20" dirty="0">
                <a:solidFill>
                  <a:srgbClr val="696363"/>
                </a:solidFill>
                <a:latin typeface="Times New Roman"/>
                <a:cs typeface="Times New Roman"/>
              </a:rPr>
              <a:t>arası:</a:t>
            </a:r>
            <a:r>
              <a:rPr sz="2600" spc="-135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Rahat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edebileceğinizden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biraz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daha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fazla</a:t>
            </a:r>
            <a:r>
              <a:rPr sz="2600" spc="-25" dirty="0">
                <a:latin typeface="Times New Roman"/>
                <a:cs typeface="Times New Roman"/>
              </a:rPr>
              <a:t> stres 	</a:t>
            </a:r>
            <a:r>
              <a:rPr sz="2600" spc="-65" dirty="0">
                <a:latin typeface="Times New Roman"/>
                <a:cs typeface="Times New Roman"/>
              </a:rPr>
              <a:t>altındasınız</a:t>
            </a:r>
            <a:endParaRPr sz="2600">
              <a:latin typeface="Times New Roman"/>
              <a:cs typeface="Times New Roman"/>
            </a:endParaRPr>
          </a:p>
          <a:p>
            <a:pPr marL="285115" marR="62865" indent="-273050">
              <a:lnSpc>
                <a:spcPct val="100000"/>
              </a:lnSpc>
              <a:spcBef>
                <a:spcPts val="509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5" dirty="0">
                <a:solidFill>
                  <a:srgbClr val="696363"/>
                </a:solidFill>
                <a:latin typeface="Times New Roman"/>
                <a:cs typeface="Times New Roman"/>
              </a:rPr>
              <a:t>7-</a:t>
            </a:r>
            <a:r>
              <a:rPr sz="2600" spc="-125" dirty="0">
                <a:solidFill>
                  <a:srgbClr val="696363"/>
                </a:solidFill>
                <a:latin typeface="Times New Roman"/>
                <a:cs typeface="Times New Roman"/>
              </a:rPr>
              <a:t>10</a:t>
            </a:r>
            <a:r>
              <a:rPr sz="2600" spc="-5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50" dirty="0">
                <a:solidFill>
                  <a:srgbClr val="696363"/>
                </a:solidFill>
                <a:latin typeface="Times New Roman"/>
                <a:cs typeface="Times New Roman"/>
              </a:rPr>
              <a:t>puan</a:t>
            </a:r>
            <a:r>
              <a:rPr sz="2600" spc="-5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25" dirty="0">
                <a:solidFill>
                  <a:srgbClr val="696363"/>
                </a:solidFill>
                <a:latin typeface="Times New Roman"/>
                <a:cs typeface="Times New Roman"/>
              </a:rPr>
              <a:t>arası:</a:t>
            </a:r>
            <a:r>
              <a:rPr sz="2600" spc="-15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20" dirty="0">
                <a:latin typeface="Times New Roman"/>
                <a:cs typeface="Times New Roman"/>
              </a:rPr>
              <a:t>Fazla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stres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altındasınız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biraz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rahatlamanız 	</a:t>
            </a:r>
            <a:r>
              <a:rPr sz="2600" spc="-10" dirty="0">
                <a:latin typeface="Times New Roman"/>
                <a:cs typeface="Times New Roman"/>
              </a:rPr>
              <a:t>gerekiyor</a:t>
            </a:r>
            <a:endParaRPr sz="2600">
              <a:latin typeface="Times New Roman"/>
              <a:cs typeface="Times New Roman"/>
            </a:endParaRPr>
          </a:p>
          <a:p>
            <a:pPr marL="285115" marR="588645" indent="-27305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25" dirty="0">
                <a:solidFill>
                  <a:srgbClr val="696363"/>
                </a:solidFill>
                <a:latin typeface="Times New Roman"/>
                <a:cs typeface="Times New Roman"/>
              </a:rPr>
              <a:t>11</a:t>
            </a:r>
            <a:r>
              <a:rPr sz="2600" spc="-5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95" dirty="0">
                <a:solidFill>
                  <a:srgbClr val="696363"/>
                </a:solidFill>
                <a:latin typeface="Times New Roman"/>
                <a:cs typeface="Times New Roman"/>
              </a:rPr>
              <a:t>ve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80" dirty="0">
                <a:solidFill>
                  <a:srgbClr val="696363"/>
                </a:solidFill>
                <a:latin typeface="Times New Roman"/>
                <a:cs typeface="Times New Roman"/>
              </a:rPr>
              <a:t>üstü:</a:t>
            </a:r>
            <a:r>
              <a:rPr sz="2600" spc="-15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Stres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düzeyiniz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çok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yüksek.</a:t>
            </a:r>
            <a:r>
              <a:rPr sz="2600" spc="-165" dirty="0">
                <a:latin typeface="Times New Roman"/>
                <a:cs typeface="Times New Roman"/>
              </a:rPr>
              <a:t> </a:t>
            </a:r>
            <a:r>
              <a:rPr sz="2600" spc="-275" dirty="0">
                <a:latin typeface="Times New Roman"/>
                <a:cs typeface="Times New Roman"/>
              </a:rPr>
              <a:t>Bu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baskıyı 	</a:t>
            </a:r>
            <a:r>
              <a:rPr sz="2600" spc="-170" dirty="0">
                <a:latin typeface="Times New Roman"/>
                <a:cs typeface="Times New Roman"/>
              </a:rPr>
              <a:t>azaltmazsanız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stresle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ilgili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hastalıklara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yakalanabilirsiniz.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35" dirty="0"/>
              <a:t>Önemli:</a:t>
            </a:r>
            <a:r>
              <a:rPr sz="4000" spc="-215" dirty="0"/>
              <a:t> </a:t>
            </a:r>
            <a:r>
              <a:rPr sz="4000" dirty="0"/>
              <a:t>İŞ’te</a:t>
            </a:r>
            <a:r>
              <a:rPr sz="4000" spc="-195" dirty="0"/>
              <a:t> </a:t>
            </a:r>
            <a:r>
              <a:rPr sz="4000" spc="-65" dirty="0"/>
              <a:t>Yaşanan</a:t>
            </a:r>
            <a:r>
              <a:rPr sz="4000" spc="-185" dirty="0"/>
              <a:t> </a:t>
            </a:r>
            <a:r>
              <a:rPr sz="4000" spc="-10" dirty="0"/>
              <a:t>Stres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915795"/>
            <a:ext cx="7628890" cy="25476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10" dirty="0">
                <a:latin typeface="Times New Roman"/>
                <a:cs typeface="Times New Roman"/>
              </a:rPr>
              <a:t>Günlük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yaşamımızın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önemli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bir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kısmı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işimizde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85" dirty="0">
                <a:latin typeface="Times New Roman"/>
                <a:cs typeface="Times New Roman"/>
              </a:rPr>
              <a:t>geçmektedir. 	</a:t>
            </a:r>
            <a:r>
              <a:rPr sz="2600" dirty="0">
                <a:latin typeface="Times New Roman"/>
                <a:cs typeface="Times New Roman"/>
              </a:rPr>
              <a:t>Bundan</a:t>
            </a:r>
            <a:r>
              <a:rPr sz="2600" spc="4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dolayı</a:t>
            </a:r>
            <a:r>
              <a:rPr sz="2600" spc="4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ister</a:t>
            </a:r>
            <a:r>
              <a:rPr sz="2600" spc="45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istemez</a:t>
            </a:r>
            <a:r>
              <a:rPr sz="2600" spc="44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iş</a:t>
            </a:r>
            <a:r>
              <a:rPr sz="2600" spc="4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yerinde</a:t>
            </a:r>
            <a:r>
              <a:rPr sz="2600" spc="4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birtakım</a:t>
            </a:r>
            <a:r>
              <a:rPr sz="2600" spc="4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stres 	</a:t>
            </a:r>
            <a:r>
              <a:rPr sz="2600" spc="-110" dirty="0">
                <a:latin typeface="Times New Roman"/>
                <a:cs typeface="Times New Roman"/>
              </a:rPr>
              <a:t>unsurları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karşılaşırız.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77470" indent="-273050" algn="just">
              <a:lnSpc>
                <a:spcPts val="305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Times New Roman"/>
                <a:cs typeface="Times New Roman"/>
              </a:rPr>
              <a:t>İş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stresinin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oluşturduğu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belirtilerin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görmezden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gelinmesi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ise 	</a:t>
            </a:r>
            <a:r>
              <a:rPr sz="2600" spc="-185" dirty="0">
                <a:latin typeface="Times New Roman"/>
                <a:cs typeface="Times New Roman"/>
              </a:rPr>
              <a:t>daha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ciddi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ruhsal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bedensel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problemlere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neden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olabilir.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308850" cy="38893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dirty="0">
                <a:latin typeface="Times New Roman"/>
                <a:cs typeface="Times New Roman"/>
              </a:rPr>
              <a:t>İşte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yaşanan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stres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kişinin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diğer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alanlarına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yansır.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6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102616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204" dirty="0">
                <a:latin typeface="Times New Roman"/>
                <a:cs typeface="Times New Roman"/>
              </a:rPr>
              <a:t>Ancak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önemli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olan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durum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ise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bunun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kontrol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altına 	</a:t>
            </a:r>
            <a:r>
              <a:rPr sz="2600" spc="-150" dirty="0">
                <a:latin typeface="Times New Roman"/>
                <a:cs typeface="Times New Roman"/>
              </a:rPr>
              <a:t>alınabilecek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olmasıdır.</a:t>
            </a:r>
            <a:r>
              <a:rPr sz="2600" spc="-9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Bundan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dolayı;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2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993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45" dirty="0">
                <a:latin typeface="Times New Roman"/>
                <a:cs typeface="Times New Roman"/>
              </a:rPr>
              <a:t>Çalışma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koşullarını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belli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ölçüde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kontrol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edebiliriz;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bu 	</a:t>
            </a:r>
            <a:r>
              <a:rPr sz="2600" spc="-120" dirty="0">
                <a:latin typeface="Times New Roman"/>
                <a:cs typeface="Times New Roman"/>
              </a:rPr>
              <a:t>nedenle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zor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koşullarda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bile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yeni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hedefler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belirlemek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45" dirty="0">
                <a:latin typeface="Times New Roman"/>
                <a:cs typeface="Times New Roman"/>
              </a:rPr>
              <a:t>yerine 	</a:t>
            </a:r>
            <a:r>
              <a:rPr sz="2600" spc="-135" dirty="0">
                <a:latin typeface="Times New Roman"/>
                <a:cs typeface="Times New Roman"/>
              </a:rPr>
              <a:t>önce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bu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koşullar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baş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edebileceğimiz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düşüncesine 	</a:t>
            </a:r>
            <a:r>
              <a:rPr sz="2600" spc="-80" dirty="0">
                <a:latin typeface="Times New Roman"/>
                <a:cs typeface="Times New Roman"/>
              </a:rPr>
              <a:t>odaklanmalıyız.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220" dirty="0">
                <a:latin typeface="Arial"/>
                <a:cs typeface="Arial"/>
              </a:rPr>
              <a:t>İş</a:t>
            </a:r>
            <a:r>
              <a:rPr sz="3600" b="1" spc="-60" dirty="0">
                <a:latin typeface="Arial"/>
                <a:cs typeface="Arial"/>
              </a:rPr>
              <a:t> </a:t>
            </a:r>
            <a:r>
              <a:rPr sz="3600" b="1" spc="-240" dirty="0">
                <a:latin typeface="Arial"/>
                <a:cs typeface="Arial"/>
              </a:rPr>
              <a:t>Hayatında</a:t>
            </a:r>
            <a:r>
              <a:rPr sz="3600" b="1" spc="-105" dirty="0">
                <a:latin typeface="Arial"/>
                <a:cs typeface="Arial"/>
              </a:rPr>
              <a:t> </a:t>
            </a:r>
            <a:r>
              <a:rPr sz="3600" b="1" spc="-235" dirty="0">
                <a:latin typeface="Arial"/>
                <a:cs typeface="Arial"/>
              </a:rPr>
              <a:t>Stres</a:t>
            </a:r>
            <a:r>
              <a:rPr sz="3600" b="1" spc="-95" dirty="0">
                <a:latin typeface="Arial"/>
                <a:cs typeface="Arial"/>
              </a:rPr>
              <a:t> </a:t>
            </a:r>
            <a:r>
              <a:rPr sz="3600" b="1" spc="-275" dirty="0">
                <a:latin typeface="Arial"/>
                <a:cs typeface="Arial"/>
              </a:rPr>
              <a:t>Yönetimi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7466965" cy="295338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5115" marR="186055" indent="-273050">
              <a:lnSpc>
                <a:spcPct val="98900"/>
              </a:lnSpc>
              <a:spcBef>
                <a:spcPts val="1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40" dirty="0">
                <a:latin typeface="Times New Roman"/>
                <a:cs typeface="Times New Roman"/>
              </a:rPr>
              <a:t>Stres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yönetimi, </a:t>
            </a:r>
            <a:r>
              <a:rPr sz="2600" spc="-120" dirty="0">
                <a:latin typeface="Times New Roman"/>
                <a:cs typeface="Times New Roman"/>
              </a:rPr>
              <a:t>sorunla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etme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şeklinizi,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tarzınızı, 	</a:t>
            </a:r>
            <a:r>
              <a:rPr sz="2600" spc="-114" dirty="0">
                <a:latin typeface="Times New Roman"/>
                <a:cs typeface="Times New Roman"/>
              </a:rPr>
              <a:t>düşünce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biçiminizi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hatta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duygularınızı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kapsar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stresi 	</a:t>
            </a:r>
            <a:r>
              <a:rPr sz="2600" spc="-100" dirty="0">
                <a:latin typeface="Times New Roman"/>
                <a:cs typeface="Times New Roman"/>
              </a:rPr>
              <a:t>kontrol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altına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alabilmeniz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için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birçok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yöntem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sunar.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275" dirty="0">
                <a:latin typeface="Times New Roman"/>
                <a:cs typeface="Times New Roman"/>
              </a:rPr>
              <a:t>Bu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yöntemler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hem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bilişsel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davranışsal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olan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hem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de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yaşam 	</a:t>
            </a:r>
            <a:r>
              <a:rPr sz="2600" spc="-135" dirty="0">
                <a:latin typeface="Times New Roman"/>
                <a:cs typeface="Times New Roman"/>
              </a:rPr>
              <a:t>kalitenizi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arttıran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eylemlerden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oluşur.</a:t>
            </a:r>
            <a:r>
              <a:rPr sz="2600" spc="-140" dirty="0">
                <a:latin typeface="Times New Roman"/>
                <a:cs typeface="Times New Roman"/>
              </a:rPr>
              <a:t> Stres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yönetiminin 	</a:t>
            </a:r>
            <a:r>
              <a:rPr sz="2600" spc="-95" dirty="0">
                <a:latin typeface="Times New Roman"/>
                <a:cs typeface="Times New Roman"/>
              </a:rPr>
              <a:t>temel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aşamaları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şunlardır: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95" dirty="0"/>
              <a:t>Temel</a:t>
            </a:r>
            <a:r>
              <a:rPr sz="4000" spc="-145" dirty="0"/>
              <a:t> </a:t>
            </a:r>
            <a:r>
              <a:rPr sz="4000" spc="-80" dirty="0"/>
              <a:t>Aşamalar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83538"/>
            <a:ext cx="7593330" cy="450151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286385" marR="350520" indent="-274320">
              <a:lnSpc>
                <a:spcPts val="2370"/>
              </a:lnSpc>
              <a:spcBef>
                <a:spcPts val="60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b="1" spc="-20" dirty="0">
                <a:latin typeface="Times New Roman"/>
                <a:cs typeface="Times New Roman"/>
              </a:rPr>
              <a:t>Belirleyin: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Stres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yönetimi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hayatınızdaki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</a:t>
            </a:r>
            <a:r>
              <a:rPr sz="2400" spc="-45" dirty="0">
                <a:latin typeface="Times New Roman"/>
                <a:cs typeface="Times New Roman"/>
              </a:rPr>
              <a:t> kaynaklarını </a:t>
            </a:r>
            <a:r>
              <a:rPr sz="2400" spc="-105" dirty="0">
                <a:latin typeface="Times New Roman"/>
                <a:cs typeface="Times New Roman"/>
              </a:rPr>
              <a:t>belirleyerek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başlar.</a:t>
            </a:r>
            <a:r>
              <a:rPr sz="2400" spc="-145" dirty="0">
                <a:latin typeface="Times New Roman"/>
                <a:cs typeface="Times New Roman"/>
              </a:rPr>
              <a:t> </a:t>
            </a:r>
            <a:r>
              <a:rPr sz="2400" spc="-90" dirty="0">
                <a:latin typeface="Times New Roman"/>
                <a:cs typeface="Times New Roman"/>
              </a:rPr>
              <a:t>İlk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olarak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iş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yaşamınızdaki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stresin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kaynağını</a:t>
            </a:r>
            <a:endParaRPr sz="2400">
              <a:latin typeface="Times New Roman"/>
              <a:cs typeface="Times New Roman"/>
            </a:endParaRPr>
          </a:p>
          <a:p>
            <a:pPr marL="286385" marR="862330">
              <a:lnSpc>
                <a:spcPct val="77900"/>
              </a:lnSpc>
              <a:spcBef>
                <a:spcPts val="60"/>
              </a:spcBef>
            </a:pPr>
            <a:r>
              <a:rPr sz="2400" spc="-85" dirty="0">
                <a:latin typeface="Times New Roman"/>
                <a:cs typeface="Times New Roman"/>
              </a:rPr>
              <a:t>bulun.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Böylelikle,</a:t>
            </a:r>
            <a:r>
              <a:rPr sz="2400" spc="-135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stresle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baş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etmeniz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için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gerekli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80" dirty="0">
                <a:latin typeface="Times New Roman"/>
                <a:cs typeface="Times New Roman"/>
              </a:rPr>
              <a:t>ve</a:t>
            </a:r>
            <a:r>
              <a:rPr sz="2400" spc="-10" dirty="0">
                <a:latin typeface="Times New Roman"/>
                <a:cs typeface="Times New Roman"/>
              </a:rPr>
              <a:t> doğru </a:t>
            </a:r>
            <a:r>
              <a:rPr sz="2400" spc="-110" dirty="0">
                <a:latin typeface="Times New Roman"/>
                <a:cs typeface="Times New Roman"/>
              </a:rPr>
              <a:t>eylemleri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5" dirty="0">
                <a:latin typeface="Times New Roman"/>
                <a:cs typeface="Times New Roman"/>
              </a:rPr>
              <a:t>belirleyebilirsiniz.</a:t>
            </a:r>
            <a:endParaRPr sz="2400">
              <a:latin typeface="Times New Roman"/>
              <a:cs typeface="Times New Roman"/>
            </a:endParaRPr>
          </a:p>
          <a:p>
            <a:pPr marL="286385" marR="411480" indent="-274320">
              <a:lnSpc>
                <a:spcPct val="78000"/>
              </a:lnSpc>
              <a:spcBef>
                <a:spcPts val="72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b="1" spc="-40" dirty="0">
                <a:latin typeface="Times New Roman"/>
                <a:cs typeface="Times New Roman"/>
              </a:rPr>
              <a:t>Önleyin:</a:t>
            </a:r>
            <a:r>
              <a:rPr sz="2400" b="1" spc="-13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Stresin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kaynağını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ortadan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kaldırarak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45" dirty="0">
                <a:latin typeface="Times New Roman"/>
                <a:cs typeface="Times New Roman"/>
              </a:rPr>
              <a:t>doğrudan </a:t>
            </a:r>
            <a:r>
              <a:rPr sz="2400" spc="-55" dirty="0">
                <a:latin typeface="Times New Roman"/>
                <a:cs typeface="Times New Roman"/>
              </a:rPr>
              <a:t>önleyebilirsiniz.</a:t>
            </a:r>
            <a:endParaRPr sz="2400">
              <a:latin typeface="Times New Roman"/>
              <a:cs typeface="Times New Roman"/>
            </a:endParaRPr>
          </a:p>
          <a:p>
            <a:pPr marL="286385" marR="562610" indent="-274320">
              <a:lnSpc>
                <a:spcPct val="77900"/>
              </a:lnSpc>
              <a:spcBef>
                <a:spcPts val="720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b="1" spc="-10" dirty="0">
                <a:latin typeface="Times New Roman"/>
                <a:cs typeface="Times New Roman"/>
              </a:rPr>
              <a:t>Değiştirin:</a:t>
            </a:r>
            <a:r>
              <a:rPr sz="2400" b="1" spc="-12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Stresin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60" dirty="0">
                <a:latin typeface="Times New Roman"/>
                <a:cs typeface="Times New Roman"/>
              </a:rPr>
              <a:t>kaynağı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20" dirty="0">
                <a:latin typeface="Times New Roman"/>
                <a:cs typeface="Times New Roman"/>
              </a:rPr>
              <a:t>önlenemiyorsa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onu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değiştirmeyi </a:t>
            </a:r>
            <a:r>
              <a:rPr sz="2400" spc="-55" dirty="0">
                <a:latin typeface="Times New Roman"/>
                <a:cs typeface="Times New Roman"/>
              </a:rPr>
              <a:t>deneyebilirsiniz.</a:t>
            </a:r>
            <a:endParaRPr sz="2400">
              <a:latin typeface="Times New Roman"/>
              <a:cs typeface="Times New Roman"/>
            </a:endParaRPr>
          </a:p>
          <a:p>
            <a:pPr marL="286385" marR="5080" indent="-274320">
              <a:lnSpc>
                <a:spcPts val="2310"/>
              </a:lnSpc>
              <a:spcBef>
                <a:spcPts val="63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b="1" spc="-10" dirty="0">
                <a:latin typeface="Times New Roman"/>
                <a:cs typeface="Times New Roman"/>
              </a:rPr>
              <a:t>Uyum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spc="-80" dirty="0">
                <a:latin typeface="Times New Roman"/>
                <a:cs typeface="Times New Roman"/>
              </a:rPr>
              <a:t>Sağlayın:</a:t>
            </a:r>
            <a:r>
              <a:rPr sz="2400" b="1" spc="-125" dirty="0">
                <a:latin typeface="Times New Roman"/>
                <a:cs typeface="Times New Roman"/>
              </a:rPr>
              <a:t> </a:t>
            </a:r>
            <a:r>
              <a:rPr sz="2400" spc="-125" dirty="0">
                <a:latin typeface="Times New Roman"/>
                <a:cs typeface="Times New Roman"/>
              </a:rPr>
              <a:t>Stres</a:t>
            </a:r>
            <a:r>
              <a:rPr sz="240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kaynağını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değiştiremiyorsanız,</a:t>
            </a:r>
            <a:r>
              <a:rPr sz="2400" spc="-14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beklenti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ve </a:t>
            </a:r>
            <a:r>
              <a:rPr sz="2400" spc="-100" dirty="0">
                <a:latin typeface="Times New Roman"/>
                <a:cs typeface="Times New Roman"/>
              </a:rPr>
              <a:t>tutumlarınızı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değiştirerek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stresli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duruma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uyum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60" dirty="0">
                <a:latin typeface="Times New Roman"/>
                <a:cs typeface="Times New Roman"/>
              </a:rPr>
              <a:t>sağlayabilirsiniz.</a:t>
            </a:r>
            <a:endParaRPr sz="2400">
              <a:latin typeface="Times New Roman"/>
              <a:cs typeface="Times New Roman"/>
            </a:endParaRPr>
          </a:p>
          <a:p>
            <a:pPr marL="286385" marR="268605" indent="-274320">
              <a:lnSpc>
                <a:spcPct val="80000"/>
              </a:lnSpc>
              <a:spcBef>
                <a:spcPts val="615"/>
              </a:spcBef>
              <a:buClr>
                <a:srgbClr val="D24717"/>
              </a:buClr>
              <a:buSzPct val="85416"/>
              <a:buFont typeface="Segoe UI Symbol"/>
              <a:buChar char="⚫"/>
              <a:tabLst>
                <a:tab pos="286385" algn="l"/>
              </a:tabLst>
            </a:pPr>
            <a:r>
              <a:rPr sz="2400" b="1" spc="-90" dirty="0">
                <a:latin typeface="Times New Roman"/>
                <a:cs typeface="Times New Roman"/>
              </a:rPr>
              <a:t>Kabul</a:t>
            </a:r>
            <a:r>
              <a:rPr sz="2400" b="1" spc="-35" dirty="0">
                <a:latin typeface="Times New Roman"/>
                <a:cs typeface="Times New Roman"/>
              </a:rPr>
              <a:t> </a:t>
            </a:r>
            <a:r>
              <a:rPr sz="2400" b="1" spc="-110" dirty="0">
                <a:latin typeface="Times New Roman"/>
                <a:cs typeface="Times New Roman"/>
              </a:rPr>
              <a:t>Edin:</a:t>
            </a:r>
            <a:r>
              <a:rPr sz="2400" b="1" spc="-145" dirty="0">
                <a:latin typeface="Times New Roman"/>
                <a:cs typeface="Times New Roman"/>
              </a:rPr>
              <a:t> </a:t>
            </a:r>
            <a:r>
              <a:rPr sz="2400" spc="-225" dirty="0">
                <a:latin typeface="Times New Roman"/>
                <a:cs typeface="Times New Roman"/>
              </a:rPr>
              <a:t>Bazı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stres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faktörleri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hem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80" dirty="0">
                <a:latin typeface="Times New Roman"/>
                <a:cs typeface="Times New Roman"/>
              </a:rPr>
              <a:t>değiştirilemez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hem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25" dirty="0">
                <a:latin typeface="Times New Roman"/>
                <a:cs typeface="Times New Roman"/>
              </a:rPr>
              <a:t>de </a:t>
            </a:r>
            <a:r>
              <a:rPr sz="2400" spc="-130" dirty="0">
                <a:latin typeface="Times New Roman"/>
                <a:cs typeface="Times New Roman"/>
              </a:rPr>
              <a:t>kaçınılmazdır.</a:t>
            </a:r>
            <a:r>
              <a:rPr sz="2400" spc="-155" dirty="0">
                <a:latin typeface="Times New Roman"/>
                <a:cs typeface="Times New Roman"/>
              </a:rPr>
              <a:t> </a:t>
            </a:r>
            <a:r>
              <a:rPr sz="2400" spc="-180" dirty="0">
                <a:latin typeface="Times New Roman"/>
                <a:cs typeface="Times New Roman"/>
              </a:rPr>
              <a:t>Böyle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85" dirty="0">
                <a:latin typeface="Times New Roman"/>
                <a:cs typeface="Times New Roman"/>
              </a:rPr>
              <a:t>durumlarda,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stresle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110" dirty="0">
                <a:latin typeface="Times New Roman"/>
                <a:cs typeface="Times New Roman"/>
              </a:rPr>
              <a:t>baş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etmenin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105" dirty="0">
                <a:latin typeface="Times New Roman"/>
                <a:cs typeface="Times New Roman"/>
              </a:rPr>
              <a:t>en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50" dirty="0">
                <a:latin typeface="Times New Roman"/>
                <a:cs typeface="Times New Roman"/>
              </a:rPr>
              <a:t>iyi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yolu</a:t>
            </a:r>
            <a:endParaRPr sz="2400">
              <a:latin typeface="Times New Roman"/>
              <a:cs typeface="Times New Roman"/>
            </a:endParaRPr>
          </a:p>
          <a:p>
            <a:pPr marL="286385">
              <a:lnSpc>
                <a:spcPts val="1985"/>
              </a:lnSpc>
            </a:pPr>
            <a:r>
              <a:rPr sz="2400" spc="-95" dirty="0">
                <a:latin typeface="Times New Roman"/>
                <a:cs typeface="Times New Roman"/>
              </a:rPr>
              <a:t>durumu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95" dirty="0">
                <a:latin typeface="Times New Roman"/>
                <a:cs typeface="Times New Roman"/>
              </a:rPr>
              <a:t>olduğu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35" dirty="0">
                <a:latin typeface="Times New Roman"/>
                <a:cs typeface="Times New Roman"/>
              </a:rPr>
              <a:t>gibi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45" dirty="0">
                <a:latin typeface="Times New Roman"/>
                <a:cs typeface="Times New Roman"/>
              </a:rPr>
              <a:t>kabul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100" dirty="0">
                <a:latin typeface="Times New Roman"/>
                <a:cs typeface="Times New Roman"/>
              </a:rPr>
              <a:t>edebilir,</a:t>
            </a:r>
            <a:r>
              <a:rPr sz="2400" spc="-150" dirty="0">
                <a:latin typeface="Times New Roman"/>
                <a:cs typeface="Times New Roman"/>
              </a:rPr>
              <a:t> </a:t>
            </a:r>
            <a:r>
              <a:rPr sz="2400" spc="-65" dirty="0">
                <a:latin typeface="Times New Roman"/>
                <a:cs typeface="Times New Roman"/>
              </a:rPr>
              <a:t>birer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114" dirty="0">
                <a:latin typeface="Times New Roman"/>
                <a:cs typeface="Times New Roman"/>
              </a:rPr>
              <a:t>gelişim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85" dirty="0">
                <a:latin typeface="Times New Roman"/>
                <a:cs typeface="Times New Roman"/>
              </a:rPr>
              <a:t>ve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deneyim</a:t>
            </a:r>
            <a:endParaRPr sz="2400">
              <a:latin typeface="Times New Roman"/>
              <a:cs typeface="Times New Roman"/>
            </a:endParaRPr>
          </a:p>
          <a:p>
            <a:pPr marL="286385">
              <a:lnSpc>
                <a:spcPts val="2565"/>
              </a:lnSpc>
            </a:pPr>
            <a:r>
              <a:rPr sz="2400" spc="-110" dirty="0">
                <a:latin typeface="Times New Roman"/>
                <a:cs typeface="Times New Roman"/>
              </a:rPr>
              <a:t>fırsatı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30" dirty="0">
                <a:latin typeface="Times New Roman"/>
                <a:cs typeface="Times New Roman"/>
              </a:rPr>
              <a:t>olarak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30" dirty="0">
                <a:latin typeface="Times New Roman"/>
                <a:cs typeface="Times New Roman"/>
              </a:rPr>
              <a:t>görebilirsiniz.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600" b="1" spc="-315" dirty="0">
                <a:latin typeface="Arial"/>
                <a:cs typeface="Arial"/>
              </a:rPr>
              <a:t>Böyle</a:t>
            </a:r>
            <a:r>
              <a:rPr sz="3600" b="1" spc="-114" dirty="0">
                <a:latin typeface="Arial"/>
                <a:cs typeface="Arial"/>
              </a:rPr>
              <a:t> </a:t>
            </a:r>
            <a:r>
              <a:rPr sz="3600" b="1" spc="-229" dirty="0">
                <a:latin typeface="Arial"/>
                <a:cs typeface="Arial"/>
              </a:rPr>
              <a:t>bir</a:t>
            </a:r>
            <a:r>
              <a:rPr sz="3600" b="1" spc="-85" dirty="0">
                <a:latin typeface="Arial"/>
                <a:cs typeface="Arial"/>
              </a:rPr>
              <a:t> </a:t>
            </a:r>
            <a:r>
              <a:rPr sz="3600" b="1" spc="-229" dirty="0">
                <a:latin typeface="Arial"/>
                <a:cs typeface="Arial"/>
              </a:rPr>
              <a:t>durumla</a:t>
            </a:r>
            <a:r>
              <a:rPr sz="3600" b="1" spc="-120" dirty="0">
                <a:latin typeface="Arial"/>
                <a:cs typeface="Arial"/>
              </a:rPr>
              <a:t> </a:t>
            </a:r>
            <a:r>
              <a:rPr sz="3600" b="1" spc="-220" dirty="0">
                <a:latin typeface="Arial"/>
                <a:cs typeface="Arial"/>
              </a:rPr>
              <a:t>karşı</a:t>
            </a:r>
            <a:r>
              <a:rPr sz="3600" b="1" spc="-110" dirty="0">
                <a:latin typeface="Arial"/>
                <a:cs typeface="Arial"/>
              </a:rPr>
              <a:t> </a:t>
            </a:r>
            <a:r>
              <a:rPr sz="3600" b="1" spc="-210" dirty="0">
                <a:latin typeface="Arial"/>
                <a:cs typeface="Arial"/>
              </a:rPr>
              <a:t>karşıya </a:t>
            </a:r>
            <a:r>
              <a:rPr sz="3600" b="1" spc="-290" dirty="0">
                <a:latin typeface="Arial"/>
                <a:cs typeface="Arial"/>
              </a:rPr>
              <a:t>olduğunuzu</a:t>
            </a:r>
            <a:r>
              <a:rPr sz="3600" b="1" spc="-110" dirty="0">
                <a:latin typeface="Arial"/>
                <a:cs typeface="Arial"/>
              </a:rPr>
              <a:t> </a:t>
            </a:r>
            <a:r>
              <a:rPr sz="3600" b="1" spc="-290" dirty="0">
                <a:latin typeface="Arial"/>
                <a:cs typeface="Arial"/>
              </a:rPr>
              <a:t>düşünüyorsanız;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7551420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0" dirty="0">
                <a:latin typeface="Times New Roman"/>
                <a:cs typeface="Times New Roman"/>
              </a:rPr>
              <a:t>İşe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başlamanız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gereken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saatten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erken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gidin.Yapılacak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günlük 	</a:t>
            </a:r>
            <a:r>
              <a:rPr sz="2600" spc="-75" dirty="0">
                <a:latin typeface="Times New Roman"/>
                <a:cs typeface="Times New Roman"/>
              </a:rPr>
              <a:t>işlerin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gözden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geçirilmesi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yoğunluk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yaşayacağınız 	</a:t>
            </a:r>
            <a:r>
              <a:rPr sz="2600" spc="-105" dirty="0">
                <a:latin typeface="Times New Roman"/>
                <a:cs typeface="Times New Roman"/>
              </a:rPr>
              <a:t>ortamda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bir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süre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dinginlik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yaşamak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motivasyonu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artıracaktır.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3653409"/>
            <a:ext cx="6724650" cy="81026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85115" marR="5080" indent="-273050">
              <a:lnSpc>
                <a:spcPts val="3050"/>
              </a:lnSpc>
              <a:spcBef>
                <a:spcPts val="26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0" dirty="0">
                <a:latin typeface="Times New Roman"/>
                <a:cs typeface="Times New Roman"/>
              </a:rPr>
              <a:t>İşe</a:t>
            </a:r>
            <a:r>
              <a:rPr sz="2600" spc="-15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uykunuzu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almış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olarak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gidin,</a:t>
            </a:r>
            <a:r>
              <a:rPr sz="2600" spc="-16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stresle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baş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etmek</a:t>
            </a:r>
            <a:r>
              <a:rPr sz="2600" spc="40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ve 	</a:t>
            </a:r>
            <a:r>
              <a:rPr sz="2600" spc="-150" dirty="0">
                <a:latin typeface="Times New Roman"/>
                <a:cs typeface="Times New Roman"/>
              </a:rPr>
              <a:t>konsantrasyon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için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kaliteli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bir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uyku</a:t>
            </a:r>
            <a:r>
              <a:rPr sz="2600" spc="36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önemlidir.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611109" cy="3349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85115" marR="189230" indent="-273050">
              <a:lnSpc>
                <a:spcPct val="99300"/>
              </a:lnSpc>
              <a:spcBef>
                <a:spcPts val="12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55" dirty="0">
                <a:latin typeface="Times New Roman"/>
                <a:cs typeface="Times New Roman"/>
              </a:rPr>
              <a:t>Kendine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dikkat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etmek,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tarzını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değiştirmek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değildir. 	</a:t>
            </a:r>
            <a:r>
              <a:rPr sz="2600" spc="-140" dirty="0">
                <a:latin typeface="Times New Roman"/>
                <a:cs typeface="Times New Roman"/>
              </a:rPr>
              <a:t>Düzenli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beslenme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spor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günlük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yaşamda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kendinizi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enerjik 	</a:t>
            </a:r>
            <a:r>
              <a:rPr sz="2600" spc="-130" dirty="0">
                <a:latin typeface="Times New Roman"/>
                <a:cs typeface="Times New Roman"/>
              </a:rPr>
              <a:t>hissetmenizi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90" dirty="0">
                <a:latin typeface="Times New Roman"/>
                <a:cs typeface="Times New Roman"/>
              </a:rPr>
              <a:t>sağlayacak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sorunlar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baş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etmede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sizi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güçlü 	</a:t>
            </a:r>
            <a:r>
              <a:rPr sz="2600" spc="-40" dirty="0">
                <a:latin typeface="Times New Roman"/>
                <a:cs typeface="Times New Roman"/>
              </a:rPr>
              <a:t>kılacaktır.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6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ts val="305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Times New Roman"/>
                <a:cs typeface="Times New Roman"/>
              </a:rPr>
              <a:t>İş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yerinde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yapılması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gerekenler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ile,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zorunlu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olanlar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arasındaki 	</a:t>
            </a:r>
            <a:r>
              <a:rPr sz="2600" spc="-160" dirty="0">
                <a:latin typeface="Times New Roman"/>
                <a:cs typeface="Times New Roman"/>
              </a:rPr>
              <a:t>dengeyi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iyi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kurmalısınız.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Bazen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zorunluluklar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listesini</a:t>
            </a:r>
            <a:endParaRPr sz="2600">
              <a:latin typeface="Times New Roman"/>
              <a:cs typeface="Times New Roman"/>
            </a:endParaRPr>
          </a:p>
          <a:p>
            <a:pPr marL="286385">
              <a:lnSpc>
                <a:spcPts val="3105"/>
              </a:lnSpc>
              <a:tabLst>
                <a:tab pos="810895" algn="l"/>
              </a:tabLst>
            </a:pPr>
            <a:r>
              <a:rPr sz="2600" spc="-25" dirty="0">
                <a:latin typeface="Times New Roman"/>
                <a:cs typeface="Times New Roman"/>
              </a:rPr>
              <a:t>siz</a:t>
            </a:r>
            <a:r>
              <a:rPr sz="2600" dirty="0">
                <a:latin typeface="Times New Roman"/>
                <a:cs typeface="Times New Roman"/>
              </a:rPr>
              <a:t>	</a:t>
            </a:r>
            <a:r>
              <a:rPr sz="2600" spc="-100" dirty="0">
                <a:latin typeface="Times New Roman"/>
                <a:cs typeface="Times New Roman"/>
              </a:rPr>
              <a:t>yoğunlaştırıyor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40" dirty="0">
                <a:latin typeface="Times New Roman"/>
                <a:cs typeface="Times New Roman"/>
              </a:rPr>
              <a:t>olabilirsiniz.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189470" cy="374586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285115" marR="5080" indent="-273050">
              <a:lnSpc>
                <a:spcPct val="99300"/>
              </a:lnSpc>
              <a:spcBef>
                <a:spcPts val="12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85" dirty="0">
                <a:latin typeface="Times New Roman"/>
                <a:cs typeface="Times New Roman"/>
              </a:rPr>
              <a:t>Sadece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işe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odaklanarak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kendi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fiziksel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ve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ruhsal 	</a:t>
            </a:r>
            <a:r>
              <a:rPr sz="2600" spc="-125" dirty="0">
                <a:latin typeface="Times New Roman"/>
                <a:cs typeface="Times New Roman"/>
              </a:rPr>
              <a:t>gereksinimlerinizi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ihmal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etmeyin.</a:t>
            </a:r>
            <a:r>
              <a:rPr sz="2600" spc="-13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Ruhunuzun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beslenmeye 	</a:t>
            </a:r>
            <a:r>
              <a:rPr sz="2600" spc="-150" dirty="0">
                <a:latin typeface="Times New Roman"/>
                <a:cs typeface="Times New Roman"/>
              </a:rPr>
              <a:t>ihtiyacı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var,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sadece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işe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odaklanmış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bir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ruhunuzu 	beslemez.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86995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60" dirty="0">
                <a:latin typeface="Times New Roman"/>
                <a:cs typeface="Times New Roman"/>
              </a:rPr>
              <a:t>Ailenize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arkadaşlarınıza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ayırdığınız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zaman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25" dirty="0">
                <a:latin typeface="Times New Roman"/>
                <a:cs typeface="Times New Roman"/>
              </a:rPr>
              <a:t> işe 	</a:t>
            </a:r>
            <a:r>
              <a:rPr sz="2600" spc="-145" dirty="0">
                <a:latin typeface="Times New Roman"/>
                <a:cs typeface="Times New Roman"/>
              </a:rPr>
              <a:t>ayırdığınız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90" dirty="0">
                <a:latin typeface="Times New Roman"/>
                <a:cs typeface="Times New Roman"/>
              </a:rPr>
              <a:t>zaman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arasında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denge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kurmalısınız.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Sevdiğiniz 	</a:t>
            </a:r>
            <a:r>
              <a:rPr sz="2600" spc="-145" dirty="0">
                <a:latin typeface="Times New Roman"/>
                <a:cs typeface="Times New Roman"/>
              </a:rPr>
              <a:t>insanlar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kuracağınız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etkin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iletişimin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yaşamın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tüm 	</a:t>
            </a:r>
            <a:r>
              <a:rPr sz="2600" spc="-145" dirty="0">
                <a:latin typeface="Times New Roman"/>
                <a:cs typeface="Times New Roman"/>
              </a:rPr>
              <a:t>alanlarına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pozitif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yansıyacağını</a:t>
            </a:r>
            <a:r>
              <a:rPr sz="2600" spc="-10" dirty="0">
                <a:latin typeface="Times New Roman"/>
                <a:cs typeface="Times New Roman"/>
              </a:rPr>
              <a:t> unutmayın.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462520" cy="120650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5115" marR="5080" indent="-273050">
              <a:lnSpc>
                <a:spcPct val="98900"/>
              </a:lnSpc>
              <a:spcBef>
                <a:spcPts val="1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Times New Roman"/>
                <a:cs typeface="Times New Roman"/>
              </a:rPr>
              <a:t>İş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yerinde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görev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sorumlulukları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paylaşabileceğiniz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Times New Roman"/>
                <a:cs typeface="Times New Roman"/>
              </a:rPr>
              <a:t>kişiler 	</a:t>
            </a:r>
            <a:r>
              <a:rPr sz="2600" spc="-110" dirty="0">
                <a:latin typeface="Times New Roman"/>
                <a:cs typeface="Times New Roman"/>
              </a:rPr>
              <a:t>olduğunu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unutmayın.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Her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adım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sizin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kontrolünüzde 	</a:t>
            </a:r>
            <a:r>
              <a:rPr sz="2600" spc="-70" dirty="0">
                <a:latin typeface="Times New Roman"/>
                <a:cs typeface="Times New Roman"/>
              </a:rPr>
              <a:t>olmayabilir.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3653409"/>
            <a:ext cx="6533515" cy="1215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0" dirty="0">
                <a:latin typeface="Times New Roman"/>
                <a:cs typeface="Times New Roman"/>
              </a:rPr>
              <a:t>İşe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dair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öncelikli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yapmanız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gerekenleri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belirlemek, 	</a:t>
            </a:r>
            <a:r>
              <a:rPr sz="2600" spc="-135" dirty="0">
                <a:latin typeface="Times New Roman"/>
                <a:cs typeface="Times New Roman"/>
              </a:rPr>
              <a:t>hoşlanmadığınız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şeylere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öncelik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vermek,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günün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geri 	</a:t>
            </a:r>
            <a:r>
              <a:rPr sz="2600" spc="-165" dirty="0">
                <a:latin typeface="Times New Roman"/>
                <a:cs typeface="Times New Roman"/>
              </a:rPr>
              <a:t>kalanında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gerginliği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Times New Roman"/>
                <a:cs typeface="Times New Roman"/>
              </a:rPr>
              <a:t>azaltacaktır.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59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Stres</a:t>
            </a:r>
            <a:r>
              <a:rPr sz="3600" spc="-85" dirty="0"/>
              <a:t> </a:t>
            </a:r>
            <a:r>
              <a:rPr sz="3600" spc="-10" dirty="0"/>
              <a:t>Nedir?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688340" y="1732610"/>
            <a:ext cx="2023745" cy="4217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75" dirty="0">
                <a:latin typeface="Times New Roman"/>
                <a:cs typeface="Times New Roman"/>
              </a:rPr>
              <a:t>Sürekli</a:t>
            </a:r>
            <a:r>
              <a:rPr sz="3000" spc="-25" dirty="0">
                <a:latin typeface="Times New Roman"/>
                <a:cs typeface="Times New Roman"/>
              </a:rPr>
              <a:t> </a:t>
            </a:r>
            <a:r>
              <a:rPr sz="3000" spc="-114" dirty="0">
                <a:latin typeface="Times New Roman"/>
                <a:cs typeface="Times New Roman"/>
              </a:rPr>
              <a:t>uyaran </a:t>
            </a:r>
            <a:r>
              <a:rPr sz="3000" spc="-10" dirty="0">
                <a:latin typeface="Times New Roman"/>
                <a:cs typeface="Times New Roman"/>
              </a:rPr>
              <a:t>altında </a:t>
            </a:r>
            <a:r>
              <a:rPr sz="3000" spc="-145" dirty="0">
                <a:latin typeface="Times New Roman"/>
                <a:cs typeface="Times New Roman"/>
              </a:rPr>
              <a:t>bulunup</a:t>
            </a:r>
            <a:r>
              <a:rPr sz="3000" spc="-45" dirty="0">
                <a:latin typeface="Times New Roman"/>
                <a:cs typeface="Times New Roman"/>
              </a:rPr>
              <a:t> </a:t>
            </a:r>
            <a:r>
              <a:rPr sz="3000" spc="-25" dirty="0">
                <a:latin typeface="Times New Roman"/>
                <a:cs typeface="Times New Roman"/>
              </a:rPr>
              <a:t>da </a:t>
            </a:r>
            <a:r>
              <a:rPr sz="3000" spc="-145" dirty="0">
                <a:latin typeface="Times New Roman"/>
                <a:cs typeface="Times New Roman"/>
              </a:rPr>
              <a:t>gerilim</a:t>
            </a:r>
            <a:r>
              <a:rPr sz="3000" spc="-15" dirty="0">
                <a:latin typeface="Times New Roman"/>
                <a:cs typeface="Times New Roman"/>
              </a:rPr>
              <a:t> </a:t>
            </a:r>
            <a:r>
              <a:rPr sz="3000" spc="-160" dirty="0">
                <a:latin typeface="Times New Roman"/>
                <a:cs typeface="Times New Roman"/>
              </a:rPr>
              <a:t>halinin </a:t>
            </a:r>
            <a:r>
              <a:rPr sz="3000" spc="-10" dirty="0">
                <a:latin typeface="Times New Roman"/>
                <a:cs typeface="Times New Roman"/>
              </a:rPr>
              <a:t>sürekli </a:t>
            </a:r>
            <a:r>
              <a:rPr sz="3000" spc="-90" dirty="0">
                <a:latin typeface="Times New Roman"/>
                <a:cs typeface="Times New Roman"/>
              </a:rPr>
              <a:t>yaşanması </a:t>
            </a:r>
            <a:r>
              <a:rPr sz="3000" spc="-10" dirty="0">
                <a:latin typeface="Times New Roman"/>
                <a:cs typeface="Times New Roman"/>
              </a:rPr>
              <a:t>durumuna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000" spc="-220" dirty="0">
                <a:latin typeface="Times New Roman"/>
                <a:cs typeface="Times New Roman"/>
              </a:rPr>
              <a:t>kısaca</a:t>
            </a:r>
            <a:r>
              <a:rPr sz="3000" spc="-20" dirty="0">
                <a:latin typeface="Times New Roman"/>
                <a:cs typeface="Times New Roman"/>
              </a:rPr>
              <a:t> </a:t>
            </a:r>
            <a:r>
              <a:rPr sz="3000" b="1" spc="-10" dirty="0">
                <a:latin typeface="Times New Roman"/>
                <a:cs typeface="Times New Roman"/>
              </a:rPr>
              <a:t>stres</a:t>
            </a:r>
            <a:endParaRPr sz="3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3000" spc="-10" dirty="0">
                <a:latin typeface="Times New Roman"/>
                <a:cs typeface="Times New Roman"/>
              </a:rPr>
              <a:t>diyoruz.</a:t>
            </a:r>
            <a:endParaRPr sz="30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unnamed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90900" y="2219325"/>
            <a:ext cx="4876800" cy="325755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593965" cy="3593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ts val="3085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30" dirty="0">
                <a:latin typeface="Times New Roman"/>
                <a:cs typeface="Times New Roman"/>
              </a:rPr>
              <a:t>Birlikte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çalıştığınız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kişiler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olumlu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iletişim,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iş</a:t>
            </a:r>
            <a:endParaRPr sz="2600">
              <a:latin typeface="Times New Roman"/>
              <a:cs typeface="Times New Roman"/>
            </a:endParaRPr>
          </a:p>
          <a:p>
            <a:pPr marL="286385">
              <a:lnSpc>
                <a:spcPts val="3085"/>
              </a:lnSpc>
            </a:pPr>
            <a:r>
              <a:rPr sz="2600" spc="-65" dirty="0">
                <a:latin typeface="Times New Roman"/>
                <a:cs typeface="Times New Roman"/>
              </a:rPr>
              <a:t>stresini</a:t>
            </a:r>
            <a:r>
              <a:rPr sz="2600" spc="33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azaltmada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önemli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bir </a:t>
            </a:r>
            <a:r>
              <a:rPr sz="2600" spc="-105" dirty="0">
                <a:latin typeface="Times New Roman"/>
                <a:cs typeface="Times New Roman"/>
              </a:rPr>
              <a:t>faktördür.</a:t>
            </a:r>
            <a:r>
              <a:rPr sz="2600" spc="-170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Ortak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sorunların</a:t>
            </a:r>
            <a:endParaRPr sz="2600">
              <a:latin typeface="Times New Roman"/>
              <a:cs typeface="Times New Roman"/>
            </a:endParaRPr>
          </a:p>
          <a:p>
            <a:pPr marL="286385" marR="5080">
              <a:lnSpc>
                <a:spcPct val="100000"/>
              </a:lnSpc>
              <a:spcBef>
                <a:spcPts val="70"/>
              </a:spcBef>
            </a:pPr>
            <a:r>
              <a:rPr sz="2600" spc="-165" dirty="0">
                <a:latin typeface="Times New Roman"/>
                <a:cs typeface="Times New Roman"/>
              </a:rPr>
              <a:t>paylaşımı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sizi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rahatlatabilir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farklı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baş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etme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yolları </a:t>
            </a:r>
            <a:r>
              <a:rPr sz="2600" spc="-160" dirty="0">
                <a:latin typeface="Times New Roman"/>
                <a:cs typeface="Times New Roman"/>
              </a:rPr>
              <a:t>konusunda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farkındalığınızı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arttırabilir.</a:t>
            </a:r>
            <a:r>
              <a:rPr sz="2600" spc="-320" dirty="0">
                <a:latin typeface="Times New Roman"/>
                <a:cs typeface="Times New Roman"/>
              </a:rPr>
              <a:t> </a:t>
            </a:r>
            <a:r>
              <a:rPr sz="2600" spc="-204" dirty="0">
                <a:latin typeface="Times New Roman"/>
                <a:cs typeface="Times New Roman"/>
              </a:rPr>
              <a:t>Ancak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pek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çok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şey </a:t>
            </a:r>
            <a:r>
              <a:rPr sz="2600" spc="-105" dirty="0">
                <a:latin typeface="Times New Roman"/>
                <a:cs typeface="Times New Roman"/>
              </a:rPr>
              <a:t>gibi,</a:t>
            </a:r>
            <a:r>
              <a:rPr sz="2600" spc="-15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diğerlerinin</a:t>
            </a:r>
            <a:r>
              <a:rPr sz="2600" spc="-9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olayları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algılayışını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da</a:t>
            </a:r>
            <a:r>
              <a:rPr sz="2600" spc="44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kontrol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edemeyiz. </a:t>
            </a:r>
            <a:r>
              <a:rPr sz="2600" spc="-135" dirty="0">
                <a:latin typeface="Times New Roman"/>
                <a:cs typeface="Times New Roman"/>
              </a:rPr>
              <a:t>Profesyonel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yaşam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ikisi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arasındaki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dengeyi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iyi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kurmayı </a:t>
            </a:r>
            <a:r>
              <a:rPr sz="2600" spc="-85" dirty="0">
                <a:latin typeface="Times New Roman"/>
                <a:cs typeface="Times New Roman"/>
              </a:rPr>
              <a:t>gerektirir.</a:t>
            </a:r>
            <a:r>
              <a:rPr sz="2600" spc="-17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Kişilerin</a:t>
            </a:r>
            <a:r>
              <a:rPr sz="2600" spc="-7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sorunları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farklı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algılayabileceğini</a:t>
            </a:r>
            <a:r>
              <a:rPr sz="2600" spc="4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bilmek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bazen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onların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üzerindeki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stresten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ziyade;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kendi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düşünce</a:t>
            </a:r>
            <a:r>
              <a:rPr sz="2600" spc="-25" dirty="0">
                <a:latin typeface="Times New Roman"/>
                <a:cs typeface="Times New Roman"/>
              </a:rPr>
              <a:t> ve </a:t>
            </a:r>
            <a:r>
              <a:rPr sz="2600" spc="-150" dirty="0">
                <a:latin typeface="Times New Roman"/>
                <a:cs typeface="Times New Roman"/>
              </a:rPr>
              <a:t>duygularımızda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odaklanmak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gerektiğini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unutmamak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gerekir.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374255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85" dirty="0">
                <a:latin typeface="Times New Roman"/>
                <a:cs typeface="Times New Roman"/>
              </a:rPr>
              <a:t>Yaptığımız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her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şeyi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mükemmel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sonuçlandıramayız.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20" dirty="0">
                <a:latin typeface="Times New Roman"/>
                <a:cs typeface="Times New Roman"/>
              </a:rPr>
              <a:t>Hata 	</a:t>
            </a:r>
            <a:r>
              <a:rPr sz="2600" spc="-155" dirty="0">
                <a:latin typeface="Times New Roman"/>
                <a:cs typeface="Times New Roman"/>
              </a:rPr>
              <a:t>yapabiliriz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bazı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hatalar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çok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bileşenlidir;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hata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bizimle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ilgili 	</a:t>
            </a:r>
            <a:r>
              <a:rPr sz="2600" spc="-150" dirty="0">
                <a:latin typeface="Times New Roman"/>
                <a:cs typeface="Times New Roman"/>
              </a:rPr>
              <a:t>ise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kaynağını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öğrenir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tekrarını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engellemeye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çalışırız.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3653409"/>
            <a:ext cx="7419340" cy="1215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90" dirty="0">
                <a:latin typeface="Times New Roman"/>
                <a:cs typeface="Times New Roman"/>
              </a:rPr>
              <a:t>Oluşan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hatalar,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işleyiş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kurumsal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yapı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ilgili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olabilir, 	</a:t>
            </a:r>
            <a:r>
              <a:rPr sz="2600" spc="-150" dirty="0">
                <a:latin typeface="Times New Roman"/>
                <a:cs typeface="Times New Roman"/>
              </a:rPr>
              <a:t>bu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durumu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işveren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240" dirty="0">
                <a:latin typeface="Times New Roman"/>
                <a:cs typeface="Times New Roman"/>
              </a:rPr>
              <a:t>ya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yönetim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kadrosu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paylaşmalıyız. 	</a:t>
            </a:r>
            <a:r>
              <a:rPr sz="2600" spc="-275" dirty="0">
                <a:latin typeface="Times New Roman"/>
                <a:cs typeface="Times New Roman"/>
              </a:rPr>
              <a:t>Bu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paylaşım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bireysel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kurumsal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verimi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artıracaktır.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33830"/>
            <a:ext cx="7437120" cy="25565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204" dirty="0">
                <a:latin typeface="Times New Roman"/>
                <a:cs typeface="Times New Roman"/>
              </a:rPr>
              <a:t>Yardımcı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personel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ilgili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sorunlarda;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2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993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25" dirty="0">
                <a:latin typeface="Times New Roman"/>
                <a:cs typeface="Times New Roman"/>
              </a:rPr>
              <a:t>Beklentilerin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ifadesi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ancak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bunun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yanında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işleyişteki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mevcut 	</a:t>
            </a:r>
            <a:r>
              <a:rPr sz="2600" spc="-130" dirty="0">
                <a:latin typeface="Times New Roman"/>
                <a:cs typeface="Times New Roman"/>
              </a:rPr>
              <a:t>güçlükler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konusunda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fikir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alışverişi;</a:t>
            </a:r>
            <a:r>
              <a:rPr sz="2600" spc="-110" dirty="0">
                <a:latin typeface="Times New Roman"/>
                <a:cs typeface="Times New Roman"/>
              </a:rPr>
              <a:t> </a:t>
            </a:r>
            <a:r>
              <a:rPr sz="2600" spc="-30" dirty="0">
                <a:latin typeface="Times New Roman"/>
                <a:cs typeface="Times New Roman"/>
              </a:rPr>
              <a:t>iş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yükünü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azaltmada, 	</a:t>
            </a:r>
            <a:r>
              <a:rPr sz="2600" spc="-150" dirty="0">
                <a:latin typeface="Times New Roman"/>
                <a:cs typeface="Times New Roman"/>
              </a:rPr>
              <a:t>çalışma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ortamındaki</a:t>
            </a:r>
            <a:r>
              <a:rPr sz="2600" spc="-6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çatışmaların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çözümünde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dirty="0">
                <a:latin typeface="Times New Roman"/>
                <a:cs typeface="Times New Roman"/>
              </a:rPr>
              <a:t>ve</a:t>
            </a:r>
            <a:r>
              <a:rPr sz="2600" spc="45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iş 	</a:t>
            </a:r>
            <a:r>
              <a:rPr sz="2600" spc="-155" dirty="0">
                <a:latin typeface="Times New Roman"/>
                <a:cs typeface="Times New Roman"/>
              </a:rPr>
              <a:t>doyumunun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artmasında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önemli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rol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oynar.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42974"/>
            <a:ext cx="7469505" cy="2791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30" dirty="0">
                <a:latin typeface="Times New Roman"/>
                <a:cs typeface="Times New Roman"/>
              </a:rPr>
              <a:t>Birlikte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çalışılan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kişiler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ile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oluşan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çatışmalarda;</a:t>
            </a:r>
            <a:r>
              <a:rPr sz="2600" spc="-10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kendi</a:t>
            </a:r>
            <a:endParaRPr sz="2600">
              <a:latin typeface="Times New Roman"/>
              <a:cs typeface="Times New Roman"/>
            </a:endParaRPr>
          </a:p>
          <a:p>
            <a:pPr marL="286385" marR="5080">
              <a:lnSpc>
                <a:spcPct val="100000"/>
              </a:lnSpc>
            </a:pPr>
            <a:r>
              <a:rPr sz="2600" spc="-155" dirty="0">
                <a:latin typeface="Times New Roman"/>
                <a:cs typeface="Times New Roman"/>
              </a:rPr>
              <a:t>duygularımız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80" dirty="0">
                <a:latin typeface="Times New Roman"/>
                <a:cs typeface="Times New Roman"/>
              </a:rPr>
              <a:t>birlikte,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karşımızdaki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kişinin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duygularını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da </a:t>
            </a:r>
            <a:r>
              <a:rPr sz="2600" spc="-160" dirty="0">
                <a:latin typeface="Times New Roman"/>
                <a:cs typeface="Times New Roman"/>
              </a:rPr>
              <a:t>sözel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235" dirty="0">
                <a:latin typeface="Times New Roman"/>
                <a:cs typeface="Times New Roman"/>
              </a:rPr>
              <a:t>ya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davranışsal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ipuçları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04" dirty="0">
                <a:latin typeface="Times New Roman"/>
                <a:cs typeface="Times New Roman"/>
              </a:rPr>
              <a:t>anlamaya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çalışmak,</a:t>
            </a:r>
            <a:r>
              <a:rPr sz="2600" spc="-13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bu </a:t>
            </a:r>
            <a:r>
              <a:rPr sz="2600" spc="-95" dirty="0">
                <a:latin typeface="Times New Roman"/>
                <a:cs typeface="Times New Roman"/>
              </a:rPr>
              <a:t>kişiler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ile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yaşanmış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geçmiş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deneyimlerin,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oluşturduğu</a:t>
            </a:r>
            <a:endParaRPr sz="2600">
              <a:latin typeface="Times New Roman"/>
              <a:cs typeface="Times New Roman"/>
            </a:endParaRPr>
          </a:p>
          <a:p>
            <a:pPr marL="286385">
              <a:lnSpc>
                <a:spcPts val="3050"/>
              </a:lnSpc>
            </a:pPr>
            <a:r>
              <a:rPr sz="2600" spc="-150" dirty="0">
                <a:latin typeface="Times New Roman"/>
                <a:cs typeface="Times New Roman"/>
              </a:rPr>
              <a:t>duygulardan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arınarak,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90" dirty="0">
                <a:latin typeface="Times New Roman"/>
                <a:cs typeface="Times New Roman"/>
              </a:rPr>
              <a:t>ana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odaklanmak</a:t>
            </a:r>
            <a:r>
              <a:rPr sz="2600" spc="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önemlidir.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Bazen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50" dirty="0">
                <a:latin typeface="Times New Roman"/>
                <a:cs typeface="Times New Roman"/>
              </a:rPr>
              <a:t>aynı</a:t>
            </a:r>
            <a:endParaRPr sz="2600">
              <a:latin typeface="Times New Roman"/>
              <a:cs typeface="Times New Roman"/>
            </a:endParaRPr>
          </a:p>
          <a:p>
            <a:pPr marL="286385" marR="132080">
              <a:lnSpc>
                <a:spcPts val="3050"/>
              </a:lnSpc>
              <a:spcBef>
                <a:spcPts val="234"/>
              </a:spcBef>
            </a:pPr>
            <a:r>
              <a:rPr sz="2600" spc="-125" dirty="0">
                <a:latin typeface="Times New Roman"/>
                <a:cs typeface="Times New Roman"/>
              </a:rPr>
              <a:t>fikirde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olmasak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bile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çatışma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sürüyorsa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sonlandırmak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yararlı </a:t>
            </a:r>
            <a:r>
              <a:rPr sz="2600" spc="-25" dirty="0">
                <a:latin typeface="Times New Roman"/>
                <a:cs typeface="Times New Roman"/>
              </a:rPr>
              <a:t>olacaktır.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759142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465" dirty="0">
                <a:latin typeface="Arial"/>
                <a:cs typeface="Arial"/>
              </a:rPr>
              <a:t>STRESLE</a:t>
            </a:r>
            <a:r>
              <a:rPr sz="4000" b="1" spc="-120" dirty="0">
                <a:latin typeface="Arial"/>
                <a:cs typeface="Arial"/>
              </a:rPr>
              <a:t> </a:t>
            </a:r>
            <a:r>
              <a:rPr sz="4000" b="1" spc="-490" dirty="0">
                <a:latin typeface="Arial"/>
                <a:cs typeface="Arial"/>
              </a:rPr>
              <a:t>BAŞAÇIKMA</a:t>
            </a:r>
            <a:r>
              <a:rPr sz="4000" b="1" spc="-125" dirty="0">
                <a:latin typeface="Arial"/>
                <a:cs typeface="Arial"/>
              </a:rPr>
              <a:t> </a:t>
            </a:r>
            <a:r>
              <a:rPr sz="4000" b="1" spc="-425" dirty="0">
                <a:latin typeface="Arial"/>
                <a:cs typeface="Arial"/>
              </a:rPr>
              <a:t>YÖNTEMLERİ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626745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75" dirty="0">
                <a:solidFill>
                  <a:srgbClr val="696363"/>
                </a:solidFill>
                <a:latin typeface="Times New Roman"/>
                <a:cs typeface="Times New Roman"/>
              </a:rPr>
              <a:t>ETKİSİZ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20" dirty="0">
                <a:solidFill>
                  <a:srgbClr val="696363"/>
                </a:solidFill>
                <a:latin typeface="Times New Roman"/>
                <a:cs typeface="Times New Roman"/>
              </a:rPr>
              <a:t>(İŞLEVSEL</a:t>
            </a:r>
            <a:r>
              <a:rPr sz="2600" spc="-30" dirty="0">
                <a:solidFill>
                  <a:srgbClr val="696363"/>
                </a:solidFill>
                <a:latin typeface="Times New Roman"/>
                <a:cs typeface="Times New Roman"/>
              </a:rPr>
              <a:t> </a:t>
            </a:r>
            <a:r>
              <a:rPr sz="2600" spc="-265" dirty="0">
                <a:solidFill>
                  <a:srgbClr val="696363"/>
                </a:solidFill>
                <a:latin typeface="Times New Roman"/>
                <a:cs typeface="Times New Roman"/>
              </a:rPr>
              <a:t>OLMAYAN)YÖNTEMLER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2924936"/>
            <a:ext cx="7632827" cy="2619375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10" dirty="0">
                <a:solidFill>
                  <a:srgbClr val="FF0000"/>
                </a:solidFill>
              </a:rPr>
              <a:t>İşlevsel</a:t>
            </a:r>
            <a:r>
              <a:rPr sz="4000" spc="-155" dirty="0">
                <a:solidFill>
                  <a:srgbClr val="FF0000"/>
                </a:solidFill>
              </a:rPr>
              <a:t> </a:t>
            </a:r>
            <a:r>
              <a:rPr sz="4000" spc="-90" dirty="0">
                <a:solidFill>
                  <a:srgbClr val="FF0000"/>
                </a:solidFill>
              </a:rPr>
              <a:t>Olmayan</a:t>
            </a:r>
            <a:r>
              <a:rPr sz="4000" spc="-160" dirty="0">
                <a:solidFill>
                  <a:srgbClr val="FF0000"/>
                </a:solidFill>
              </a:rPr>
              <a:t> </a:t>
            </a:r>
            <a:r>
              <a:rPr sz="4000" spc="-45" dirty="0">
                <a:solidFill>
                  <a:srgbClr val="FF0000"/>
                </a:solidFill>
              </a:rPr>
              <a:t>Yöntemler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374394"/>
            <a:ext cx="7359015" cy="26390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14" dirty="0">
                <a:latin typeface="Times New Roman"/>
                <a:cs typeface="Times New Roman"/>
              </a:rPr>
              <a:t>Saldırganlık/öfke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patlamaları</a:t>
            </a:r>
            <a:endParaRPr sz="2600">
              <a:latin typeface="Times New Roman"/>
              <a:cs typeface="Times New Roman"/>
            </a:endParaRPr>
          </a:p>
          <a:p>
            <a:pPr marL="285115" marR="5080" indent="-273050">
              <a:lnSpc>
                <a:spcPct val="80000"/>
              </a:lnSpc>
              <a:spcBef>
                <a:spcPts val="67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225" dirty="0">
                <a:latin typeface="Times New Roman"/>
                <a:cs typeface="Times New Roman"/>
              </a:rPr>
              <a:t>Savunma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mekanizmalarının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aşırı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kullanımı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(bastırma,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karşıt 	</a:t>
            </a:r>
            <a:r>
              <a:rPr sz="2600" spc="-105" dirty="0">
                <a:latin typeface="Times New Roman"/>
                <a:cs typeface="Times New Roman"/>
              </a:rPr>
              <a:t>tepki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geliştirme,</a:t>
            </a:r>
            <a:r>
              <a:rPr sz="2600" spc="-125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yön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değiştirme…)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ts val="3025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0" dirty="0">
                <a:latin typeface="Times New Roman"/>
                <a:cs typeface="Times New Roman"/>
              </a:rPr>
              <a:t>Sigara,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alkol,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ilaç,</a:t>
            </a:r>
            <a:r>
              <a:rPr sz="2600" spc="-1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madde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kullanımı</a:t>
            </a: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ts val="3110"/>
              </a:lnSpc>
              <a:spcBef>
                <a:spcPts val="5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0" dirty="0">
                <a:latin typeface="Times New Roman"/>
                <a:cs typeface="Times New Roman"/>
              </a:rPr>
              <a:t>Alışveriş</a:t>
            </a:r>
            <a:endParaRPr sz="2600">
              <a:latin typeface="Times New Roman"/>
              <a:cs typeface="Times New Roman"/>
            </a:endParaRPr>
          </a:p>
          <a:p>
            <a:pPr marL="285115" marR="27940" indent="-273050">
              <a:lnSpc>
                <a:spcPct val="80000"/>
              </a:lnSpc>
              <a:spcBef>
                <a:spcPts val="61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80" dirty="0">
                <a:latin typeface="Times New Roman"/>
                <a:cs typeface="Times New Roman"/>
              </a:rPr>
              <a:t>Geri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çekilme,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pasifleşip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içe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kapanma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(bu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kişiler,</a:t>
            </a:r>
            <a:r>
              <a:rPr sz="2600" spc="-14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yaşadıkları 	</a:t>
            </a:r>
            <a:r>
              <a:rPr sz="2600" spc="-105" dirty="0">
                <a:latin typeface="Times New Roman"/>
                <a:cs typeface="Times New Roman"/>
              </a:rPr>
              <a:t>sorunları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paylaşmayarak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içlerinde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biriktirirler)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71285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ETKİLİ</a:t>
            </a:r>
            <a:r>
              <a:rPr sz="4000" spc="-170" dirty="0"/>
              <a:t> </a:t>
            </a:r>
            <a:r>
              <a:rPr sz="4000" spc="-110" dirty="0"/>
              <a:t>BAŞA</a:t>
            </a:r>
            <a:r>
              <a:rPr sz="4000" spc="-140" dirty="0"/>
              <a:t> </a:t>
            </a:r>
            <a:r>
              <a:rPr sz="4000" spc="-25" dirty="0"/>
              <a:t>ÇIKMA</a:t>
            </a:r>
            <a:r>
              <a:rPr sz="4000" spc="-155" dirty="0"/>
              <a:t> </a:t>
            </a:r>
            <a:r>
              <a:rPr sz="4000" spc="-10" dirty="0"/>
              <a:t>YÖNTEMLERİ</a:t>
            </a:r>
            <a:endParaRPr sz="40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285115" marR="45720" indent="-273050">
              <a:lnSpc>
                <a:spcPct val="90000"/>
              </a:lnSpc>
              <a:spcBef>
                <a:spcPts val="41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b="1" i="1" spc="-30" dirty="0">
                <a:latin typeface="Times New Roman"/>
                <a:cs typeface="Times New Roman"/>
              </a:rPr>
              <a:t>Düzenli</a:t>
            </a:r>
            <a:r>
              <a:rPr b="1" i="1" spc="-90" dirty="0">
                <a:latin typeface="Times New Roman"/>
                <a:cs typeface="Times New Roman"/>
              </a:rPr>
              <a:t> </a:t>
            </a:r>
            <a:r>
              <a:rPr b="1" i="1" spc="-20" dirty="0">
                <a:latin typeface="Times New Roman"/>
                <a:cs typeface="Times New Roman"/>
              </a:rPr>
              <a:t>egzersiz</a:t>
            </a:r>
            <a:r>
              <a:rPr b="1" i="1" spc="-80" dirty="0">
                <a:latin typeface="Times New Roman"/>
                <a:cs typeface="Times New Roman"/>
              </a:rPr>
              <a:t> </a:t>
            </a:r>
            <a:r>
              <a:rPr b="1" i="1" spc="-100" dirty="0">
                <a:latin typeface="Times New Roman"/>
                <a:cs typeface="Times New Roman"/>
              </a:rPr>
              <a:t>ve</a:t>
            </a:r>
            <a:r>
              <a:rPr b="1" i="1" spc="-65" dirty="0">
                <a:latin typeface="Times New Roman"/>
                <a:cs typeface="Times New Roman"/>
              </a:rPr>
              <a:t> </a:t>
            </a:r>
            <a:r>
              <a:rPr b="1" i="1" spc="-100" dirty="0">
                <a:latin typeface="Times New Roman"/>
                <a:cs typeface="Times New Roman"/>
              </a:rPr>
              <a:t>spor</a:t>
            </a:r>
            <a:r>
              <a:rPr b="1" i="1" spc="-60" dirty="0">
                <a:latin typeface="Times New Roman"/>
                <a:cs typeface="Times New Roman"/>
              </a:rPr>
              <a:t> </a:t>
            </a:r>
            <a:r>
              <a:rPr b="1" i="1" spc="-80" dirty="0">
                <a:latin typeface="Times New Roman"/>
                <a:cs typeface="Times New Roman"/>
              </a:rPr>
              <a:t>yapmak </a:t>
            </a:r>
            <a:r>
              <a:rPr spc="-135" dirty="0"/>
              <a:t>(Spor</a:t>
            </a:r>
            <a:r>
              <a:rPr spc="-55" dirty="0"/>
              <a:t> </a:t>
            </a:r>
            <a:r>
              <a:rPr spc="-45" dirty="0"/>
              <a:t>yaptığımızda 	</a:t>
            </a:r>
            <a:r>
              <a:rPr spc="-135" dirty="0"/>
              <a:t>adrenalin</a:t>
            </a:r>
            <a:r>
              <a:rPr spc="-25" dirty="0"/>
              <a:t> </a:t>
            </a:r>
            <a:r>
              <a:rPr spc="-105" dirty="0"/>
              <a:t>hormonu</a:t>
            </a:r>
            <a:r>
              <a:rPr spc="-20" dirty="0"/>
              <a:t> </a:t>
            </a:r>
            <a:r>
              <a:rPr spc="-150" dirty="0"/>
              <a:t>salgılanır.</a:t>
            </a:r>
            <a:r>
              <a:rPr spc="-135" dirty="0"/>
              <a:t> </a:t>
            </a:r>
            <a:r>
              <a:rPr spc="-275" dirty="0"/>
              <a:t>Bu</a:t>
            </a:r>
            <a:r>
              <a:rPr spc="-35" dirty="0"/>
              <a:t> </a:t>
            </a:r>
            <a:r>
              <a:rPr spc="-95" dirty="0"/>
              <a:t>hormon</a:t>
            </a:r>
            <a:r>
              <a:rPr spc="-25" dirty="0"/>
              <a:t> </a:t>
            </a:r>
            <a:r>
              <a:rPr spc="-100" dirty="0"/>
              <a:t>stres</a:t>
            </a:r>
            <a:r>
              <a:rPr spc="-30" dirty="0"/>
              <a:t> </a:t>
            </a:r>
            <a:r>
              <a:rPr spc="-120" dirty="0"/>
              <a:t>tepkisinde</a:t>
            </a:r>
            <a:r>
              <a:rPr spc="-40" dirty="0"/>
              <a:t> </a:t>
            </a:r>
            <a:r>
              <a:rPr spc="-25" dirty="0"/>
              <a:t>rol 	</a:t>
            </a:r>
            <a:r>
              <a:rPr spc="-210" dirty="0"/>
              <a:t>oynayan</a:t>
            </a:r>
            <a:r>
              <a:rPr spc="-20" dirty="0"/>
              <a:t> </a:t>
            </a:r>
            <a:r>
              <a:rPr spc="-155" dirty="0"/>
              <a:t>başka</a:t>
            </a:r>
            <a:r>
              <a:rPr spc="-10" dirty="0"/>
              <a:t> </a:t>
            </a:r>
            <a:r>
              <a:rPr spc="-204" dirty="0"/>
              <a:t>kimyasal</a:t>
            </a:r>
            <a:r>
              <a:rPr spc="-15" dirty="0"/>
              <a:t> </a:t>
            </a:r>
            <a:r>
              <a:rPr spc="-114" dirty="0"/>
              <a:t>maddelerin</a:t>
            </a:r>
            <a:r>
              <a:rPr spc="-30" dirty="0"/>
              <a:t> </a:t>
            </a:r>
            <a:r>
              <a:rPr spc="-90" dirty="0"/>
              <a:t>etkilerini</a:t>
            </a:r>
            <a:r>
              <a:rPr spc="-15" dirty="0"/>
              <a:t> </a:t>
            </a:r>
            <a:r>
              <a:rPr spc="-114" dirty="0"/>
              <a:t>düzenler.</a:t>
            </a:r>
            <a:r>
              <a:rPr spc="-155" dirty="0"/>
              <a:t> </a:t>
            </a:r>
            <a:r>
              <a:rPr spc="-20" dirty="0"/>
              <a:t>Spor 	</a:t>
            </a:r>
            <a:r>
              <a:rPr spc="-155" dirty="0"/>
              <a:t>beynin</a:t>
            </a:r>
            <a:r>
              <a:rPr spc="-25" dirty="0"/>
              <a:t> </a:t>
            </a:r>
            <a:r>
              <a:rPr spc="-100" dirty="0"/>
              <a:t>stresle</a:t>
            </a:r>
            <a:r>
              <a:rPr spc="-50" dirty="0"/>
              <a:t> </a:t>
            </a:r>
            <a:r>
              <a:rPr spc="-185" dirty="0"/>
              <a:t>daha</a:t>
            </a:r>
            <a:r>
              <a:rPr spc="-25" dirty="0"/>
              <a:t> </a:t>
            </a:r>
            <a:r>
              <a:rPr spc="-125" dirty="0"/>
              <a:t>verimli</a:t>
            </a:r>
            <a:r>
              <a:rPr spc="-5" dirty="0"/>
              <a:t> </a:t>
            </a:r>
            <a:r>
              <a:rPr spc="-110" dirty="0"/>
              <a:t>şekilde</a:t>
            </a:r>
            <a:r>
              <a:rPr spc="-40" dirty="0"/>
              <a:t> </a:t>
            </a:r>
            <a:r>
              <a:rPr spc="-125" dirty="0"/>
              <a:t>baş</a:t>
            </a:r>
            <a:r>
              <a:rPr spc="-25" dirty="0"/>
              <a:t> </a:t>
            </a:r>
            <a:r>
              <a:rPr spc="-114" dirty="0"/>
              <a:t>etmesini</a:t>
            </a:r>
            <a:r>
              <a:rPr spc="-25" dirty="0"/>
              <a:t> </a:t>
            </a:r>
            <a:r>
              <a:rPr spc="-35" dirty="0"/>
              <a:t>sağlamakta 	</a:t>
            </a:r>
            <a:r>
              <a:rPr spc="-195" dirty="0"/>
              <a:t>ve</a:t>
            </a:r>
            <a:r>
              <a:rPr spc="-10" dirty="0"/>
              <a:t> </a:t>
            </a:r>
            <a:r>
              <a:rPr spc="-155" dirty="0"/>
              <a:t>kaslardaki</a:t>
            </a:r>
            <a:r>
              <a:rPr spc="-5" dirty="0"/>
              <a:t> </a:t>
            </a:r>
            <a:r>
              <a:rPr spc="-120" dirty="0"/>
              <a:t>gerginliği</a:t>
            </a:r>
            <a:r>
              <a:rPr spc="-10" dirty="0"/>
              <a:t> </a:t>
            </a:r>
            <a:r>
              <a:rPr spc="-35" dirty="0"/>
              <a:t>azaltmaktadır).</a:t>
            </a:r>
          </a:p>
          <a:p>
            <a:pPr marL="285750" indent="-273050">
              <a:lnSpc>
                <a:spcPct val="100000"/>
              </a:lnSpc>
              <a:spcBef>
                <a:spcPts val="29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b="1" i="1" spc="-110" dirty="0">
                <a:latin typeface="Times New Roman"/>
                <a:cs typeface="Times New Roman"/>
              </a:rPr>
              <a:t>Gevşeme</a:t>
            </a:r>
            <a:r>
              <a:rPr b="1" i="1" spc="-15" dirty="0">
                <a:latin typeface="Times New Roman"/>
                <a:cs typeface="Times New Roman"/>
              </a:rPr>
              <a:t> </a:t>
            </a:r>
            <a:r>
              <a:rPr b="1" i="1" spc="-35" dirty="0">
                <a:latin typeface="Times New Roman"/>
                <a:cs typeface="Times New Roman"/>
              </a:rPr>
              <a:t>egzersizlerini</a:t>
            </a:r>
            <a:r>
              <a:rPr b="1" i="1" spc="-20" dirty="0">
                <a:latin typeface="Times New Roman"/>
                <a:cs typeface="Times New Roman"/>
              </a:rPr>
              <a:t> </a:t>
            </a:r>
            <a:r>
              <a:rPr b="1" i="1" spc="-105" dirty="0">
                <a:latin typeface="Times New Roman"/>
                <a:cs typeface="Times New Roman"/>
              </a:rPr>
              <a:t>öğrenmek,</a:t>
            </a:r>
            <a:r>
              <a:rPr b="1" i="1" spc="-320" dirty="0">
                <a:latin typeface="Times New Roman"/>
                <a:cs typeface="Times New Roman"/>
              </a:rPr>
              <a:t> </a:t>
            </a:r>
            <a:r>
              <a:rPr b="1" i="1" spc="-10" dirty="0">
                <a:latin typeface="Times New Roman"/>
                <a:cs typeface="Times New Roman"/>
              </a:rPr>
              <a:t>uygula</a:t>
            </a:r>
            <a:r>
              <a:rPr spc="-10" dirty="0"/>
              <a:t>mak</a:t>
            </a:r>
          </a:p>
          <a:p>
            <a:pPr marL="285750" indent="-273050">
              <a:lnSpc>
                <a:spcPts val="2930"/>
              </a:lnSpc>
              <a:spcBef>
                <a:spcPts val="28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b="1" i="1" spc="-10" dirty="0">
                <a:latin typeface="Times New Roman"/>
                <a:cs typeface="Times New Roman"/>
              </a:rPr>
              <a:t>İyi</a:t>
            </a:r>
            <a:r>
              <a:rPr b="1" i="1" spc="-60" dirty="0">
                <a:latin typeface="Times New Roman"/>
                <a:cs typeface="Times New Roman"/>
              </a:rPr>
              <a:t> </a:t>
            </a:r>
            <a:r>
              <a:rPr b="1" i="1" spc="-110" dirty="0">
                <a:latin typeface="Times New Roman"/>
                <a:cs typeface="Times New Roman"/>
              </a:rPr>
              <a:t>beslenmek</a:t>
            </a:r>
            <a:r>
              <a:rPr b="1" i="1" spc="-70" dirty="0">
                <a:latin typeface="Times New Roman"/>
                <a:cs typeface="Times New Roman"/>
              </a:rPr>
              <a:t> </a:t>
            </a:r>
            <a:r>
              <a:rPr spc="-110" dirty="0"/>
              <a:t>(Neden</a:t>
            </a:r>
            <a:r>
              <a:rPr spc="-75" dirty="0"/>
              <a:t> </a:t>
            </a:r>
            <a:r>
              <a:rPr spc="-160" dirty="0"/>
              <a:t>yemek</a:t>
            </a:r>
            <a:r>
              <a:rPr spc="-45" dirty="0"/>
              <a:t> </a:t>
            </a:r>
            <a:r>
              <a:rPr spc="-160" dirty="0"/>
              <a:t>yiyorsunuz?</a:t>
            </a:r>
            <a:r>
              <a:rPr spc="-45" dirty="0"/>
              <a:t> </a:t>
            </a:r>
            <a:r>
              <a:rPr spc="-20" dirty="0"/>
              <a:t>açlığınızı</a:t>
            </a:r>
          </a:p>
          <a:p>
            <a:pPr marL="286385" marR="5080">
              <a:lnSpc>
                <a:spcPts val="2810"/>
              </a:lnSpc>
              <a:spcBef>
                <a:spcPts val="160"/>
              </a:spcBef>
            </a:pPr>
            <a:r>
              <a:rPr spc="-145" dirty="0"/>
              <a:t>doyurmak</a:t>
            </a:r>
            <a:r>
              <a:rPr spc="-30" dirty="0"/>
              <a:t> </a:t>
            </a:r>
            <a:r>
              <a:rPr spc="-140" dirty="0"/>
              <a:t>için</a:t>
            </a:r>
            <a:r>
              <a:rPr spc="-35" dirty="0"/>
              <a:t> </a:t>
            </a:r>
            <a:r>
              <a:rPr spc="-215" dirty="0"/>
              <a:t>mi?</a:t>
            </a:r>
            <a:r>
              <a:rPr spc="-25" dirty="0"/>
              <a:t> </a:t>
            </a:r>
            <a:r>
              <a:rPr spc="-165" dirty="0"/>
              <a:t>kaygı,</a:t>
            </a:r>
            <a:r>
              <a:rPr spc="-114" dirty="0"/>
              <a:t> </a:t>
            </a:r>
            <a:r>
              <a:rPr spc="-165" dirty="0"/>
              <a:t>yalnızlık</a:t>
            </a:r>
            <a:r>
              <a:rPr spc="-15" dirty="0"/>
              <a:t> </a:t>
            </a:r>
            <a:r>
              <a:rPr spc="-195" dirty="0"/>
              <a:t>ve</a:t>
            </a:r>
            <a:r>
              <a:rPr spc="-25" dirty="0"/>
              <a:t> </a:t>
            </a:r>
            <a:r>
              <a:rPr spc="-110" dirty="0"/>
              <a:t>stresin</a:t>
            </a:r>
            <a:r>
              <a:rPr spc="-45" dirty="0"/>
              <a:t> </a:t>
            </a:r>
            <a:r>
              <a:rPr spc="-125" dirty="0"/>
              <a:t>etkisini</a:t>
            </a:r>
            <a:r>
              <a:rPr spc="-25" dirty="0"/>
              <a:t> </a:t>
            </a:r>
            <a:r>
              <a:rPr spc="-120" dirty="0"/>
              <a:t>azaltmak </a:t>
            </a:r>
            <a:r>
              <a:rPr spc="-145" dirty="0"/>
              <a:t>için</a:t>
            </a:r>
            <a:r>
              <a:rPr spc="-25" dirty="0"/>
              <a:t> </a:t>
            </a:r>
            <a:r>
              <a:rPr spc="-215" dirty="0"/>
              <a:t>mi?</a:t>
            </a:r>
            <a:r>
              <a:rPr spc="-25" dirty="0"/>
              <a:t> </a:t>
            </a:r>
            <a:r>
              <a:rPr spc="-190" dirty="0"/>
              <a:t>Daha</a:t>
            </a:r>
            <a:r>
              <a:rPr spc="-25" dirty="0"/>
              <a:t> </a:t>
            </a:r>
            <a:r>
              <a:rPr spc="-215" dirty="0"/>
              <a:t>az</a:t>
            </a:r>
            <a:r>
              <a:rPr spc="-35" dirty="0"/>
              <a:t> </a:t>
            </a:r>
            <a:r>
              <a:rPr spc="-125" dirty="0"/>
              <a:t>kafein,</a:t>
            </a:r>
            <a:r>
              <a:rPr spc="-135" dirty="0"/>
              <a:t> </a:t>
            </a:r>
            <a:r>
              <a:rPr spc="-185" dirty="0"/>
              <a:t>daha</a:t>
            </a:r>
            <a:r>
              <a:rPr spc="-40" dirty="0"/>
              <a:t> </a:t>
            </a:r>
            <a:r>
              <a:rPr spc="-195" dirty="0"/>
              <a:t>fazla</a:t>
            </a:r>
            <a:r>
              <a:rPr spc="-25" dirty="0"/>
              <a:t> </a:t>
            </a:r>
            <a:r>
              <a:rPr spc="-165" dirty="0"/>
              <a:t>meyve-</a:t>
            </a:r>
            <a:r>
              <a:rPr spc="-155" dirty="0"/>
              <a:t>sebze</a:t>
            </a:r>
            <a:r>
              <a:rPr spc="-60" dirty="0"/>
              <a:t> tüketilebilir).</a:t>
            </a:r>
          </a:p>
          <a:p>
            <a:pPr marL="285750" indent="-273050">
              <a:lnSpc>
                <a:spcPct val="100000"/>
              </a:lnSpc>
              <a:spcBef>
                <a:spcPts val="32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b="1" i="1" spc="-145" dirty="0">
                <a:latin typeface="Times New Roman"/>
                <a:cs typeface="Times New Roman"/>
              </a:rPr>
              <a:t>Aynı</a:t>
            </a:r>
            <a:r>
              <a:rPr b="1" i="1" spc="-80" dirty="0">
                <a:latin typeface="Times New Roman"/>
                <a:cs typeface="Times New Roman"/>
              </a:rPr>
              <a:t> </a:t>
            </a:r>
            <a:r>
              <a:rPr b="1" i="1" spc="-30" dirty="0">
                <a:latin typeface="Times New Roman"/>
                <a:cs typeface="Times New Roman"/>
              </a:rPr>
              <a:t>anda</a:t>
            </a:r>
            <a:r>
              <a:rPr b="1" i="1" spc="-80" dirty="0">
                <a:latin typeface="Times New Roman"/>
                <a:cs typeface="Times New Roman"/>
              </a:rPr>
              <a:t> </a:t>
            </a:r>
            <a:r>
              <a:rPr b="1" i="1" spc="-65" dirty="0">
                <a:latin typeface="Times New Roman"/>
                <a:cs typeface="Times New Roman"/>
              </a:rPr>
              <a:t>birden </a:t>
            </a:r>
            <a:r>
              <a:rPr b="1" i="1" dirty="0">
                <a:latin typeface="Times New Roman"/>
                <a:cs typeface="Times New Roman"/>
              </a:rPr>
              <a:t>fazla</a:t>
            </a:r>
            <a:r>
              <a:rPr b="1" i="1" spc="-75" dirty="0">
                <a:latin typeface="Times New Roman"/>
                <a:cs typeface="Times New Roman"/>
              </a:rPr>
              <a:t> </a:t>
            </a:r>
            <a:r>
              <a:rPr b="1" i="1" dirty="0">
                <a:latin typeface="Times New Roman"/>
                <a:cs typeface="Times New Roman"/>
              </a:rPr>
              <a:t>iş</a:t>
            </a:r>
            <a:r>
              <a:rPr b="1" i="1" spc="-60" dirty="0">
                <a:latin typeface="Times New Roman"/>
                <a:cs typeface="Times New Roman"/>
              </a:rPr>
              <a:t> </a:t>
            </a:r>
            <a:r>
              <a:rPr b="1" i="1" spc="-10" dirty="0">
                <a:latin typeface="Times New Roman"/>
                <a:cs typeface="Times New Roman"/>
              </a:rPr>
              <a:t>yapmamak.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1457909"/>
            <a:ext cx="7322184" cy="39154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4480" marR="5080" indent="-272415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z="2800" b="1" dirty="0">
                <a:latin typeface="Calibri"/>
                <a:cs typeface="Calibri"/>
              </a:rPr>
              <a:t>Sosyal</a:t>
            </a:r>
            <a:r>
              <a:rPr sz="2800" b="1" spc="-11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destek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almak</a:t>
            </a:r>
            <a:r>
              <a:rPr sz="2800" b="1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(Güvendiğimiz</a:t>
            </a:r>
            <a:r>
              <a:rPr sz="2800" spc="-10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dostlarımızla 	</a:t>
            </a:r>
            <a:r>
              <a:rPr sz="2800" dirty="0">
                <a:latin typeface="Calibri"/>
                <a:cs typeface="Calibri"/>
              </a:rPr>
              <a:t>paylaşmak,</a:t>
            </a:r>
            <a:r>
              <a:rPr sz="2800" spc="-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sohbet,</a:t>
            </a:r>
            <a:r>
              <a:rPr sz="2800" spc="-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başkalarına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yardım</a:t>
            </a:r>
            <a:r>
              <a:rPr sz="2800" spc="-1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etmek…).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195"/>
              </a:spcBef>
              <a:buClr>
                <a:srgbClr val="D24717"/>
              </a:buClr>
              <a:buFont typeface="Segoe UI Symbol"/>
              <a:buChar char="⚫"/>
            </a:pPr>
            <a:endParaRPr sz="2800">
              <a:latin typeface="Calibri"/>
              <a:cs typeface="Calibri"/>
            </a:endParaRPr>
          </a:p>
          <a:p>
            <a:pPr marL="285115" marR="929640" indent="-273050">
              <a:lnSpc>
                <a:spcPts val="3020"/>
              </a:lnSpc>
              <a:buClr>
                <a:srgbClr val="D24717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z="2800" b="1" dirty="0">
                <a:latin typeface="Calibri"/>
                <a:cs typeface="Calibri"/>
              </a:rPr>
              <a:t>Hobiler</a:t>
            </a:r>
            <a:r>
              <a:rPr sz="2800" b="1" spc="-8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edinmek,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zamanı</a:t>
            </a:r>
            <a:r>
              <a:rPr sz="2800" b="1" spc="-8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iyi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yönetmek</a:t>
            </a:r>
            <a:r>
              <a:rPr sz="2800" b="1" spc="-70" dirty="0">
                <a:latin typeface="Calibri"/>
                <a:cs typeface="Calibri"/>
              </a:rPr>
              <a:t> </a:t>
            </a:r>
            <a:r>
              <a:rPr sz="2800" b="1" spc="-25" dirty="0">
                <a:latin typeface="Calibri"/>
                <a:cs typeface="Calibri"/>
              </a:rPr>
              <a:t>ve 	</a:t>
            </a:r>
            <a:r>
              <a:rPr sz="2800" b="1" spc="-20" dirty="0">
                <a:latin typeface="Calibri"/>
                <a:cs typeface="Calibri"/>
              </a:rPr>
              <a:t>kendimize</a:t>
            </a:r>
            <a:r>
              <a:rPr sz="2800" b="1" spc="-90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zaman</a:t>
            </a:r>
            <a:r>
              <a:rPr sz="2800" b="1" spc="-75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ayırmak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19"/>
              </a:spcBef>
              <a:buClr>
                <a:srgbClr val="D24717"/>
              </a:buClr>
              <a:buFont typeface="Segoe UI Symbol"/>
              <a:buChar char="⚫"/>
            </a:pPr>
            <a:endParaRPr sz="2800">
              <a:latin typeface="Calibri"/>
              <a:cs typeface="Calibri"/>
            </a:endParaRPr>
          </a:p>
          <a:p>
            <a:pPr marL="285115" marR="130810" indent="-273050">
              <a:lnSpc>
                <a:spcPts val="3020"/>
              </a:lnSpc>
              <a:buClr>
                <a:srgbClr val="D24717"/>
              </a:buClr>
              <a:buSzPct val="83928"/>
              <a:buFont typeface="Segoe UI Symbol"/>
              <a:buChar char="⚫"/>
              <a:tabLst>
                <a:tab pos="286385" algn="l"/>
              </a:tabLst>
            </a:pPr>
            <a:r>
              <a:rPr sz="2800" b="1" dirty="0">
                <a:latin typeface="Calibri"/>
                <a:cs typeface="Calibri"/>
              </a:rPr>
              <a:t>Hoşgörülü</a:t>
            </a:r>
            <a:r>
              <a:rPr sz="2800" b="1" spc="-6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ve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esnek</a:t>
            </a:r>
            <a:r>
              <a:rPr sz="2800" b="1" spc="-5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olmak</a:t>
            </a:r>
            <a:r>
              <a:rPr sz="2800" b="1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(kin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tutmak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haset 	</a:t>
            </a:r>
            <a:r>
              <a:rPr sz="2800" spc="-20" dirty="0">
                <a:latin typeface="Calibri"/>
                <a:cs typeface="Calibri"/>
              </a:rPr>
              <a:t>tükenmenize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neden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olur/esneklik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değişikliklere 	</a:t>
            </a:r>
            <a:r>
              <a:rPr sz="2800" dirty="0">
                <a:latin typeface="Calibri"/>
                <a:cs typeface="Calibri"/>
              </a:rPr>
              <a:t>açık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olmamızı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sağlar)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95" dirty="0"/>
              <a:t>Teşekkürler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444" y="2647315"/>
            <a:ext cx="1847214" cy="32270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3980">
              <a:lnSpc>
                <a:spcPct val="100000"/>
              </a:lnSpc>
              <a:spcBef>
                <a:spcPts val="100"/>
              </a:spcBef>
            </a:pPr>
            <a:r>
              <a:rPr sz="3000" i="1" spc="-254" dirty="0">
                <a:latin typeface="Times New Roman"/>
                <a:cs typeface="Times New Roman"/>
              </a:rPr>
              <a:t>Birisi</a:t>
            </a:r>
            <a:r>
              <a:rPr sz="3000" i="1" spc="-50" dirty="0">
                <a:latin typeface="Times New Roman"/>
                <a:cs typeface="Times New Roman"/>
              </a:rPr>
              <a:t> </a:t>
            </a:r>
            <a:r>
              <a:rPr sz="3000" i="1" spc="-265" dirty="0">
                <a:latin typeface="Times New Roman"/>
                <a:cs typeface="Times New Roman"/>
              </a:rPr>
              <a:t>güzel </a:t>
            </a:r>
            <a:r>
              <a:rPr sz="3000" i="1" spc="-295" dirty="0">
                <a:latin typeface="Times New Roman"/>
                <a:cs typeface="Times New Roman"/>
              </a:rPr>
              <a:t>bir</a:t>
            </a:r>
            <a:r>
              <a:rPr sz="3000" i="1" spc="-65" dirty="0">
                <a:latin typeface="Times New Roman"/>
                <a:cs typeface="Times New Roman"/>
              </a:rPr>
              <a:t> </a:t>
            </a:r>
            <a:r>
              <a:rPr sz="3000" i="1" spc="-340" dirty="0">
                <a:latin typeface="Times New Roman"/>
                <a:cs typeface="Times New Roman"/>
              </a:rPr>
              <a:t>söz </a:t>
            </a:r>
            <a:r>
              <a:rPr sz="3000" i="1" spc="-325" dirty="0">
                <a:latin typeface="Times New Roman"/>
                <a:cs typeface="Times New Roman"/>
              </a:rPr>
              <a:t>söylüyorsa</a:t>
            </a:r>
            <a:r>
              <a:rPr sz="3000" i="1" spc="-25" dirty="0">
                <a:latin typeface="Times New Roman"/>
                <a:cs typeface="Times New Roman"/>
              </a:rPr>
              <a:t> </a:t>
            </a:r>
            <a:r>
              <a:rPr sz="3000" i="1" spc="-330" dirty="0">
                <a:latin typeface="Times New Roman"/>
                <a:cs typeface="Times New Roman"/>
              </a:rPr>
              <a:t>bu; </a:t>
            </a:r>
            <a:r>
              <a:rPr sz="3000" i="1" spc="-270" dirty="0">
                <a:latin typeface="Times New Roman"/>
                <a:cs typeface="Times New Roman"/>
              </a:rPr>
              <a:t>dinleyenin</a:t>
            </a:r>
            <a:endParaRPr sz="30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spcBef>
                <a:spcPts val="5"/>
              </a:spcBef>
            </a:pPr>
            <a:r>
              <a:rPr sz="3000" i="1" spc="-290" dirty="0">
                <a:latin typeface="Times New Roman"/>
                <a:cs typeface="Times New Roman"/>
              </a:rPr>
              <a:t>dinlemesinden, </a:t>
            </a:r>
            <a:r>
              <a:rPr sz="3000" i="1" spc="-295" dirty="0">
                <a:latin typeface="Times New Roman"/>
                <a:cs typeface="Times New Roman"/>
              </a:rPr>
              <a:t>anlamasından </a:t>
            </a:r>
            <a:r>
              <a:rPr sz="3000" i="1" spc="-210" dirty="0">
                <a:latin typeface="Times New Roman"/>
                <a:cs typeface="Times New Roman"/>
              </a:rPr>
              <a:t>ileri</a:t>
            </a:r>
            <a:r>
              <a:rPr sz="3000" i="1" spc="-30" dirty="0">
                <a:latin typeface="Times New Roman"/>
                <a:cs typeface="Times New Roman"/>
              </a:rPr>
              <a:t> </a:t>
            </a:r>
            <a:r>
              <a:rPr sz="3000" i="1" spc="-265" dirty="0">
                <a:latin typeface="Times New Roman"/>
                <a:cs typeface="Times New Roman"/>
              </a:rPr>
              <a:t>gelir.</a:t>
            </a:r>
            <a:endParaRPr sz="3000">
              <a:latin typeface="Times New Roman"/>
              <a:cs typeface="Times New Roman"/>
            </a:endParaRPr>
          </a:p>
        </p:txBody>
      </p:sp>
      <p:pic>
        <p:nvPicPr>
          <p:cNvPr id="4" name="object 4" descr="tomurcuk güller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3829" y="1704975"/>
            <a:ext cx="5482971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11696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80" dirty="0"/>
              <a:t>Kaygı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42974"/>
            <a:ext cx="7446645" cy="8102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285115" marR="5080" indent="-273050">
              <a:lnSpc>
                <a:spcPts val="3050"/>
              </a:lnSpc>
              <a:spcBef>
                <a:spcPts val="26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dirty="0">
                <a:latin typeface="Times New Roman"/>
                <a:cs typeface="Times New Roman"/>
              </a:rPr>
              <a:t>İşte</a:t>
            </a:r>
            <a:r>
              <a:rPr sz="2600" spc="-8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bu</a:t>
            </a:r>
            <a:r>
              <a:rPr sz="2600" spc="-70" dirty="0">
                <a:latin typeface="Times New Roman"/>
                <a:cs typeface="Times New Roman"/>
              </a:rPr>
              <a:t> </a:t>
            </a:r>
            <a:r>
              <a:rPr sz="2600" b="1" dirty="0">
                <a:latin typeface="Times New Roman"/>
                <a:cs typeface="Times New Roman"/>
              </a:rPr>
              <a:t>stresin</a:t>
            </a:r>
            <a:r>
              <a:rPr sz="2600" b="1" spc="-7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artmış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95" dirty="0">
                <a:latin typeface="Times New Roman"/>
                <a:cs typeface="Times New Roman"/>
              </a:rPr>
              <a:t>ve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hastalık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boyutuna</a:t>
            </a:r>
            <a:r>
              <a:rPr sz="2600" spc="-6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gelmiş,</a:t>
            </a:r>
            <a:r>
              <a:rPr sz="2600" spc="-17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tıbbi 	</a:t>
            </a:r>
            <a:r>
              <a:rPr sz="2600" spc="-160" dirty="0">
                <a:latin typeface="Times New Roman"/>
                <a:cs typeface="Times New Roman"/>
              </a:rPr>
              <a:t>tedaviye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ihtiyaç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duyulur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halini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"</a:t>
            </a:r>
            <a:r>
              <a:rPr sz="2600" b="1" spc="-10" dirty="0">
                <a:latin typeface="Times New Roman"/>
                <a:cs typeface="Times New Roman"/>
              </a:rPr>
              <a:t>kaygı</a:t>
            </a:r>
            <a:r>
              <a:rPr sz="2600" spc="-10" dirty="0">
                <a:latin typeface="Times New Roman"/>
                <a:cs typeface="Times New Roman"/>
              </a:rPr>
              <a:t>"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olarak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tanımlıyoruz.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600" y="3491083"/>
            <a:ext cx="7344791" cy="26022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70" dirty="0">
                <a:latin typeface="Arial"/>
                <a:cs typeface="Arial"/>
              </a:rPr>
              <a:t>Stres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915795"/>
            <a:ext cx="7596505" cy="1764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i="1" spc="-254" dirty="0">
                <a:latin typeface="Times New Roman"/>
                <a:cs typeface="Times New Roman"/>
              </a:rPr>
              <a:t>Bireyi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zorlayan</a:t>
            </a:r>
            <a:r>
              <a:rPr sz="2600" i="1" spc="-40" dirty="0">
                <a:latin typeface="Times New Roman"/>
                <a:cs typeface="Times New Roman"/>
              </a:rPr>
              <a:t> </a:t>
            </a:r>
            <a:r>
              <a:rPr sz="2600" i="1" spc="-185" dirty="0">
                <a:latin typeface="Times New Roman"/>
                <a:cs typeface="Times New Roman"/>
              </a:rPr>
              <a:t>fiziksel</a:t>
            </a:r>
            <a:r>
              <a:rPr sz="2600" i="1" spc="-15" dirty="0">
                <a:latin typeface="Times New Roman"/>
                <a:cs typeface="Times New Roman"/>
              </a:rPr>
              <a:t> </a:t>
            </a:r>
            <a:r>
              <a:rPr sz="2600" i="1" spc="-310" dirty="0">
                <a:latin typeface="Times New Roman"/>
                <a:cs typeface="Times New Roman"/>
              </a:rPr>
              <a:t>veya</a:t>
            </a:r>
            <a:r>
              <a:rPr sz="2600" i="1" spc="-35" dirty="0">
                <a:latin typeface="Times New Roman"/>
                <a:cs typeface="Times New Roman"/>
              </a:rPr>
              <a:t> </a:t>
            </a:r>
            <a:r>
              <a:rPr sz="2600" i="1" spc="-229" dirty="0">
                <a:latin typeface="Times New Roman"/>
                <a:cs typeface="Times New Roman"/>
              </a:rPr>
              <a:t>psikolojik</a:t>
            </a:r>
            <a:r>
              <a:rPr sz="2600" i="1" spc="-25" dirty="0">
                <a:latin typeface="Times New Roman"/>
                <a:cs typeface="Times New Roman"/>
              </a:rPr>
              <a:t> </a:t>
            </a:r>
            <a:r>
              <a:rPr sz="2600" i="1" spc="-250" dirty="0">
                <a:latin typeface="Times New Roman"/>
                <a:cs typeface="Times New Roman"/>
              </a:rPr>
              <a:t>uyaran(lar)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20" dirty="0">
                <a:latin typeface="Times New Roman"/>
                <a:cs typeface="Times New Roman"/>
              </a:rPr>
              <a:t>karşısında</a:t>
            </a:r>
            <a:r>
              <a:rPr sz="2600" i="1" spc="-35" dirty="0">
                <a:latin typeface="Times New Roman"/>
                <a:cs typeface="Times New Roman"/>
              </a:rPr>
              <a:t> </a:t>
            </a:r>
            <a:r>
              <a:rPr sz="2600" i="1" spc="-175" dirty="0">
                <a:latin typeface="Times New Roman"/>
                <a:cs typeface="Times New Roman"/>
              </a:rPr>
              <a:t>bireyin 	</a:t>
            </a:r>
            <a:r>
              <a:rPr sz="2600" i="1" spc="-155" dirty="0">
                <a:latin typeface="Times New Roman"/>
                <a:cs typeface="Times New Roman"/>
              </a:rPr>
              <a:t>geliştirdiği</a:t>
            </a:r>
            <a:r>
              <a:rPr sz="2600" i="1" spc="-65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uyum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260" dirty="0">
                <a:latin typeface="Times New Roman"/>
                <a:cs typeface="Times New Roman"/>
              </a:rPr>
              <a:t>sağlamaya</a:t>
            </a:r>
            <a:r>
              <a:rPr sz="2600" i="1" spc="-70" dirty="0">
                <a:latin typeface="Times New Roman"/>
                <a:cs typeface="Times New Roman"/>
              </a:rPr>
              <a:t> </a:t>
            </a:r>
            <a:r>
              <a:rPr sz="2600" i="1" spc="-229" dirty="0">
                <a:latin typeface="Times New Roman"/>
                <a:cs typeface="Times New Roman"/>
              </a:rPr>
              <a:t>yönelik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85" dirty="0">
                <a:latin typeface="Times New Roman"/>
                <a:cs typeface="Times New Roman"/>
              </a:rPr>
              <a:t>tepkidir.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i="1" spc="-295" dirty="0">
                <a:latin typeface="Times New Roman"/>
                <a:cs typeface="Times New Roman"/>
              </a:rPr>
              <a:t>Ayrıca</a:t>
            </a:r>
            <a:r>
              <a:rPr sz="2600" i="1" spc="-50" dirty="0">
                <a:latin typeface="Times New Roman"/>
                <a:cs typeface="Times New Roman"/>
              </a:rPr>
              <a:t> </a:t>
            </a:r>
            <a:r>
              <a:rPr sz="2600" i="1" spc="-295" dirty="0">
                <a:latin typeface="Times New Roman"/>
                <a:cs typeface="Times New Roman"/>
              </a:rPr>
              <a:t>stres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80" dirty="0">
                <a:latin typeface="Times New Roman"/>
                <a:cs typeface="Times New Roman"/>
              </a:rPr>
              <a:t>her</a:t>
            </a:r>
            <a:r>
              <a:rPr sz="2600" i="1" spc="-60" dirty="0">
                <a:latin typeface="Times New Roman"/>
                <a:cs typeface="Times New Roman"/>
              </a:rPr>
              <a:t> </a:t>
            </a:r>
            <a:r>
              <a:rPr sz="2600" i="1" spc="-250" dirty="0">
                <a:latin typeface="Times New Roman"/>
                <a:cs typeface="Times New Roman"/>
              </a:rPr>
              <a:t>zaman</a:t>
            </a:r>
            <a:r>
              <a:rPr sz="2600" i="1" spc="-60" dirty="0">
                <a:latin typeface="Times New Roman"/>
                <a:cs typeface="Times New Roman"/>
              </a:rPr>
              <a:t> </a:t>
            </a:r>
            <a:r>
              <a:rPr sz="2600" i="1" spc="-170" dirty="0">
                <a:latin typeface="Times New Roman"/>
                <a:cs typeface="Times New Roman"/>
              </a:rPr>
              <a:t>sağlıksızlık</a:t>
            </a:r>
            <a:r>
              <a:rPr sz="2600" i="1" spc="-45" dirty="0">
                <a:latin typeface="Times New Roman"/>
                <a:cs typeface="Times New Roman"/>
              </a:rPr>
              <a:t> </a:t>
            </a:r>
            <a:r>
              <a:rPr sz="2600" i="1" spc="-270" dirty="0">
                <a:latin typeface="Times New Roman"/>
                <a:cs typeface="Times New Roman"/>
              </a:rPr>
              <a:t>olarak</a:t>
            </a:r>
            <a:r>
              <a:rPr sz="2600" i="1" spc="-70" dirty="0">
                <a:latin typeface="Times New Roman"/>
                <a:cs typeface="Times New Roman"/>
              </a:rPr>
              <a:t> </a:t>
            </a:r>
            <a:r>
              <a:rPr sz="2600" i="1" spc="-190" dirty="0">
                <a:latin typeface="Times New Roman"/>
                <a:cs typeface="Times New Roman"/>
              </a:rPr>
              <a:t>değerlendirilmemektedir.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43746" y="3104573"/>
            <a:ext cx="3595830" cy="221609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032628" y="2234311"/>
            <a:ext cx="171577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0" dirty="0">
                <a:latin typeface="Times New Roman"/>
                <a:cs typeface="Times New Roman"/>
              </a:rPr>
              <a:t>Pozitif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10" dirty="0">
                <a:latin typeface="Times New Roman"/>
                <a:cs typeface="Times New Roman"/>
              </a:rPr>
              <a:t>Stres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32628" y="3651884"/>
            <a:ext cx="1824989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0" dirty="0">
                <a:latin typeface="Times New Roman"/>
                <a:cs typeface="Times New Roman"/>
              </a:rPr>
              <a:t>Negatif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Stres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1" spc="-265" dirty="0">
                <a:latin typeface="Arial"/>
                <a:cs typeface="Arial"/>
              </a:rPr>
              <a:t>Pozitif</a:t>
            </a:r>
            <a:r>
              <a:rPr sz="4000" b="1" spc="-120" dirty="0">
                <a:latin typeface="Arial"/>
                <a:cs typeface="Arial"/>
              </a:rPr>
              <a:t> </a:t>
            </a:r>
            <a:r>
              <a:rPr sz="4000" b="1" spc="-270" dirty="0">
                <a:latin typeface="Arial"/>
                <a:cs typeface="Arial"/>
              </a:rPr>
              <a:t>Stres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915795"/>
            <a:ext cx="7602220" cy="255714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85115" marR="5080" indent="-273050">
              <a:lnSpc>
                <a:spcPct val="98900"/>
              </a:lnSpc>
              <a:spcBef>
                <a:spcPts val="13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75" dirty="0">
                <a:latin typeface="Times New Roman"/>
                <a:cs typeface="Times New Roman"/>
              </a:rPr>
              <a:t>Seyit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Onbaşı’nın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savaş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sırasında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kaldırdığı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gülleyi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85" dirty="0">
                <a:latin typeface="Times New Roman"/>
                <a:cs typeface="Times New Roman"/>
              </a:rPr>
              <a:t>daha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sonra 	</a:t>
            </a:r>
            <a:r>
              <a:rPr sz="2600" spc="-150" dirty="0">
                <a:latin typeface="Times New Roman"/>
                <a:cs typeface="Times New Roman"/>
              </a:rPr>
              <a:t>defalarca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denemesine</a:t>
            </a:r>
            <a:r>
              <a:rPr sz="2600" spc="-55" dirty="0">
                <a:latin typeface="Times New Roman"/>
                <a:cs typeface="Times New Roman"/>
              </a:rPr>
              <a:t> </a:t>
            </a:r>
            <a:r>
              <a:rPr sz="2600" spc="-95" dirty="0">
                <a:latin typeface="Times New Roman"/>
                <a:cs typeface="Times New Roman"/>
              </a:rPr>
              <a:t>rağmen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kaldıramamış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olmasının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60" dirty="0">
                <a:latin typeface="Times New Roman"/>
                <a:cs typeface="Times New Roman"/>
              </a:rPr>
              <a:t>nedeni 	</a:t>
            </a:r>
            <a:r>
              <a:rPr sz="2600" spc="-114" dirty="0">
                <a:latin typeface="Times New Roman"/>
                <a:cs typeface="Times New Roman"/>
              </a:rPr>
              <a:t>ne</a:t>
            </a:r>
            <a:r>
              <a:rPr sz="2600" spc="-8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olabilir?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5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115" marR="1326515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30" dirty="0">
                <a:latin typeface="Times New Roman"/>
                <a:cs typeface="Times New Roman"/>
              </a:rPr>
              <a:t>Olimpiyat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şampiyonları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en</a:t>
            </a:r>
            <a:r>
              <a:rPr sz="2600" spc="-5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iyi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skorlarını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neden 	</a:t>
            </a:r>
            <a:r>
              <a:rPr sz="2600" spc="-125" dirty="0">
                <a:latin typeface="Times New Roman"/>
                <a:cs typeface="Times New Roman"/>
              </a:rPr>
              <a:t>antrenmanlarda</a:t>
            </a:r>
            <a:r>
              <a:rPr sz="2600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değil</a:t>
            </a:r>
            <a:r>
              <a:rPr sz="2600" spc="-5" dirty="0">
                <a:latin typeface="Times New Roman"/>
                <a:cs typeface="Times New Roman"/>
              </a:rPr>
              <a:t> </a:t>
            </a:r>
            <a:r>
              <a:rPr sz="2600" spc="-114" dirty="0">
                <a:latin typeface="Times New Roman"/>
                <a:cs typeface="Times New Roman"/>
              </a:rPr>
              <a:t>de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40" dirty="0">
                <a:latin typeface="Times New Roman"/>
                <a:cs typeface="Times New Roman"/>
              </a:rPr>
              <a:t>olimpiyatlarda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100" dirty="0">
                <a:latin typeface="Times New Roman"/>
                <a:cs typeface="Times New Roman"/>
              </a:rPr>
              <a:t>kırıyorlar?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852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5" dirty="0"/>
              <a:t>Negatif</a:t>
            </a:r>
            <a:r>
              <a:rPr sz="4000" spc="-204" dirty="0"/>
              <a:t> </a:t>
            </a:r>
            <a:r>
              <a:rPr sz="4000" spc="-10" dirty="0"/>
              <a:t>Stres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906651"/>
            <a:ext cx="7447280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115" marR="5080" indent="-273050" algn="just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30" dirty="0">
                <a:latin typeface="Times New Roman"/>
                <a:cs typeface="Times New Roman"/>
              </a:rPr>
              <a:t>ťniversite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sınavlarına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hazırlanan</a:t>
            </a:r>
            <a:r>
              <a:rPr sz="2600" spc="30" dirty="0">
                <a:latin typeface="Times New Roman"/>
                <a:cs typeface="Times New Roman"/>
              </a:rPr>
              <a:t> </a:t>
            </a:r>
            <a:r>
              <a:rPr sz="2600" spc="-290" dirty="0">
                <a:latin typeface="Times New Roman"/>
                <a:cs typeface="Times New Roman"/>
              </a:rPr>
              <a:t>ve</a:t>
            </a:r>
            <a:r>
              <a:rPr sz="2600" spc="130" dirty="0">
                <a:latin typeface="Times New Roman"/>
                <a:cs typeface="Times New Roman"/>
              </a:rPr>
              <a:t> </a:t>
            </a:r>
            <a:r>
              <a:rPr sz="2600" spc="-125" dirty="0">
                <a:latin typeface="Times New Roman"/>
                <a:cs typeface="Times New Roman"/>
              </a:rPr>
              <a:t>deneme</a:t>
            </a:r>
            <a:r>
              <a:rPr sz="2600" spc="25" dirty="0">
                <a:latin typeface="Times New Roman"/>
                <a:cs typeface="Times New Roman"/>
              </a:rPr>
              <a:t> </a:t>
            </a:r>
            <a:r>
              <a:rPr sz="2600" spc="-170" dirty="0">
                <a:latin typeface="Times New Roman"/>
                <a:cs typeface="Times New Roman"/>
              </a:rPr>
              <a:t>sınavlarında</a:t>
            </a:r>
            <a:r>
              <a:rPr sz="2600" spc="40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çok 	</a:t>
            </a:r>
            <a:r>
              <a:rPr sz="2600" spc="-120" dirty="0">
                <a:latin typeface="Times New Roman"/>
                <a:cs typeface="Times New Roman"/>
              </a:rPr>
              <a:t>başarılı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60" dirty="0">
                <a:latin typeface="Times New Roman"/>
                <a:cs typeface="Times New Roman"/>
              </a:rPr>
              <a:t>olan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65" dirty="0">
                <a:latin typeface="Times New Roman"/>
                <a:cs typeface="Times New Roman"/>
              </a:rPr>
              <a:t>biri,</a:t>
            </a:r>
            <a:r>
              <a:rPr sz="2600" spc="-100" dirty="0">
                <a:latin typeface="Times New Roman"/>
                <a:cs typeface="Times New Roman"/>
              </a:rPr>
              <a:t> </a:t>
            </a:r>
            <a:r>
              <a:rPr sz="2600" spc="-165" dirty="0">
                <a:latin typeface="Times New Roman"/>
                <a:cs typeface="Times New Roman"/>
              </a:rPr>
              <a:t>nasıl</a:t>
            </a:r>
            <a:r>
              <a:rPr sz="2600" spc="15" dirty="0">
                <a:latin typeface="Times New Roman"/>
                <a:cs typeface="Times New Roman"/>
              </a:rPr>
              <a:t> </a:t>
            </a:r>
            <a:r>
              <a:rPr sz="2600" spc="-75" dirty="0">
                <a:latin typeface="Times New Roman"/>
                <a:cs typeface="Times New Roman"/>
              </a:rPr>
              <a:t>olur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229" dirty="0">
                <a:latin typeface="Times New Roman"/>
                <a:cs typeface="Times New Roman"/>
              </a:rPr>
              <a:t>da</a:t>
            </a:r>
            <a:r>
              <a:rPr sz="2600" spc="65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soruların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135" dirty="0">
                <a:latin typeface="Times New Roman"/>
                <a:cs typeface="Times New Roman"/>
              </a:rPr>
              <a:t>neredeyse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hiç</a:t>
            </a:r>
            <a:r>
              <a:rPr sz="2600" spc="10" dirty="0">
                <a:latin typeface="Times New Roman"/>
                <a:cs typeface="Times New Roman"/>
              </a:rPr>
              <a:t> </a:t>
            </a:r>
            <a:r>
              <a:rPr sz="2600" spc="-35" dirty="0">
                <a:latin typeface="Times New Roman"/>
                <a:cs typeface="Times New Roman"/>
              </a:rPr>
              <a:t>birine 	</a:t>
            </a:r>
            <a:r>
              <a:rPr sz="2600" spc="-145" dirty="0">
                <a:latin typeface="Times New Roman"/>
                <a:cs typeface="Times New Roman"/>
              </a:rPr>
              <a:t>yanıt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40" dirty="0">
                <a:latin typeface="Times New Roman"/>
                <a:cs typeface="Times New Roman"/>
              </a:rPr>
              <a:t>veremez?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4125925"/>
            <a:ext cx="7517765" cy="120650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285115" marR="5080" indent="-273050">
              <a:lnSpc>
                <a:spcPct val="98800"/>
              </a:lnSpc>
              <a:spcBef>
                <a:spcPts val="140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6385" algn="l"/>
              </a:tabLst>
            </a:pPr>
            <a:r>
              <a:rPr sz="2600" spc="-185" dirty="0">
                <a:latin typeface="Times New Roman"/>
                <a:cs typeface="Times New Roman"/>
              </a:rPr>
              <a:t>Evde</a:t>
            </a:r>
            <a:r>
              <a:rPr sz="2600" spc="-45" dirty="0">
                <a:latin typeface="Times New Roman"/>
                <a:cs typeface="Times New Roman"/>
              </a:rPr>
              <a:t> </a:t>
            </a:r>
            <a:r>
              <a:rPr sz="2600" spc="-150" dirty="0">
                <a:latin typeface="Times New Roman"/>
                <a:cs typeface="Times New Roman"/>
              </a:rPr>
              <a:t>bilgi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yarışmalarında</a:t>
            </a:r>
            <a:r>
              <a:rPr sz="2600" spc="-10" dirty="0">
                <a:latin typeface="Times New Roman"/>
                <a:cs typeface="Times New Roman"/>
              </a:rPr>
              <a:t> </a:t>
            </a:r>
            <a:r>
              <a:rPr sz="2600" spc="-120" dirty="0">
                <a:latin typeface="Times New Roman"/>
                <a:cs typeface="Times New Roman"/>
              </a:rPr>
              <a:t>sorulan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180" dirty="0">
                <a:latin typeface="Times New Roman"/>
                <a:cs typeface="Times New Roman"/>
              </a:rPr>
              <a:t>bazı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soruların</a:t>
            </a:r>
            <a:r>
              <a:rPr sz="2600" spc="-15" dirty="0">
                <a:latin typeface="Times New Roman"/>
                <a:cs typeface="Times New Roman"/>
              </a:rPr>
              <a:t> </a:t>
            </a:r>
            <a:r>
              <a:rPr sz="2600" spc="-10" dirty="0">
                <a:latin typeface="Times New Roman"/>
                <a:cs typeface="Times New Roman"/>
              </a:rPr>
              <a:t>cevabı, 	</a:t>
            </a:r>
            <a:r>
              <a:rPr sz="2600" spc="-160" dirty="0">
                <a:latin typeface="Times New Roman"/>
                <a:cs typeface="Times New Roman"/>
              </a:rPr>
              <a:t>isminizi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55" dirty="0">
                <a:latin typeface="Times New Roman"/>
                <a:cs typeface="Times New Roman"/>
              </a:rPr>
              <a:t>söylemek</a:t>
            </a:r>
            <a:r>
              <a:rPr sz="2600" spc="-40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kadar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200" dirty="0">
                <a:latin typeface="Times New Roman"/>
                <a:cs typeface="Times New Roman"/>
              </a:rPr>
              <a:t>kolay</a:t>
            </a:r>
            <a:r>
              <a:rPr sz="2600" spc="-20" dirty="0">
                <a:latin typeface="Times New Roman"/>
                <a:cs typeface="Times New Roman"/>
              </a:rPr>
              <a:t> </a:t>
            </a:r>
            <a:r>
              <a:rPr sz="2600" spc="-90" dirty="0">
                <a:latin typeface="Times New Roman"/>
                <a:cs typeface="Times New Roman"/>
              </a:rPr>
              <a:t>değil</a:t>
            </a:r>
            <a:r>
              <a:rPr sz="2600" spc="-25" dirty="0">
                <a:latin typeface="Times New Roman"/>
                <a:cs typeface="Times New Roman"/>
              </a:rPr>
              <a:t> </a:t>
            </a:r>
            <a:r>
              <a:rPr sz="2600" spc="-215" dirty="0">
                <a:latin typeface="Times New Roman"/>
                <a:cs typeface="Times New Roman"/>
              </a:rPr>
              <a:t>mi?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75" dirty="0">
                <a:latin typeface="Times New Roman"/>
                <a:cs typeface="Times New Roman"/>
              </a:rPr>
              <a:t>Peki</a:t>
            </a:r>
            <a:r>
              <a:rPr sz="2600" spc="-35" dirty="0">
                <a:latin typeface="Times New Roman"/>
                <a:cs typeface="Times New Roman"/>
              </a:rPr>
              <a:t> </a:t>
            </a:r>
            <a:r>
              <a:rPr sz="2600" spc="-145" dirty="0">
                <a:latin typeface="Times New Roman"/>
                <a:cs typeface="Times New Roman"/>
              </a:rPr>
              <a:t>yarışmada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70" dirty="0">
                <a:latin typeface="Times New Roman"/>
                <a:cs typeface="Times New Roman"/>
              </a:rPr>
              <a:t>niçin 	</a:t>
            </a:r>
            <a:r>
              <a:rPr sz="2600" spc="-145" dirty="0">
                <a:latin typeface="Times New Roman"/>
                <a:cs typeface="Times New Roman"/>
              </a:rPr>
              <a:t>insanlar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105" dirty="0">
                <a:latin typeface="Times New Roman"/>
                <a:cs typeface="Times New Roman"/>
              </a:rPr>
              <a:t>kilitlenip</a:t>
            </a:r>
            <a:r>
              <a:rPr sz="2600" spc="-30" dirty="0">
                <a:latin typeface="Times New Roman"/>
                <a:cs typeface="Times New Roman"/>
              </a:rPr>
              <a:t> </a:t>
            </a:r>
            <a:r>
              <a:rPr sz="2600" spc="-55" dirty="0">
                <a:latin typeface="Times New Roman"/>
                <a:cs typeface="Times New Roman"/>
              </a:rPr>
              <a:t>kalıyorlar?</a:t>
            </a:r>
            <a:endParaRPr sz="2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93444" y="688974"/>
            <a:ext cx="611632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Stres</a:t>
            </a:r>
            <a:r>
              <a:rPr sz="4000" spc="-145" dirty="0"/>
              <a:t> </a:t>
            </a:r>
            <a:r>
              <a:rPr sz="4000" spc="-45" dirty="0"/>
              <a:t>Durumundaki</a:t>
            </a:r>
            <a:r>
              <a:rPr sz="4000" spc="-135" dirty="0"/>
              <a:t> </a:t>
            </a:r>
            <a:r>
              <a:rPr sz="4000" spc="-10" dirty="0"/>
              <a:t>Belirtiler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93444" y="1433830"/>
            <a:ext cx="2472055" cy="13677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5750" indent="-273050">
              <a:lnSpc>
                <a:spcPct val="100000"/>
              </a:lnSpc>
              <a:spcBef>
                <a:spcPts val="105"/>
              </a:spcBef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65" dirty="0">
                <a:latin typeface="Times New Roman"/>
                <a:cs typeface="Times New Roman"/>
              </a:rPr>
              <a:t>Bedensel</a:t>
            </a:r>
            <a:r>
              <a:rPr sz="2600" spc="-345" dirty="0">
                <a:latin typeface="Times New Roman"/>
                <a:cs typeface="Times New Roman"/>
              </a:rPr>
              <a:t> </a:t>
            </a:r>
            <a:r>
              <a:rPr sz="2600" spc="-25" dirty="0">
                <a:latin typeface="Times New Roman"/>
                <a:cs typeface="Times New Roman"/>
              </a:rPr>
              <a:t>Tepkiler</a:t>
            </a: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30"/>
              </a:spcBef>
              <a:buClr>
                <a:srgbClr val="D24717"/>
              </a:buClr>
              <a:buFont typeface="Segoe UI Symbol"/>
              <a:buChar char="⚫"/>
            </a:pPr>
            <a:endParaRPr sz="2600">
              <a:latin typeface="Times New Roman"/>
              <a:cs typeface="Times New Roman"/>
            </a:endParaRPr>
          </a:p>
          <a:p>
            <a:pPr marL="285750" indent="-273050">
              <a:lnSpc>
                <a:spcPct val="100000"/>
              </a:lnSpc>
              <a:buClr>
                <a:srgbClr val="D24717"/>
              </a:buClr>
              <a:buSzPct val="84615"/>
              <a:buFont typeface="Segoe UI Symbol"/>
              <a:buChar char="⚫"/>
              <a:tabLst>
                <a:tab pos="285750" algn="l"/>
              </a:tabLst>
            </a:pPr>
            <a:r>
              <a:rPr sz="2600" spc="-155" dirty="0">
                <a:latin typeface="Times New Roman"/>
                <a:cs typeface="Times New Roman"/>
              </a:rPr>
              <a:t>Psikolojik</a:t>
            </a:r>
            <a:r>
              <a:rPr sz="2600" spc="-315" dirty="0">
                <a:latin typeface="Times New Roman"/>
                <a:cs typeface="Times New Roman"/>
              </a:rPr>
              <a:t> </a:t>
            </a:r>
            <a:r>
              <a:rPr sz="2600" spc="-130" dirty="0">
                <a:latin typeface="Times New Roman"/>
                <a:cs typeface="Times New Roman"/>
              </a:rPr>
              <a:t>Tepkiler</a:t>
            </a:r>
            <a:endParaRPr sz="2600">
              <a:latin typeface="Times New Roman"/>
              <a:cs typeface="Times New Roman"/>
            </a:endParaRPr>
          </a:p>
        </p:txBody>
      </p:sp>
      <p:pic>
        <p:nvPicPr>
          <p:cNvPr id="4" name="object 4" descr="C:\Users\user\Desktop\5c07cdbd61361f326cdf60e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7582" y="3501009"/>
            <a:ext cx="7776845" cy="27854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835</Words>
  <Application>Microsoft Office PowerPoint</Application>
  <PresentationFormat>Ekran Gösterisi (4:3)</PresentationFormat>
  <Paragraphs>166</Paragraphs>
  <Slides>38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38</vt:i4>
      </vt:variant>
    </vt:vector>
  </HeadingPairs>
  <TitlesOfParts>
    <vt:vector size="46" baseType="lpstr">
      <vt:lpstr>Arial</vt:lpstr>
      <vt:lpstr>Arial MT</vt:lpstr>
      <vt:lpstr>Calibri</vt:lpstr>
      <vt:lpstr>Comic Sans MS</vt:lpstr>
      <vt:lpstr>Franklin Gothic Medium</vt:lpstr>
      <vt:lpstr>Segoe UI Symbol</vt:lpstr>
      <vt:lpstr>Times New Roman</vt:lpstr>
      <vt:lpstr>Office Theme</vt:lpstr>
      <vt:lpstr>PowerPoint Sunusu</vt:lpstr>
      <vt:lpstr>İÇİNDEKİLER</vt:lpstr>
      <vt:lpstr>Stres Nedir?</vt:lpstr>
      <vt:lpstr>Kaygı</vt:lpstr>
      <vt:lpstr>Stres</vt:lpstr>
      <vt:lpstr>PowerPoint Sunusu</vt:lpstr>
      <vt:lpstr>Pozitif Stres</vt:lpstr>
      <vt:lpstr>Negatif Stres</vt:lpstr>
      <vt:lpstr>Stres Durumundaki Belirtiler</vt:lpstr>
      <vt:lpstr>Stres durumunda bedende oluşan tepkiler</vt:lpstr>
      <vt:lpstr>Dikkat!!!</vt:lpstr>
      <vt:lpstr>Psikolojik Tepkiler</vt:lpstr>
      <vt:lpstr>Stres Kaynakları</vt:lpstr>
      <vt:lpstr>Çevresel Stres Kaynakları</vt:lpstr>
      <vt:lpstr>Bireysel Stres Kaynakları</vt:lpstr>
      <vt:lpstr>Örgütsel Stres Kaynakları</vt:lpstr>
      <vt:lpstr>STRES DÜZEYİ TESTİ</vt:lpstr>
      <vt:lpstr>PowerPoint Sunusu</vt:lpstr>
      <vt:lpstr>PowerPoint Sunusu</vt:lpstr>
      <vt:lpstr>PowerPoint Sunusu</vt:lpstr>
      <vt:lpstr>Sonuçlar</vt:lpstr>
      <vt:lpstr>Önemli: İŞ’te Yaşanan Stres</vt:lpstr>
      <vt:lpstr>PowerPoint Sunusu</vt:lpstr>
      <vt:lpstr>İş Hayatında Stres Yönetimi</vt:lpstr>
      <vt:lpstr>Temel Aşamalar</vt:lpstr>
      <vt:lpstr>Böyle bir durumla karşı karşıya olduğunuzu düşünüyorsanız;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STRESLE BAŞAÇIKMA YÖNTEMLERİ</vt:lpstr>
      <vt:lpstr>İşlevsel Olmayan Yöntemler</vt:lpstr>
      <vt:lpstr>ETKİLİ BAŞA ÇIKMA YÖNTEMLERİ</vt:lpstr>
      <vt:lpstr>PowerPoint Sunusu</vt:lpstr>
      <vt:lpstr>Teşekkürler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Stres Yönetimi</dc:title>
  <dc:creator>user</dc:creator>
  <cp:lastModifiedBy>casper</cp:lastModifiedBy>
  <cp:revision>1</cp:revision>
  <dcterms:created xsi:type="dcterms:W3CDTF">2026-06-04T11:01:02Z</dcterms:created>
  <dcterms:modified xsi:type="dcterms:W3CDTF">2026-06-04T11:01:48Z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2022-02-10T00:00:00Z</vt:filetime>
  </property>
  <property fmtid="{D5CDD505-2E9C-101B-9397-08002B2CF9AE}" pid="4" name="Creator">
    <vt:lpwstr>Microsoft® PowerPoint® 2010</vt:lpwstr>
  </property>
  <property fmtid="{D5CDD505-2E9C-101B-9397-08002B2CF9AE}" pid="5" name="LastSaved">
    <vt:filetime>2026-06-04T00:00:00Z</vt:filetime>
  </property>
  <property fmtid="{D5CDD505-2E9C-101B-9397-08002B2CF9AE}" pid="6" name="Producer">
    <vt:lpwstr>Microsoft® PowerPoint® 2010</vt:lpwstr>
  </property>
</Properties>
</file>