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6" r:id="rId4"/>
    <p:sldId id="270" r:id="rId5"/>
    <p:sldId id="258" r:id="rId6"/>
    <p:sldId id="259" r:id="rId7"/>
    <p:sldId id="267" r:id="rId8"/>
    <p:sldId id="285" r:id="rId9"/>
    <p:sldId id="286" r:id="rId10"/>
    <p:sldId id="266" r:id="rId11"/>
    <p:sldId id="288" r:id="rId12"/>
    <p:sldId id="268" r:id="rId13"/>
    <p:sldId id="271" r:id="rId14"/>
    <p:sldId id="289" r:id="rId15"/>
    <p:sldId id="272" r:id="rId16"/>
    <p:sldId id="287" r:id="rId17"/>
    <p:sldId id="290" r:id="rId18"/>
    <p:sldId id="292" r:id="rId19"/>
    <p:sldId id="293" r:id="rId20"/>
    <p:sldId id="273" r:id="rId21"/>
    <p:sldId id="291" r:id="rId22"/>
    <p:sldId id="294" r:id="rId23"/>
    <p:sldId id="282" r:id="rId24"/>
    <p:sldId id="265" r:id="rId25"/>
  </p:sldIdLst>
  <p:sldSz cx="18288000" cy="10287000"/>
  <p:notesSz cx="6858000" cy="9144000"/>
  <p:embeddedFontLst>
    <p:embeddedFont>
      <p:font typeface="Gluten"/>
      <p:regular r:id="rId26"/>
    </p:embeddedFont>
    <p:embeddedFont>
      <p:font typeface="TRT"/>
      <p:regular r:id="rId27"/>
    </p:embeddedFont>
    <p:embeddedFont>
      <p:font typeface="TRT Bold"/>
      <p:regular r:id="rId28"/>
      <p:bold r:id="rId29"/>
    </p:embeddedFont>
    <p:embeddedFont>
      <p:font typeface="TRT Medium" pitchFamily="2"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35" autoAdjust="0"/>
  </p:normalViewPr>
  <p:slideViewPr>
    <p:cSldViewPr>
      <p:cViewPr varScale="1">
        <p:scale>
          <a:sx n="73" d="100"/>
          <a:sy n="73" d="100"/>
        </p:scale>
        <p:origin x="70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58988" y="-34290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FCC00"/>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752600" y="2944434"/>
            <a:ext cx="15697199" cy="4078039"/>
          </a:xfrm>
          <a:prstGeom prst="rect">
            <a:avLst/>
          </a:prstGeom>
        </p:spPr>
        <p:txBody>
          <a:bodyPr wrap="square" lIns="0" tIns="0" rIns="0" bIns="0" rtlCol="0" anchor="t">
            <a:spAutoFit/>
          </a:bodyPr>
          <a:lstStyle/>
          <a:p>
            <a:pPr algn="l">
              <a:lnSpc>
                <a:spcPts val="10560"/>
              </a:lnSpc>
            </a:pPr>
            <a:r>
              <a:rPr lang="tr-TR" sz="9600" dirty="0">
                <a:solidFill>
                  <a:srgbClr val="00538F"/>
                </a:solidFill>
                <a:latin typeface="TRT Bold"/>
                <a:ea typeface="TRT Bold"/>
                <a:cs typeface="TRT Bold"/>
                <a:sym typeface="TRT Bold"/>
              </a:rPr>
              <a:t>DİJİTAL PAZARLAMA</a:t>
            </a:r>
          </a:p>
          <a:p>
            <a:pPr algn="l">
              <a:lnSpc>
                <a:spcPts val="10560"/>
              </a:lnSpc>
            </a:pPr>
            <a:r>
              <a:rPr lang="tr-TR" sz="9600" dirty="0">
                <a:solidFill>
                  <a:srgbClr val="00538F"/>
                </a:solidFill>
                <a:latin typeface="TRT Bold"/>
                <a:ea typeface="TRT Bold"/>
                <a:cs typeface="TRT Bold"/>
                <a:sym typeface="TRT Bold"/>
              </a:rPr>
              <a:t>SEKTÖRE HAZIR MISINIZ?</a:t>
            </a:r>
            <a:endParaRPr lang="en-US" sz="9600" dirty="0">
              <a:solidFill>
                <a:srgbClr val="00538F"/>
              </a:solidFill>
              <a:latin typeface="TRT Bold"/>
              <a:ea typeface="TRT Bold"/>
              <a:cs typeface="TRT Bold"/>
              <a:sym typeface="TRT Bold"/>
            </a:endParaRPr>
          </a:p>
        </p:txBody>
      </p:sp>
      <p:sp>
        <p:nvSpPr>
          <p:cNvPr id="6" name="TextBox 6"/>
          <p:cNvSpPr txBox="1"/>
          <p:nvPr/>
        </p:nvSpPr>
        <p:spPr>
          <a:xfrm>
            <a:off x="2971800" y="5676899"/>
            <a:ext cx="15163800" cy="3876318"/>
          </a:xfrm>
          <a:prstGeom prst="rect">
            <a:avLst/>
          </a:prstGeom>
        </p:spPr>
        <p:txBody>
          <a:bodyPr wrap="square" lIns="0" tIns="0" rIns="0" bIns="0" rtlCol="0" anchor="t">
            <a:spAutoFit/>
          </a:bodyPr>
          <a:lstStyle/>
          <a:p>
            <a:pPr algn="l">
              <a:lnSpc>
                <a:spcPts val="10560"/>
              </a:lnSpc>
            </a:pPr>
            <a:endParaRPr lang="tr-TR" sz="9600" dirty="0">
              <a:solidFill>
                <a:srgbClr val="FFCC00"/>
              </a:solidFill>
              <a:latin typeface="TRT Bold"/>
              <a:ea typeface="TRT Bold"/>
              <a:cs typeface="TRT Bold"/>
              <a:sym typeface="TRT Bold"/>
            </a:endParaRPr>
          </a:p>
          <a:p>
            <a:pPr algn="l">
              <a:lnSpc>
                <a:spcPts val="10560"/>
              </a:lnSpc>
            </a:pPr>
            <a:endParaRPr lang="tr-TR" sz="4000" dirty="0">
              <a:solidFill>
                <a:schemeClr val="tx2"/>
              </a:solidFill>
              <a:latin typeface="TRT Bold"/>
              <a:ea typeface="TRT Bold"/>
              <a:cs typeface="TRT Bold"/>
              <a:sym typeface="TRT Bold"/>
            </a:endParaRPr>
          </a:p>
          <a:p>
            <a:pPr algn="l">
              <a:lnSpc>
                <a:spcPts val="10560"/>
              </a:lnSpc>
            </a:pPr>
            <a:r>
              <a:rPr lang="tr-TR" sz="4000" dirty="0">
                <a:solidFill>
                  <a:schemeClr val="tx2"/>
                </a:solidFill>
                <a:latin typeface="TRT Bold"/>
                <a:ea typeface="TRT Bold"/>
                <a:cs typeface="TRT Bold"/>
                <a:sym typeface="TRT Bold"/>
              </a:rPr>
              <a:t>Hatice Bozok Adıyaman</a:t>
            </a:r>
            <a:endParaRPr lang="en-US" sz="4000" dirty="0">
              <a:solidFill>
                <a:schemeClr val="tx2"/>
              </a:solidFill>
              <a:latin typeface="TRT Bold"/>
              <a:ea typeface="TRT Bold"/>
              <a:cs typeface="TRT Bold"/>
              <a:sym typeface="TRT Bold"/>
            </a:endParaRPr>
          </a:p>
        </p:txBody>
      </p:sp>
      <p:grpSp>
        <p:nvGrpSpPr>
          <p:cNvPr id="11" name="Group 11"/>
          <p:cNvGrpSpPr/>
          <p:nvPr/>
        </p:nvGrpSpPr>
        <p:grpSpPr>
          <a:xfrm>
            <a:off x="14276136" y="1028700"/>
            <a:ext cx="2983164" cy="1916997"/>
            <a:chOff x="0" y="0"/>
            <a:chExt cx="3977553" cy="2555996"/>
          </a:xfrm>
        </p:grpSpPr>
        <p:sp>
          <p:nvSpPr>
            <p:cNvPr id="12" name="Freeform 12"/>
            <p:cNvSpPr/>
            <p:nvPr/>
          </p:nvSpPr>
          <p:spPr>
            <a:xfrm flipH="1">
              <a:off x="1340146" y="0"/>
              <a:ext cx="1297260" cy="1303779"/>
            </a:xfrm>
            <a:custGeom>
              <a:avLst/>
              <a:gdLst/>
              <a:ahLst/>
              <a:cxnLst/>
              <a:rect l="l" t="t" r="r" b="b"/>
              <a:pathLst>
                <a:path w="1297260" h="1303779">
                  <a:moveTo>
                    <a:pt x="1297260" y="0"/>
                  </a:moveTo>
                  <a:lnTo>
                    <a:pt x="0" y="0"/>
                  </a:lnTo>
                  <a:lnTo>
                    <a:pt x="0" y="1303779"/>
                  </a:lnTo>
                  <a:lnTo>
                    <a:pt x="1297260" y="1303779"/>
                  </a:lnTo>
                  <a:lnTo>
                    <a:pt x="1297260" y="0"/>
                  </a:lnTo>
                  <a:close/>
                </a:path>
              </a:pathLst>
            </a:custGeom>
            <a:blipFill>
              <a:blip r:embed="rId2"/>
              <a:stretch>
                <a:fillRect/>
              </a:stretch>
            </a:blipFill>
          </p:spPr>
        </p:sp>
        <p:sp>
          <p:nvSpPr>
            <p:cNvPr id="13" name="TextBox 13"/>
            <p:cNvSpPr txBox="1"/>
            <p:nvPr/>
          </p:nvSpPr>
          <p:spPr>
            <a:xfrm>
              <a:off x="0" y="1437129"/>
              <a:ext cx="3977553" cy="1118868"/>
            </a:xfrm>
            <a:prstGeom prst="rect">
              <a:avLst/>
            </a:prstGeom>
          </p:spPr>
          <p:txBody>
            <a:bodyPr lIns="0" tIns="0" rIns="0" bIns="0" rtlCol="0" anchor="t">
              <a:spAutoFit/>
            </a:bodyPr>
            <a:lstStyle/>
            <a:p>
              <a:pPr marL="0" lvl="0" indent="0" algn="ctr">
                <a:lnSpc>
                  <a:spcPts val="5870"/>
                </a:lnSpc>
              </a:pPr>
              <a:r>
                <a:rPr lang="en-US" sz="6179" spc="-30">
                  <a:solidFill>
                    <a:srgbClr val="00538F"/>
                  </a:solidFill>
                  <a:latin typeface="Gluten"/>
                  <a:ea typeface="Gluten"/>
                  <a:cs typeface="Gluten"/>
                  <a:sym typeface="Gluten"/>
                </a:rPr>
                <a:t>HANDS</a:t>
              </a:r>
            </a:p>
          </p:txBody>
        </p:sp>
        <p:sp>
          <p:nvSpPr>
            <p:cNvPr id="14" name="TextBox 14"/>
            <p:cNvSpPr txBox="1"/>
            <p:nvPr/>
          </p:nvSpPr>
          <p:spPr>
            <a:xfrm>
              <a:off x="313554" y="2238790"/>
              <a:ext cx="3350444" cy="315521"/>
            </a:xfrm>
            <a:prstGeom prst="rect">
              <a:avLst/>
            </a:prstGeom>
          </p:spPr>
          <p:txBody>
            <a:bodyPr lIns="0" tIns="0" rIns="0" bIns="0" rtlCol="0" anchor="t">
              <a:spAutoFit/>
            </a:bodyPr>
            <a:lstStyle/>
            <a:p>
              <a:pPr marL="0" lvl="0" indent="0" algn="ctr">
                <a:lnSpc>
                  <a:spcPts val="1903"/>
                </a:lnSpc>
                <a:spcBef>
                  <a:spcPct val="0"/>
                </a:spcBef>
              </a:pPr>
              <a:r>
                <a:rPr lang="en-US" sz="1359" spc="67">
                  <a:solidFill>
                    <a:srgbClr val="00538F"/>
                  </a:solidFill>
                  <a:latin typeface="TRT"/>
                  <a:ea typeface="TRT"/>
                  <a:cs typeface="TRT"/>
                  <a:sym typeface="TRT"/>
                </a:rPr>
                <a:t>İLETİŞİM DANIŞMANLIĞI</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FCC00"/>
            </a:solidFill>
          </p:spPr>
        </p:sp>
        <p:sp>
          <p:nvSpPr>
            <p:cNvPr id="9" name="TextBox 9"/>
            <p:cNvSpPr txBox="1"/>
            <p:nvPr/>
          </p:nvSpPr>
          <p:spPr>
            <a:xfrm>
              <a:off x="0" y="-57150"/>
              <a:ext cx="488993" cy="7507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914400" y="1859911"/>
            <a:ext cx="6563250" cy="8125301"/>
          </a:xfrm>
          <a:prstGeom prst="rect">
            <a:avLst/>
          </a:prstGeom>
        </p:spPr>
        <p:txBody>
          <a:bodyPr wrap="square" lIns="0" tIns="0" rIns="0" bIns="0" rtlCol="0" anchor="t">
            <a:spAutoFit/>
          </a:bodyPr>
          <a:lstStyle/>
          <a:p>
            <a:r>
              <a:rPr lang="tr-TR" sz="4400" b="1" dirty="0"/>
              <a:t>DİJİTAL KANALLAR</a:t>
            </a:r>
            <a:endParaRPr lang="tr-TR" sz="4400" dirty="0"/>
          </a:p>
          <a:p>
            <a:endParaRPr lang="tr-TR" sz="4400" dirty="0"/>
          </a:p>
          <a:p>
            <a:r>
              <a:rPr lang="tr-TR" sz="4400" dirty="0"/>
              <a:t>Sosyal medya </a:t>
            </a:r>
            <a:r>
              <a:rPr lang="tr-TR" sz="4400" b="1" dirty="0"/>
              <a:t>PLATFORM FARKLARI neler? (Facebook, </a:t>
            </a:r>
            <a:r>
              <a:rPr lang="tr-TR" sz="4400" b="1" dirty="0" err="1"/>
              <a:t>tiktok</a:t>
            </a:r>
            <a:r>
              <a:rPr lang="tr-TR" sz="4400" b="1" dirty="0"/>
              <a:t>, </a:t>
            </a:r>
            <a:r>
              <a:rPr lang="tr-TR" sz="4400" b="1" dirty="0" err="1"/>
              <a:t>instagram</a:t>
            </a:r>
            <a:r>
              <a:rPr lang="tr-TR" sz="4400" b="1" dirty="0"/>
              <a:t>…)</a:t>
            </a:r>
            <a:endParaRPr lang="tr-TR" sz="4400" dirty="0"/>
          </a:p>
          <a:p>
            <a:pPr lvl="0"/>
            <a:r>
              <a:rPr lang="tr-TR" sz="4400" dirty="0"/>
              <a:t>Google (arama motoru)</a:t>
            </a:r>
          </a:p>
          <a:p>
            <a:pPr lvl="0"/>
            <a:r>
              <a:rPr lang="tr-TR" sz="4400" dirty="0"/>
              <a:t>Reklam platformları</a:t>
            </a:r>
          </a:p>
          <a:p>
            <a:pPr lvl="0"/>
            <a:r>
              <a:rPr lang="tr-TR" sz="4400" dirty="0"/>
              <a:t>E-posta</a:t>
            </a:r>
          </a:p>
          <a:p>
            <a:pPr lvl="0"/>
            <a:r>
              <a:rPr lang="tr-TR" sz="4400" dirty="0"/>
              <a:t>Yapay Zeka da var mısın?</a:t>
            </a:r>
          </a:p>
          <a:p>
            <a:r>
              <a:rPr lang="tr-TR" sz="4400" dirty="0"/>
              <a:t>👉 “Her kanal farklı strateji ister”</a:t>
            </a:r>
          </a:p>
          <a:p>
            <a:endParaRPr lang="tr-TR" sz="4400" dirty="0"/>
          </a:p>
        </p:txBody>
      </p:sp>
      <p:sp>
        <p:nvSpPr>
          <p:cNvPr id="23" name="TextBox 23"/>
          <p:cNvSpPr txBox="1"/>
          <p:nvPr/>
        </p:nvSpPr>
        <p:spPr>
          <a:xfrm>
            <a:off x="13769329" y="7522719"/>
            <a:ext cx="3489971" cy="1282402"/>
          </a:xfrm>
          <a:prstGeom prst="rect">
            <a:avLst/>
          </a:prstGeom>
        </p:spPr>
        <p:txBody>
          <a:bodyPr lIns="0" tIns="0" rIns="0" bIns="0" rtlCol="0" anchor="t">
            <a:spAutoFit/>
          </a:bodyPr>
          <a:lstStyle/>
          <a:p>
            <a:pPr algn="r">
              <a:lnSpc>
                <a:spcPts val="5040"/>
              </a:lnSpc>
            </a:pPr>
            <a:r>
              <a:rPr lang="tr-TR" sz="3600" dirty="0">
                <a:solidFill>
                  <a:srgbClr val="101010"/>
                </a:solidFill>
                <a:latin typeface="TRT Medium"/>
                <a:ea typeface="TRT Medium"/>
                <a:cs typeface="TRT Medium"/>
                <a:sym typeface="TRT Medium"/>
              </a:rPr>
              <a:t>Her ürün  farklı kanal ister</a:t>
            </a:r>
            <a:endParaRPr lang="en-US" sz="3600" dirty="0">
              <a:solidFill>
                <a:srgbClr val="101010"/>
              </a:solidFill>
              <a:latin typeface="TRT Medium"/>
              <a:ea typeface="TRT Medium"/>
              <a:cs typeface="TRT Medium"/>
              <a:sym typeface="TRT Medium"/>
            </a:endParaRPr>
          </a:p>
        </p:txBody>
      </p:sp>
      <p:pic>
        <p:nvPicPr>
          <p:cNvPr id="4098" name="Picture 2" descr="https://media.licdn.com/dms/image/v2/D4D12AQHcSEDCRWb9yQ/article-cover_image-shrink_720_1280/article-cover_image-shrink_720_1280/0/1732796480901?e=1777507200&amp;v=beta&amp;t=gFVUJL43rBVECw3hHyzneguWwS1SHR6A7iKj52Gw0z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2447" y="1181100"/>
            <a:ext cx="9545286" cy="537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450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FCC00"/>
            </a:solidFill>
          </p:spPr>
        </p:sp>
        <p:sp>
          <p:nvSpPr>
            <p:cNvPr id="9" name="TextBox 9"/>
            <p:cNvSpPr txBox="1"/>
            <p:nvPr/>
          </p:nvSpPr>
          <p:spPr>
            <a:xfrm>
              <a:off x="0" y="-57150"/>
              <a:ext cx="488993" cy="7507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914400" y="1859911"/>
            <a:ext cx="6563250" cy="7448193"/>
          </a:xfrm>
          <a:prstGeom prst="rect">
            <a:avLst/>
          </a:prstGeom>
        </p:spPr>
        <p:txBody>
          <a:bodyPr wrap="square" lIns="0" tIns="0" rIns="0" bIns="0" rtlCol="0" anchor="t">
            <a:spAutoFit/>
          </a:bodyPr>
          <a:lstStyle/>
          <a:p>
            <a:r>
              <a:rPr lang="tr-TR" sz="4400" b="1" dirty="0"/>
              <a:t>SEO NEDİR NASIL YAPILIR NE İŞE YARAR? ANAHTAR KELİME LİSTESİ NASIL HAZIRLANIR? GOOGLE ANA SAYFADA REKLAM İLE 1.SAYFADA GELMEK MÜMKÜN MÜ YETERLİ Mİ?</a:t>
            </a:r>
          </a:p>
          <a:p>
            <a:r>
              <a:rPr lang="tr-TR" sz="4400" b="1" dirty="0"/>
              <a:t>GOOGLE NASIL ÇALIŞIR?</a:t>
            </a:r>
            <a:endParaRPr lang="tr-TR" sz="4400" dirty="0"/>
          </a:p>
          <a:p>
            <a:endParaRPr lang="tr-TR" sz="4400" dirty="0"/>
          </a:p>
          <a:p>
            <a:pPr lvl="0"/>
            <a:endParaRPr lang="tr-TR" sz="4400" dirty="0"/>
          </a:p>
          <a:p>
            <a:endParaRPr lang="tr-TR" sz="4400" dirty="0"/>
          </a:p>
        </p:txBody>
      </p:sp>
      <p:sp>
        <p:nvSpPr>
          <p:cNvPr id="23" name="TextBox 23"/>
          <p:cNvSpPr txBox="1"/>
          <p:nvPr/>
        </p:nvSpPr>
        <p:spPr>
          <a:xfrm>
            <a:off x="13769329" y="7522719"/>
            <a:ext cx="3489971" cy="1107996"/>
          </a:xfrm>
          <a:prstGeom prst="rect">
            <a:avLst/>
          </a:prstGeom>
        </p:spPr>
        <p:txBody>
          <a:bodyPr lIns="0" tIns="0" rIns="0" bIns="0" rtlCol="0" anchor="t">
            <a:spAutoFit/>
          </a:bodyPr>
          <a:lstStyle/>
          <a:p>
            <a:pPr lvl="0"/>
            <a:r>
              <a:rPr lang="tr-TR" sz="3600" dirty="0"/>
              <a:t>SEN GOOGLECA BİLİYOR MUSUN?</a:t>
            </a:r>
          </a:p>
        </p:txBody>
      </p:sp>
    </p:spTree>
    <p:extLst>
      <p:ext uri="{BB962C8B-B14F-4D97-AF65-F5344CB8AC3E}">
        <p14:creationId xmlns:p14="http://schemas.microsoft.com/office/powerpoint/2010/main" val="261720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FCC00"/>
            </a:solidFill>
          </p:spPr>
        </p:sp>
        <p:sp>
          <p:nvSpPr>
            <p:cNvPr id="9" name="TextBox 9"/>
            <p:cNvSpPr txBox="1"/>
            <p:nvPr/>
          </p:nvSpPr>
          <p:spPr>
            <a:xfrm>
              <a:off x="0" y="-57150"/>
              <a:ext cx="488993" cy="7507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1028700" y="3124795"/>
            <a:ext cx="6448950" cy="6093976"/>
          </a:xfrm>
          <a:prstGeom prst="rect">
            <a:avLst/>
          </a:prstGeom>
        </p:spPr>
        <p:txBody>
          <a:bodyPr lIns="0" tIns="0" rIns="0" bIns="0" rtlCol="0" anchor="t">
            <a:spAutoFit/>
          </a:bodyPr>
          <a:lstStyle/>
          <a:p>
            <a:pPr lvl="0"/>
            <a:r>
              <a:rPr lang="tr-TR" sz="4400" b="1" dirty="0"/>
              <a:t>SOSYAL MEDYA STRATEJİSİ</a:t>
            </a:r>
          </a:p>
          <a:p>
            <a:pPr lvl="0"/>
            <a:r>
              <a:rPr lang="tr-TR" sz="4400" dirty="0"/>
              <a:t>Yaratıcılık </a:t>
            </a:r>
          </a:p>
          <a:p>
            <a:pPr lvl="0"/>
            <a:r>
              <a:rPr lang="tr-TR" sz="4400" dirty="0"/>
              <a:t>Analitik düşünme </a:t>
            </a:r>
          </a:p>
          <a:p>
            <a:pPr lvl="0"/>
            <a:r>
              <a:rPr lang="tr-TR" sz="4400" dirty="0"/>
              <a:t>İletişim becerisi</a:t>
            </a:r>
          </a:p>
          <a:p>
            <a:pPr lvl="0"/>
            <a:r>
              <a:rPr lang="tr-TR" sz="4400" dirty="0"/>
              <a:t>Trend takibi (rakip markaları incele </a:t>
            </a:r>
            <a:r>
              <a:rPr lang="tr-TR" sz="4400" dirty="0" err="1"/>
              <a:t>hiçbirşey</a:t>
            </a:r>
            <a:r>
              <a:rPr lang="tr-TR" sz="4400" dirty="0"/>
              <a:t> yapamıyorsan onların yaptığını yap?</a:t>
            </a:r>
          </a:p>
          <a:p>
            <a:pPr lvl="0"/>
            <a:endParaRPr lang="tr-TR" sz="4400" dirty="0"/>
          </a:p>
        </p:txBody>
      </p:sp>
      <p:sp>
        <p:nvSpPr>
          <p:cNvPr id="23" name="TextBox 23"/>
          <p:cNvSpPr txBox="1"/>
          <p:nvPr/>
        </p:nvSpPr>
        <p:spPr>
          <a:xfrm>
            <a:off x="13769329" y="7522719"/>
            <a:ext cx="3489971" cy="1245854"/>
          </a:xfrm>
          <a:prstGeom prst="rect">
            <a:avLst/>
          </a:prstGeom>
        </p:spPr>
        <p:txBody>
          <a:bodyPr lIns="0" tIns="0" rIns="0" bIns="0" rtlCol="0" anchor="t">
            <a:spAutoFit/>
          </a:bodyPr>
          <a:lstStyle/>
          <a:p>
            <a:pPr algn="r">
              <a:lnSpc>
                <a:spcPts val="5040"/>
              </a:lnSpc>
            </a:pPr>
            <a:r>
              <a:rPr lang="tr-TR" sz="3600" dirty="0" err="1">
                <a:solidFill>
                  <a:srgbClr val="101010"/>
                </a:solidFill>
                <a:latin typeface="TRT Medium"/>
                <a:ea typeface="TRT Medium"/>
                <a:cs typeface="TRT Medium"/>
                <a:sym typeface="TRT Medium"/>
              </a:rPr>
              <a:t>Oku,izle,araştır,incele</a:t>
            </a:r>
            <a:endParaRPr lang="en-US" sz="3600" dirty="0">
              <a:solidFill>
                <a:srgbClr val="101010"/>
              </a:solidFill>
              <a:latin typeface="TRT Medium"/>
              <a:ea typeface="TRT Medium"/>
              <a:cs typeface="TRT Medium"/>
              <a:sym typeface="TRT Medium"/>
            </a:endParaRPr>
          </a:p>
        </p:txBody>
      </p:sp>
      <p:sp>
        <p:nvSpPr>
          <p:cNvPr id="3" name="Rectangle 2"/>
          <p:cNvSpPr>
            <a:spLocks noChangeArrowheads="1"/>
          </p:cNvSpPr>
          <p:nvPr/>
        </p:nvSpPr>
        <p:spPr bwMode="auto">
          <a:xfrm>
            <a:off x="0" y="0"/>
            <a:ext cx="18288000" cy="285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908062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FCC00"/>
            </a:solidFill>
          </p:spPr>
        </p:sp>
        <p:sp>
          <p:nvSpPr>
            <p:cNvPr id="9" name="TextBox 9"/>
            <p:cNvSpPr txBox="1"/>
            <p:nvPr/>
          </p:nvSpPr>
          <p:spPr>
            <a:xfrm>
              <a:off x="0" y="-57150"/>
              <a:ext cx="488993" cy="7507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1028700" y="2324100"/>
            <a:ext cx="10706100" cy="2708434"/>
          </a:xfrm>
          <a:prstGeom prst="rect">
            <a:avLst/>
          </a:prstGeom>
        </p:spPr>
        <p:txBody>
          <a:bodyPr wrap="square" lIns="0" tIns="0" rIns="0" bIns="0" rtlCol="0" anchor="t">
            <a:spAutoFit/>
          </a:bodyPr>
          <a:lstStyle/>
          <a:p>
            <a:r>
              <a:rPr lang="tr-TR" sz="4400" b="1" dirty="0"/>
              <a:t>DİJİTALİ ÖĞREN (SADECE KULLANMA)</a:t>
            </a:r>
            <a:endParaRPr lang="tr-TR" sz="4400" dirty="0"/>
          </a:p>
          <a:p>
            <a:pPr lvl="0"/>
            <a:r>
              <a:rPr lang="tr-TR" sz="4400" dirty="0"/>
              <a:t>Sosyal medya algoritmalarını anlamaya çalış</a:t>
            </a:r>
          </a:p>
          <a:p>
            <a:pPr lvl="0"/>
            <a:r>
              <a:rPr lang="tr-TR" sz="4400" dirty="0"/>
              <a:t>İçerik neden tutar, neden tutmaz analiz et</a:t>
            </a:r>
          </a:p>
          <a:p>
            <a:pPr lvl="0"/>
            <a:r>
              <a:rPr lang="tr-TR" sz="4400" dirty="0"/>
              <a:t>Trendleri takip et</a:t>
            </a:r>
          </a:p>
        </p:txBody>
      </p:sp>
      <p:sp>
        <p:nvSpPr>
          <p:cNvPr id="23" name="TextBox 23"/>
          <p:cNvSpPr txBox="1"/>
          <p:nvPr/>
        </p:nvSpPr>
        <p:spPr>
          <a:xfrm>
            <a:off x="13769329" y="7522719"/>
            <a:ext cx="3489971" cy="1282402"/>
          </a:xfrm>
          <a:prstGeom prst="rect">
            <a:avLst/>
          </a:prstGeom>
        </p:spPr>
        <p:txBody>
          <a:bodyPr lIns="0" tIns="0" rIns="0" bIns="0" rtlCol="0" anchor="t">
            <a:spAutoFit/>
          </a:bodyPr>
          <a:lstStyle/>
          <a:p>
            <a:pPr algn="r">
              <a:lnSpc>
                <a:spcPts val="5040"/>
              </a:lnSpc>
            </a:pPr>
            <a:r>
              <a:rPr lang="tr-TR" sz="3600" dirty="0">
                <a:solidFill>
                  <a:srgbClr val="101010"/>
                </a:solidFill>
                <a:latin typeface="TRT Medium"/>
                <a:ea typeface="TRT Medium"/>
                <a:cs typeface="TRT Medium"/>
                <a:sym typeface="TRT Medium"/>
              </a:rPr>
              <a:t>Eleştirmek için bak</a:t>
            </a:r>
            <a:endParaRPr lang="en-US" sz="3600" dirty="0">
              <a:solidFill>
                <a:srgbClr val="101010"/>
              </a:solidFill>
              <a:latin typeface="TRT Medium"/>
              <a:ea typeface="TRT Medium"/>
              <a:cs typeface="TRT Medium"/>
              <a:sym typeface="TRT Medium"/>
            </a:endParaRPr>
          </a:p>
        </p:txBody>
      </p:sp>
    </p:spTree>
    <p:extLst>
      <p:ext uri="{BB962C8B-B14F-4D97-AF65-F5344CB8AC3E}">
        <p14:creationId xmlns:p14="http://schemas.microsoft.com/office/powerpoint/2010/main" val="4144419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FCC00"/>
            </a:solidFill>
          </p:spPr>
        </p:sp>
        <p:sp>
          <p:nvSpPr>
            <p:cNvPr id="9" name="TextBox 9"/>
            <p:cNvSpPr txBox="1"/>
            <p:nvPr/>
          </p:nvSpPr>
          <p:spPr>
            <a:xfrm>
              <a:off x="0" y="-57150"/>
              <a:ext cx="488993" cy="7507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1028700" y="2324100"/>
            <a:ext cx="10706100" cy="6771084"/>
          </a:xfrm>
          <a:prstGeom prst="rect">
            <a:avLst/>
          </a:prstGeom>
        </p:spPr>
        <p:txBody>
          <a:bodyPr wrap="square" lIns="0" tIns="0" rIns="0" bIns="0" rtlCol="0" anchor="t">
            <a:spAutoFit/>
          </a:bodyPr>
          <a:lstStyle/>
          <a:p>
            <a:r>
              <a:rPr lang="tr-TR" sz="4400" b="1" dirty="0"/>
              <a:t>VERİ VE ANALİZ</a:t>
            </a:r>
          </a:p>
          <a:p>
            <a:endParaRPr lang="tr-TR" sz="4400" b="1" dirty="0"/>
          </a:p>
          <a:p>
            <a:pPr lvl="0"/>
            <a:r>
              <a:rPr lang="tr-TR" sz="4400" dirty="0"/>
              <a:t>Etkileşim oranı</a:t>
            </a:r>
          </a:p>
          <a:p>
            <a:pPr lvl="0"/>
            <a:r>
              <a:rPr lang="tr-TR" sz="4400" dirty="0"/>
              <a:t>Görüntülenme</a:t>
            </a:r>
          </a:p>
          <a:p>
            <a:pPr lvl="0"/>
            <a:r>
              <a:rPr lang="tr-TR" sz="4400" dirty="0"/>
              <a:t>Tıklama</a:t>
            </a:r>
          </a:p>
          <a:p>
            <a:r>
              <a:rPr lang="tr-TR" sz="4400" dirty="0"/>
              <a:t>👉 “Ölçemediğini geliştiremezsin”</a:t>
            </a:r>
          </a:p>
          <a:p>
            <a:endParaRPr lang="tr-TR" sz="4400" b="1" dirty="0"/>
          </a:p>
          <a:p>
            <a:endParaRPr lang="tr-TR" sz="4400" b="1" dirty="0"/>
          </a:p>
          <a:p>
            <a:endParaRPr lang="tr-TR" sz="4400" b="1" dirty="0"/>
          </a:p>
          <a:p>
            <a:endParaRPr lang="tr-TR" sz="4400" dirty="0"/>
          </a:p>
        </p:txBody>
      </p:sp>
      <p:sp>
        <p:nvSpPr>
          <p:cNvPr id="23" name="TextBox 23"/>
          <p:cNvSpPr txBox="1"/>
          <p:nvPr/>
        </p:nvSpPr>
        <p:spPr>
          <a:xfrm>
            <a:off x="13769329" y="7522719"/>
            <a:ext cx="3489971" cy="2564805"/>
          </a:xfrm>
          <a:prstGeom prst="rect">
            <a:avLst/>
          </a:prstGeom>
        </p:spPr>
        <p:txBody>
          <a:bodyPr lIns="0" tIns="0" rIns="0" bIns="0" rtlCol="0" anchor="t">
            <a:spAutoFit/>
          </a:bodyPr>
          <a:lstStyle/>
          <a:p>
            <a:pPr algn="r">
              <a:lnSpc>
                <a:spcPts val="5040"/>
              </a:lnSpc>
            </a:pPr>
            <a:r>
              <a:rPr lang="tr-TR" sz="3600" dirty="0">
                <a:solidFill>
                  <a:srgbClr val="101010"/>
                </a:solidFill>
                <a:latin typeface="TRT Medium"/>
                <a:ea typeface="TRT Medium"/>
                <a:cs typeface="TRT Medium"/>
                <a:sym typeface="TRT Medium"/>
              </a:rPr>
              <a:t>Satışa dönüşmeyen yayın patronu mutlu etmez</a:t>
            </a:r>
            <a:endParaRPr lang="en-US" sz="3600" dirty="0">
              <a:solidFill>
                <a:srgbClr val="101010"/>
              </a:solidFill>
              <a:latin typeface="TRT Medium"/>
              <a:ea typeface="TRT Medium"/>
              <a:cs typeface="TRT Medium"/>
              <a:sym typeface="TRT Medium"/>
            </a:endParaRPr>
          </a:p>
        </p:txBody>
      </p:sp>
      <p:sp>
        <p:nvSpPr>
          <p:cNvPr id="11" name="Rectangle 4"/>
          <p:cNvSpPr>
            <a:spLocks noChangeArrowheads="1"/>
          </p:cNvSpPr>
          <p:nvPr/>
        </p:nvSpPr>
        <p:spPr bwMode="auto">
          <a:xfrm>
            <a:off x="0" y="0"/>
            <a:ext cx="18288000" cy="285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43128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FCC00"/>
            </a:solidFill>
          </p:spPr>
        </p:sp>
        <p:sp>
          <p:nvSpPr>
            <p:cNvPr id="9" name="TextBox 9"/>
            <p:cNvSpPr txBox="1"/>
            <p:nvPr/>
          </p:nvSpPr>
          <p:spPr>
            <a:xfrm>
              <a:off x="0" y="-57150"/>
              <a:ext cx="488993" cy="7507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1028700" y="2324100"/>
            <a:ext cx="10706100" cy="4062651"/>
          </a:xfrm>
          <a:prstGeom prst="rect">
            <a:avLst/>
          </a:prstGeom>
        </p:spPr>
        <p:txBody>
          <a:bodyPr wrap="square" lIns="0" tIns="0" rIns="0" bIns="0" rtlCol="0" anchor="t">
            <a:spAutoFit/>
          </a:bodyPr>
          <a:lstStyle/>
          <a:p>
            <a:r>
              <a:rPr lang="tr-TR" sz="4400" b="1" dirty="0"/>
              <a:t>İÇERİK ÜRETİMİ</a:t>
            </a:r>
          </a:p>
          <a:p>
            <a:pPr lvl="0"/>
            <a:r>
              <a:rPr lang="tr-TR" sz="4400" dirty="0"/>
              <a:t>Dikkat çekici başlangıç (ilk 3 saniye)</a:t>
            </a:r>
          </a:p>
          <a:p>
            <a:pPr lvl="0"/>
            <a:r>
              <a:rPr lang="tr-TR" sz="4400" dirty="0"/>
              <a:t>Basit ve net mesaj</a:t>
            </a:r>
          </a:p>
          <a:p>
            <a:pPr lvl="0"/>
            <a:r>
              <a:rPr lang="tr-TR" sz="4400" dirty="0"/>
              <a:t>Görsel + metin uyumu</a:t>
            </a:r>
          </a:p>
          <a:p>
            <a:r>
              <a:rPr lang="tr-TR" sz="4400" dirty="0"/>
              <a:t>👉 “İçerik kraldır”</a:t>
            </a:r>
          </a:p>
          <a:p>
            <a:endParaRPr lang="tr-TR" sz="4400" dirty="0"/>
          </a:p>
        </p:txBody>
      </p:sp>
      <p:sp>
        <p:nvSpPr>
          <p:cNvPr id="23" name="TextBox 23"/>
          <p:cNvSpPr txBox="1"/>
          <p:nvPr/>
        </p:nvSpPr>
        <p:spPr>
          <a:xfrm>
            <a:off x="13769329" y="7522719"/>
            <a:ext cx="3489971" cy="1245854"/>
          </a:xfrm>
          <a:prstGeom prst="rect">
            <a:avLst/>
          </a:prstGeom>
        </p:spPr>
        <p:txBody>
          <a:bodyPr lIns="0" tIns="0" rIns="0" bIns="0" rtlCol="0" anchor="t">
            <a:spAutoFit/>
          </a:bodyPr>
          <a:lstStyle/>
          <a:p>
            <a:pPr algn="r">
              <a:lnSpc>
                <a:spcPts val="5040"/>
              </a:lnSpc>
            </a:pPr>
            <a:r>
              <a:rPr lang="tr-TR" sz="3600" dirty="0">
                <a:solidFill>
                  <a:srgbClr val="101010"/>
                </a:solidFill>
                <a:latin typeface="TRT Medium"/>
                <a:ea typeface="TRT Medium"/>
                <a:cs typeface="TRT Medium"/>
                <a:sym typeface="TRT Medium"/>
              </a:rPr>
              <a:t>Bugün ne ürettin?</a:t>
            </a:r>
            <a:endParaRPr lang="en-US" sz="3600" dirty="0">
              <a:solidFill>
                <a:srgbClr val="101010"/>
              </a:solidFill>
              <a:latin typeface="TRT Medium"/>
              <a:ea typeface="TRT Medium"/>
              <a:cs typeface="TRT Medium"/>
              <a:sym typeface="TRT Medium"/>
            </a:endParaRPr>
          </a:p>
        </p:txBody>
      </p:sp>
    </p:spTree>
    <p:extLst>
      <p:ext uri="{BB962C8B-B14F-4D97-AF65-F5344CB8AC3E}">
        <p14:creationId xmlns:p14="http://schemas.microsoft.com/office/powerpoint/2010/main" val="683488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357854"/>
            <a:ext cx="1856645" cy="285064"/>
            <a:chOff x="0" y="-57150"/>
            <a:chExt cx="488993" cy="7507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FCC00"/>
            </a:solidFill>
          </p:spPr>
          <p:txBody>
            <a:bodyPr/>
            <a:lstStyle/>
            <a:p>
              <a:endParaRPr lang="tr-TR" dirty="0"/>
            </a:p>
          </p:txBody>
        </p:sp>
        <p:sp>
          <p:nvSpPr>
            <p:cNvPr id="9" name="TextBox 9"/>
            <p:cNvSpPr txBox="1"/>
            <p:nvPr/>
          </p:nvSpPr>
          <p:spPr>
            <a:xfrm>
              <a:off x="0" y="-57150"/>
              <a:ext cx="488993" cy="7507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914400" y="2476500"/>
            <a:ext cx="10706100" cy="6093976"/>
          </a:xfrm>
          <a:prstGeom prst="rect">
            <a:avLst/>
          </a:prstGeom>
        </p:spPr>
        <p:txBody>
          <a:bodyPr wrap="square" lIns="0" tIns="0" rIns="0" bIns="0" rtlCol="0" anchor="t">
            <a:spAutoFit/>
          </a:bodyPr>
          <a:lstStyle/>
          <a:p>
            <a:r>
              <a:rPr lang="tr-TR" sz="4400" b="1" dirty="0"/>
              <a:t>META REKLAMLARI</a:t>
            </a:r>
          </a:p>
          <a:p>
            <a:r>
              <a:rPr lang="tr-TR" sz="4400" b="1" dirty="0"/>
              <a:t>GOOGLE &amp; SEO </a:t>
            </a:r>
          </a:p>
          <a:p>
            <a:r>
              <a:rPr lang="tr-TR" sz="4400" dirty="0"/>
              <a:t>GOOGLE ADS</a:t>
            </a:r>
          </a:p>
          <a:p>
            <a:r>
              <a:rPr lang="tr-TR" sz="4400" dirty="0"/>
              <a:t>MAİLİNG (</a:t>
            </a:r>
            <a:r>
              <a:rPr lang="tr-TR" sz="4400" dirty="0" err="1"/>
              <a:t>Brevo</a:t>
            </a:r>
            <a:r>
              <a:rPr lang="tr-TR" sz="4400" dirty="0"/>
              <a:t>)</a:t>
            </a:r>
          </a:p>
          <a:p>
            <a:r>
              <a:rPr lang="tr-TR" sz="4400" dirty="0"/>
              <a:t>GOOGLE ANALİSTİK VERİLERİ</a:t>
            </a:r>
          </a:p>
          <a:p>
            <a:r>
              <a:rPr lang="tr-TR" sz="4400" dirty="0"/>
              <a:t>SOSYAL MEDYA MARKANIN WEB SİTESİ</a:t>
            </a:r>
          </a:p>
          <a:p>
            <a:r>
              <a:rPr lang="tr-TR" sz="4400" dirty="0"/>
              <a:t>SPOTİFY (Petrol Ofisi yol şarkıları, post </a:t>
            </a:r>
            <a:r>
              <a:rPr lang="tr-TR" sz="4400" dirty="0" err="1"/>
              <a:t>cast</a:t>
            </a:r>
            <a:r>
              <a:rPr lang="tr-TR" sz="4400" dirty="0"/>
              <a:t> reklamları)</a:t>
            </a:r>
          </a:p>
          <a:p>
            <a:r>
              <a:rPr lang="tr-TR" sz="4400" dirty="0"/>
              <a:t>MARKANIN DİJİTAL AYAK İZİNİ ÇIKAR.</a:t>
            </a:r>
          </a:p>
        </p:txBody>
      </p:sp>
      <p:sp>
        <p:nvSpPr>
          <p:cNvPr id="23" name="TextBox 23"/>
          <p:cNvSpPr txBox="1"/>
          <p:nvPr/>
        </p:nvSpPr>
        <p:spPr>
          <a:xfrm>
            <a:off x="13182601" y="6667500"/>
            <a:ext cx="4076700" cy="2564805"/>
          </a:xfrm>
          <a:prstGeom prst="rect">
            <a:avLst/>
          </a:prstGeom>
        </p:spPr>
        <p:txBody>
          <a:bodyPr wrap="square" lIns="0" tIns="0" rIns="0" bIns="0" rtlCol="0" anchor="t">
            <a:spAutoFit/>
          </a:bodyPr>
          <a:lstStyle/>
          <a:p>
            <a:pPr algn="r">
              <a:lnSpc>
                <a:spcPts val="5040"/>
              </a:lnSpc>
            </a:pPr>
            <a:r>
              <a:rPr lang="tr-TR" sz="3600" dirty="0">
                <a:solidFill>
                  <a:srgbClr val="101010"/>
                </a:solidFill>
                <a:latin typeface="TRT Medium"/>
                <a:ea typeface="TRT Medium"/>
                <a:cs typeface="TRT Medium"/>
                <a:sym typeface="TRT Medium"/>
              </a:rPr>
              <a:t>Patron kasa sesi sever müşteri müşterinin aya sesini sever</a:t>
            </a:r>
            <a:endParaRPr lang="en-US" sz="3600" dirty="0">
              <a:solidFill>
                <a:srgbClr val="101010"/>
              </a:solidFill>
              <a:latin typeface="TRT Medium"/>
              <a:ea typeface="TRT Medium"/>
              <a:cs typeface="TRT Medium"/>
              <a:sym typeface="TRT Medium"/>
            </a:endParaRPr>
          </a:p>
        </p:txBody>
      </p:sp>
    </p:spTree>
    <p:extLst>
      <p:ext uri="{BB962C8B-B14F-4D97-AF65-F5344CB8AC3E}">
        <p14:creationId xmlns:p14="http://schemas.microsoft.com/office/powerpoint/2010/main" val="3872820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914400" y="114300"/>
            <a:ext cx="10820400" cy="13295948"/>
          </a:xfrm>
          <a:prstGeom prst="rect">
            <a:avLst/>
          </a:prstGeom>
        </p:spPr>
        <p:txBody>
          <a:bodyPr wrap="square" lIns="0" tIns="0" rIns="0" bIns="0" rtlCol="0" anchor="t">
            <a:spAutoFit/>
          </a:bodyPr>
          <a:lstStyle/>
          <a:p>
            <a:br>
              <a:rPr lang="tr-TR" sz="3200" dirty="0"/>
            </a:br>
            <a:r>
              <a:rPr lang="tr-TR" sz="3200" b="1" dirty="0"/>
              <a:t>Yapay Zekâ ile Kişiselleştirme</a:t>
            </a:r>
          </a:p>
          <a:p>
            <a:r>
              <a:rPr lang="tr-TR" sz="3200" dirty="0"/>
              <a:t>Artık kullanıcıya aynı mesajı göstermek yeterli değil. Yapay zekâ destekli araçlarla “kime ne zaman ne gösterileceğini” belirlemek dönüşüm oranlarını yükseltiyor. Örneğin, e ticareti olan bir işletme, sepetinde ürünü bırakan bir kullanıcıya kişiselleştirilmiş e-posta göndererek satışlarını artırmak için AI tabanlı otomasyonları kullanabilir.</a:t>
            </a:r>
          </a:p>
          <a:p>
            <a:r>
              <a:rPr lang="tr-TR" sz="3200" b="1" dirty="0"/>
              <a:t>Yapay Zeka ile Kişiselleştirilmiş Pazarlama</a:t>
            </a:r>
            <a:endParaRPr lang="tr-TR" sz="3200" dirty="0"/>
          </a:p>
          <a:p>
            <a:r>
              <a:rPr lang="tr-TR" sz="3200" dirty="0"/>
              <a:t>Yapay zeka (AI), dijital pazarlamanın en büyük dönüştürücülerinden biri olmaya devam ediyor. AI destekli araçlar, kullanıcı davranışlarını analiz ederek kişiselleştirilmiş reklam ve içerik sunabiliyor.</a:t>
            </a:r>
          </a:p>
          <a:p>
            <a:r>
              <a:rPr lang="tr-TR" sz="3200" dirty="0"/>
              <a:t>E-posta ve</a:t>
            </a:r>
            <a:r>
              <a:rPr lang="tr-TR" sz="3200" b="1" dirty="0"/>
              <a:t> içerik pazarlama:</a:t>
            </a:r>
            <a:r>
              <a:rPr lang="tr-TR" sz="3200" dirty="0"/>
              <a:t> AI, kullanıcıların ilgi alanlarına göre otomatik içerik önerileri sunuyor, böylece dönüşüm oranları artıyor.</a:t>
            </a:r>
          </a:p>
          <a:p>
            <a:r>
              <a:rPr lang="tr-TR" sz="3200" dirty="0" err="1"/>
              <a:t>Chatbot</a:t>
            </a:r>
            <a:r>
              <a:rPr lang="tr-TR" sz="3200" dirty="0"/>
              <a:t> ve müşteri desteği</a:t>
            </a:r>
            <a:r>
              <a:rPr lang="tr-TR" sz="3200" b="1" dirty="0"/>
              <a:t>:</a:t>
            </a:r>
            <a:r>
              <a:rPr lang="tr-TR" sz="3200" dirty="0"/>
              <a:t> AI destekli </a:t>
            </a:r>
            <a:r>
              <a:rPr lang="tr-TR" sz="3200" dirty="0" err="1"/>
              <a:t>chatbotlar</a:t>
            </a:r>
            <a:r>
              <a:rPr lang="tr-TR" sz="3200" dirty="0"/>
              <a:t>, soruları anında yanıtlayarak kullanıcı deneyimini geliştiriyor.</a:t>
            </a:r>
          </a:p>
          <a:p>
            <a:r>
              <a:rPr lang="tr-TR" sz="3200" dirty="0"/>
              <a:t>Analitik ve</a:t>
            </a:r>
            <a:r>
              <a:rPr lang="tr-TR" sz="3200" b="1" dirty="0"/>
              <a:t> SEO:</a:t>
            </a:r>
            <a:r>
              <a:rPr lang="tr-TR" sz="3200" dirty="0"/>
              <a:t> AI araçları, anahtar kelime ve içerik optimizasyonu konusunda pazarlamacılara büyük kolaylık sağlıyor.</a:t>
            </a:r>
          </a:p>
          <a:p>
            <a:endParaRPr lang="tr-TR" sz="3200" dirty="0"/>
          </a:p>
          <a:p>
            <a:endParaRPr lang="tr-TR" sz="3200" dirty="0"/>
          </a:p>
          <a:p>
            <a:endParaRPr lang="tr-TR" sz="3200" dirty="0"/>
          </a:p>
          <a:p>
            <a:pPr lvl="0"/>
            <a:endParaRPr lang="tr-TR" sz="3200" dirty="0"/>
          </a:p>
          <a:p>
            <a:pPr lvl="0"/>
            <a:endParaRPr lang="tr-TR" sz="3200" dirty="0"/>
          </a:p>
          <a:p>
            <a:r>
              <a:rPr lang="tr-TR" sz="3200" dirty="0"/>
              <a:t> </a:t>
            </a:r>
          </a:p>
        </p:txBody>
      </p:sp>
      <p:sp>
        <p:nvSpPr>
          <p:cNvPr id="23" name="TextBox 23"/>
          <p:cNvSpPr txBox="1"/>
          <p:nvPr/>
        </p:nvSpPr>
        <p:spPr>
          <a:xfrm>
            <a:off x="12954001" y="6896101"/>
            <a:ext cx="4305300" cy="1107996"/>
          </a:xfrm>
          <a:prstGeom prst="rect">
            <a:avLst/>
          </a:prstGeom>
        </p:spPr>
        <p:txBody>
          <a:bodyPr wrap="square" lIns="0" tIns="0" rIns="0" bIns="0" rtlCol="0" anchor="t">
            <a:spAutoFit/>
          </a:bodyPr>
          <a:lstStyle/>
          <a:p>
            <a:pPr lvl="0"/>
            <a:r>
              <a:rPr lang="tr-TR" sz="3600" dirty="0"/>
              <a:t>Yapay zekayı ne kadar verimli kullanıyorsun?</a:t>
            </a:r>
          </a:p>
        </p:txBody>
      </p:sp>
      <p:pic>
        <p:nvPicPr>
          <p:cNvPr id="3074" name="Picture 2" descr="Yapay Zeka ile Kişiselleştirilmiş Pazarl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1" y="1562100"/>
            <a:ext cx="4435522"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15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914400" y="114300"/>
            <a:ext cx="10820400" cy="10095071"/>
          </a:xfrm>
          <a:prstGeom prst="rect">
            <a:avLst/>
          </a:prstGeom>
        </p:spPr>
        <p:txBody>
          <a:bodyPr wrap="square" lIns="0" tIns="0" rIns="0" bIns="0" rtlCol="0" anchor="t">
            <a:spAutoFit/>
          </a:bodyPr>
          <a:lstStyle/>
          <a:p>
            <a:pPr fontAlgn="base"/>
            <a:br>
              <a:rPr lang="tr-TR" sz="4000" dirty="0"/>
            </a:br>
            <a:r>
              <a:rPr lang="tr-TR" sz="4400" b="1" dirty="0" err="1"/>
              <a:t>Influencer</a:t>
            </a:r>
            <a:r>
              <a:rPr lang="tr-TR" sz="4400" b="1" dirty="0"/>
              <a:t> Pazarlaması</a:t>
            </a:r>
          </a:p>
          <a:p>
            <a:pPr fontAlgn="base"/>
            <a:r>
              <a:rPr lang="tr-TR" sz="4400" dirty="0" err="1"/>
              <a:t>Influencer</a:t>
            </a:r>
            <a:r>
              <a:rPr lang="tr-TR" sz="4400" dirty="0"/>
              <a:t> pazarlaması artık yalnızca milyonlarca takipçiye sahip büyük isimlerden ibaret değil. Mikro-</a:t>
            </a:r>
            <a:r>
              <a:rPr lang="tr-TR" sz="4400" dirty="0" err="1"/>
              <a:t>influencerlar</a:t>
            </a:r>
            <a:r>
              <a:rPr lang="tr-TR" sz="4400" dirty="0"/>
              <a:t> (10.000-100.000 takipçi), daha otantik ve erişilebilir bir kitleye hitap ediyor. 2025’te markalar, daha az maliyetle daha yüksek etkileşim sağlayan mikro-</a:t>
            </a:r>
            <a:r>
              <a:rPr lang="tr-TR" sz="4400" dirty="0" err="1"/>
              <a:t>influencerlara</a:t>
            </a:r>
            <a:r>
              <a:rPr lang="tr-TR" sz="4400" dirty="0"/>
              <a:t> yatırım yapacak.</a:t>
            </a:r>
          </a:p>
          <a:p>
            <a:endParaRPr lang="tr-TR" sz="4400" dirty="0"/>
          </a:p>
          <a:p>
            <a:endParaRPr lang="tr-TR" sz="4400" dirty="0"/>
          </a:p>
          <a:p>
            <a:endParaRPr lang="tr-TR" sz="4400" dirty="0"/>
          </a:p>
          <a:p>
            <a:pPr lvl="0"/>
            <a:endParaRPr lang="tr-TR" sz="4400" dirty="0"/>
          </a:p>
          <a:p>
            <a:pPr lvl="0"/>
            <a:endParaRPr lang="tr-TR" sz="4400" dirty="0"/>
          </a:p>
          <a:p>
            <a:r>
              <a:rPr lang="tr-TR" sz="4400" dirty="0"/>
              <a:t> </a:t>
            </a:r>
          </a:p>
        </p:txBody>
      </p:sp>
      <p:sp>
        <p:nvSpPr>
          <p:cNvPr id="23" name="TextBox 23"/>
          <p:cNvSpPr txBox="1"/>
          <p:nvPr/>
        </p:nvSpPr>
        <p:spPr>
          <a:xfrm>
            <a:off x="13182600" y="8058720"/>
            <a:ext cx="4305300" cy="1107996"/>
          </a:xfrm>
          <a:prstGeom prst="rect">
            <a:avLst/>
          </a:prstGeom>
        </p:spPr>
        <p:txBody>
          <a:bodyPr wrap="square" lIns="0" tIns="0" rIns="0" bIns="0" rtlCol="0" anchor="t">
            <a:spAutoFit/>
          </a:bodyPr>
          <a:lstStyle/>
          <a:p>
            <a:pPr lvl="0"/>
            <a:r>
              <a:rPr lang="tr-TR" sz="3600" dirty="0"/>
              <a:t>Doğru ürüne doğru </a:t>
            </a:r>
            <a:r>
              <a:rPr lang="tr-TR" sz="3600" dirty="0" err="1"/>
              <a:t>influencer</a:t>
            </a:r>
            <a:r>
              <a:rPr lang="tr-TR" sz="3600" dirty="0"/>
              <a:t> </a:t>
            </a:r>
          </a:p>
        </p:txBody>
      </p:sp>
    </p:spTree>
    <p:extLst>
      <p:ext uri="{BB962C8B-B14F-4D97-AF65-F5344CB8AC3E}">
        <p14:creationId xmlns:p14="http://schemas.microsoft.com/office/powerpoint/2010/main" val="3303623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914400" y="114300"/>
            <a:ext cx="10820400" cy="12803505"/>
          </a:xfrm>
          <a:prstGeom prst="rect">
            <a:avLst/>
          </a:prstGeom>
        </p:spPr>
        <p:txBody>
          <a:bodyPr wrap="square" lIns="0" tIns="0" rIns="0" bIns="0" rtlCol="0" anchor="t">
            <a:spAutoFit/>
          </a:bodyPr>
          <a:lstStyle/>
          <a:p>
            <a:pPr lvl="0"/>
            <a:br>
              <a:rPr lang="tr-TR" sz="4000" dirty="0"/>
            </a:br>
            <a:r>
              <a:rPr lang="tr-TR" sz="4400" b="1" dirty="0"/>
              <a:t>Google Benim İşletmem (Google Business):</a:t>
            </a:r>
            <a:r>
              <a:rPr lang="tr-TR" sz="4400" dirty="0"/>
              <a:t> Harita aramalarında görünür </a:t>
            </a:r>
            <a:r>
              <a:rPr lang="tr-TR" sz="4400" dirty="0" err="1"/>
              <a:t>olun.müşterilerine</a:t>
            </a:r>
            <a:r>
              <a:rPr lang="tr-TR" sz="4400" dirty="0"/>
              <a:t> markana puan verdir yorum yaptır yorumları cevapla. Kötü yoruma nasıl teki vereceğini bil.</a:t>
            </a:r>
          </a:p>
          <a:p>
            <a:pPr lvl="0"/>
            <a:r>
              <a:rPr lang="tr-TR" sz="4400" b="1" dirty="0"/>
              <a:t>Yerel reklâmlar:</a:t>
            </a:r>
            <a:r>
              <a:rPr lang="tr-TR" sz="4400" dirty="0"/>
              <a:t> Sadece bulunduğunuz bölgedeki insanlara hedefleme yapın. (küçük işletmeler için)</a:t>
            </a:r>
          </a:p>
          <a:p>
            <a:pPr lvl="0"/>
            <a:r>
              <a:rPr lang="tr-TR" sz="4400" b="1" dirty="0"/>
              <a:t>Sosyal medya toplulukları:</a:t>
            </a:r>
            <a:r>
              <a:rPr lang="tr-TR" sz="4400" dirty="0"/>
              <a:t> Ürün veya hizmeti tanıtmak için lokal Facebook grupları hâlâ etkili.</a:t>
            </a:r>
          </a:p>
          <a:p>
            <a:pPr lvl="0"/>
            <a:r>
              <a:rPr lang="tr-TR" sz="4400" b="1" dirty="0" err="1"/>
              <a:t>Blog</a:t>
            </a:r>
            <a:r>
              <a:rPr lang="tr-TR" sz="4400" b="1" dirty="0"/>
              <a:t> ve SEO:</a:t>
            </a:r>
            <a:r>
              <a:rPr lang="tr-TR" sz="4400" dirty="0"/>
              <a:t> Küçük bir </a:t>
            </a:r>
            <a:r>
              <a:rPr lang="tr-TR" sz="4400" dirty="0" err="1"/>
              <a:t>blog</a:t>
            </a:r>
            <a:r>
              <a:rPr lang="tr-TR" sz="4400" dirty="0"/>
              <a:t> bile aramalarda potansiyel müşterilere ulaşmanıza yardımcı olur.</a:t>
            </a:r>
          </a:p>
          <a:p>
            <a:endParaRPr lang="tr-TR" sz="4400" dirty="0"/>
          </a:p>
          <a:p>
            <a:endParaRPr lang="tr-TR" sz="4400" dirty="0"/>
          </a:p>
          <a:p>
            <a:endParaRPr lang="tr-TR" sz="4400" dirty="0"/>
          </a:p>
          <a:p>
            <a:pPr lvl="0"/>
            <a:endParaRPr lang="tr-TR" sz="4400" dirty="0"/>
          </a:p>
          <a:p>
            <a:pPr lvl="0"/>
            <a:endParaRPr lang="tr-TR" sz="4400" dirty="0"/>
          </a:p>
          <a:p>
            <a:r>
              <a:rPr lang="tr-TR" sz="4400" dirty="0"/>
              <a:t> </a:t>
            </a:r>
          </a:p>
        </p:txBody>
      </p:sp>
      <p:sp>
        <p:nvSpPr>
          <p:cNvPr id="23" name="TextBox 23"/>
          <p:cNvSpPr txBox="1"/>
          <p:nvPr/>
        </p:nvSpPr>
        <p:spPr>
          <a:xfrm>
            <a:off x="13182600" y="8058720"/>
            <a:ext cx="4305300" cy="553998"/>
          </a:xfrm>
          <a:prstGeom prst="rect">
            <a:avLst/>
          </a:prstGeom>
        </p:spPr>
        <p:txBody>
          <a:bodyPr wrap="square" lIns="0" tIns="0" rIns="0" bIns="0" rtlCol="0" anchor="t">
            <a:spAutoFit/>
          </a:bodyPr>
          <a:lstStyle/>
          <a:p>
            <a:pPr lvl="0"/>
            <a:r>
              <a:rPr lang="tr-TR" sz="3600" dirty="0"/>
              <a:t>Google puanın önemli</a:t>
            </a:r>
          </a:p>
        </p:txBody>
      </p:sp>
    </p:spTree>
    <p:extLst>
      <p:ext uri="{BB962C8B-B14F-4D97-AF65-F5344CB8AC3E}">
        <p14:creationId xmlns:p14="http://schemas.microsoft.com/office/powerpoint/2010/main" val="351947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3619500"/>
            <a:ext cx="7962900" cy="2000548"/>
          </a:xfrm>
          <a:prstGeom prst="rect">
            <a:avLst/>
          </a:prstGeom>
        </p:spPr>
        <p:txBody>
          <a:bodyPr wrap="square" lIns="0" tIns="0" rIns="0" bIns="0" rtlCol="0" anchor="t">
            <a:spAutoFit/>
          </a:bodyPr>
          <a:lstStyle/>
          <a:p>
            <a:pPr algn="l">
              <a:lnSpc>
                <a:spcPts val="3947"/>
              </a:lnSpc>
            </a:pPr>
            <a:r>
              <a:rPr lang="tr-TR" sz="4200" dirty="0">
                <a:solidFill>
                  <a:srgbClr val="00538F"/>
                </a:solidFill>
                <a:latin typeface="TRT"/>
                <a:ea typeface="TRT"/>
                <a:cs typeface="TRT"/>
                <a:sym typeface="TRT"/>
              </a:rPr>
              <a:t>DENEYİMİ İLE SATIŞ VE PAZARLAMAYI BÜYÜTEN STRATEJİK AKIL</a:t>
            </a:r>
          </a:p>
          <a:p>
            <a:pPr algn="l">
              <a:lnSpc>
                <a:spcPts val="3947"/>
              </a:lnSpc>
            </a:pPr>
            <a:endParaRPr lang="tr-TR" sz="4200" dirty="0">
              <a:solidFill>
                <a:srgbClr val="00538F"/>
              </a:solidFill>
              <a:latin typeface="TRT"/>
              <a:ea typeface="TRT"/>
              <a:cs typeface="TRT"/>
              <a:sym typeface="TRT"/>
            </a:endParaRPr>
          </a:p>
        </p:txBody>
      </p:sp>
      <p:grpSp>
        <p:nvGrpSpPr>
          <p:cNvPr id="10" name="Group 10"/>
          <p:cNvGrpSpPr/>
          <p:nvPr/>
        </p:nvGrpSpPr>
        <p:grpSpPr>
          <a:xfrm>
            <a:off x="1028700" y="1028700"/>
            <a:ext cx="3039993" cy="790056"/>
            <a:chOff x="0" y="0"/>
            <a:chExt cx="4053324" cy="1053408"/>
          </a:xfrm>
        </p:grpSpPr>
        <p:sp>
          <p:nvSpPr>
            <p:cNvPr id="11" name="Freeform 11"/>
            <p:cNvSpPr/>
            <p:nvPr/>
          </p:nvSpPr>
          <p:spPr>
            <a:xfrm flipH="1">
              <a:off x="0" y="0"/>
              <a:ext cx="1048141" cy="1053408"/>
            </a:xfrm>
            <a:custGeom>
              <a:avLst/>
              <a:gdLst/>
              <a:ahLst/>
              <a:cxnLst/>
              <a:rect l="l" t="t" r="r" b="b"/>
              <a:pathLst>
                <a:path w="1048141" h="1053408">
                  <a:moveTo>
                    <a:pt x="1048141" y="0"/>
                  </a:moveTo>
                  <a:lnTo>
                    <a:pt x="0" y="0"/>
                  </a:lnTo>
                  <a:lnTo>
                    <a:pt x="0" y="1053408"/>
                  </a:lnTo>
                  <a:lnTo>
                    <a:pt x="1048141" y="1053408"/>
                  </a:lnTo>
                  <a:lnTo>
                    <a:pt x="1048141" y="0"/>
                  </a:lnTo>
                  <a:close/>
                </a:path>
              </a:pathLst>
            </a:custGeom>
            <a:blipFill>
              <a:blip r:embed="rId2"/>
              <a:stretch>
                <a:fillRect/>
              </a:stretch>
            </a:blipFill>
          </p:spPr>
        </p:sp>
        <p:sp>
          <p:nvSpPr>
            <p:cNvPr id="12" name="TextBox 12"/>
            <p:cNvSpPr txBox="1"/>
            <p:nvPr/>
          </p:nvSpPr>
          <p:spPr>
            <a:xfrm>
              <a:off x="966598" y="146249"/>
              <a:ext cx="3086726" cy="865684"/>
            </a:xfrm>
            <a:prstGeom prst="rect">
              <a:avLst/>
            </a:prstGeom>
          </p:spPr>
          <p:txBody>
            <a:bodyPr lIns="0" tIns="0" rIns="0" bIns="0" rtlCol="0" anchor="t">
              <a:spAutoFit/>
            </a:bodyPr>
            <a:lstStyle/>
            <a:p>
              <a:pPr marL="0" lvl="0" indent="0" algn="ctr">
                <a:lnSpc>
                  <a:spcPts val="4556"/>
                </a:lnSpc>
              </a:pPr>
              <a:r>
                <a:rPr lang="en-US" sz="4795" spc="-23">
                  <a:solidFill>
                    <a:srgbClr val="00538F"/>
                  </a:solidFill>
                  <a:latin typeface="Gluten"/>
                  <a:ea typeface="Gluten"/>
                  <a:cs typeface="Gluten"/>
                  <a:sym typeface="Gluten"/>
                </a:rPr>
                <a:t>HANDS</a:t>
              </a:r>
            </a:p>
          </p:txBody>
        </p:sp>
        <p:sp>
          <p:nvSpPr>
            <p:cNvPr id="13" name="TextBox 13"/>
            <p:cNvSpPr txBox="1"/>
            <p:nvPr/>
          </p:nvSpPr>
          <p:spPr>
            <a:xfrm>
              <a:off x="1048141" y="784986"/>
              <a:ext cx="2923640" cy="226947"/>
            </a:xfrm>
            <a:prstGeom prst="rect">
              <a:avLst/>
            </a:prstGeom>
          </p:spPr>
          <p:txBody>
            <a:bodyPr lIns="0" tIns="0" rIns="0" bIns="0" rtlCol="0" anchor="t">
              <a:spAutoFit/>
            </a:bodyPr>
            <a:lstStyle/>
            <a:p>
              <a:pPr marL="0" lvl="0" indent="0" algn="ctr">
                <a:lnSpc>
                  <a:spcPts val="1477"/>
                </a:lnSpc>
                <a:spcBef>
                  <a:spcPct val="0"/>
                </a:spcBef>
              </a:pPr>
              <a:r>
                <a:rPr lang="en-US" sz="1055" spc="52">
                  <a:solidFill>
                    <a:srgbClr val="00538F"/>
                  </a:solidFill>
                  <a:latin typeface="TRT"/>
                  <a:ea typeface="TRT"/>
                  <a:cs typeface="TRT"/>
                  <a:sym typeface="TRT"/>
                </a:rPr>
                <a:t>İLETİŞİM DANIŞMANLIĞI</a:t>
              </a:r>
            </a:p>
          </p:txBody>
        </p:sp>
      </p:grpSp>
      <p:grpSp>
        <p:nvGrpSpPr>
          <p:cNvPr id="14" name="Group 14"/>
          <p:cNvGrpSpPr/>
          <p:nvPr/>
        </p:nvGrpSpPr>
        <p:grpSpPr>
          <a:xfrm rot="5400000">
            <a:off x="15610205" y="28170"/>
            <a:ext cx="212090" cy="5143500"/>
            <a:chOff x="0" y="0"/>
            <a:chExt cx="55859" cy="1354667"/>
          </a:xfrm>
        </p:grpSpPr>
        <p:sp>
          <p:nvSpPr>
            <p:cNvPr id="15" name="Freeform 15"/>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FCC00"/>
            </a:solidFill>
          </p:spPr>
        </p:sp>
        <p:sp>
          <p:nvSpPr>
            <p:cNvPr id="16" name="TextBox 16"/>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pic>
        <p:nvPicPr>
          <p:cNvPr id="1026" name="Picture 2" descr="https://media-ist1-1.cdn.whatsapp.net/v/t61.24694-24/664066815_956941763395907_2297299337491583747_n.jpg?ccb=11-4&amp;oh=01_Q5Aa4QFAfKJRHFD4eQTDpMY3YIIGqJR--EvfQjxpXKfJhmjklA&amp;oe=69E3F09C&amp;_nc_sid=5e03e0&amp;_nc_cat=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5800" y="3467100"/>
            <a:ext cx="5800725" cy="58007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9"/>
          <p:cNvSpPr txBox="1"/>
          <p:nvPr/>
        </p:nvSpPr>
        <p:spPr>
          <a:xfrm>
            <a:off x="13769329" y="923925"/>
            <a:ext cx="3489971" cy="1245854"/>
          </a:xfrm>
          <a:prstGeom prst="rect">
            <a:avLst/>
          </a:prstGeom>
        </p:spPr>
        <p:txBody>
          <a:bodyPr lIns="0" tIns="0" rIns="0" bIns="0" rtlCol="0" anchor="t">
            <a:spAutoFit/>
          </a:bodyPr>
          <a:lstStyle/>
          <a:p>
            <a:pPr algn="r">
              <a:lnSpc>
                <a:spcPts val="5040"/>
              </a:lnSpc>
            </a:pPr>
            <a:r>
              <a:rPr lang="tr-TR" sz="3600" dirty="0">
                <a:solidFill>
                  <a:srgbClr val="101010"/>
                </a:solidFill>
                <a:latin typeface="TRT Medium"/>
                <a:ea typeface="TRT Medium"/>
                <a:cs typeface="TRT Medium"/>
                <a:sym typeface="TRT Medium"/>
              </a:rPr>
              <a:t>BENİM MARKAM KİM</a:t>
            </a:r>
            <a:endParaRPr lang="en-US" sz="3600" dirty="0">
              <a:solidFill>
                <a:srgbClr val="101010"/>
              </a:solidFill>
              <a:latin typeface="TRT Medium"/>
              <a:ea typeface="TRT Medium"/>
              <a:cs typeface="TRT Medium"/>
              <a:sym typeface="TRT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FCC00"/>
            </a:solidFill>
          </p:spPr>
        </p:sp>
        <p:sp>
          <p:nvSpPr>
            <p:cNvPr id="9" name="TextBox 9"/>
            <p:cNvSpPr txBox="1"/>
            <p:nvPr/>
          </p:nvSpPr>
          <p:spPr>
            <a:xfrm>
              <a:off x="0" y="-57150"/>
              <a:ext cx="488993" cy="7507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1028700" y="2324100"/>
            <a:ext cx="10706100" cy="4062651"/>
          </a:xfrm>
          <a:prstGeom prst="rect">
            <a:avLst/>
          </a:prstGeom>
        </p:spPr>
        <p:txBody>
          <a:bodyPr wrap="square" lIns="0" tIns="0" rIns="0" bIns="0" rtlCol="0" anchor="t">
            <a:spAutoFit/>
          </a:bodyPr>
          <a:lstStyle/>
          <a:p>
            <a:r>
              <a:rPr lang="tr-TR" sz="4400" b="1" dirty="0"/>
              <a:t>ANALİTİK DÜŞÜN</a:t>
            </a:r>
            <a:endParaRPr lang="tr-TR" sz="4400" dirty="0"/>
          </a:p>
          <a:p>
            <a:pPr lvl="0"/>
            <a:r>
              <a:rPr lang="tr-TR" sz="4400" dirty="0"/>
              <a:t>Sadece yaratıcı olmak yetmez</a:t>
            </a:r>
          </a:p>
          <a:p>
            <a:pPr lvl="0"/>
            <a:r>
              <a:rPr lang="tr-TR" sz="4400" dirty="0"/>
              <a:t>Veriyi okuyabilmek çok önemli</a:t>
            </a:r>
          </a:p>
          <a:p>
            <a:pPr lvl="0"/>
            <a:r>
              <a:rPr lang="tr-TR" sz="4400" dirty="0"/>
              <a:t>“Bu kampanya neden başarılı oldu?” sorusunu sor</a:t>
            </a:r>
          </a:p>
          <a:p>
            <a:pPr lvl="0"/>
            <a:r>
              <a:rPr lang="tr-TR" sz="4400" dirty="0"/>
              <a:t>Analitik verileri okumayı sorgulamayı öğren.</a:t>
            </a:r>
          </a:p>
        </p:txBody>
      </p:sp>
      <p:sp>
        <p:nvSpPr>
          <p:cNvPr id="23" name="TextBox 23"/>
          <p:cNvSpPr txBox="1"/>
          <p:nvPr/>
        </p:nvSpPr>
        <p:spPr>
          <a:xfrm>
            <a:off x="13769329" y="7522719"/>
            <a:ext cx="3489971" cy="1245854"/>
          </a:xfrm>
          <a:prstGeom prst="rect">
            <a:avLst/>
          </a:prstGeom>
        </p:spPr>
        <p:txBody>
          <a:bodyPr lIns="0" tIns="0" rIns="0" bIns="0" rtlCol="0" anchor="t">
            <a:spAutoFit/>
          </a:bodyPr>
          <a:lstStyle/>
          <a:p>
            <a:pPr algn="r">
              <a:lnSpc>
                <a:spcPts val="5040"/>
              </a:lnSpc>
            </a:pPr>
            <a:r>
              <a:rPr lang="tr-TR" sz="3600" dirty="0">
                <a:solidFill>
                  <a:srgbClr val="101010"/>
                </a:solidFill>
                <a:latin typeface="TRT Medium"/>
                <a:ea typeface="TRT Medium"/>
                <a:cs typeface="TRT Medium"/>
                <a:sym typeface="TRT Medium"/>
              </a:rPr>
              <a:t>Ölçemediğini yönetemezsin.</a:t>
            </a:r>
            <a:endParaRPr lang="en-US" sz="3600" dirty="0">
              <a:solidFill>
                <a:srgbClr val="101010"/>
              </a:solidFill>
              <a:latin typeface="TRT Medium"/>
              <a:ea typeface="TRT Medium"/>
              <a:cs typeface="TRT Medium"/>
              <a:sym typeface="TRT Medium"/>
            </a:endParaRPr>
          </a:p>
        </p:txBody>
      </p:sp>
    </p:spTree>
    <p:extLst>
      <p:ext uri="{BB962C8B-B14F-4D97-AF65-F5344CB8AC3E}">
        <p14:creationId xmlns:p14="http://schemas.microsoft.com/office/powerpoint/2010/main" val="3854478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FCC00"/>
            </a:solidFill>
          </p:spPr>
        </p:sp>
        <p:sp>
          <p:nvSpPr>
            <p:cNvPr id="9" name="TextBox 9"/>
            <p:cNvSpPr txBox="1"/>
            <p:nvPr/>
          </p:nvSpPr>
          <p:spPr>
            <a:xfrm>
              <a:off x="0" y="-57150"/>
              <a:ext cx="488993" cy="7507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1028700" y="2324100"/>
            <a:ext cx="10706100" cy="3385542"/>
          </a:xfrm>
          <a:prstGeom prst="rect">
            <a:avLst/>
          </a:prstGeom>
        </p:spPr>
        <p:txBody>
          <a:bodyPr wrap="square" lIns="0" tIns="0" rIns="0" bIns="0" rtlCol="0" anchor="t">
            <a:spAutoFit/>
          </a:bodyPr>
          <a:lstStyle/>
          <a:p>
            <a:r>
              <a:rPr lang="tr-TR" sz="4400" b="1" dirty="0"/>
              <a:t>SOSYAL MEDYADA KRİZ YÖNETİMİ</a:t>
            </a:r>
          </a:p>
          <a:p>
            <a:r>
              <a:rPr lang="tr-TR" sz="4400" b="1" dirty="0"/>
              <a:t>MARKALAR DA ÜZÜLÜR SEVİNİR BEĞENİR</a:t>
            </a:r>
          </a:p>
          <a:p>
            <a:r>
              <a:rPr lang="tr-TR" sz="4400" dirty="0"/>
              <a:t>Personellerin sosyal medyada senden bahsediyor mu?</a:t>
            </a:r>
          </a:p>
          <a:p>
            <a:r>
              <a:rPr lang="tr-TR" sz="4400" b="1" dirty="0"/>
              <a:t> </a:t>
            </a:r>
            <a:endParaRPr lang="tr-TR" sz="4400" dirty="0"/>
          </a:p>
        </p:txBody>
      </p:sp>
      <p:sp>
        <p:nvSpPr>
          <p:cNvPr id="23" name="TextBox 23"/>
          <p:cNvSpPr txBox="1"/>
          <p:nvPr/>
        </p:nvSpPr>
        <p:spPr>
          <a:xfrm>
            <a:off x="13769329" y="7522719"/>
            <a:ext cx="3489971" cy="1245854"/>
          </a:xfrm>
          <a:prstGeom prst="rect">
            <a:avLst/>
          </a:prstGeom>
        </p:spPr>
        <p:txBody>
          <a:bodyPr lIns="0" tIns="0" rIns="0" bIns="0" rtlCol="0" anchor="t">
            <a:spAutoFit/>
          </a:bodyPr>
          <a:lstStyle/>
          <a:p>
            <a:pPr algn="r">
              <a:lnSpc>
                <a:spcPts val="5040"/>
              </a:lnSpc>
            </a:pPr>
            <a:r>
              <a:rPr lang="tr-TR" sz="3600" dirty="0">
                <a:solidFill>
                  <a:srgbClr val="101010"/>
                </a:solidFill>
                <a:latin typeface="TRT Medium"/>
                <a:ea typeface="TRT Medium"/>
                <a:cs typeface="TRT Medium"/>
                <a:sym typeface="TRT Medium"/>
              </a:rPr>
              <a:t>Ölçemediğini yönetemezsin.</a:t>
            </a:r>
            <a:endParaRPr lang="en-US" sz="3600" dirty="0">
              <a:solidFill>
                <a:srgbClr val="101010"/>
              </a:solidFill>
              <a:latin typeface="TRT Medium"/>
              <a:ea typeface="TRT Medium"/>
              <a:cs typeface="TRT Medium"/>
              <a:sym typeface="TRT Medium"/>
            </a:endParaRPr>
          </a:p>
        </p:txBody>
      </p:sp>
    </p:spTree>
    <p:extLst>
      <p:ext uri="{BB962C8B-B14F-4D97-AF65-F5344CB8AC3E}">
        <p14:creationId xmlns:p14="http://schemas.microsoft.com/office/powerpoint/2010/main" val="2993819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FCC00"/>
            </a:solidFill>
          </p:spPr>
        </p:sp>
        <p:sp>
          <p:nvSpPr>
            <p:cNvPr id="9" name="TextBox 9"/>
            <p:cNvSpPr txBox="1"/>
            <p:nvPr/>
          </p:nvSpPr>
          <p:spPr>
            <a:xfrm>
              <a:off x="0" y="-57150"/>
              <a:ext cx="488993" cy="7507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1028700" y="2324100"/>
            <a:ext cx="10706100" cy="6093976"/>
          </a:xfrm>
          <a:prstGeom prst="rect">
            <a:avLst/>
          </a:prstGeom>
        </p:spPr>
        <p:txBody>
          <a:bodyPr wrap="square" lIns="0" tIns="0" rIns="0" bIns="0" rtlCol="0" anchor="t">
            <a:spAutoFit/>
          </a:bodyPr>
          <a:lstStyle/>
          <a:p>
            <a:r>
              <a:rPr lang="tr-TR" sz="4400" dirty="0"/>
              <a:t>2025 yılı, dijital pazarlama alanında büyük fırsatları ve dönüşümleri beraberinde getirecek. Teknolojiyi etkili kullanmak, müşteri deneyimini ön planda tutmak ve sürdürülebilir bir yaklaşım benimsemek, markaların bu rekabetçi ortamda öne çıkmasını sağlayacak. Bu trendleri erken benimseyen ve uygulayan işletmeler, dijital dünyada başarılarını artıracak.</a:t>
            </a:r>
          </a:p>
        </p:txBody>
      </p:sp>
      <p:sp>
        <p:nvSpPr>
          <p:cNvPr id="23" name="TextBox 23"/>
          <p:cNvSpPr txBox="1"/>
          <p:nvPr/>
        </p:nvSpPr>
        <p:spPr>
          <a:xfrm>
            <a:off x="13769329" y="7522719"/>
            <a:ext cx="3489971" cy="1923604"/>
          </a:xfrm>
          <a:prstGeom prst="rect">
            <a:avLst/>
          </a:prstGeom>
        </p:spPr>
        <p:txBody>
          <a:bodyPr lIns="0" tIns="0" rIns="0" bIns="0" rtlCol="0" anchor="t">
            <a:spAutoFit/>
          </a:bodyPr>
          <a:lstStyle/>
          <a:p>
            <a:pPr algn="r">
              <a:lnSpc>
                <a:spcPts val="5040"/>
              </a:lnSpc>
            </a:pPr>
            <a:r>
              <a:rPr lang="tr-TR" sz="3600" dirty="0">
                <a:solidFill>
                  <a:srgbClr val="101010"/>
                </a:solidFill>
                <a:latin typeface="TRT Medium"/>
                <a:ea typeface="TRT Medium"/>
                <a:cs typeface="TRT Medium"/>
                <a:sym typeface="TRT Medium"/>
              </a:rPr>
              <a:t>Güncel kal. Konfor alanını </a:t>
            </a:r>
            <a:r>
              <a:rPr lang="tr-TR" sz="3600" dirty="0" err="1">
                <a:solidFill>
                  <a:srgbClr val="101010"/>
                </a:solidFill>
                <a:latin typeface="TRT Medium"/>
                <a:ea typeface="TRT Medium"/>
                <a:cs typeface="TRT Medium"/>
                <a:sym typeface="TRT Medium"/>
              </a:rPr>
              <a:t>yerlebir</a:t>
            </a:r>
            <a:r>
              <a:rPr lang="tr-TR" sz="3600" dirty="0">
                <a:solidFill>
                  <a:srgbClr val="101010"/>
                </a:solidFill>
                <a:latin typeface="TRT Medium"/>
                <a:ea typeface="TRT Medium"/>
                <a:cs typeface="TRT Medium"/>
                <a:sym typeface="TRT Medium"/>
              </a:rPr>
              <a:t> et.</a:t>
            </a:r>
            <a:endParaRPr lang="en-US" sz="3600" dirty="0">
              <a:solidFill>
                <a:srgbClr val="101010"/>
              </a:solidFill>
              <a:latin typeface="TRT Medium"/>
              <a:ea typeface="TRT Medium"/>
              <a:cs typeface="TRT Medium"/>
              <a:sym typeface="TRT Medium"/>
            </a:endParaRPr>
          </a:p>
        </p:txBody>
      </p:sp>
    </p:spTree>
    <p:extLst>
      <p:ext uri="{BB962C8B-B14F-4D97-AF65-F5344CB8AC3E}">
        <p14:creationId xmlns:p14="http://schemas.microsoft.com/office/powerpoint/2010/main" val="4131981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914400" y="114300"/>
            <a:ext cx="10820400" cy="11079956"/>
          </a:xfrm>
          <a:prstGeom prst="rect">
            <a:avLst/>
          </a:prstGeom>
        </p:spPr>
        <p:txBody>
          <a:bodyPr wrap="square" lIns="0" tIns="0" rIns="0" bIns="0" rtlCol="0" anchor="t">
            <a:spAutoFit/>
          </a:bodyPr>
          <a:lstStyle/>
          <a:p>
            <a:br>
              <a:rPr lang="tr-TR" sz="4000" dirty="0"/>
            </a:br>
            <a:r>
              <a:rPr lang="tr-TR" sz="3200" b="1" dirty="0"/>
              <a:t>Tüketiciyi anlamadan marka iletişimi olmaz</a:t>
            </a:r>
          </a:p>
          <a:p>
            <a:pPr lvl="0"/>
            <a:r>
              <a:rPr lang="tr-TR" sz="3200" dirty="0"/>
              <a:t>“Sizce </a:t>
            </a:r>
            <a:r>
              <a:rPr lang="tr-TR" sz="3200" dirty="0" err="1"/>
              <a:t>Instagram’daki</a:t>
            </a:r>
            <a:r>
              <a:rPr lang="tr-TR" sz="3200" dirty="0"/>
              <a:t> bir post neden </a:t>
            </a:r>
            <a:r>
              <a:rPr lang="tr-TR" sz="3200" dirty="0" err="1"/>
              <a:t>viral</a:t>
            </a:r>
            <a:r>
              <a:rPr lang="tr-TR" sz="3200" dirty="0"/>
              <a:t> olur?”</a:t>
            </a:r>
          </a:p>
          <a:p>
            <a:pPr lvl="0"/>
            <a:r>
              <a:rPr lang="tr-TR" sz="3200" dirty="0"/>
              <a:t>“</a:t>
            </a:r>
            <a:r>
              <a:rPr lang="tr-TR" sz="3200" dirty="0" err="1"/>
              <a:t>TikTok’ta</a:t>
            </a:r>
            <a:r>
              <a:rPr lang="tr-TR" sz="3200" dirty="0"/>
              <a:t> trend olan içerikler markaya nasıl katkı sağlar?”</a:t>
            </a:r>
          </a:p>
          <a:p>
            <a:pPr lvl="0"/>
            <a:r>
              <a:rPr lang="tr-TR" sz="3200" dirty="0"/>
              <a:t>“</a:t>
            </a:r>
            <a:r>
              <a:rPr lang="tr-TR" sz="3200" dirty="0" err="1"/>
              <a:t>LinkedIn’de</a:t>
            </a:r>
            <a:r>
              <a:rPr lang="tr-TR" sz="3200" dirty="0"/>
              <a:t> paylaşılan içerik neden bazı kişiler için sıkıcı olabilir?”</a:t>
            </a:r>
          </a:p>
          <a:p>
            <a:pPr lvl="0"/>
            <a:r>
              <a:rPr lang="tr-TR" sz="3200" dirty="0"/>
              <a:t>“Bir markayı sosyal medyada takip etmenizi sağlayan en önemli şey nedir?”</a:t>
            </a:r>
          </a:p>
          <a:p>
            <a:pPr lvl="0"/>
            <a:r>
              <a:rPr lang="tr-TR" sz="3200" dirty="0"/>
              <a:t>“Hedef kitleyi yanlış seçersen ne olur?”</a:t>
            </a:r>
          </a:p>
          <a:p>
            <a:pPr lvl="0"/>
            <a:r>
              <a:rPr lang="tr-TR" sz="3200" dirty="0"/>
              <a:t>“Sosyal medya reklamları sadece büyük bütçelerle mi başarılı olur?”</a:t>
            </a:r>
          </a:p>
          <a:p>
            <a:pPr lvl="0"/>
            <a:r>
              <a:rPr lang="tr-TR" sz="3200" dirty="0"/>
              <a:t>“Google reklamları ile sosyal medya reklamları arasında fark nedir?”</a:t>
            </a:r>
          </a:p>
          <a:p>
            <a:pPr lvl="0"/>
            <a:r>
              <a:rPr lang="tr-TR" sz="3200" dirty="0"/>
              <a:t>“Bir postun başarılı olup olmadığını nasıl anlarsınız?”</a:t>
            </a:r>
          </a:p>
          <a:p>
            <a:pPr lvl="0"/>
            <a:r>
              <a:rPr lang="tr-TR" sz="3200" dirty="0"/>
              <a:t>“Etkileşim oranı yüksek ama satış düşük olursa neyi değiştirirsiniz?”</a:t>
            </a:r>
          </a:p>
          <a:p>
            <a:pPr lvl="0"/>
            <a:r>
              <a:rPr lang="tr-TR" sz="3200" dirty="0"/>
              <a:t>“Google </a:t>
            </a:r>
            <a:r>
              <a:rPr lang="tr-TR" sz="3200" dirty="0" err="1"/>
              <a:t>Analytics</a:t>
            </a:r>
            <a:r>
              <a:rPr lang="tr-TR" sz="3200" dirty="0"/>
              <a:t> verilerini sadece bakmak mı, yoksa yorumlamak mı önemli?”</a:t>
            </a:r>
          </a:p>
          <a:p>
            <a:r>
              <a:rPr lang="tr-TR" sz="3200" dirty="0"/>
              <a:t>En çok hangi sosyal medya platformunu kullanıyorsunuz?”</a:t>
            </a:r>
          </a:p>
          <a:p>
            <a:pPr lvl="0"/>
            <a:endParaRPr lang="tr-TR" sz="3200" dirty="0"/>
          </a:p>
          <a:p>
            <a:pPr lvl="0"/>
            <a:endParaRPr lang="tr-TR" sz="3600" dirty="0"/>
          </a:p>
          <a:p>
            <a:r>
              <a:rPr lang="tr-TR" sz="3600" dirty="0"/>
              <a:t> </a:t>
            </a:r>
          </a:p>
        </p:txBody>
      </p:sp>
      <p:sp>
        <p:nvSpPr>
          <p:cNvPr id="23" name="TextBox 23"/>
          <p:cNvSpPr txBox="1"/>
          <p:nvPr/>
        </p:nvSpPr>
        <p:spPr>
          <a:xfrm>
            <a:off x="12954001" y="6896101"/>
            <a:ext cx="4305300" cy="553998"/>
          </a:xfrm>
          <a:prstGeom prst="rect">
            <a:avLst/>
          </a:prstGeom>
        </p:spPr>
        <p:txBody>
          <a:bodyPr wrap="square" lIns="0" tIns="0" rIns="0" bIns="0" rtlCol="0" anchor="t">
            <a:spAutoFit/>
          </a:bodyPr>
          <a:lstStyle/>
          <a:p>
            <a:pPr lvl="0"/>
            <a:r>
              <a:rPr lang="tr-TR" sz="3600" dirty="0"/>
              <a:t>Kafamda deli sorular</a:t>
            </a:r>
          </a:p>
        </p:txBody>
      </p:sp>
    </p:spTree>
    <p:extLst>
      <p:ext uri="{BB962C8B-B14F-4D97-AF65-F5344CB8AC3E}">
        <p14:creationId xmlns:p14="http://schemas.microsoft.com/office/powerpoint/2010/main" val="3855655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FCC00"/>
            </a:solidFill>
          </p:spPr>
        </p:sp>
        <p:sp>
          <p:nvSpPr>
            <p:cNvPr id="4" name="TextBox 4"/>
            <p:cNvSpPr txBox="1"/>
            <p:nvPr/>
          </p:nvSpPr>
          <p:spPr>
            <a:xfrm>
              <a:off x="0" y="-57150"/>
              <a:ext cx="55859" cy="14118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794627" y="4019782"/>
            <a:ext cx="9288593" cy="1453515"/>
          </a:xfrm>
          <a:prstGeom prst="rect">
            <a:avLst/>
          </a:prstGeom>
        </p:spPr>
        <p:txBody>
          <a:bodyPr lIns="0" tIns="0" rIns="0" bIns="0" rtlCol="0" anchor="t">
            <a:spAutoFit/>
          </a:bodyPr>
          <a:lstStyle/>
          <a:p>
            <a:pPr algn="l">
              <a:lnSpc>
                <a:spcPts val="10560"/>
              </a:lnSpc>
            </a:pPr>
            <a:r>
              <a:rPr lang="en-US" sz="9600">
                <a:solidFill>
                  <a:srgbClr val="00538F"/>
                </a:solidFill>
                <a:latin typeface="TRT Bold"/>
                <a:ea typeface="TRT Bold"/>
                <a:cs typeface="TRT Bold"/>
                <a:sym typeface="TRT Bold"/>
              </a:rPr>
              <a:t>TEŞEKKÜRLER</a:t>
            </a:r>
          </a:p>
        </p:txBody>
      </p:sp>
      <p:grpSp>
        <p:nvGrpSpPr>
          <p:cNvPr id="6" name="Group 6"/>
          <p:cNvGrpSpPr/>
          <p:nvPr/>
        </p:nvGrpSpPr>
        <p:grpSpPr>
          <a:xfrm>
            <a:off x="14276136" y="1028700"/>
            <a:ext cx="2983164" cy="1918402"/>
            <a:chOff x="0" y="0"/>
            <a:chExt cx="3977553" cy="2557870"/>
          </a:xfrm>
        </p:grpSpPr>
        <p:sp>
          <p:nvSpPr>
            <p:cNvPr id="7" name="Freeform 7"/>
            <p:cNvSpPr/>
            <p:nvPr/>
          </p:nvSpPr>
          <p:spPr>
            <a:xfrm flipH="1">
              <a:off x="1340146" y="0"/>
              <a:ext cx="1297260" cy="1303779"/>
            </a:xfrm>
            <a:custGeom>
              <a:avLst/>
              <a:gdLst/>
              <a:ahLst/>
              <a:cxnLst/>
              <a:rect l="l" t="t" r="r" b="b"/>
              <a:pathLst>
                <a:path w="1297260" h="1303779">
                  <a:moveTo>
                    <a:pt x="1297260" y="0"/>
                  </a:moveTo>
                  <a:lnTo>
                    <a:pt x="0" y="0"/>
                  </a:lnTo>
                  <a:lnTo>
                    <a:pt x="0" y="1303779"/>
                  </a:lnTo>
                  <a:lnTo>
                    <a:pt x="1297260" y="1303779"/>
                  </a:lnTo>
                  <a:lnTo>
                    <a:pt x="1297260" y="0"/>
                  </a:lnTo>
                  <a:close/>
                </a:path>
              </a:pathLst>
            </a:custGeom>
            <a:blipFill>
              <a:blip r:embed="rId2"/>
              <a:stretch>
                <a:fillRect/>
              </a:stretch>
            </a:blipFill>
          </p:spPr>
        </p:sp>
        <p:sp>
          <p:nvSpPr>
            <p:cNvPr id="8" name="TextBox 8"/>
            <p:cNvSpPr txBox="1"/>
            <p:nvPr/>
          </p:nvSpPr>
          <p:spPr>
            <a:xfrm>
              <a:off x="0" y="1437129"/>
              <a:ext cx="3977553" cy="1118868"/>
            </a:xfrm>
            <a:prstGeom prst="rect">
              <a:avLst/>
            </a:prstGeom>
          </p:spPr>
          <p:txBody>
            <a:bodyPr lIns="0" tIns="0" rIns="0" bIns="0" rtlCol="0" anchor="t">
              <a:spAutoFit/>
            </a:bodyPr>
            <a:lstStyle/>
            <a:p>
              <a:pPr marL="0" lvl="0" indent="0" algn="ctr">
                <a:lnSpc>
                  <a:spcPts val="5870"/>
                </a:lnSpc>
              </a:pPr>
              <a:r>
                <a:rPr lang="en-US" sz="6179" spc="-30">
                  <a:solidFill>
                    <a:srgbClr val="00538F"/>
                  </a:solidFill>
                  <a:latin typeface="Gluten"/>
                  <a:ea typeface="Gluten"/>
                  <a:cs typeface="Gluten"/>
                  <a:sym typeface="Gluten"/>
                </a:rPr>
                <a:t>HANDS</a:t>
              </a:r>
            </a:p>
          </p:txBody>
        </p:sp>
        <p:sp>
          <p:nvSpPr>
            <p:cNvPr id="9" name="TextBox 9"/>
            <p:cNvSpPr txBox="1"/>
            <p:nvPr/>
          </p:nvSpPr>
          <p:spPr>
            <a:xfrm>
              <a:off x="313554" y="2238790"/>
              <a:ext cx="3350444" cy="319080"/>
            </a:xfrm>
            <a:prstGeom prst="rect">
              <a:avLst/>
            </a:prstGeom>
          </p:spPr>
          <p:txBody>
            <a:bodyPr lIns="0" tIns="0" rIns="0" bIns="0" rtlCol="0" anchor="t">
              <a:spAutoFit/>
            </a:bodyPr>
            <a:lstStyle/>
            <a:p>
              <a:pPr marL="0" lvl="0" indent="0" algn="ctr">
                <a:lnSpc>
                  <a:spcPts val="1903"/>
                </a:lnSpc>
                <a:spcBef>
                  <a:spcPct val="0"/>
                </a:spcBef>
              </a:pPr>
              <a:r>
                <a:rPr lang="en-US" sz="1359" spc="67">
                  <a:solidFill>
                    <a:srgbClr val="00538F"/>
                  </a:solidFill>
                  <a:latin typeface="TRT"/>
                  <a:ea typeface="TRT"/>
                  <a:cs typeface="TRT"/>
                  <a:sym typeface="TRT"/>
                </a:rPr>
                <a:t>İLETİŞİM DANIŞMANLIĞI</a:t>
              </a:r>
            </a:p>
          </p:txBody>
        </p:sp>
      </p:grpSp>
      <p:sp>
        <p:nvSpPr>
          <p:cNvPr id="10" name="TextBox 10"/>
          <p:cNvSpPr txBox="1"/>
          <p:nvPr/>
        </p:nvSpPr>
        <p:spPr>
          <a:xfrm>
            <a:off x="14936560" y="8598788"/>
            <a:ext cx="1892503" cy="448841"/>
          </a:xfrm>
          <a:prstGeom prst="rect">
            <a:avLst/>
          </a:prstGeom>
        </p:spPr>
        <p:txBody>
          <a:bodyPr lIns="0" tIns="0" rIns="0" bIns="0" rtlCol="0" anchor="t">
            <a:spAutoFit/>
          </a:bodyPr>
          <a:lstStyle/>
          <a:p>
            <a:pPr algn="r">
              <a:lnSpc>
                <a:spcPts val="3500"/>
              </a:lnSpc>
            </a:pPr>
            <a:r>
              <a:rPr lang="tr-TR" sz="2500" dirty="0">
                <a:solidFill>
                  <a:srgbClr val="00538F"/>
                </a:solidFill>
                <a:latin typeface="TRT"/>
                <a:ea typeface="TRT"/>
                <a:cs typeface="TRT"/>
                <a:sym typeface="TRT"/>
              </a:rPr>
              <a:t>NİSAN</a:t>
            </a:r>
            <a:r>
              <a:rPr lang="en-US" sz="2500" dirty="0">
                <a:solidFill>
                  <a:srgbClr val="00538F"/>
                </a:solidFill>
                <a:latin typeface="TRT"/>
                <a:ea typeface="TRT"/>
                <a:cs typeface="TRT"/>
                <a:sym typeface="TRT"/>
              </a:rPr>
              <a:t> 2026</a:t>
            </a:r>
          </a:p>
        </p:txBody>
      </p:sp>
      <p:sp>
        <p:nvSpPr>
          <p:cNvPr id="11" name="Freeform 11"/>
          <p:cNvSpPr/>
          <p:nvPr/>
        </p:nvSpPr>
        <p:spPr>
          <a:xfrm>
            <a:off x="14706372" y="8704140"/>
            <a:ext cx="230188" cy="345498"/>
          </a:xfrm>
          <a:custGeom>
            <a:avLst/>
            <a:gdLst/>
            <a:ahLst/>
            <a:cxnLst/>
            <a:rect l="l" t="t" r="r" b="b"/>
            <a:pathLst>
              <a:path w="230188" h="345498">
                <a:moveTo>
                  <a:pt x="0" y="0"/>
                </a:moveTo>
                <a:lnTo>
                  <a:pt x="230188" y="0"/>
                </a:lnTo>
                <a:lnTo>
                  <a:pt x="230188" y="345497"/>
                </a:lnTo>
                <a:lnTo>
                  <a:pt x="0" y="345497"/>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2794627" y="8549258"/>
            <a:ext cx="9288593" cy="450849"/>
          </a:xfrm>
          <a:prstGeom prst="rect">
            <a:avLst/>
          </a:prstGeom>
        </p:spPr>
        <p:txBody>
          <a:bodyPr lIns="0" tIns="0" rIns="0" bIns="0" rtlCol="0" anchor="t">
            <a:spAutoFit/>
          </a:bodyPr>
          <a:lstStyle/>
          <a:p>
            <a:pPr algn="l">
              <a:lnSpc>
                <a:spcPts val="3500"/>
              </a:lnSpc>
            </a:pPr>
            <a:r>
              <a:rPr lang="en-US" sz="2500" spc="750">
                <a:solidFill>
                  <a:srgbClr val="101010"/>
                </a:solidFill>
                <a:latin typeface="TRT"/>
                <a:ea typeface="TRT"/>
                <a:cs typeface="TRT"/>
                <a:sym typeface="TRT"/>
              </a:rPr>
              <a:t>WWW.HANDS.TR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FCC00"/>
            </a:solidFill>
          </p:spPr>
        </p:sp>
        <p:sp>
          <p:nvSpPr>
            <p:cNvPr id="9" name="TextBox 9"/>
            <p:cNvSpPr txBox="1"/>
            <p:nvPr/>
          </p:nvSpPr>
          <p:spPr>
            <a:xfrm>
              <a:off x="0" y="-57150"/>
              <a:ext cx="488993" cy="7507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1028700" y="876300"/>
            <a:ext cx="9182100" cy="8802410"/>
          </a:xfrm>
          <a:prstGeom prst="rect">
            <a:avLst/>
          </a:prstGeom>
        </p:spPr>
        <p:txBody>
          <a:bodyPr wrap="square" lIns="0" tIns="0" rIns="0" bIns="0" rtlCol="0" anchor="t">
            <a:spAutoFit/>
          </a:bodyPr>
          <a:lstStyle/>
          <a:p>
            <a:r>
              <a:rPr lang="tr-TR" sz="4400" b="1" dirty="0"/>
              <a:t>OLMAZSA OLMAZLAR</a:t>
            </a:r>
            <a:endParaRPr lang="tr-TR" sz="4400" dirty="0"/>
          </a:p>
          <a:p>
            <a:pPr lvl="0"/>
            <a:r>
              <a:rPr lang="tr-TR" sz="4000" dirty="0"/>
              <a:t>Ehliyetini al</a:t>
            </a:r>
          </a:p>
          <a:p>
            <a:pPr lvl="0"/>
            <a:r>
              <a:rPr lang="tr-TR" sz="4000" dirty="0"/>
              <a:t>İşine yarayacak programları öğren (Ofis programları)(Google </a:t>
            </a:r>
            <a:r>
              <a:rPr lang="tr-TR" sz="4000" dirty="0" err="1"/>
              <a:t>ads</a:t>
            </a:r>
            <a:r>
              <a:rPr lang="tr-TR" sz="4000" dirty="0"/>
              <a:t>, meta, mail, </a:t>
            </a:r>
            <a:r>
              <a:rPr lang="tr-TR" sz="4000" dirty="0" err="1"/>
              <a:t>seo</a:t>
            </a:r>
            <a:r>
              <a:rPr lang="tr-TR" sz="4000" dirty="0"/>
              <a:t>)</a:t>
            </a:r>
          </a:p>
          <a:p>
            <a:pPr lvl="0"/>
            <a:r>
              <a:rPr lang="tr-TR" sz="4000" dirty="0"/>
              <a:t>Klavyeni hızlandır</a:t>
            </a:r>
          </a:p>
          <a:p>
            <a:pPr lvl="0"/>
            <a:r>
              <a:rPr lang="tr-TR" sz="4000" dirty="0"/>
              <a:t>Dil Öğren</a:t>
            </a:r>
          </a:p>
          <a:p>
            <a:pPr lvl="0"/>
            <a:r>
              <a:rPr lang="tr-TR" sz="4000" dirty="0"/>
              <a:t>Diksiyonunu düzelt</a:t>
            </a:r>
          </a:p>
          <a:p>
            <a:pPr lvl="0"/>
            <a:r>
              <a:rPr lang="tr-TR" sz="4000" dirty="0"/>
              <a:t>Kamera karşısında olmaya alış</a:t>
            </a:r>
          </a:p>
          <a:p>
            <a:pPr lvl="0"/>
            <a:r>
              <a:rPr lang="tr-TR" sz="4000" dirty="0"/>
              <a:t>İmkanların dahilinde gez, genel kültürünü artır</a:t>
            </a:r>
          </a:p>
          <a:p>
            <a:pPr lvl="0"/>
            <a:r>
              <a:rPr lang="tr-TR" sz="4000" dirty="0"/>
              <a:t>Gönüllü projelerde çalış</a:t>
            </a:r>
          </a:p>
          <a:p>
            <a:pPr lvl="0"/>
            <a:r>
              <a:rPr lang="tr-TR" sz="4000" dirty="0"/>
              <a:t>Hobi edin, spor yap, müzik aleti öğren</a:t>
            </a:r>
          </a:p>
          <a:p>
            <a:pPr lvl="0"/>
            <a:endParaRPr lang="tr-TR" sz="4400" dirty="0"/>
          </a:p>
          <a:p>
            <a:endParaRPr lang="tr-TR" sz="4400" dirty="0"/>
          </a:p>
        </p:txBody>
      </p:sp>
      <p:sp>
        <p:nvSpPr>
          <p:cNvPr id="23" name="TextBox 23"/>
          <p:cNvSpPr txBox="1"/>
          <p:nvPr/>
        </p:nvSpPr>
        <p:spPr>
          <a:xfrm>
            <a:off x="13769329" y="7522719"/>
            <a:ext cx="3489971" cy="1245854"/>
          </a:xfrm>
          <a:prstGeom prst="rect">
            <a:avLst/>
          </a:prstGeom>
        </p:spPr>
        <p:txBody>
          <a:bodyPr lIns="0" tIns="0" rIns="0" bIns="0" rtlCol="0" anchor="t">
            <a:spAutoFit/>
          </a:bodyPr>
          <a:lstStyle/>
          <a:p>
            <a:pPr algn="r">
              <a:lnSpc>
                <a:spcPts val="5040"/>
              </a:lnSpc>
            </a:pPr>
            <a:r>
              <a:rPr lang="tr-TR" sz="3600" dirty="0" err="1">
                <a:solidFill>
                  <a:srgbClr val="101010"/>
                </a:solidFill>
                <a:latin typeface="TRT Medium"/>
                <a:ea typeface="TRT Medium"/>
                <a:cs typeface="TRT Medium"/>
                <a:sym typeface="TRT Medium"/>
              </a:rPr>
              <a:t>Oku,izle,araştır,incele</a:t>
            </a:r>
            <a:endParaRPr lang="en-US" sz="3600" dirty="0">
              <a:solidFill>
                <a:srgbClr val="101010"/>
              </a:solidFill>
              <a:latin typeface="TRT Medium"/>
              <a:ea typeface="TRT Medium"/>
              <a:cs typeface="TRT Medium"/>
              <a:sym typeface="TRT Medium"/>
            </a:endParaRPr>
          </a:p>
        </p:txBody>
      </p:sp>
    </p:spTree>
    <p:extLst>
      <p:ext uri="{BB962C8B-B14F-4D97-AF65-F5344CB8AC3E}">
        <p14:creationId xmlns:p14="http://schemas.microsoft.com/office/powerpoint/2010/main" val="1960171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FCC00"/>
            </a:solidFill>
          </p:spPr>
        </p:sp>
        <p:sp>
          <p:nvSpPr>
            <p:cNvPr id="9" name="TextBox 9"/>
            <p:cNvSpPr txBox="1"/>
            <p:nvPr/>
          </p:nvSpPr>
          <p:spPr>
            <a:xfrm>
              <a:off x="0" y="-57150"/>
              <a:ext cx="488993" cy="7507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1028700" y="2324100"/>
            <a:ext cx="10706100" cy="6093976"/>
          </a:xfrm>
          <a:prstGeom prst="rect">
            <a:avLst/>
          </a:prstGeom>
        </p:spPr>
        <p:txBody>
          <a:bodyPr wrap="square" lIns="0" tIns="0" rIns="0" bIns="0" rtlCol="0" anchor="t">
            <a:spAutoFit/>
          </a:bodyPr>
          <a:lstStyle/>
          <a:p>
            <a:r>
              <a:rPr lang="tr-TR" sz="4400" b="1" dirty="0"/>
              <a:t>KENDİNİ MARKA GİBİ DÜŞÜN</a:t>
            </a:r>
            <a:endParaRPr lang="tr-TR" sz="4400" dirty="0"/>
          </a:p>
          <a:p>
            <a:pPr lvl="0"/>
            <a:r>
              <a:rPr lang="tr-TR" sz="4400" dirty="0"/>
              <a:t>Önce kendini konumlandır</a:t>
            </a:r>
          </a:p>
          <a:p>
            <a:pPr lvl="0"/>
            <a:r>
              <a:rPr lang="tr-TR" sz="4400" dirty="0"/>
              <a:t>“Ben neyle anılmak istiyorum?” sorusunu sor</a:t>
            </a:r>
          </a:p>
          <a:p>
            <a:pPr lvl="0"/>
            <a:r>
              <a:rPr lang="tr-TR" sz="4400" dirty="0"/>
              <a:t>Sosyal medya hesaplarını bilinçli kullan. Bu hesaplar senin aynı zaman da cv</a:t>
            </a:r>
          </a:p>
          <a:p>
            <a:r>
              <a:rPr lang="tr-TR" sz="4400" dirty="0"/>
              <a:t>👉 Unutma: </a:t>
            </a:r>
            <a:r>
              <a:rPr lang="tr-TR" sz="4400" b="1" dirty="0"/>
              <a:t>Sen ilk markasın</a:t>
            </a:r>
          </a:p>
          <a:p>
            <a:r>
              <a:rPr lang="tr-TR" sz="4400" b="1" dirty="0"/>
              <a:t>Marka sen odadan çıktığında arkandan senin hakkında konuşulandır.</a:t>
            </a:r>
            <a:endParaRPr lang="tr-TR" sz="4400" dirty="0"/>
          </a:p>
          <a:p>
            <a:pPr lvl="0"/>
            <a:endParaRPr lang="tr-TR" sz="4400" dirty="0"/>
          </a:p>
        </p:txBody>
      </p:sp>
      <p:sp>
        <p:nvSpPr>
          <p:cNvPr id="23" name="TextBox 23"/>
          <p:cNvSpPr txBox="1"/>
          <p:nvPr/>
        </p:nvSpPr>
        <p:spPr>
          <a:xfrm>
            <a:off x="13769329" y="7522719"/>
            <a:ext cx="3489971" cy="1245854"/>
          </a:xfrm>
          <a:prstGeom prst="rect">
            <a:avLst/>
          </a:prstGeom>
        </p:spPr>
        <p:txBody>
          <a:bodyPr lIns="0" tIns="0" rIns="0" bIns="0" rtlCol="0" anchor="t">
            <a:spAutoFit/>
          </a:bodyPr>
          <a:lstStyle/>
          <a:p>
            <a:pPr algn="r">
              <a:lnSpc>
                <a:spcPts val="5040"/>
              </a:lnSpc>
            </a:pPr>
            <a:r>
              <a:rPr lang="tr-TR" sz="3600" dirty="0" err="1">
                <a:solidFill>
                  <a:srgbClr val="101010"/>
                </a:solidFill>
                <a:latin typeface="TRT Medium"/>
                <a:ea typeface="TRT Medium"/>
                <a:cs typeface="TRT Medium"/>
                <a:sym typeface="TRT Medium"/>
              </a:rPr>
              <a:t>Oku,izle,araştır,incele</a:t>
            </a:r>
            <a:endParaRPr lang="en-US" sz="3600" dirty="0">
              <a:solidFill>
                <a:srgbClr val="101010"/>
              </a:solidFill>
              <a:latin typeface="TRT Medium"/>
              <a:ea typeface="TRT Medium"/>
              <a:cs typeface="TRT Medium"/>
              <a:sym typeface="TRT Medium"/>
            </a:endParaRPr>
          </a:p>
        </p:txBody>
      </p:sp>
    </p:spTree>
    <p:extLst>
      <p:ext uri="{BB962C8B-B14F-4D97-AF65-F5344CB8AC3E}">
        <p14:creationId xmlns:p14="http://schemas.microsoft.com/office/powerpoint/2010/main" val="876476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76400" y="3543300"/>
            <a:ext cx="13906500" cy="4062651"/>
          </a:xfrm>
          <a:prstGeom prst="rect">
            <a:avLst/>
          </a:prstGeom>
        </p:spPr>
        <p:txBody>
          <a:bodyPr wrap="square" lIns="0" tIns="0" rIns="0" bIns="0" rtlCol="0" anchor="t">
            <a:spAutoFit/>
          </a:bodyPr>
          <a:lstStyle/>
          <a:p>
            <a:r>
              <a:rPr lang="tr-TR" sz="4400" b="1" dirty="0"/>
              <a:t>DİJİTAL PAZARLAMA NEDİR?</a:t>
            </a:r>
          </a:p>
          <a:p>
            <a:pPr lvl="0"/>
            <a:r>
              <a:rPr lang="tr-TR" sz="4400" dirty="0"/>
              <a:t>Markaların dijital kanallar üzerinden yaptığı iletişimdir</a:t>
            </a:r>
          </a:p>
          <a:p>
            <a:pPr lvl="0"/>
            <a:r>
              <a:rPr lang="tr-TR" sz="4400" dirty="0"/>
              <a:t>Doğru kişiye, doğru zamanda, doğru kanalda ulaşmayı hedefler</a:t>
            </a:r>
          </a:p>
          <a:p>
            <a:r>
              <a:rPr lang="tr-TR" sz="4400" dirty="0"/>
              <a:t>👉 Gelenekselden farkı: ölçülebilir olması</a:t>
            </a:r>
          </a:p>
          <a:p>
            <a:endParaRPr lang="tr-TR" sz="4400" dirty="0"/>
          </a:p>
        </p:txBody>
      </p:sp>
      <p:sp>
        <p:nvSpPr>
          <p:cNvPr id="9" name="TextBox 9"/>
          <p:cNvSpPr txBox="1"/>
          <p:nvPr/>
        </p:nvSpPr>
        <p:spPr>
          <a:xfrm>
            <a:off x="12192000" y="647700"/>
            <a:ext cx="5067301" cy="1282402"/>
          </a:xfrm>
          <a:prstGeom prst="rect">
            <a:avLst/>
          </a:prstGeom>
        </p:spPr>
        <p:txBody>
          <a:bodyPr wrap="square" lIns="0" tIns="0" rIns="0" bIns="0" rtlCol="0" anchor="t">
            <a:spAutoFit/>
          </a:bodyPr>
          <a:lstStyle/>
          <a:p>
            <a:pPr algn="r">
              <a:lnSpc>
                <a:spcPts val="5040"/>
              </a:lnSpc>
            </a:pPr>
            <a:r>
              <a:rPr lang="tr-TR" sz="3600" dirty="0">
                <a:solidFill>
                  <a:srgbClr val="101010"/>
                </a:solidFill>
                <a:latin typeface="TRT Medium"/>
                <a:ea typeface="TRT Medium"/>
                <a:cs typeface="TRT Medium"/>
                <a:sym typeface="TRT Medium"/>
              </a:rPr>
              <a:t>Okulda öğrendiğiniz </a:t>
            </a:r>
            <a:r>
              <a:rPr lang="tr-TR" sz="3600" dirty="0" err="1">
                <a:solidFill>
                  <a:srgbClr val="101010"/>
                </a:solidFill>
                <a:latin typeface="TRT Medium"/>
                <a:ea typeface="TRT Medium"/>
                <a:cs typeface="TRT Medium"/>
                <a:sym typeface="TRT Medium"/>
              </a:rPr>
              <a:t>herşey</a:t>
            </a:r>
            <a:endParaRPr lang="en-US" sz="3600" dirty="0">
              <a:solidFill>
                <a:srgbClr val="101010"/>
              </a:solidFill>
              <a:latin typeface="TRT Medium"/>
              <a:ea typeface="TRT Medium"/>
              <a:cs typeface="TRT Medium"/>
              <a:sym typeface="TRT Medium"/>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12" name="TextBox 12"/>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74847"/>
            <a:ext cx="1856645" cy="68071"/>
            <a:chOff x="0" y="0"/>
            <a:chExt cx="488993" cy="17928"/>
          </a:xfrm>
        </p:grpSpPr>
        <p:sp>
          <p:nvSpPr>
            <p:cNvPr id="16" name="Freeform 1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FCC00"/>
            </a:solidFill>
          </p:spPr>
        </p:sp>
        <p:sp>
          <p:nvSpPr>
            <p:cNvPr id="17" name="TextBox 17"/>
            <p:cNvSpPr txBox="1"/>
            <p:nvPr/>
          </p:nvSpPr>
          <p:spPr>
            <a:xfrm>
              <a:off x="0" y="-57150"/>
              <a:ext cx="488993" cy="7507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1028700" y="952500"/>
            <a:ext cx="3489971" cy="872034"/>
          </a:xfrm>
          <a:prstGeom prst="rect">
            <a:avLst/>
          </a:prstGeom>
        </p:spPr>
        <p:txBody>
          <a:bodyPr lIns="0" tIns="0" rIns="0" bIns="0" rtlCol="0" anchor="t">
            <a:spAutoFit/>
          </a:bodyPr>
          <a:lstStyle/>
          <a:p>
            <a:pPr algn="l">
              <a:lnSpc>
                <a:spcPts val="3359"/>
              </a:lnSpc>
            </a:pPr>
            <a:r>
              <a:rPr lang="tr-TR" sz="2400" dirty="0">
                <a:solidFill>
                  <a:srgbClr val="101010"/>
                </a:solidFill>
                <a:latin typeface="TRT Medium"/>
                <a:ea typeface="TRT Medium"/>
                <a:cs typeface="TRT Medium"/>
                <a:sym typeface="TRT Medium"/>
              </a:rPr>
              <a:t>SİZCE DİJİTAL PAZARLAMA NEDİR?</a:t>
            </a:r>
            <a:endParaRPr lang="en-US" sz="2400" dirty="0">
              <a:solidFill>
                <a:srgbClr val="101010"/>
              </a:solidFill>
              <a:latin typeface="TRT Medium"/>
              <a:ea typeface="TRT Medium"/>
              <a:cs typeface="TRT Medium"/>
              <a:sym typeface="TR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20823" y="0"/>
            <a:ext cx="7067177" cy="5358043"/>
            <a:chOff x="0" y="0"/>
            <a:chExt cx="9422903" cy="7144058"/>
          </a:xfrm>
        </p:grpSpPr>
        <p:pic>
          <p:nvPicPr>
            <p:cNvPr id="3" name="Picture 3"/>
            <p:cNvPicPr>
              <a:picLocks noChangeAspect="1"/>
            </p:cNvPicPr>
            <p:nvPr/>
          </p:nvPicPr>
          <p:blipFill>
            <a:blip r:embed="rId2"/>
            <a:srcRect l="6061" r="6061"/>
            <a:stretch>
              <a:fillRect/>
            </a:stretch>
          </p:blipFill>
          <p:spPr>
            <a:xfrm>
              <a:off x="0" y="0"/>
              <a:ext cx="9422903" cy="7144058"/>
            </a:xfrm>
            <a:prstGeom prst="rect">
              <a:avLst/>
            </a:prstGeom>
          </p:spPr>
        </p:pic>
      </p:grpSp>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FCC00"/>
            </a:solidFill>
          </p:spPr>
        </p:sp>
        <p:sp>
          <p:nvSpPr>
            <p:cNvPr id="9" name="TextBox 9"/>
            <p:cNvSpPr txBox="1"/>
            <p:nvPr/>
          </p:nvSpPr>
          <p:spPr>
            <a:xfrm>
              <a:off x="0" y="-57150"/>
              <a:ext cx="488993" cy="7507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1028700" y="3124795"/>
            <a:ext cx="6448950" cy="2708434"/>
          </a:xfrm>
          <a:prstGeom prst="rect">
            <a:avLst/>
          </a:prstGeom>
        </p:spPr>
        <p:txBody>
          <a:bodyPr lIns="0" tIns="0" rIns="0" bIns="0" rtlCol="0" anchor="t">
            <a:spAutoFit/>
          </a:bodyPr>
          <a:lstStyle/>
          <a:p>
            <a:r>
              <a:rPr lang="tr-TR" sz="4400" b="1" dirty="0"/>
              <a:t>4P NEDİR DİJİTAL PAZARLAMA DA YERİ NE?</a:t>
            </a:r>
          </a:p>
          <a:p>
            <a:r>
              <a:rPr lang="tr-TR" sz="4400" b="1" dirty="0"/>
              <a:t>MARKA ARKETİPİNİ BELİRLE!</a:t>
            </a:r>
            <a:endParaRPr lang="tr-TR" sz="4400" dirty="0"/>
          </a:p>
        </p:txBody>
      </p:sp>
      <p:sp>
        <p:nvSpPr>
          <p:cNvPr id="23" name="TextBox 23"/>
          <p:cNvSpPr txBox="1"/>
          <p:nvPr/>
        </p:nvSpPr>
        <p:spPr>
          <a:xfrm>
            <a:off x="13769329" y="7522719"/>
            <a:ext cx="3489971" cy="1245854"/>
          </a:xfrm>
          <a:prstGeom prst="rect">
            <a:avLst/>
          </a:prstGeom>
        </p:spPr>
        <p:txBody>
          <a:bodyPr lIns="0" tIns="0" rIns="0" bIns="0" rtlCol="0" anchor="t">
            <a:spAutoFit/>
          </a:bodyPr>
          <a:lstStyle/>
          <a:p>
            <a:pPr algn="r">
              <a:lnSpc>
                <a:spcPts val="5040"/>
              </a:lnSpc>
            </a:pPr>
            <a:r>
              <a:rPr lang="tr-TR" sz="3600" dirty="0">
                <a:solidFill>
                  <a:srgbClr val="101010"/>
                </a:solidFill>
                <a:latin typeface="TRT Medium"/>
                <a:ea typeface="TRT Medium"/>
                <a:cs typeface="TRT Medium"/>
                <a:sym typeface="TRT Medium"/>
              </a:rPr>
              <a:t>Müşteriyi unutmadım. </a:t>
            </a:r>
            <a:endParaRPr lang="en-US" sz="3600" dirty="0">
              <a:solidFill>
                <a:srgbClr val="101010"/>
              </a:solidFill>
              <a:latin typeface="TRT Medium"/>
              <a:ea typeface="TRT Medium"/>
              <a:cs typeface="TRT Medium"/>
              <a:sym typeface="TR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FCC00"/>
            </a:solidFill>
          </p:spPr>
        </p:sp>
        <p:sp>
          <p:nvSpPr>
            <p:cNvPr id="9" name="TextBox 9"/>
            <p:cNvSpPr txBox="1"/>
            <p:nvPr/>
          </p:nvSpPr>
          <p:spPr>
            <a:xfrm>
              <a:off x="0" y="-57150"/>
              <a:ext cx="488993" cy="7507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914400" y="3390900"/>
            <a:ext cx="8991600" cy="677108"/>
          </a:xfrm>
          <a:prstGeom prst="rect">
            <a:avLst/>
          </a:prstGeom>
        </p:spPr>
        <p:txBody>
          <a:bodyPr wrap="square" lIns="0" tIns="0" rIns="0" bIns="0" rtlCol="0" anchor="t">
            <a:spAutoFit/>
          </a:bodyPr>
          <a:lstStyle/>
          <a:p>
            <a:r>
              <a:rPr lang="tr-TR" sz="4400" b="1" dirty="0"/>
              <a:t>3 erkek 1 kız istiyorum sahneye </a:t>
            </a:r>
            <a:endParaRPr lang="tr-TR" sz="4400" dirty="0"/>
          </a:p>
        </p:txBody>
      </p:sp>
      <p:sp>
        <p:nvSpPr>
          <p:cNvPr id="23" name="TextBox 23"/>
          <p:cNvSpPr txBox="1"/>
          <p:nvPr/>
        </p:nvSpPr>
        <p:spPr>
          <a:xfrm>
            <a:off x="13769329" y="7522719"/>
            <a:ext cx="3489971" cy="1245854"/>
          </a:xfrm>
          <a:prstGeom prst="rect">
            <a:avLst/>
          </a:prstGeom>
        </p:spPr>
        <p:txBody>
          <a:bodyPr lIns="0" tIns="0" rIns="0" bIns="0" rtlCol="0" anchor="t">
            <a:spAutoFit/>
          </a:bodyPr>
          <a:lstStyle/>
          <a:p>
            <a:pPr algn="r">
              <a:lnSpc>
                <a:spcPts val="5040"/>
              </a:lnSpc>
            </a:pPr>
            <a:r>
              <a:rPr lang="tr-TR" sz="3600" dirty="0">
                <a:solidFill>
                  <a:srgbClr val="101010"/>
                </a:solidFill>
                <a:latin typeface="TRT Medium"/>
                <a:ea typeface="TRT Medium"/>
                <a:cs typeface="TRT Medium"/>
                <a:sym typeface="TRT Medium"/>
              </a:rPr>
              <a:t>Hadi oynayalım</a:t>
            </a:r>
            <a:endParaRPr lang="en-US" sz="3600" dirty="0">
              <a:solidFill>
                <a:srgbClr val="101010"/>
              </a:solidFill>
              <a:latin typeface="TRT Medium"/>
              <a:ea typeface="TRT Medium"/>
              <a:cs typeface="TRT Medium"/>
              <a:sym typeface="TRT Medium"/>
            </a:endParaRPr>
          </a:p>
        </p:txBody>
      </p:sp>
    </p:spTree>
    <p:extLst>
      <p:ext uri="{BB962C8B-B14F-4D97-AF65-F5344CB8AC3E}">
        <p14:creationId xmlns:p14="http://schemas.microsoft.com/office/powerpoint/2010/main" val="1780989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FCC00"/>
            </a:solidFill>
          </p:spPr>
        </p:sp>
        <p:sp>
          <p:nvSpPr>
            <p:cNvPr id="9" name="TextBox 9"/>
            <p:cNvSpPr txBox="1"/>
            <p:nvPr/>
          </p:nvSpPr>
          <p:spPr>
            <a:xfrm>
              <a:off x="0" y="-57150"/>
              <a:ext cx="488993" cy="7507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914400" y="3390900"/>
            <a:ext cx="8991600" cy="1354217"/>
          </a:xfrm>
          <a:prstGeom prst="rect">
            <a:avLst/>
          </a:prstGeom>
        </p:spPr>
        <p:txBody>
          <a:bodyPr wrap="square" lIns="0" tIns="0" rIns="0" bIns="0" rtlCol="0" anchor="t">
            <a:spAutoFit/>
          </a:bodyPr>
          <a:lstStyle/>
          <a:p>
            <a:r>
              <a:rPr lang="tr-TR" sz="4400" b="1" dirty="0"/>
              <a:t>Ürünün Soyut ve somut birleşenleri var. Müşteri Karar ağacını iyi analiz et. </a:t>
            </a:r>
            <a:endParaRPr lang="tr-TR" sz="4400" dirty="0"/>
          </a:p>
        </p:txBody>
      </p:sp>
      <p:sp>
        <p:nvSpPr>
          <p:cNvPr id="23" name="TextBox 23"/>
          <p:cNvSpPr txBox="1"/>
          <p:nvPr/>
        </p:nvSpPr>
        <p:spPr>
          <a:xfrm>
            <a:off x="13769329" y="7522719"/>
            <a:ext cx="3489971" cy="1923604"/>
          </a:xfrm>
          <a:prstGeom prst="rect">
            <a:avLst/>
          </a:prstGeom>
        </p:spPr>
        <p:txBody>
          <a:bodyPr lIns="0" tIns="0" rIns="0" bIns="0" rtlCol="0" anchor="t">
            <a:spAutoFit/>
          </a:bodyPr>
          <a:lstStyle/>
          <a:p>
            <a:pPr algn="r">
              <a:lnSpc>
                <a:spcPts val="5040"/>
              </a:lnSpc>
            </a:pPr>
            <a:r>
              <a:rPr lang="tr-TR" sz="3600" dirty="0">
                <a:solidFill>
                  <a:srgbClr val="101010"/>
                </a:solidFill>
                <a:latin typeface="TRT Medium"/>
                <a:ea typeface="TRT Medium"/>
                <a:cs typeface="TRT Medium"/>
                <a:sym typeface="TRT Medium"/>
              </a:rPr>
              <a:t>Fikirler parmak </a:t>
            </a:r>
            <a:r>
              <a:rPr lang="tr-TR" sz="3600" dirty="0" err="1">
                <a:solidFill>
                  <a:srgbClr val="101010"/>
                </a:solidFill>
                <a:latin typeface="TRT Medium"/>
                <a:ea typeface="TRT Medium"/>
                <a:cs typeface="TRT Medium"/>
                <a:sym typeface="TRT Medium"/>
              </a:rPr>
              <a:t>şıklatmakla</a:t>
            </a:r>
            <a:r>
              <a:rPr lang="tr-TR" sz="3600" dirty="0">
                <a:solidFill>
                  <a:srgbClr val="101010"/>
                </a:solidFill>
                <a:latin typeface="TRT Medium"/>
                <a:ea typeface="TRT Medium"/>
                <a:cs typeface="TRT Medium"/>
                <a:sym typeface="TRT Medium"/>
              </a:rPr>
              <a:t> çıkmaz</a:t>
            </a:r>
            <a:endParaRPr lang="en-US" sz="3600" dirty="0">
              <a:solidFill>
                <a:srgbClr val="101010"/>
              </a:solidFill>
              <a:latin typeface="TRT Medium"/>
              <a:ea typeface="TRT Medium"/>
              <a:cs typeface="TRT Medium"/>
              <a:sym typeface="TRT Medium"/>
            </a:endParaRPr>
          </a:p>
        </p:txBody>
      </p:sp>
    </p:spTree>
    <p:extLst>
      <p:ext uri="{BB962C8B-B14F-4D97-AF65-F5344CB8AC3E}">
        <p14:creationId xmlns:p14="http://schemas.microsoft.com/office/powerpoint/2010/main" val="1270184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C00"/>
            </a:solidFill>
          </p:spPr>
        </p:sp>
        <p:sp>
          <p:nvSpPr>
            <p:cNvPr id="6" name="TextBox 6"/>
            <p:cNvSpPr txBox="1"/>
            <p:nvPr/>
          </p:nvSpPr>
          <p:spPr>
            <a:xfrm>
              <a:off x="0" y="-57150"/>
              <a:ext cx="726478" cy="12190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FCC00"/>
            </a:solidFill>
          </p:spPr>
        </p:sp>
        <p:sp>
          <p:nvSpPr>
            <p:cNvPr id="9" name="TextBox 9"/>
            <p:cNvSpPr txBox="1"/>
            <p:nvPr/>
          </p:nvSpPr>
          <p:spPr>
            <a:xfrm>
              <a:off x="0" y="-57150"/>
              <a:ext cx="488993" cy="75078"/>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914400" y="3390900"/>
            <a:ext cx="8991600" cy="2708434"/>
          </a:xfrm>
          <a:prstGeom prst="rect">
            <a:avLst/>
          </a:prstGeom>
        </p:spPr>
        <p:txBody>
          <a:bodyPr wrap="square" lIns="0" tIns="0" rIns="0" bIns="0" rtlCol="0" anchor="t">
            <a:spAutoFit/>
          </a:bodyPr>
          <a:lstStyle/>
          <a:p>
            <a:r>
              <a:rPr lang="tr-TR" sz="4400" b="1" dirty="0"/>
              <a:t>Ana hedef kitle, yan hedef kitle burada da geçerli. Sosyal medya hedef kitlesini Türk kültürüne göre iyi analiz et</a:t>
            </a:r>
            <a:endParaRPr lang="tr-TR" sz="4400" dirty="0"/>
          </a:p>
        </p:txBody>
      </p:sp>
      <p:sp>
        <p:nvSpPr>
          <p:cNvPr id="23" name="TextBox 23"/>
          <p:cNvSpPr txBox="1"/>
          <p:nvPr/>
        </p:nvSpPr>
        <p:spPr>
          <a:xfrm>
            <a:off x="13868400" y="7581900"/>
            <a:ext cx="3489971" cy="1887055"/>
          </a:xfrm>
          <a:prstGeom prst="rect">
            <a:avLst/>
          </a:prstGeom>
        </p:spPr>
        <p:txBody>
          <a:bodyPr lIns="0" tIns="0" rIns="0" bIns="0" rtlCol="0" anchor="t">
            <a:spAutoFit/>
          </a:bodyPr>
          <a:lstStyle/>
          <a:p>
            <a:pPr algn="r">
              <a:lnSpc>
                <a:spcPts val="5040"/>
              </a:lnSpc>
            </a:pPr>
            <a:r>
              <a:rPr lang="tr-TR" sz="3600" dirty="0">
                <a:solidFill>
                  <a:srgbClr val="101010"/>
                </a:solidFill>
                <a:latin typeface="TRT Medium"/>
                <a:ea typeface="TRT Medium"/>
                <a:cs typeface="TRT Medium"/>
                <a:sym typeface="TRT Medium"/>
              </a:rPr>
              <a:t>Burada gerçek sosyal medya kullanıcısı kim?</a:t>
            </a:r>
            <a:endParaRPr lang="en-US" sz="3600" dirty="0">
              <a:solidFill>
                <a:srgbClr val="101010"/>
              </a:solidFill>
              <a:latin typeface="TRT Medium"/>
              <a:ea typeface="TRT Medium"/>
              <a:cs typeface="TRT Medium"/>
              <a:sym typeface="TRT Medium"/>
            </a:endParaRPr>
          </a:p>
        </p:txBody>
      </p:sp>
    </p:spTree>
    <p:extLst>
      <p:ext uri="{BB962C8B-B14F-4D97-AF65-F5344CB8AC3E}">
        <p14:creationId xmlns:p14="http://schemas.microsoft.com/office/powerpoint/2010/main" val="1826836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973</Words>
  <Application>Microsoft Macintosh PowerPoint</Application>
  <PresentationFormat>Özel</PresentationFormat>
  <Paragraphs>160</Paragraphs>
  <Slides>24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24</vt:i4>
      </vt:variant>
    </vt:vector>
  </HeadingPairs>
  <TitlesOfParts>
    <vt:vector size="31" baseType="lpstr">
      <vt:lpstr>Calibri</vt:lpstr>
      <vt:lpstr>TRT</vt:lpstr>
      <vt:lpstr>TRT Medium</vt:lpstr>
      <vt:lpstr>TRT Bold</vt:lpstr>
      <vt:lpstr>Gluten</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 Sunum Şablonu</dc:title>
  <dc:creator>hüseyin adıyaman</dc:creator>
  <cp:lastModifiedBy>mehmet yıldırım</cp:lastModifiedBy>
  <cp:revision>30</cp:revision>
  <dcterms:created xsi:type="dcterms:W3CDTF">2006-08-16T00:00:00Z</dcterms:created>
  <dcterms:modified xsi:type="dcterms:W3CDTF">2026-04-10T12:28:30Z</dcterms:modified>
  <dc:identifier>DAG1mo1FfjY</dc:identifier>
</cp:coreProperties>
</file>