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4" r:id="rId9"/>
  </p:sldIdLst>
  <p:sldSz cx="12192000" cy="6858000"/>
  <p:notesSz cx="6858000" cy="9144000"/>
  <p:embeddedFontLs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erriweather" panose="020B0604020202020204" charset="-94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B8A0A62-13F3-4D18-A6F1-D890C0E1FDF3}">
  <a:tblStyle styleId="{2B8A0A62-13F3-4D18-A6F1-D890C0E1FDF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8"/>
    <p:restoredTop sz="94680"/>
  </p:normalViewPr>
  <p:slideViewPr>
    <p:cSldViewPr snapToGrid="0">
      <p:cViewPr>
        <p:scale>
          <a:sx n="150" d="100"/>
          <a:sy n="150" d="100"/>
        </p:scale>
        <p:origin x="420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117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xmlns="" id="{B3852C8E-DC2F-599C-F468-E287B7A8C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>
            <a:extLst>
              <a:ext uri="{FF2B5EF4-FFF2-40B4-BE49-F238E27FC236}">
                <a16:creationId xmlns:a16="http://schemas.microsoft.com/office/drawing/2014/main" xmlns="" id="{27E8886A-0203-A4B4-013E-C58610AA24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xmlns="" id="{BCDE6C61-DD48-2712-4429-BF0D07D66E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381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750" y="1823144"/>
            <a:ext cx="952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280648" y="2870894"/>
            <a:ext cx="5630703" cy="134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AKTS Nedir ve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>
                <a:solidFill>
                  <a:srgbClr val="C2410C"/>
                </a:solidFill>
                <a:latin typeface="Merriweather"/>
                <a:ea typeface="Merriweather"/>
                <a:cs typeface="Merriweather"/>
                <a:sym typeface="Merriweather"/>
              </a:rPr>
              <a:t>Nasıl Hesaplanır?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414712" y="4440435"/>
            <a:ext cx="536257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 smtClean="0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Yozgat </a:t>
            </a:r>
            <a:r>
              <a:rPr lang="en-US" sz="1800" b="0" i="0" u="none" strike="noStrike" cap="none" dirty="0" err="1" smtClean="0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Bozok</a:t>
            </a:r>
            <a:r>
              <a:rPr lang="en-US" sz="1800" b="0" i="0" u="none" strike="noStrike" cap="none" dirty="0" smtClean="0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Üniversitesi</a:t>
            </a:r>
            <a:r>
              <a:rPr lang="en-US" sz="1800" b="0" i="0" u="none" strike="noStrike" cap="none" dirty="0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Öğrencileri</a:t>
            </a:r>
            <a:r>
              <a:rPr lang="en-US" sz="1800" b="0" i="0" u="none" strike="noStrike" cap="none" dirty="0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İçin</a:t>
            </a:r>
            <a:r>
              <a:rPr lang="en-US" sz="1800" b="0" i="0" u="none" strike="noStrike" cap="none" dirty="0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Kapsamlı</a:t>
            </a:r>
            <a:r>
              <a:rPr lang="en-US" sz="1800" b="0" i="0" u="none" strike="noStrike" cap="none" dirty="0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Rehber</a:t>
            </a:r>
            <a:endParaRPr dirty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11350" y="223675"/>
            <a:ext cx="2774973" cy="277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14612"/>
            <a:ext cx="533400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2614612"/>
            <a:ext cx="533400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000125" y="2995612"/>
            <a:ext cx="4750593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Avrupa Kredi Transfer Sistemi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000125" y="3500437"/>
            <a:ext cx="452437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AKTS (ECTS), öğrenci hareketliliğini kolaylaştırmak ve eğitimin uluslararası alanda tanınırlığını sağlamak amacıyla geliştirilmiş, "öğrenci merkezli" bir kredi sistemidir.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715125" y="2995612"/>
            <a:ext cx="4750593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Bologna Süreci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715125" y="3500437"/>
            <a:ext cx="4524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Türkiye'deki üniversitelerin de dahil olduğu Bologna Süreci'nin en önemli araçlarından biridir. Amaç, şeffaflık ve eğitim standartlarında birliktir.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AKTS Nedir?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571500" y="1209675"/>
            <a:ext cx="11049000" cy="28575"/>
          </a:xfrm>
          <a:prstGeom prst="rect">
            <a:avLst/>
          </a:prstGeom>
          <a:solidFill>
            <a:srgbClr val="C241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62000" y="1457325"/>
            <a:ext cx="4800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İş Yükü Kavramı</a:t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762000" y="2095500"/>
            <a:ext cx="4572000" cy="28575"/>
          </a:xfrm>
          <a:prstGeom prst="rect">
            <a:avLst/>
          </a:prstGeom>
          <a:solidFill>
            <a:srgbClr val="C241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3425" y="1720825"/>
            <a:ext cx="6096000" cy="3416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62000" y="2695575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Sadece Ders Saati Değil!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762000" y="3190875"/>
            <a:ext cx="4572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AKTS, </a:t>
            </a:r>
            <a:r>
              <a:rPr lang="en-US" sz="1500" b="1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sadece sınıfta geçirilen süreyi değil</a:t>
            </a:r>
            <a:r>
              <a:rPr lang="en-US" sz="15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öğrencinin dersi başarmak için harcadığı </a:t>
            </a:r>
            <a:r>
              <a:rPr lang="en-US" sz="1500" b="0" i="1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tüm emeği</a:t>
            </a:r>
            <a:r>
              <a:rPr lang="en-US" sz="15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(iş yükünü) temsil eder.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762000" y="4295775"/>
            <a:ext cx="4572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Buna </a:t>
            </a:r>
            <a:r>
              <a:rPr lang="en-US" sz="150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teorik</a:t>
            </a:r>
            <a:r>
              <a:rPr lang="en-US" sz="15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dersler</a:t>
            </a:r>
            <a:r>
              <a:rPr lang="en-US" sz="15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50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uygulamalar</a:t>
            </a:r>
            <a:r>
              <a:rPr lang="en-US" sz="15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50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seminerler</a:t>
            </a:r>
            <a:r>
              <a:rPr lang="en-US" sz="15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50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bireysel</a:t>
            </a:r>
            <a:r>
              <a:rPr lang="en-US" sz="15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çalışmalar</a:t>
            </a:r>
            <a:r>
              <a:rPr lang="en-US" sz="15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50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sınavlar</a:t>
            </a:r>
            <a:r>
              <a:rPr lang="en-US" sz="15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50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ödevler</a:t>
            </a:r>
            <a:r>
              <a:rPr lang="en-US" sz="15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ve</a:t>
            </a:r>
            <a:r>
              <a:rPr lang="en-US" sz="1500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projeler</a:t>
            </a: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dahildir</a:t>
            </a: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295275" y="1045964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Bozok Üniversitesi Hesaplama Kuralı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571500" y="2293739"/>
            <a:ext cx="110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Üniversitemizde 1 AKTS kredisi, tam olarak </a:t>
            </a:r>
            <a:r>
              <a:rPr lang="en-US" sz="2200" b="1" i="0" u="none" strike="noStrike" cap="none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25 saatlik</a:t>
            </a:r>
            <a:r>
              <a:rPr lang="en-US" sz="2200" b="0" i="0" u="none" strike="noStrike" cap="none">
                <a:solidFill>
                  <a:srgbClr val="64748B"/>
                </a:solidFill>
                <a:latin typeface="Open Sans"/>
                <a:ea typeface="Open Sans"/>
                <a:cs typeface="Open Sans"/>
                <a:sym typeface="Open Sans"/>
              </a:rPr>
              <a:t> iş yüküne karşılık gelmektedir.</a:t>
            </a:r>
            <a:endParaRPr sz="1800"/>
          </a:p>
        </p:txBody>
      </p:sp>
      <p:sp>
        <p:nvSpPr>
          <p:cNvPr id="121" name="Google Shape;121;p16"/>
          <p:cNvSpPr txBox="1"/>
          <p:nvPr/>
        </p:nvSpPr>
        <p:spPr>
          <a:xfrm>
            <a:off x="3342233" y="3650009"/>
            <a:ext cx="5507533" cy="8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AKTS   =     Toplam İş Yükü (Saat)    25    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149" y="3277377"/>
            <a:ext cx="82677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47925"/>
            <a:ext cx="3492549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47925"/>
            <a:ext cx="3492549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47925"/>
            <a:ext cx="3492549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794225" y="3552825"/>
            <a:ext cx="3047099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Aktiviteleri</a:t>
            </a:r>
            <a:r>
              <a:rPr lang="en-US" sz="195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950" b="1" i="0" u="none" strike="noStrike" cap="none" dirty="0" err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Belirle</a:t>
            </a:r>
            <a:endParaRPr dirty="0"/>
          </a:p>
        </p:txBody>
      </p:sp>
      <p:sp>
        <p:nvSpPr>
          <p:cNvPr id="132" name="Google Shape;132;p17"/>
          <p:cNvSpPr txBox="1"/>
          <p:nvPr/>
        </p:nvSpPr>
        <p:spPr>
          <a:xfrm>
            <a:off x="866775" y="4057650"/>
            <a:ext cx="2901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Ders </a:t>
            </a:r>
            <a:r>
              <a:rPr lang="en-US" sz="15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kapsamında</a:t>
            </a: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yapılacak</a:t>
            </a: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tüm</a:t>
            </a: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aktiviteleri</a:t>
            </a: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5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ders</a:t>
            </a: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5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ödev</a:t>
            </a: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5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sınav</a:t>
            </a: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vb.) </a:t>
            </a:r>
            <a:r>
              <a:rPr lang="en-US" sz="1500" b="0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listeleyin</a:t>
            </a:r>
            <a:r>
              <a:rPr lang="en-US" sz="1500" b="0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133" name="Google Shape;133;p17"/>
          <p:cNvSpPr txBox="1"/>
          <p:nvPr/>
        </p:nvSpPr>
        <p:spPr>
          <a:xfrm>
            <a:off x="4572524" y="3552825"/>
            <a:ext cx="3047099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Süreleri</a:t>
            </a:r>
            <a:r>
              <a:rPr lang="en-US" sz="195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Topla</a:t>
            </a:r>
            <a:endParaRPr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4645074" y="4057650"/>
            <a:ext cx="2901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Her bir aktivite için harcanacak tahmini süreyi hesaplayın ve toplam saati bulun.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350824" y="3552825"/>
            <a:ext cx="3047099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25'e </a:t>
            </a:r>
            <a:r>
              <a:rPr lang="en-US" sz="1950" b="1" i="0" u="none" strike="noStrike" cap="none" dirty="0" err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Böl</a:t>
            </a:r>
            <a:endParaRPr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8423374" y="4057650"/>
            <a:ext cx="2901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Bulduğunuz toplam iş yükü saatini 25'e bölerek dersin AKTS kredisini elde edin.</a:t>
            </a:r>
            <a:endParaRPr/>
          </a:p>
        </p:txBody>
      </p:sp>
      <p:pic>
        <p:nvPicPr>
          <p:cNvPr id="137" name="Google Shape;137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9100" y="28289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74274" y="2828925"/>
            <a:ext cx="4000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Adım Adım Hesaplama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571500" y="1209675"/>
            <a:ext cx="11049000" cy="28575"/>
          </a:xfrm>
          <a:prstGeom prst="rect">
            <a:avLst/>
          </a:prstGeom>
          <a:solidFill>
            <a:srgbClr val="C241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xmlns="" id="{4630C3DA-93C1-D74A-B86C-3D365BBB8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image.png">
            <a:extLst>
              <a:ext uri="{FF2B5EF4-FFF2-40B4-BE49-F238E27FC236}">
                <a16:creationId xmlns:a16="http://schemas.microsoft.com/office/drawing/2014/main" xmlns="" id="{AA7BF5B1-930C-855C-8DEB-DB279CCFEF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image.png">
            <a:extLst>
              <a:ext uri="{FF2B5EF4-FFF2-40B4-BE49-F238E27FC236}">
                <a16:creationId xmlns:a16="http://schemas.microsoft.com/office/drawing/2014/main" xmlns="" id="{B5BC6289-9F30-1986-873C-E2FE599586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57703"/>
            <a:ext cx="11049000" cy="50581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>
            <a:extLst>
              <a:ext uri="{FF2B5EF4-FFF2-40B4-BE49-F238E27FC236}">
                <a16:creationId xmlns:a16="http://schemas.microsoft.com/office/drawing/2014/main" xmlns="" id="{8634E003-FE6D-E0CF-882E-E7ECF0A0C9F9}"/>
              </a:ext>
            </a:extLst>
          </p:cNvPr>
          <p:cNvSpPr txBox="1"/>
          <p:nvPr/>
        </p:nvSpPr>
        <p:spPr>
          <a:xfrm>
            <a:off x="571500" y="5715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Örnek Ders </a:t>
            </a:r>
            <a:r>
              <a:rPr lang="en-US" sz="3150" b="1" i="0" u="none" strike="noStrike" cap="none" dirty="0" err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İş</a:t>
            </a:r>
            <a:r>
              <a:rPr lang="en-US" sz="315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150" b="1" i="0" u="none" strike="noStrike" cap="none" dirty="0" err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Yükü</a:t>
            </a:r>
            <a:r>
              <a:rPr lang="en-US" sz="315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150" b="1" i="0" u="none" strike="noStrike" cap="none" dirty="0" err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Hesaplama</a:t>
            </a:r>
            <a:endParaRPr dirty="0"/>
          </a:p>
        </p:txBody>
      </p:sp>
      <p:sp>
        <p:nvSpPr>
          <p:cNvPr id="140" name="Google Shape;140;p17">
            <a:extLst>
              <a:ext uri="{FF2B5EF4-FFF2-40B4-BE49-F238E27FC236}">
                <a16:creationId xmlns:a16="http://schemas.microsoft.com/office/drawing/2014/main" xmlns="" id="{02A013CE-A68C-BFEF-2CC5-AA771CEBA826}"/>
              </a:ext>
            </a:extLst>
          </p:cNvPr>
          <p:cNvSpPr/>
          <p:nvPr/>
        </p:nvSpPr>
        <p:spPr>
          <a:xfrm>
            <a:off x="571500" y="1209675"/>
            <a:ext cx="11049000" cy="28575"/>
          </a:xfrm>
          <a:prstGeom prst="rect">
            <a:avLst/>
          </a:prstGeom>
          <a:solidFill>
            <a:srgbClr val="C241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2;p17">
            <a:extLst>
              <a:ext uri="{FF2B5EF4-FFF2-40B4-BE49-F238E27FC236}">
                <a16:creationId xmlns:a16="http://schemas.microsoft.com/office/drawing/2014/main" xmlns="" id="{D91701F2-E3BF-EA2B-C605-D2C1A6711EFE}"/>
              </a:ext>
            </a:extLst>
          </p:cNvPr>
          <p:cNvSpPr txBox="1"/>
          <p:nvPr/>
        </p:nvSpPr>
        <p:spPr>
          <a:xfrm>
            <a:off x="5546958" y="3513926"/>
            <a:ext cx="540162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Örnek </a:t>
            </a:r>
            <a:r>
              <a:rPr lang="en-US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dersimizin</a:t>
            </a:r>
            <a:r>
              <a:rPr lang="en-US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i="0" u="none" strike="noStrike" cap="none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AKTS’si</a:t>
            </a:r>
            <a:r>
              <a:rPr lang="en-US" b="1" i="0" u="none" strike="noStrike" cap="none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= 5</a:t>
            </a:r>
            <a:endParaRPr sz="1200" b="1" dirty="0"/>
          </a:p>
        </p:txBody>
      </p:sp>
      <p:sp>
        <p:nvSpPr>
          <p:cNvPr id="6" name="Google Shape;132;p17">
            <a:extLst>
              <a:ext uri="{FF2B5EF4-FFF2-40B4-BE49-F238E27FC236}">
                <a16:creationId xmlns:a16="http://schemas.microsoft.com/office/drawing/2014/main" xmlns="" id="{94DB6F01-F4F6-F665-6D9A-92088E0D284F}"/>
              </a:ext>
            </a:extLst>
          </p:cNvPr>
          <p:cNvSpPr txBox="1"/>
          <p:nvPr/>
        </p:nvSpPr>
        <p:spPr>
          <a:xfrm>
            <a:off x="3064151" y="6108435"/>
            <a:ext cx="53390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5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Ara </a:t>
            </a:r>
            <a:r>
              <a:rPr lang="en-US" sz="1500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Sınav</a:t>
            </a:r>
            <a:r>
              <a:rPr lang="en-US" sz="15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, Quiz </a:t>
            </a:r>
            <a:r>
              <a:rPr lang="en-US" sz="1500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ve</a:t>
            </a:r>
            <a:r>
              <a:rPr lang="en-US" sz="15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Final </a:t>
            </a:r>
            <a:r>
              <a:rPr lang="en-US" sz="1500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Sınavı</a:t>
            </a:r>
            <a:r>
              <a:rPr lang="en-US" sz="15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etkinlikleri</a:t>
            </a:r>
            <a:r>
              <a:rPr lang="en-US" sz="15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girilmiş</a:t>
            </a:r>
            <a:r>
              <a:rPr lang="en-US" sz="15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0988DC6-B4F7-21A3-0754-9848EBC8C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474" y="2649886"/>
            <a:ext cx="7772400" cy="9037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51B09B-4CF6-93DE-9C0F-EDB80D0B8ED8}"/>
              </a:ext>
            </a:extLst>
          </p:cNvPr>
          <p:cNvSpPr/>
          <p:nvPr/>
        </p:nvSpPr>
        <p:spPr>
          <a:xfrm>
            <a:off x="8574772" y="2887341"/>
            <a:ext cx="538951" cy="5095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2" name="Picture 11" descr="A blue and white rectangle&#10;&#10;AI-generated content may be incorrect.">
            <a:extLst>
              <a:ext uri="{FF2B5EF4-FFF2-40B4-BE49-F238E27FC236}">
                <a16:creationId xmlns:a16="http://schemas.microsoft.com/office/drawing/2014/main" xmlns="" id="{04DB5F19-B5EA-E65C-F310-BAAF6D728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474" y="3878050"/>
            <a:ext cx="7772400" cy="20343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420379-3B5B-33BB-502D-12356E393F95}"/>
              </a:ext>
            </a:extLst>
          </p:cNvPr>
          <p:cNvSpPr/>
          <p:nvPr/>
        </p:nvSpPr>
        <p:spPr>
          <a:xfrm>
            <a:off x="1847474" y="4593212"/>
            <a:ext cx="1089005" cy="12646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AB0FE5-BA63-DA93-361B-92C50AB60AEB}"/>
              </a:ext>
            </a:extLst>
          </p:cNvPr>
          <p:cNvSpPr/>
          <p:nvPr/>
        </p:nvSpPr>
        <p:spPr>
          <a:xfrm>
            <a:off x="7045217" y="4592202"/>
            <a:ext cx="1089005" cy="12646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7" name="Picture 16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xmlns="" id="{8A1DD2F5-8BBF-B392-A0A8-2C6C929FF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702" y="1675833"/>
            <a:ext cx="2107360" cy="321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EF3A2B7-E466-5EFF-E334-A9626FAA287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492" b="1"/>
          <a:stretch>
            <a:fillRect/>
          </a:stretch>
        </p:blipFill>
        <p:spPr>
          <a:xfrm>
            <a:off x="1847474" y="1952402"/>
            <a:ext cx="7772400" cy="2597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27199D-8F72-4930-E35D-BF51312952A2}"/>
              </a:ext>
            </a:extLst>
          </p:cNvPr>
          <p:cNvSpPr/>
          <p:nvPr/>
        </p:nvSpPr>
        <p:spPr>
          <a:xfrm>
            <a:off x="7589719" y="1719905"/>
            <a:ext cx="538951" cy="5095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0" name="Google Shape;132;p17">
            <a:extLst>
              <a:ext uri="{FF2B5EF4-FFF2-40B4-BE49-F238E27FC236}">
                <a16:creationId xmlns:a16="http://schemas.microsoft.com/office/drawing/2014/main" xmlns="" id="{1E1A04F9-5C7B-10DD-4ACA-60AE71852CFF}"/>
              </a:ext>
            </a:extLst>
          </p:cNvPr>
          <p:cNvSpPr txBox="1"/>
          <p:nvPr/>
        </p:nvSpPr>
        <p:spPr>
          <a:xfrm>
            <a:off x="6690463" y="2269736"/>
            <a:ext cx="2209292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Haftalık</a:t>
            </a:r>
            <a:r>
              <a:rPr lang="en-US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ders</a:t>
            </a:r>
            <a:r>
              <a:rPr lang="en-US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saati</a:t>
            </a:r>
            <a:r>
              <a:rPr lang="en-US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= 3</a:t>
            </a:r>
            <a:endParaRPr sz="1200" b="1" dirty="0"/>
          </a:p>
        </p:txBody>
      </p:sp>
    </p:spTree>
    <p:extLst>
      <p:ext uri="{BB962C8B-B14F-4D97-AF65-F5344CB8AC3E}">
        <p14:creationId xmlns:p14="http://schemas.microsoft.com/office/powerpoint/2010/main" val="23504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/>
        </p:nvSpPr>
        <p:spPr>
          <a:xfrm>
            <a:off x="571500" y="385762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Örnek Ders </a:t>
            </a:r>
            <a:r>
              <a:rPr lang="en-US" sz="3150" b="1" i="0" u="none" strike="noStrike" cap="none" dirty="0" err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İş</a:t>
            </a:r>
            <a:r>
              <a:rPr lang="en-US" sz="315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150" b="1" i="0" u="none" strike="noStrike" cap="none" dirty="0" err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Yükü</a:t>
            </a:r>
            <a:r>
              <a:rPr lang="en-US" sz="315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150" b="1" i="0" u="none" strike="noStrike" cap="none" dirty="0" err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Tablosu</a:t>
            </a:r>
            <a:endParaRPr dirty="0"/>
          </a:p>
        </p:txBody>
      </p:sp>
      <p:sp>
        <p:nvSpPr>
          <p:cNvPr id="169" name="Google Shape;169;p18"/>
          <p:cNvSpPr/>
          <p:nvPr/>
        </p:nvSpPr>
        <p:spPr>
          <a:xfrm>
            <a:off x="571500" y="1023937"/>
            <a:ext cx="11049000" cy="28575"/>
          </a:xfrm>
          <a:prstGeom prst="rect">
            <a:avLst/>
          </a:prstGeom>
          <a:solidFill>
            <a:srgbClr val="C241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xmlns="" id="{559AB046-5BFB-6FB8-A623-628DB31E7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045" y="1657361"/>
            <a:ext cx="8861909" cy="3543277"/>
          </a:xfrm>
          <a:prstGeom prst="rect">
            <a:avLst/>
          </a:prstGeom>
        </p:spPr>
      </p:pic>
      <p:sp>
        <p:nvSpPr>
          <p:cNvPr id="22" name="Google Shape;132;p17">
            <a:extLst>
              <a:ext uri="{FF2B5EF4-FFF2-40B4-BE49-F238E27FC236}">
                <a16:creationId xmlns:a16="http://schemas.microsoft.com/office/drawing/2014/main" xmlns="" id="{D1536BFD-5896-920E-7DD0-B5092BD5A795}"/>
              </a:ext>
            </a:extLst>
          </p:cNvPr>
          <p:cNvSpPr txBox="1"/>
          <p:nvPr/>
        </p:nvSpPr>
        <p:spPr>
          <a:xfrm>
            <a:off x="3702701" y="5620821"/>
            <a:ext cx="53390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500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Toplam</a:t>
            </a:r>
            <a:r>
              <a:rPr lang="en-US" sz="15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iş</a:t>
            </a:r>
            <a:r>
              <a:rPr lang="en-US" sz="15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1" dirty="0" err="1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yükü</a:t>
            </a:r>
            <a:r>
              <a:rPr lang="en-US" sz="1500" b="1" dirty="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/ 25 =&gt; 113/25 = 4.52 ~ 5 AKTS</a:t>
            </a:r>
            <a:endParaRPr b="1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5E420379-3B5B-33BB-502D-12356E393F95}"/>
              </a:ext>
            </a:extLst>
          </p:cNvPr>
          <p:cNvSpPr/>
          <p:nvPr/>
        </p:nvSpPr>
        <p:spPr>
          <a:xfrm>
            <a:off x="1847473" y="3359150"/>
            <a:ext cx="8679481" cy="35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17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295275" y="2133600"/>
            <a:ext cx="1160145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Sorularınız?</a:t>
            </a:r>
            <a:endParaRPr/>
          </a:p>
        </p:txBody>
      </p:sp>
      <p:sp>
        <p:nvSpPr>
          <p:cNvPr id="206" name="Google Shape;206;p21"/>
          <p:cNvSpPr txBox="1"/>
          <p:nvPr/>
        </p:nvSpPr>
        <p:spPr>
          <a:xfrm>
            <a:off x="571500" y="3381375"/>
            <a:ext cx="11049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Bozok Üniversitesi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>
                <a:solidFill>
                  <a:srgbClr val="334155"/>
                </a:solidFill>
                <a:latin typeface="Open Sans"/>
                <a:ea typeface="Open Sans"/>
                <a:cs typeface="Open Sans"/>
                <a:sym typeface="Open Sans"/>
              </a:rPr>
              <a:t>Mühendislik Mimarlık Fakültesi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1936164" y="4513075"/>
            <a:ext cx="801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mmf.ogrenciisleri@yobu.edu.tr</a:t>
            </a:r>
            <a:endParaRPr sz="2000" dirty="0"/>
          </a:p>
        </p:txBody>
      </p:sp>
      <p:pic>
        <p:nvPicPr>
          <p:cNvPr id="208" name="Google Shape;208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9505" y="4556325"/>
            <a:ext cx="1905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236</Words>
  <Application>Microsoft Office PowerPoint</Application>
  <PresentationFormat>Özel</PresentationFormat>
  <Paragraphs>30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Open Sans</vt:lpstr>
      <vt:lpstr>Calibri</vt:lpstr>
      <vt:lpstr>Merriweather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DekanlikToplantı</cp:lastModifiedBy>
  <cp:revision>5</cp:revision>
  <dcterms:modified xsi:type="dcterms:W3CDTF">2025-12-03T08:42:40Z</dcterms:modified>
</cp:coreProperties>
</file>