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notesMasterIdLst>
    <p:notesMasterId r:id="rId81"/>
  </p:notesMasterIdLst>
  <p:handoutMasterIdLst>
    <p:handoutMasterId r:id="rId82"/>
  </p:handoutMasterIdLst>
  <p:sldIdLst>
    <p:sldId id="325" r:id="rId2"/>
    <p:sldId id="368" r:id="rId3"/>
    <p:sldId id="379" r:id="rId4"/>
    <p:sldId id="377" r:id="rId5"/>
    <p:sldId id="378" r:id="rId6"/>
    <p:sldId id="407" r:id="rId7"/>
    <p:sldId id="385" r:id="rId8"/>
    <p:sldId id="381" r:id="rId9"/>
    <p:sldId id="382" r:id="rId10"/>
    <p:sldId id="383" r:id="rId11"/>
    <p:sldId id="401" r:id="rId12"/>
    <p:sldId id="402" r:id="rId13"/>
    <p:sldId id="408" r:id="rId14"/>
    <p:sldId id="386" r:id="rId15"/>
    <p:sldId id="387" r:id="rId16"/>
    <p:sldId id="388" r:id="rId17"/>
    <p:sldId id="390" r:id="rId18"/>
    <p:sldId id="393" r:id="rId19"/>
    <p:sldId id="357" r:id="rId20"/>
    <p:sldId id="256" r:id="rId21"/>
    <p:sldId id="318" r:id="rId22"/>
    <p:sldId id="319" r:id="rId23"/>
    <p:sldId id="258" r:id="rId24"/>
    <p:sldId id="261" r:id="rId25"/>
    <p:sldId id="259" r:id="rId26"/>
    <p:sldId id="262" r:id="rId27"/>
    <p:sldId id="271" r:id="rId28"/>
    <p:sldId id="273" r:id="rId29"/>
    <p:sldId id="323" r:id="rId30"/>
    <p:sldId id="324" r:id="rId31"/>
    <p:sldId id="396" r:id="rId32"/>
    <p:sldId id="397" r:id="rId33"/>
    <p:sldId id="399" r:id="rId34"/>
    <p:sldId id="405" r:id="rId35"/>
    <p:sldId id="406" r:id="rId36"/>
    <p:sldId id="277" r:id="rId37"/>
    <p:sldId id="304" r:id="rId38"/>
    <p:sldId id="305" r:id="rId39"/>
    <p:sldId id="306" r:id="rId40"/>
    <p:sldId id="309" r:id="rId41"/>
    <p:sldId id="310" r:id="rId42"/>
    <p:sldId id="312" r:id="rId43"/>
    <p:sldId id="331" r:id="rId44"/>
    <p:sldId id="332" r:id="rId45"/>
    <p:sldId id="333" r:id="rId46"/>
    <p:sldId id="334" r:id="rId47"/>
    <p:sldId id="335" r:id="rId48"/>
    <p:sldId id="336" r:id="rId49"/>
    <p:sldId id="337" r:id="rId50"/>
    <p:sldId id="338" r:id="rId51"/>
    <p:sldId id="339" r:id="rId52"/>
    <p:sldId id="340" r:id="rId53"/>
    <p:sldId id="341" r:id="rId54"/>
    <p:sldId id="342" r:id="rId55"/>
    <p:sldId id="343" r:id="rId56"/>
    <p:sldId id="344" r:id="rId57"/>
    <p:sldId id="313" r:id="rId58"/>
    <p:sldId id="347" r:id="rId59"/>
    <p:sldId id="326" r:id="rId60"/>
    <p:sldId id="327" r:id="rId61"/>
    <p:sldId id="348" r:id="rId62"/>
    <p:sldId id="328" r:id="rId63"/>
    <p:sldId id="345" r:id="rId64"/>
    <p:sldId id="369" r:id="rId65"/>
    <p:sldId id="391" r:id="rId66"/>
    <p:sldId id="370" r:id="rId67"/>
    <p:sldId id="329" r:id="rId68"/>
    <p:sldId id="354" r:id="rId69"/>
    <p:sldId id="330" r:id="rId70"/>
    <p:sldId id="350" r:id="rId71"/>
    <p:sldId id="355" r:id="rId72"/>
    <p:sldId id="371" r:id="rId73"/>
    <p:sldId id="358" r:id="rId74"/>
    <p:sldId id="361" r:id="rId75"/>
    <p:sldId id="404" r:id="rId76"/>
    <p:sldId id="360" r:id="rId77"/>
    <p:sldId id="374" r:id="rId78"/>
    <p:sldId id="395" r:id="rId79"/>
    <p:sldId id="365" r:id="rId80"/>
  </p:sldIdLst>
  <p:sldSz cx="9144000" cy="6858000" type="screen4x3"/>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65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90" y="-72"/>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handoutMaster" Target="handoutMasters/handout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1" y="0"/>
            <a:ext cx="2929837" cy="497125"/>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29761" y="0"/>
            <a:ext cx="2929837" cy="497125"/>
          </a:xfrm>
          <a:prstGeom prst="rect">
            <a:avLst/>
          </a:prstGeom>
        </p:spPr>
        <p:txBody>
          <a:bodyPr vert="horz" lIns="91440" tIns="45720" rIns="91440" bIns="45720" rtlCol="0"/>
          <a:lstStyle>
            <a:lvl1pPr algn="r">
              <a:defRPr sz="1200"/>
            </a:lvl1pPr>
          </a:lstStyle>
          <a:p>
            <a:fld id="{C987A843-BDE0-4C27-B035-850F64CC528F}" type="datetimeFigureOut">
              <a:rPr lang="tr-TR" smtClean="0"/>
              <a:pPr/>
              <a:t>11.05.2026</a:t>
            </a:fld>
            <a:endParaRPr lang="tr-TR"/>
          </a:p>
        </p:txBody>
      </p:sp>
      <p:sp>
        <p:nvSpPr>
          <p:cNvPr id="4" name="3 Altbilgi Yer Tutucusu"/>
          <p:cNvSpPr>
            <a:spLocks noGrp="1"/>
          </p:cNvSpPr>
          <p:nvPr>
            <p:ph type="ftr" sz="quarter" idx="2"/>
          </p:nvPr>
        </p:nvSpPr>
        <p:spPr>
          <a:xfrm>
            <a:off x="1" y="9443663"/>
            <a:ext cx="2929837" cy="497125"/>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29761" y="9443663"/>
            <a:ext cx="2929837" cy="497125"/>
          </a:xfrm>
          <a:prstGeom prst="rect">
            <a:avLst/>
          </a:prstGeom>
        </p:spPr>
        <p:txBody>
          <a:bodyPr vert="horz" lIns="91440" tIns="45720" rIns="91440" bIns="45720" rtlCol="0" anchor="b"/>
          <a:lstStyle>
            <a:lvl1pPr algn="r">
              <a:defRPr sz="1200"/>
            </a:lvl1pPr>
          </a:lstStyle>
          <a:p>
            <a:fld id="{0019C8B2-FD06-4B44-9C1F-1B0BEC98955C}" type="slidenum">
              <a:rPr lang="tr-TR" smtClean="0"/>
              <a:pPr/>
              <a:t>‹#›</a:t>
            </a:fld>
            <a:endParaRPr lang="tr-TR"/>
          </a:p>
        </p:txBody>
      </p:sp>
    </p:spTree>
    <p:extLst>
      <p:ext uri="{BB962C8B-B14F-4D97-AF65-F5344CB8AC3E}">
        <p14:creationId xmlns:p14="http://schemas.microsoft.com/office/powerpoint/2010/main" val="4078087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1" y="0"/>
            <a:ext cx="2929837" cy="497125"/>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29761" y="0"/>
            <a:ext cx="2929837" cy="497125"/>
          </a:xfrm>
          <a:prstGeom prst="rect">
            <a:avLst/>
          </a:prstGeom>
        </p:spPr>
        <p:txBody>
          <a:bodyPr vert="horz" lIns="91440" tIns="45720" rIns="91440" bIns="45720" rtlCol="0"/>
          <a:lstStyle>
            <a:lvl1pPr algn="r">
              <a:defRPr sz="1200"/>
            </a:lvl1pPr>
          </a:lstStyle>
          <a:p>
            <a:fld id="{B1FB2478-6A8E-4094-ABD3-DAD530255438}" type="datetimeFigureOut">
              <a:rPr lang="tr-TR" smtClean="0"/>
              <a:pPr/>
              <a:t>11.05.2026</a:t>
            </a:fld>
            <a:endParaRPr lang="tr-TR"/>
          </a:p>
        </p:txBody>
      </p:sp>
      <p:sp>
        <p:nvSpPr>
          <p:cNvPr id="4" name="3 Slayt Görüntüsü Yer Tutucusu"/>
          <p:cNvSpPr>
            <a:spLocks noGrp="1" noRot="1" noChangeAspect="1"/>
          </p:cNvSpPr>
          <p:nvPr>
            <p:ph type="sldImg" idx="2"/>
          </p:nvPr>
        </p:nvSpPr>
        <p:spPr>
          <a:xfrm>
            <a:off x="896938" y="747713"/>
            <a:ext cx="4967287" cy="3725862"/>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6117" y="4722695"/>
            <a:ext cx="5408930" cy="447413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1" y="9443663"/>
            <a:ext cx="2929837" cy="497125"/>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29761" y="9443663"/>
            <a:ext cx="2929837" cy="497125"/>
          </a:xfrm>
          <a:prstGeom prst="rect">
            <a:avLst/>
          </a:prstGeom>
        </p:spPr>
        <p:txBody>
          <a:bodyPr vert="horz" lIns="91440" tIns="45720" rIns="91440" bIns="45720" rtlCol="0" anchor="b"/>
          <a:lstStyle>
            <a:lvl1pPr algn="r">
              <a:defRPr sz="1200"/>
            </a:lvl1pPr>
          </a:lstStyle>
          <a:p>
            <a:fld id="{3528464A-70FE-405D-8E62-F5CC710BB20F}" type="slidenum">
              <a:rPr lang="tr-TR" smtClean="0"/>
              <a:pPr/>
              <a:t>‹#›</a:t>
            </a:fld>
            <a:endParaRPr lang="tr-TR"/>
          </a:p>
        </p:txBody>
      </p:sp>
    </p:spTree>
    <p:extLst>
      <p:ext uri="{BB962C8B-B14F-4D97-AF65-F5344CB8AC3E}">
        <p14:creationId xmlns:p14="http://schemas.microsoft.com/office/powerpoint/2010/main" val="464125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528464A-70FE-405D-8E62-F5CC710BB20F}" type="slidenum">
              <a:rPr lang="tr-TR" smtClean="0"/>
              <a:pPr/>
              <a:t>23</a:t>
            </a:fld>
            <a:endParaRPr lang="tr-T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528464A-70FE-405D-8E62-F5CC710BB20F}" type="slidenum">
              <a:rPr lang="tr-TR" smtClean="0"/>
              <a:pPr/>
              <a:t>24</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528464A-70FE-405D-8E62-F5CC710BB20F}" type="slidenum">
              <a:rPr lang="tr-TR" smtClean="0"/>
              <a:pPr/>
              <a:t>48</a:t>
            </a:fld>
            <a:endParaRPr lang="tr-T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528464A-70FE-405D-8E62-F5CC710BB20F}" type="slidenum">
              <a:rPr lang="tr-TR" smtClean="0"/>
              <a:pPr/>
              <a:t>49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Date Placeholder 29"/>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Date Placeholder 3"/>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Date Placeholder 4"/>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Date Placeholder 6"/>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Date Placeholder 2"/>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Date Placeholder 4"/>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Date Placeholder 4"/>
          <p:cNvSpPr>
            <a:spLocks noGrp="1"/>
          </p:cNvSpPr>
          <p:nvPr>
            <p:ph type="dt" sz="half" idx="10"/>
          </p:nvPr>
        </p:nvSpPr>
        <p:spPr/>
        <p:txBody>
          <a:bodyPr/>
          <a:lstStyle/>
          <a:p>
            <a:fld id="{D9F75050-0E15-4C5B-92B0-66D068882F1F}" type="datetimeFigureOut">
              <a:rPr lang="tr-TR" smtClean="0"/>
              <a:pPr/>
              <a:t>11.05.2026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11.05.2026</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hakanmenguc.org/wp-content/uploads/2010/01/gemi_iskoc.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http://sehircicek.com/images/c2b.jpg" TargetMode="External"/><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images.google.com.tr/imgres?imgurl=http://kizilayambulans.com/pictures/kariyer.jpg&amp;imgrefurl=http://kizilayambulans.com/Default.aspx&amp;usg=__RFwN--HHETF5BqAgO4UsANkSqds=&amp;h=346&amp;w=323&amp;sz=36&amp;hl=tr&amp;start=4&amp;tbnid=FecImBOD8Fb_qM:&amp;tbnh=120&amp;tbnw=112&amp;prev=/images?q=kariyer&amp;gbv=2&amp;hl=tr&amp;sa=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images.google.com.tr/imgres?imgurl=http://img2.blogcu.com/images/t/e/k/teknobook/turkcell_mobil_imza.jpg&amp;imgrefurl=http://teknobook.blogcu.com/Teknoloji+Haberleri/sayfa/2&amp;usg=__Chw9qJx4j0LNiojfg_0llY7bYqM=&amp;h=358&amp;w=358&amp;sz=35&amp;hl=tr&amp;start=18&amp;um=1&amp;tbnid=QaZZ1TJRSQpiKM:&amp;tbnh=121&amp;tbnw=121&amp;prev=/images?q=e+devlet&amp;hl=tr&amp;rls=com.microsoft:tr:IE-SearchBox&amp;rlz=1I7SKPB_tr&amp;sa=N&amp;um=1"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images.google.com.tr/imgres?imgurl=http://kizilayambulans.com/pictures/kariyer.jpg&amp;imgrefurl=http://kizilayambulans.com/Default.aspx&amp;usg=__RFwN--HHETF5BqAgO4UsANkSqds=&amp;h=346&amp;w=323&amp;sz=36&amp;hl=tr&amp;start=4&amp;tbnid=FecImBOD8Fb_qM:&amp;tbnh=120&amp;tbnw=112&amp;prev=/images?q=kariyer&amp;gbv=2&amp;hl=tr&amp;sa=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8" Type="http://schemas.openxmlformats.org/officeDocument/2006/relationships/hyperlink" Target="http://www.livemocha.com/users/register" TargetMode="External"/><Relationship Id="rId3" Type="http://schemas.openxmlformats.org/officeDocument/2006/relationships/hyperlink" Target="http://www.teachi&#775;ngengli&#775;sh.org.uk/" TargetMode="External"/><Relationship Id="rId7" Type="http://schemas.openxmlformats.org/officeDocument/2006/relationships/hyperlink" Target="http://www.lngq.com/" TargetMode="External"/><Relationship Id="rId2" Type="http://schemas.openxmlformats.org/officeDocument/2006/relationships/hyperlink" Target="http://ide.yok.gov.tr/" TargetMode="External"/><Relationship Id="rId1" Type="http://schemas.openxmlformats.org/officeDocument/2006/relationships/slideLayout" Target="../slideLayouts/slideLayout2.xml"/><Relationship Id="rId6" Type="http://schemas.openxmlformats.org/officeDocument/2006/relationships/hyperlink" Target="http://www.esl.about.com/" TargetMode="External"/><Relationship Id="rId5" Type="http://schemas.openxmlformats.org/officeDocument/2006/relationships/hyperlink" Target="http://www.ccc.commnet.edu/GRAMMAR" TargetMode="External"/><Relationship Id="rId4" Type="http://schemas.openxmlformats.org/officeDocument/2006/relationships/hyperlink" Target="http://www.wordtest.com/" TargetMode="External"/><Relationship Id="rId9" Type="http://schemas.openxmlformats.org/officeDocument/2006/relationships/hyperlink" Target="http://www.rosettastone.eu/" TargetMode="External"/></Relationships>
</file>

<file path=ppt/slides/_rels/slide65.xml.rels><?xml version="1.0" encoding="UTF-8" standalone="yes"?>
<Relationships xmlns="http://schemas.openxmlformats.org/package/2006/relationships"><Relationship Id="rId8" Type="http://schemas.openxmlformats.org/officeDocument/2006/relationships/hyperlink" Target="http://www.vipingilizce.com/" TargetMode="External"/><Relationship Id="rId3" Type="http://schemas.openxmlformats.org/officeDocument/2006/relationships/hyperlink" Target="http://learnenglish.britishcouncil.org/en/" TargetMode="External"/><Relationship Id="rId7" Type="http://schemas.openxmlformats.org/officeDocument/2006/relationships/hyperlink" Target="http://www.learn-english-online-org/" TargetMode="External"/><Relationship Id="rId2" Type="http://schemas.openxmlformats.org/officeDocument/2006/relationships/hyperlink" Target="http://www.busuu.com/enc" TargetMode="External"/><Relationship Id="rId1" Type="http://schemas.openxmlformats.org/officeDocument/2006/relationships/slideLayout" Target="../slideLayouts/slideLayout2.xml"/><Relationship Id="rId6" Type="http://schemas.openxmlformats.org/officeDocument/2006/relationships/hyperlink" Target="http://www.learnamericanenglishonline.com/" TargetMode="External"/><Relationship Id="rId5" Type="http://schemas.openxmlformats.org/officeDocument/2006/relationships/hyperlink" Target="http://www.ingilizce.be/ingilizce_video.htm" TargetMode="External"/><Relationship Id="rId4" Type="http://schemas.openxmlformats.org/officeDocument/2006/relationships/hyperlink" Target="http://www.ekolayingilizce.com/index1.htm" TargetMode="External"/><Relationship Id="rId9" Type="http://schemas.openxmlformats.org/officeDocument/2006/relationships/hyperlink" Target="http://ydb.bozok.edu.tr/"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http://img6.mynet.com/ha7/fin/teknoloji.jpg" TargetMode="External"/><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pPr algn="ctr"/>
            <a:r>
              <a:rPr lang="tr-TR" dirty="0"/>
              <a:t>YOZGAT BOZOK ÜNİVERSİTESİ İŞLETME BÖLÜMÜ KARİYER REHBERİ </a:t>
            </a:r>
            <a:r>
              <a:rPr lang="tr-TR" dirty="0">
                <a:effectLst/>
              </a:rPr>
              <a:t>©</a:t>
            </a:r>
            <a:endParaRPr lang="tr-TR" dirty="0"/>
          </a:p>
        </p:txBody>
      </p:sp>
      <p:sp>
        <p:nvSpPr>
          <p:cNvPr id="3" name="Alt Başlık 2"/>
          <p:cNvSpPr>
            <a:spLocks noGrp="1"/>
          </p:cNvSpPr>
          <p:nvPr>
            <p:ph type="subTitle" idx="1"/>
          </p:nvPr>
        </p:nvSpPr>
        <p:spPr>
          <a:xfrm>
            <a:off x="533400" y="3228536"/>
            <a:ext cx="7854696" cy="3512832"/>
          </a:xfrm>
        </p:spPr>
        <p:txBody>
          <a:bodyPr>
            <a:normAutofit/>
          </a:bodyPr>
          <a:lstStyle/>
          <a:p>
            <a:endParaRPr lang="tr-TR" dirty="0"/>
          </a:p>
          <a:p>
            <a:endParaRPr lang="tr-TR" dirty="0"/>
          </a:p>
          <a:p>
            <a:endParaRPr lang="tr-TR" dirty="0"/>
          </a:p>
          <a:p>
            <a:pPr algn="ctr"/>
            <a:r>
              <a:rPr lang="tr-TR" sz="2400" dirty="0"/>
              <a:t> PROF. DR. MAHMUT AKIN</a:t>
            </a:r>
          </a:p>
        </p:txBody>
      </p:sp>
    </p:spTree>
    <p:extLst>
      <p:ext uri="{BB962C8B-B14F-4D97-AF65-F5344CB8AC3E}">
        <p14:creationId xmlns:p14="http://schemas.microsoft.com/office/powerpoint/2010/main" val="1898403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DÜŞÜNCE GÜCÜ</a:t>
            </a:r>
          </a:p>
        </p:txBody>
      </p:sp>
      <p:sp>
        <p:nvSpPr>
          <p:cNvPr id="3" name="İçerik Yer Tutucusu 2"/>
          <p:cNvSpPr>
            <a:spLocks noGrp="1"/>
          </p:cNvSpPr>
          <p:nvPr>
            <p:ph idx="1"/>
          </p:nvPr>
        </p:nvSpPr>
        <p:spPr/>
        <p:txBody>
          <a:bodyPr/>
          <a:lstStyle/>
          <a:p>
            <a:r>
              <a:rPr lang="tr-TR" dirty="0"/>
              <a:t>NEYE İNANIRSANIZ BAŞINIZA O GELİR!!!!</a:t>
            </a:r>
          </a:p>
          <a:p>
            <a:endParaRPr lang="tr-TR" dirty="0"/>
          </a:p>
          <a:p>
            <a:r>
              <a:rPr lang="tr-TR" dirty="0"/>
              <a:t>DONARAK ÖLEN DENİZCİ</a:t>
            </a:r>
          </a:p>
          <a:p>
            <a:endParaRPr lang="tr-TR" dirty="0"/>
          </a:p>
        </p:txBody>
      </p:sp>
      <p:pic>
        <p:nvPicPr>
          <p:cNvPr id="4" name="Resim 3" descr="http://hakanmenguc.org/wp-content/uploads/2010/01/gemi_iskoc.jp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755576" y="3573016"/>
            <a:ext cx="7200800" cy="2839976"/>
          </a:xfrm>
          <a:prstGeom prst="rect">
            <a:avLst/>
          </a:prstGeom>
          <a:noFill/>
          <a:ln>
            <a:noFill/>
          </a:ln>
        </p:spPr>
      </p:pic>
    </p:spTree>
    <p:extLst>
      <p:ext uri="{BB962C8B-B14F-4D97-AF65-F5344CB8AC3E}">
        <p14:creationId xmlns:p14="http://schemas.microsoft.com/office/powerpoint/2010/main" val="174437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6336704"/>
          </a:xfrm>
        </p:spPr>
        <p:txBody>
          <a:bodyPr>
            <a:normAutofit lnSpcReduction="10000"/>
          </a:bodyPr>
          <a:lstStyle/>
          <a:p>
            <a:r>
              <a:rPr lang="tr-TR" dirty="0"/>
              <a:t>1950’li yıllarda bir İngiliz şilebi Portekiz’den aldığı üzüm suyu fıçılarını İskoçya’ya götürür. Demir attığı limanda yükünü boşalttıktan sonra, gemide çalışan denizcilerden biri unutulan üzüm suyu kaldı mı diye denetlemek üzere soğuk hava deposuna girer. Onun içerde olduğunu fark etmeyen başka bir denizci ise, kapıyı dışardan kapatır. Soğuk hava deposunda mahsur kalan denizci, var gücüyle bağırır, çelik duvarları yumruklar, ama kimseye duyuramaz sesini. Çakısıyla içerden açmaya çalışır kapıyı, mümkün değildir. Boş şilep, yeni yükünü almak üzere Portekiz’e doğru yola çıkar. Mahsur denizci, depoda açlıktan ölmeyecek kadar yiyecek bulur. Ama deponun dondurucu soğuğuna fazla dayanamayacağının bilincindedir. Kapıyı açamayan çakısıyla, çelik duvarlara kendisini bekleyen ölüm sürecini yazmaya, daha doğrusu kazımaya başlar. </a:t>
            </a:r>
          </a:p>
          <a:p>
            <a:endParaRPr lang="tr-TR" dirty="0"/>
          </a:p>
        </p:txBody>
      </p:sp>
    </p:spTree>
    <p:extLst>
      <p:ext uri="{BB962C8B-B14F-4D97-AF65-F5344CB8AC3E}">
        <p14:creationId xmlns:p14="http://schemas.microsoft.com/office/powerpoint/2010/main" val="1774228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919936"/>
          </a:xfrm>
        </p:spPr>
        <p:txBody>
          <a:bodyPr>
            <a:normAutofit fontScale="92500" lnSpcReduction="10000"/>
          </a:bodyPr>
          <a:lstStyle/>
          <a:p>
            <a:pPr fontAlgn="base"/>
            <a:r>
              <a:rPr lang="tr-TR" dirty="0"/>
              <a:t>Günbegün, adeta bilimsel bir titizlikle soğuğun vücuduna önce uyuşturucu sonra yavaş yavaş öldürücü etkilerini, el ve ayaklarının nasıl duyarsızlaştığını, donan burnunu ve buz gibi havanın dayanılmaz yakıcılığını anlatır.</a:t>
            </a:r>
          </a:p>
          <a:p>
            <a:pPr fontAlgn="base"/>
            <a:r>
              <a:rPr lang="tr-TR" dirty="0"/>
              <a:t>Şilep Lizbon’a demir attığında, soğuk hava deposunun kapısını açan kaptan, zavallı denizcinin cesediyle karşılaşır. Duvarlara kazıdığı acılı sonunu okur ve.. kendisi de hayretten dona kalır.</a:t>
            </a:r>
          </a:p>
          <a:p>
            <a:pPr fontAlgn="base"/>
            <a:r>
              <a:rPr lang="tr-TR" dirty="0"/>
              <a:t>Çünkü şilep yükünü boşalttıktan sonra soğutma sistemi kapatıldığından soğuk hava deposunun sıcaklığı 19 derece olmuştur.</a:t>
            </a:r>
          </a:p>
          <a:p>
            <a:pPr fontAlgn="base"/>
            <a:r>
              <a:rPr lang="tr-TR" dirty="0"/>
              <a:t>Yani biçare denizci donarak ölmemiş, </a:t>
            </a:r>
            <a:r>
              <a:rPr lang="tr-TR" u="sng" dirty="0"/>
              <a:t>donduğunu sandığı</a:t>
            </a:r>
            <a:r>
              <a:rPr lang="tr-TR" dirty="0"/>
              <a:t> (ya da donacağına inandığı) için ölmüştür.</a:t>
            </a:r>
            <a:br>
              <a:rPr lang="tr-TR" dirty="0"/>
            </a:br>
            <a:endParaRPr lang="tr-TR" dirty="0"/>
          </a:p>
          <a:p>
            <a:pPr fontAlgn="base"/>
            <a:r>
              <a:rPr lang="tr-TR" dirty="0"/>
              <a:t>(Kaynak: Bernard </a:t>
            </a:r>
            <a:r>
              <a:rPr lang="tr-TR" dirty="0" err="1"/>
              <a:t>Werber</a:t>
            </a:r>
            <a:r>
              <a:rPr lang="tr-TR" dirty="0"/>
              <a:t>, ‘İzafi ve Mutlak Bilgi Ansiklopedisi’)</a:t>
            </a:r>
          </a:p>
          <a:p>
            <a:endParaRPr lang="tr-TR" dirty="0"/>
          </a:p>
        </p:txBody>
      </p:sp>
    </p:spTree>
    <p:extLst>
      <p:ext uri="{BB962C8B-B14F-4D97-AF65-F5344CB8AC3E}">
        <p14:creationId xmlns:p14="http://schemas.microsoft.com/office/powerpoint/2010/main" val="392487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408B0-D21A-E0FC-98F9-C21E5EDFC018}"/>
              </a:ext>
            </a:extLst>
          </p:cNvPr>
          <p:cNvSpPr>
            <a:spLocks noGrp="1"/>
          </p:cNvSpPr>
          <p:nvPr>
            <p:ph type="title"/>
          </p:nvPr>
        </p:nvSpPr>
        <p:spPr/>
        <p:txBody>
          <a:bodyPr/>
          <a:lstStyle/>
          <a:p>
            <a:r>
              <a:rPr lang="tr-TR" dirty="0"/>
              <a:t>DÜŞÜNCE GÜCÜ</a:t>
            </a:r>
          </a:p>
        </p:txBody>
      </p:sp>
      <p:sp>
        <p:nvSpPr>
          <p:cNvPr id="3" name="İçerik Yer Tutucusu 2">
            <a:extLst>
              <a:ext uri="{FF2B5EF4-FFF2-40B4-BE49-F238E27FC236}">
                <a16:creationId xmlns:a16="http://schemas.microsoft.com/office/drawing/2014/main" id="{282CFB3B-CBF4-3A4D-0B15-3F6077CF5B0E}"/>
              </a:ext>
            </a:extLst>
          </p:cNvPr>
          <p:cNvSpPr>
            <a:spLocks noGrp="1"/>
          </p:cNvSpPr>
          <p:nvPr>
            <p:ph idx="1"/>
          </p:nvPr>
        </p:nvSpPr>
        <p:spPr/>
        <p:txBody>
          <a:bodyPr>
            <a:normAutofit lnSpcReduction="10000"/>
          </a:bodyPr>
          <a:lstStyle/>
          <a:p>
            <a:r>
              <a:rPr lang="tr-TR" dirty="0"/>
              <a:t>YAŞANMIŞ BU OLAYDAN ÇIKARILMASI GEREKEN DERS, DÜŞÜNCE GÜCÜNÜ HAFİFE ALMAMAKTIR.</a:t>
            </a:r>
          </a:p>
          <a:p>
            <a:endParaRPr lang="tr-TR" dirty="0"/>
          </a:p>
          <a:p>
            <a:r>
              <a:rPr lang="tr-TR" dirty="0"/>
              <a:t>POZİTİF VEYA NEGATİF BİR ŞEYE GÜÇLÜ BİR ŞEKİLDE İNANIRSAK ONUN GERÇEKLEŞME İHTİMALİ YÜKSELİR.  </a:t>
            </a:r>
          </a:p>
          <a:p>
            <a:endParaRPr lang="tr-TR" dirty="0"/>
          </a:p>
          <a:p>
            <a:r>
              <a:rPr lang="tr-TR" dirty="0"/>
              <a:t>DOLAYISIYLA DOĞRU BİR VİZYON BELİRLEDİKTEN SONRA POZİTİF DÜŞÜNCEYLE BİRLİKTE VİZYONA ULAŞMAK İÇİN GAYRET GÖSTERMEK EN AKILCI HAREKET TARZIDIR. </a:t>
            </a:r>
          </a:p>
        </p:txBody>
      </p:sp>
    </p:spTree>
    <p:extLst>
      <p:ext uri="{BB962C8B-B14F-4D97-AF65-F5344CB8AC3E}">
        <p14:creationId xmlns:p14="http://schemas.microsoft.com/office/powerpoint/2010/main" val="3157566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ZAMAN YÖNETİMİ</a:t>
            </a:r>
          </a:p>
        </p:txBody>
      </p:sp>
      <p:sp>
        <p:nvSpPr>
          <p:cNvPr id="3" name="İçerik Yer Tutucusu 2"/>
          <p:cNvSpPr>
            <a:spLocks noGrp="1"/>
          </p:cNvSpPr>
          <p:nvPr>
            <p:ph idx="1"/>
          </p:nvPr>
        </p:nvSpPr>
        <p:spPr/>
        <p:txBody>
          <a:bodyPr/>
          <a:lstStyle/>
          <a:p>
            <a:r>
              <a:rPr lang="tr-TR" dirty="0"/>
              <a:t>GÜNLÜK</a:t>
            </a:r>
          </a:p>
          <a:p>
            <a:r>
              <a:rPr lang="tr-TR" dirty="0"/>
              <a:t>HAFTALIK</a:t>
            </a:r>
          </a:p>
          <a:p>
            <a:r>
              <a:rPr lang="tr-TR" dirty="0"/>
              <a:t>AYLIK</a:t>
            </a:r>
          </a:p>
          <a:p>
            <a:r>
              <a:rPr lang="tr-TR" dirty="0"/>
              <a:t>YILLIK </a:t>
            </a:r>
          </a:p>
          <a:p>
            <a:pPr marL="0" indent="0">
              <a:buNone/>
            </a:pPr>
            <a:endParaRPr lang="tr-TR" dirty="0"/>
          </a:p>
          <a:p>
            <a:pPr marL="0" indent="0">
              <a:buNone/>
            </a:pPr>
            <a:r>
              <a:rPr lang="tr-TR" dirty="0"/>
              <a:t>PLANLAR YAPIN,</a:t>
            </a:r>
          </a:p>
          <a:p>
            <a:pPr marL="0" indent="0">
              <a:buNone/>
            </a:pPr>
            <a:endParaRPr lang="tr-TR" dirty="0"/>
          </a:p>
          <a:p>
            <a:pPr marL="0" indent="0">
              <a:buNone/>
            </a:pPr>
            <a:r>
              <a:rPr lang="tr-TR" dirty="0"/>
              <a:t>PLAN YAPMAK ZAMANI BOŞA GEÇİRMENİZE ENGEL OLDUĞU GİBİ MOTİVASYONUNUZU DA YÜKSELTİR. </a:t>
            </a:r>
          </a:p>
          <a:p>
            <a:pPr marL="0" indent="0">
              <a:buNone/>
            </a:pPr>
            <a:endParaRPr lang="tr-TR" dirty="0"/>
          </a:p>
        </p:txBody>
      </p:sp>
    </p:spTree>
    <p:extLst>
      <p:ext uri="{BB962C8B-B14F-4D97-AF65-F5344CB8AC3E}">
        <p14:creationId xmlns:p14="http://schemas.microsoft.com/office/powerpoint/2010/main" val="678320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BAŞARIYA ULAŞMAK İÇİN</a:t>
            </a:r>
          </a:p>
        </p:txBody>
      </p:sp>
      <p:sp>
        <p:nvSpPr>
          <p:cNvPr id="3" name="İçerik Yer Tutucusu 2"/>
          <p:cNvSpPr>
            <a:spLocks noGrp="1"/>
          </p:cNvSpPr>
          <p:nvPr>
            <p:ph idx="1"/>
          </p:nvPr>
        </p:nvSpPr>
        <p:spPr/>
        <p:txBody>
          <a:bodyPr/>
          <a:lstStyle/>
          <a:p>
            <a:pPr lvl="0"/>
            <a:endParaRPr lang="tr-TR" dirty="0"/>
          </a:p>
          <a:p>
            <a:pPr lvl="0"/>
            <a:r>
              <a:rPr lang="tr-TR" dirty="0"/>
              <a:t>AKILLI İNSAN GÜCÜNÜN YETMEDİĞİ ŞARTLARA TAKILIP KALMAZ. İKİ ŞEYİ YAPAR</a:t>
            </a:r>
          </a:p>
          <a:p>
            <a:pPr lvl="0"/>
            <a:endParaRPr lang="tr-TR" dirty="0"/>
          </a:p>
          <a:p>
            <a:pPr lvl="0"/>
            <a:r>
              <a:rPr lang="tr-TR" dirty="0"/>
              <a:t>ELİNDEN GELENİN EN İYİSİNİ YAPAR.</a:t>
            </a:r>
          </a:p>
          <a:p>
            <a:pPr lvl="0"/>
            <a:endParaRPr lang="tr-TR" dirty="0"/>
          </a:p>
          <a:p>
            <a:pPr lvl="0"/>
            <a:r>
              <a:rPr lang="tr-TR" dirty="0"/>
              <a:t>COŞKUYLA YAPAR.</a:t>
            </a:r>
          </a:p>
          <a:p>
            <a:endParaRPr lang="tr-TR" dirty="0"/>
          </a:p>
        </p:txBody>
      </p:sp>
    </p:spTree>
    <p:extLst>
      <p:ext uri="{BB962C8B-B14F-4D97-AF65-F5344CB8AC3E}">
        <p14:creationId xmlns:p14="http://schemas.microsoft.com/office/powerpoint/2010/main" val="1193389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OKUL BAŞARISININ SIRLARI</a:t>
            </a:r>
          </a:p>
        </p:txBody>
      </p:sp>
      <p:sp>
        <p:nvSpPr>
          <p:cNvPr id="3" name="İçerik Yer Tutucusu 2"/>
          <p:cNvSpPr>
            <a:spLocks noGrp="1"/>
          </p:cNvSpPr>
          <p:nvPr>
            <p:ph idx="1"/>
          </p:nvPr>
        </p:nvSpPr>
        <p:spPr/>
        <p:txBody>
          <a:bodyPr/>
          <a:lstStyle/>
          <a:p>
            <a:r>
              <a:rPr lang="tr-TR" dirty="0"/>
              <a:t>ÜNİVERSİTENİZİ, HOCALARINIZI VE DEĞİŞTİREMEYECEĞİNİZ ŞARTLARI OLDUĞU GİBİ KABUL EDİN. MEVCUT ŞARTLARDA YAPABİLECEĞİNİZİN EN İYİSİNİ YAPIN.</a:t>
            </a:r>
          </a:p>
          <a:p>
            <a:r>
              <a:rPr lang="tr-TR" dirty="0"/>
              <a:t>DERS KAÇIRMAYIN!!! DERSİ DERSTE ÖĞRENİN. ANLAMADIĞINIZ KONUYU O GÜN HOCANIZA VEYA ARKADAŞINIZA SORARAK ÖĞRENİN. </a:t>
            </a:r>
          </a:p>
          <a:p>
            <a:endParaRPr lang="tr-TR" dirty="0"/>
          </a:p>
          <a:p>
            <a:endParaRPr lang="tr-TR" dirty="0"/>
          </a:p>
        </p:txBody>
      </p:sp>
      <p:pic>
        <p:nvPicPr>
          <p:cNvPr id="4" name="Picture 2" descr="C:\Users\iibf\Desktop\SUNUM İÇİN KÜÇÜK RESİMLER\Ders (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4869160"/>
            <a:ext cx="3744416" cy="1599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535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OKUL BAŞARISININ SIRLARI</a:t>
            </a:r>
          </a:p>
        </p:txBody>
      </p:sp>
      <p:sp>
        <p:nvSpPr>
          <p:cNvPr id="3" name="İçerik Yer Tutucusu 2"/>
          <p:cNvSpPr>
            <a:spLocks noGrp="1"/>
          </p:cNvSpPr>
          <p:nvPr>
            <p:ph idx="1"/>
          </p:nvPr>
        </p:nvSpPr>
        <p:spPr/>
        <p:txBody>
          <a:bodyPr>
            <a:normAutofit lnSpcReduction="10000"/>
          </a:bodyPr>
          <a:lstStyle/>
          <a:p>
            <a:r>
              <a:rPr lang="tr-TR" dirty="0"/>
              <a:t>DERSE YOĞUNLAŞIN!!!</a:t>
            </a:r>
          </a:p>
          <a:p>
            <a:endParaRPr lang="tr-TR" dirty="0"/>
          </a:p>
          <a:p>
            <a:r>
              <a:rPr lang="tr-TR" dirty="0"/>
              <a:t>DERSLERDE ÇOK İYİ NOT TUTUN.   </a:t>
            </a:r>
          </a:p>
          <a:p>
            <a:pPr marL="0" indent="0">
              <a:buNone/>
            </a:pPr>
            <a:r>
              <a:rPr lang="tr-TR" dirty="0"/>
              <a:t>TUTTUĞUNUZ NOTLARI GÜNLÜK </a:t>
            </a:r>
          </a:p>
          <a:p>
            <a:pPr marL="0" indent="0">
              <a:buNone/>
            </a:pPr>
            <a:r>
              <a:rPr lang="tr-TR" dirty="0"/>
              <a:t>OLARAK TEKRAR EDİN</a:t>
            </a:r>
          </a:p>
          <a:p>
            <a:endParaRPr lang="tr-TR" dirty="0"/>
          </a:p>
          <a:p>
            <a:r>
              <a:rPr lang="tr-TR" dirty="0"/>
              <a:t>EN AZINDAN BİR DERSTE ÇOK BAŞARILI OLUN VE KENDİNİZİ GELİŞTİRİN. </a:t>
            </a:r>
          </a:p>
          <a:p>
            <a:endParaRPr lang="tr-TR" dirty="0"/>
          </a:p>
          <a:p>
            <a:r>
              <a:rPr lang="tr-TR" dirty="0"/>
              <a:t>DİSİPLİN YÖNETMELİĞİNİ ÇOK İYİ ÖĞRENİN.</a:t>
            </a:r>
          </a:p>
          <a:p>
            <a:endParaRPr lang="tr-TR" dirty="0"/>
          </a:p>
        </p:txBody>
      </p:sp>
      <p:pic>
        <p:nvPicPr>
          <p:cNvPr id="2050" name="Picture 2" descr="C:\Users\iibf\Desktop\SUNUM İÇİN KÜÇÜK RESİMLER\NOT TUTM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1844824"/>
            <a:ext cx="2381250"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9417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FİZİKSEL AKTİVİTENİN BAŞARIDAKİ ÖNEMİ</a:t>
            </a:r>
          </a:p>
        </p:txBody>
      </p:sp>
      <p:sp>
        <p:nvSpPr>
          <p:cNvPr id="3" name="İçerik Yer Tutucusu 2"/>
          <p:cNvSpPr>
            <a:spLocks noGrp="1"/>
          </p:cNvSpPr>
          <p:nvPr>
            <p:ph idx="1"/>
          </p:nvPr>
        </p:nvSpPr>
        <p:spPr/>
        <p:txBody>
          <a:bodyPr>
            <a:normAutofit fontScale="92500"/>
          </a:bodyPr>
          <a:lstStyle/>
          <a:p>
            <a:r>
              <a:rPr lang="tr-TR" dirty="0"/>
              <a:t>HER GÜN TERLEYECEK ŞEKİLDE YARIM SAAT FİZİKSEL AKTİVİTE YAPMAK;</a:t>
            </a:r>
          </a:p>
          <a:p>
            <a:endParaRPr lang="tr-TR" dirty="0"/>
          </a:p>
          <a:p>
            <a:r>
              <a:rPr lang="tr-TR" dirty="0"/>
              <a:t>1. BEYİN PERFORMANSINIZI ARTIRIR</a:t>
            </a:r>
          </a:p>
          <a:p>
            <a:r>
              <a:rPr lang="tr-TR" dirty="0"/>
              <a:t>2. SALGILANAN MELATONİN HORMONU ÇOK GÜÇLÜ BİR RAHATLAMA DUYGUSU SAĞLADIĞI İÇİN SİZİ DERTLERİNİZDEN VE SIKINTILARINIZDAN KURTARIR. </a:t>
            </a:r>
          </a:p>
          <a:p>
            <a:r>
              <a:rPr lang="tr-TR" dirty="0"/>
              <a:t>3. HASTALANMA İHTİMALİNİZİ AZALTIR.</a:t>
            </a:r>
          </a:p>
          <a:p>
            <a:r>
              <a:rPr lang="tr-TR" dirty="0"/>
              <a:t>4. POZİTİF DUYGULARINIZIN GÜÇLENMESİNİ SAĞLAR. </a:t>
            </a:r>
          </a:p>
        </p:txBody>
      </p:sp>
    </p:spTree>
    <p:extLst>
      <p:ext uri="{BB962C8B-B14F-4D97-AF65-F5344CB8AC3E}">
        <p14:creationId xmlns:p14="http://schemas.microsoft.com/office/powerpoint/2010/main" val="210751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fontAlgn="auto">
              <a:spcAft>
                <a:spcPts val="0"/>
              </a:spcAft>
              <a:defRPr/>
            </a:pPr>
            <a:r>
              <a:rPr lang="tr-TR" dirty="0"/>
              <a:t>MEZUNİYET…</a:t>
            </a:r>
            <a:br>
              <a:rPr lang="tr-TR" dirty="0"/>
            </a:br>
            <a:endParaRPr lang="tr-TR" dirty="0"/>
          </a:p>
        </p:txBody>
      </p:sp>
      <p:sp>
        <p:nvSpPr>
          <p:cNvPr id="24578" name="2 İçerik Yer Tutucusu"/>
          <p:cNvSpPr>
            <a:spLocks noGrp="1"/>
          </p:cNvSpPr>
          <p:nvPr>
            <p:ph idx="1"/>
          </p:nvPr>
        </p:nvSpPr>
        <p:spPr>
          <a:xfrm>
            <a:off x="457200" y="981075"/>
            <a:ext cx="8229600" cy="5343525"/>
          </a:xfrm>
        </p:spPr>
        <p:txBody>
          <a:bodyPr/>
          <a:lstStyle/>
          <a:p>
            <a:endParaRPr lang="tr-TR" dirty="0"/>
          </a:p>
          <a:p>
            <a:endParaRPr lang="tr-TR" dirty="0"/>
          </a:p>
          <a:p>
            <a:endParaRPr lang="tr-TR" dirty="0"/>
          </a:p>
          <a:p>
            <a:endParaRPr lang="tr-TR" dirty="0"/>
          </a:p>
          <a:p>
            <a:endParaRPr lang="tr-TR" dirty="0"/>
          </a:p>
          <a:p>
            <a:endParaRPr lang="tr-TR" dirty="0"/>
          </a:p>
          <a:p>
            <a:endParaRPr lang="tr-TR" dirty="0"/>
          </a:p>
          <a:p>
            <a:r>
              <a:rPr lang="tr-TR" dirty="0"/>
              <a:t>                             GİRİŞİMCİLİK </a:t>
            </a:r>
          </a:p>
          <a:p>
            <a:r>
              <a:rPr lang="tr-TR" dirty="0"/>
              <a:t>KAMU SEKTÖRÜ	         ÖZEL SEKTÖR</a:t>
            </a:r>
          </a:p>
          <a:p>
            <a:pPr>
              <a:buFont typeface="Wingdings 2" pitchFamily="18" charset="2"/>
              <a:buNone/>
            </a:pPr>
            <a:r>
              <a:rPr lang="tr-TR" dirty="0"/>
              <a:t> KPSS(120 adet sınav)         (</a:t>
            </a:r>
            <a:r>
              <a:rPr lang="tr-TR" sz="2000" dirty="0"/>
              <a:t>SMMM/YMM/SPK DENETÇİ/İK)</a:t>
            </a:r>
          </a:p>
          <a:p>
            <a:endParaRPr lang="tr-TR" dirty="0"/>
          </a:p>
        </p:txBody>
      </p:sp>
      <p:sp>
        <p:nvSpPr>
          <p:cNvPr id="24579" name="AutoShape 2"/>
          <p:cNvSpPr>
            <a:spLocks noChangeArrowheads="1"/>
          </p:cNvSpPr>
          <p:nvPr/>
        </p:nvSpPr>
        <p:spPr bwMode="auto">
          <a:xfrm>
            <a:off x="3276600" y="1412875"/>
            <a:ext cx="2087563" cy="2087563"/>
          </a:xfrm>
          <a:prstGeom prst="verticalScroll">
            <a:avLst>
              <a:gd name="adj" fmla="val 12500"/>
            </a:avLst>
          </a:prstGeom>
          <a:solidFill>
            <a:srgbClr val="FFFFFF"/>
          </a:solidFill>
          <a:ln w="9525">
            <a:solidFill>
              <a:srgbClr val="000000"/>
            </a:solidFill>
            <a:round/>
            <a:headEnd/>
            <a:tailEnd/>
          </a:ln>
        </p:spPr>
        <p:txBody>
          <a:bodyPr/>
          <a:lstStyle/>
          <a:p>
            <a:pPr>
              <a:spcAft>
                <a:spcPts val="1000"/>
              </a:spcAft>
            </a:pPr>
            <a:endParaRPr lang="tr-TR" sz="1100" dirty="0">
              <a:latin typeface="Lucida Handwriting" pitchFamily="66" charset="0"/>
            </a:endParaRPr>
          </a:p>
          <a:p>
            <a:pPr>
              <a:spcAft>
                <a:spcPts val="1000"/>
              </a:spcAft>
            </a:pPr>
            <a:r>
              <a:rPr lang="tr-TR" dirty="0">
                <a:latin typeface="Verdana" pitchFamily="34" charset="0"/>
              </a:rPr>
              <a:t>MEZUNİYET </a:t>
            </a:r>
          </a:p>
          <a:p>
            <a:pPr>
              <a:spcAft>
                <a:spcPts val="1000"/>
              </a:spcAft>
            </a:pPr>
            <a:endParaRPr lang="tr-TR" dirty="0">
              <a:latin typeface="Verdana" pitchFamily="34" charset="0"/>
            </a:endParaRPr>
          </a:p>
          <a:p>
            <a:pPr>
              <a:spcAft>
                <a:spcPts val="1000"/>
              </a:spcAft>
            </a:pPr>
            <a:r>
              <a:rPr lang="tr-TR" dirty="0">
                <a:latin typeface="Verdana" pitchFamily="34" charset="0"/>
              </a:rPr>
              <a:t>DİPLOMASI </a:t>
            </a:r>
            <a:endParaRPr lang="tr-TR" dirty="0"/>
          </a:p>
        </p:txBody>
      </p:sp>
      <p:pic>
        <p:nvPicPr>
          <p:cNvPr id="24580" name="Picture 3" descr="http://sehircicek.com/images/c2b.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9750" y="1412875"/>
            <a:ext cx="20574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Line 4"/>
          <p:cNvSpPr>
            <a:spLocks noChangeShapeType="1"/>
          </p:cNvSpPr>
          <p:nvPr/>
        </p:nvSpPr>
        <p:spPr bwMode="auto">
          <a:xfrm flipH="1">
            <a:off x="2268538" y="3500438"/>
            <a:ext cx="1303337" cy="9366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4582" name="Line 5"/>
          <p:cNvSpPr>
            <a:spLocks noChangeShapeType="1"/>
          </p:cNvSpPr>
          <p:nvPr/>
        </p:nvSpPr>
        <p:spPr bwMode="auto">
          <a:xfrm>
            <a:off x="4932363" y="3429000"/>
            <a:ext cx="1008062" cy="1079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pic>
        <p:nvPicPr>
          <p:cNvPr id="4098" name="Picture 2" descr="C:\Users\iibf\Desktop\SUNUM İÇİN KÜÇÜK RESİMLER\images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00" y="1714500"/>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10" name="Line 4"/>
          <p:cNvSpPr>
            <a:spLocks noChangeShapeType="1"/>
          </p:cNvSpPr>
          <p:nvPr/>
        </p:nvSpPr>
        <p:spPr bwMode="auto">
          <a:xfrm flipH="1">
            <a:off x="4285852" y="3500438"/>
            <a:ext cx="0" cy="87298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504448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NEDEN ÜNİVERSİTEDESİNİZ?</a:t>
            </a:r>
          </a:p>
        </p:txBody>
      </p:sp>
      <p:sp>
        <p:nvSpPr>
          <p:cNvPr id="3" name="İçerik Yer Tutucusu 2"/>
          <p:cNvSpPr>
            <a:spLocks noGrp="1"/>
          </p:cNvSpPr>
          <p:nvPr>
            <p:ph idx="1"/>
          </p:nvPr>
        </p:nvSpPr>
        <p:spPr/>
        <p:txBody>
          <a:bodyPr>
            <a:normAutofit lnSpcReduction="10000"/>
          </a:bodyPr>
          <a:lstStyle/>
          <a:p>
            <a:r>
              <a:rPr lang="tr-TR" dirty="0"/>
              <a:t>BİR ÜNİVERSİTE ÖĞRENCİSİNİN ÜNİVERSİTEDE BULUNMAKTAKİ EN ÖNEMLİ AMACI </a:t>
            </a:r>
          </a:p>
          <a:p>
            <a:pPr marL="0" indent="0">
              <a:buNone/>
            </a:pPr>
            <a:r>
              <a:rPr lang="tr-TR" dirty="0"/>
              <a:t>   BİLGİ VE BECERİLERİNİ GELİŞTİREREK </a:t>
            </a:r>
          </a:p>
          <a:p>
            <a:pPr marL="0" indent="0">
              <a:buNone/>
            </a:pPr>
            <a:r>
              <a:rPr lang="tr-TR" dirty="0"/>
              <a:t>   BİR MESLEK  SAHİBİ OLMAK VE </a:t>
            </a:r>
          </a:p>
          <a:p>
            <a:pPr marL="0" indent="0">
              <a:buNone/>
            </a:pPr>
            <a:r>
              <a:rPr lang="tr-TR" dirty="0"/>
              <a:t>   GELECEĞİNE YATIRIM YAPMAK </a:t>
            </a:r>
          </a:p>
          <a:p>
            <a:pPr marL="0" indent="0">
              <a:buNone/>
            </a:pPr>
            <a:r>
              <a:rPr lang="tr-TR" dirty="0"/>
              <a:t>   OLMALIDIR. </a:t>
            </a:r>
          </a:p>
          <a:p>
            <a:endParaRPr lang="tr-TR" dirty="0"/>
          </a:p>
          <a:p>
            <a:r>
              <a:rPr lang="tr-TR" dirty="0"/>
              <a:t>ÜNİVERSİTE ÖĞRENCİSİ BU AMAÇTAN UZAKLAŞIRSA DEVLETİN, AİLESİNİN VE KENDİSİNİN YAPTIĞI YATIRIM BOŞA GİDER </a:t>
            </a:r>
          </a:p>
        </p:txBody>
      </p:sp>
      <p:pic>
        <p:nvPicPr>
          <p:cNvPr id="1027" name="Picture 3" descr="C:\Users\iibf\Desktop\SUNUM İÇİN KÜÇÜK RESİMLER\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2564904"/>
            <a:ext cx="17145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9138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785926"/>
            <a:ext cx="7813576" cy="1414474"/>
          </a:xfrm>
        </p:spPr>
        <p:txBody>
          <a:bodyPr>
            <a:normAutofit fontScale="90000"/>
          </a:bodyPr>
          <a:lstStyle/>
          <a:p>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t>KAMU KURUMLARI VE KARİYER MESLEKLER</a:t>
            </a: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Alt Başlık"/>
          <p:cNvSpPr>
            <a:spLocks noGrp="1"/>
          </p:cNvSpPr>
          <p:nvPr>
            <p:ph type="subTitle" idx="1"/>
          </p:nvPr>
        </p:nvSpPr>
        <p:spPr/>
        <p:txBody>
          <a:bodyPr>
            <a:normAutofit/>
          </a:bodyPr>
          <a:lstStyle/>
          <a:p>
            <a:r>
              <a:rPr lang="tr-TR" dirty="0"/>
              <a:t> </a:t>
            </a:r>
          </a:p>
          <a:p>
            <a:endParaRPr lang="tr-TR" dirty="0"/>
          </a:p>
        </p:txBody>
      </p:sp>
      <p:pic>
        <p:nvPicPr>
          <p:cNvPr id="12290" name="Picture 2" descr="http://photos-g.ak.fbcdn.net/hphotos-ak-snc3/hs088.snc3/15539_163993174665_163991144665_2571243_3412163_s.jpg"/>
          <p:cNvPicPr>
            <a:picLocks noChangeAspect="1" noChangeArrowheads="1"/>
          </p:cNvPicPr>
          <p:nvPr/>
        </p:nvPicPr>
        <p:blipFill>
          <a:blip r:embed="rId2" cstate="print"/>
          <a:srcRect/>
          <a:stretch>
            <a:fillRect/>
          </a:stretch>
        </p:blipFill>
        <p:spPr bwMode="auto">
          <a:xfrm>
            <a:off x="4929190" y="3786190"/>
            <a:ext cx="1238250" cy="962025"/>
          </a:xfrm>
          <a:prstGeom prst="rect">
            <a:avLst/>
          </a:prstGeom>
          <a:noFill/>
        </p:spPr>
      </p:pic>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KAMU SEKTÖRÜ</a:t>
            </a:r>
          </a:p>
        </p:txBody>
      </p:sp>
      <p:sp>
        <p:nvSpPr>
          <p:cNvPr id="3" name="2 İçerik Yer Tutucusu"/>
          <p:cNvSpPr>
            <a:spLocks noGrp="1"/>
          </p:cNvSpPr>
          <p:nvPr>
            <p:ph idx="1"/>
          </p:nvPr>
        </p:nvSpPr>
        <p:spPr/>
        <p:txBody>
          <a:bodyPr>
            <a:normAutofit/>
          </a:bodyPr>
          <a:lstStyle/>
          <a:p>
            <a:r>
              <a:rPr lang="tr-TR" dirty="0"/>
              <a:t>Büyük bir yapıdır.</a:t>
            </a:r>
          </a:p>
          <a:p>
            <a:r>
              <a:rPr lang="tr-TR" dirty="0"/>
              <a:t>Cumhurbaşkanlığından, en ücra köye kadar örgütlü bir yapıdır.</a:t>
            </a:r>
          </a:p>
          <a:p>
            <a:r>
              <a:rPr lang="tr-TR" dirty="0"/>
              <a:t>Halk arasında saygınlık ve güven vericidir.</a:t>
            </a:r>
          </a:p>
          <a:p>
            <a:r>
              <a:rPr lang="tr-TR" dirty="0"/>
              <a:t>Devlet işi, Kadrolu vb, kavramlar garanti anlamına gelmektedir.</a:t>
            </a:r>
          </a:p>
          <a:p>
            <a:r>
              <a:rPr lang="tr-TR" dirty="0"/>
              <a:t>En büyük özelliği bir kere memur olununca ömür boyu sürecek bir gelir ve kariyere, sosyal statü ve güvenceye sahip olunmasıdır. (olağanüstü bir gelişme olmazsa)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a:t>KAMU SEKTÖRÜ </a:t>
            </a:r>
            <a:br>
              <a:rPr lang="tr-TR" dirty="0"/>
            </a:br>
            <a:r>
              <a:rPr lang="tr-TR" dirty="0"/>
              <a:t>(KARİYER MESLEK YÖNÜ)</a:t>
            </a:r>
          </a:p>
        </p:txBody>
      </p:sp>
      <p:sp>
        <p:nvSpPr>
          <p:cNvPr id="3" name="2 İçerik Yer Tutucusu"/>
          <p:cNvSpPr>
            <a:spLocks noGrp="1"/>
          </p:cNvSpPr>
          <p:nvPr>
            <p:ph idx="1"/>
          </p:nvPr>
        </p:nvSpPr>
        <p:spPr>
          <a:xfrm>
            <a:off x="457200" y="1935480"/>
            <a:ext cx="8507288" cy="4733880"/>
          </a:xfrm>
        </p:spPr>
        <p:txBody>
          <a:bodyPr>
            <a:normAutofit/>
          </a:bodyPr>
          <a:lstStyle/>
          <a:p>
            <a:pPr>
              <a:lnSpc>
                <a:spcPct val="150000"/>
              </a:lnSpc>
            </a:pPr>
            <a:r>
              <a:rPr lang="tr-TR" dirty="0"/>
              <a:t>Kariyer meslekler,  özel Sektörün üst düzey yöneticilerinin bile özendiği, kurumların tepe görevlerinden başlanılan, sürekli gelişime açık, iş tatmini ve yüksek gelir ve statü sağlayan, sınırlı sayıda istihdamın olduğu mesleklerdir.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dirty="0"/>
            </a:br>
            <a:r>
              <a:rPr lang="tr-TR" dirty="0"/>
              <a:t>KARİYER MESLEK NEDİR?</a:t>
            </a:r>
            <a:br>
              <a:rPr lang="tr-TR" dirty="0"/>
            </a:br>
            <a:endParaRPr lang="tr-TR" dirty="0"/>
          </a:p>
        </p:txBody>
      </p:sp>
      <p:sp>
        <p:nvSpPr>
          <p:cNvPr id="3" name="2 İçerik Yer Tutucusu"/>
          <p:cNvSpPr>
            <a:spLocks noGrp="1"/>
          </p:cNvSpPr>
          <p:nvPr>
            <p:ph idx="1"/>
          </p:nvPr>
        </p:nvSpPr>
        <p:spPr>
          <a:xfrm>
            <a:off x="251520" y="1962864"/>
            <a:ext cx="8686800" cy="4922520"/>
          </a:xfrm>
        </p:spPr>
        <p:txBody>
          <a:bodyPr>
            <a:normAutofit lnSpcReduction="10000"/>
          </a:bodyPr>
          <a:lstStyle/>
          <a:p>
            <a:r>
              <a:rPr lang="tr-TR" dirty="0"/>
              <a:t>Kariyer meslek, yarışma ve yeterlik sınavı ile girilen mesleklere denir. </a:t>
            </a:r>
          </a:p>
          <a:p>
            <a:r>
              <a:rPr lang="tr-TR" dirty="0"/>
              <a:t>Yarışma sınavını kazananlar önce yardımcı olarak atanırlar. </a:t>
            </a:r>
          </a:p>
          <a:p>
            <a:r>
              <a:rPr lang="tr-TR" dirty="0"/>
              <a:t>Genellikle 2 veya 3 yıl süren yardımcılık dönemi sonunda </a:t>
            </a:r>
            <a:r>
              <a:rPr lang="tr-TR"/>
              <a:t>yapılan yeterlilik </a:t>
            </a:r>
            <a:r>
              <a:rPr lang="tr-TR" dirty="0"/>
              <a:t>sınavında başarılı olanlar kariyer mesleğe girmeye hak kazanırlar.</a:t>
            </a:r>
          </a:p>
          <a:p>
            <a:r>
              <a:rPr lang="tr-TR" dirty="0"/>
              <a:t>Yardımcılık dönemi, yetiştirilme dönemidir. Bu dönemde, yoğun bir şekilde eğitim görülür ve meslek için gerekli ve zorunlu olan bilgiler alınır. Yeterlilik Tezi, Tez Savunması, Yeterlilik Sınav ve </a:t>
            </a:r>
            <a:r>
              <a:rPr lang="tr-TR" dirty="0" err="1"/>
              <a:t>Mülakâtı</a:t>
            </a:r>
            <a:r>
              <a:rPr lang="tr-TR" dirty="0"/>
              <a:t>, vb. aşamalardan sonra asil olarak atama yapılır.</a:t>
            </a:r>
          </a:p>
          <a:p>
            <a:pPr>
              <a:buNone/>
            </a:pPr>
            <a:endParaRPr lang="tr-TR" dirty="0"/>
          </a:p>
          <a:p>
            <a:endParaRPr lang="tr-TR" dirty="0"/>
          </a:p>
        </p:txBody>
      </p:sp>
      <p:pic>
        <p:nvPicPr>
          <p:cNvPr id="10242" name="Picture 2" descr="http://t0.gstatic.com/images?q=tbn:FecImBOD8Fb_qM%3Ahttp://kizilayambulans.com/pictures/kariyer.jpg">
            <a:hlinkClick r:id="rId3"/>
          </p:cNvPr>
          <p:cNvPicPr>
            <a:picLocks noChangeAspect="1" noChangeArrowheads="1"/>
          </p:cNvPicPr>
          <p:nvPr/>
        </p:nvPicPr>
        <p:blipFill>
          <a:blip r:embed="rId4" cstate="print"/>
          <a:srcRect/>
          <a:stretch>
            <a:fillRect/>
          </a:stretch>
        </p:blipFill>
        <p:spPr bwMode="auto">
          <a:xfrm>
            <a:off x="7286644" y="785794"/>
            <a:ext cx="1066800" cy="1143001"/>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14356"/>
            <a:ext cx="8258204" cy="1132732"/>
          </a:xfrm>
        </p:spPr>
        <p:txBody>
          <a:bodyPr>
            <a:normAutofit fontScale="90000"/>
          </a:bodyPr>
          <a:lstStyle/>
          <a:p>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br>
              <a:rPr lang="tr-TR" dirty="0"/>
            </a:br>
            <a:r>
              <a:rPr lang="tr-TR" dirty="0"/>
              <a:t>HANGİ MESLEKLER KARİYER MESLEKTİR?</a:t>
            </a:r>
          </a:p>
        </p:txBody>
      </p:sp>
      <p:sp>
        <p:nvSpPr>
          <p:cNvPr id="3" name="2 İçerik Yer Tutucusu"/>
          <p:cNvSpPr>
            <a:spLocks noGrp="1"/>
          </p:cNvSpPr>
          <p:nvPr>
            <p:ph idx="1"/>
          </p:nvPr>
        </p:nvSpPr>
        <p:spPr/>
        <p:txBody>
          <a:bodyPr>
            <a:normAutofit/>
          </a:bodyPr>
          <a:lstStyle/>
          <a:p>
            <a:pPr lvl="0"/>
            <a:r>
              <a:rPr lang="tr-TR" dirty="0"/>
              <a:t>İdari Yargı Hakimliği</a:t>
            </a:r>
          </a:p>
          <a:p>
            <a:pPr lvl="0"/>
            <a:r>
              <a:rPr lang="tr-TR" dirty="0"/>
              <a:t>Kaymakamlık</a:t>
            </a:r>
          </a:p>
          <a:p>
            <a:pPr lvl="0"/>
            <a:r>
              <a:rPr lang="tr-TR" dirty="0"/>
              <a:t>Meslek Memurluğu (Dışişleri Bakanlığı)</a:t>
            </a:r>
          </a:p>
          <a:p>
            <a:pPr lvl="0"/>
            <a:r>
              <a:rPr lang="tr-TR" dirty="0"/>
              <a:t>Müfettişlik, Denetmenlik, Murakıplık  </a:t>
            </a:r>
          </a:p>
          <a:p>
            <a:pPr lvl="0"/>
            <a:r>
              <a:rPr lang="tr-TR" dirty="0"/>
              <a:t>Kontrolörlük, Denetçilik</a:t>
            </a:r>
          </a:p>
          <a:p>
            <a:pPr lvl="0"/>
            <a:r>
              <a:rPr lang="tr-TR" dirty="0"/>
              <a:t>Uzmanlık</a:t>
            </a:r>
          </a:p>
          <a:p>
            <a:r>
              <a:rPr lang="tr-TR" dirty="0"/>
              <a:t>Başbakanlık – Hazine Müsteşarlığı – Dış Ticaret – MİT – Borsa İstanbul – Merkez Bankası - Gümrük ve Ticaret – Üst Kurulların Uzmanlıkları, BDDK, SPK vb.</a:t>
            </a:r>
          </a:p>
          <a:p>
            <a:pPr lvl="0"/>
            <a:endParaRPr lang="tr-TR" dirty="0"/>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dirty="0"/>
            </a:br>
            <a:br>
              <a:rPr lang="tr-TR" dirty="0"/>
            </a:br>
            <a:r>
              <a:rPr lang="tr-TR" dirty="0"/>
              <a:t>KARİYER MESLEKLERİN AVANTAJLARI</a:t>
            </a:r>
          </a:p>
        </p:txBody>
      </p:sp>
      <p:sp>
        <p:nvSpPr>
          <p:cNvPr id="3" name="2 İçerik Yer Tutucusu"/>
          <p:cNvSpPr>
            <a:spLocks noGrp="1"/>
          </p:cNvSpPr>
          <p:nvPr>
            <p:ph idx="1"/>
          </p:nvPr>
        </p:nvSpPr>
        <p:spPr>
          <a:xfrm>
            <a:off x="457200" y="1844824"/>
            <a:ext cx="8686800" cy="5309944"/>
          </a:xfrm>
        </p:spPr>
        <p:txBody>
          <a:bodyPr>
            <a:normAutofit/>
          </a:bodyPr>
          <a:lstStyle/>
          <a:p>
            <a:pPr lvl="0"/>
            <a:r>
              <a:rPr lang="tr-TR" dirty="0"/>
              <a:t>Yüksek Ücret  (Görevde / Emeklilikte)</a:t>
            </a:r>
          </a:p>
          <a:p>
            <a:pPr lvl="0"/>
            <a:r>
              <a:rPr lang="tr-TR" dirty="0"/>
              <a:t>İki Ayda Bir Maaş Kadar İkramiye İmkanı </a:t>
            </a:r>
          </a:p>
          <a:p>
            <a:pPr lvl="0"/>
            <a:r>
              <a:rPr lang="tr-TR" dirty="0"/>
              <a:t>Yükselme İmkânı (Vali, Müsteşar, Genel Müdür)</a:t>
            </a:r>
          </a:p>
          <a:p>
            <a:pPr lvl="0"/>
            <a:r>
              <a:rPr lang="tr-TR" dirty="0"/>
              <a:t>Yurtdışına gitme imkânı (Toplantılara Katılma, Staj, Bilgi Görgü Artırma, Araştırma, Y. Lisans / Doktora) </a:t>
            </a:r>
          </a:p>
          <a:p>
            <a:pPr lvl="0"/>
            <a:r>
              <a:rPr lang="tr-TR" dirty="0"/>
              <a:t>Emekliliğe doğru özel sektöre geçiş için basamak olabilir (malî müşavirlik, gümrük müşavirliği, vb.)</a:t>
            </a:r>
          </a:p>
          <a:p>
            <a:pPr lvl="0"/>
            <a:r>
              <a:rPr lang="tr-TR" dirty="0"/>
              <a:t>Özel Sektöre Geçişten Sonra Bile İstenildiğinde Tek Bir Dilekçe ile Görevlendirilen Son Kurumda Tekrar Çalışma İmkanı</a:t>
            </a:r>
          </a:p>
          <a:p>
            <a:pPr lvl="0"/>
            <a:r>
              <a:rPr lang="tr-TR" dirty="0"/>
              <a:t>Lojman - Makam Aracı Tahsisi</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500174"/>
            <a:ext cx="8229600" cy="1143000"/>
          </a:xfrm>
        </p:spPr>
        <p:txBody>
          <a:bodyPr>
            <a:normAutofit fontScale="90000"/>
          </a:bodyPr>
          <a:lstStyle/>
          <a:p>
            <a:pPr algn="ctr"/>
            <a:br>
              <a:rPr lang="tr-TR" dirty="0"/>
            </a:br>
            <a:r>
              <a:rPr lang="tr-TR" dirty="0"/>
              <a:t>KARİYER MESLEKLERİN SINAVLARINA BAŞVURU ŞARTLARI</a:t>
            </a:r>
            <a:br>
              <a:rPr lang="tr-TR" dirty="0"/>
            </a:br>
            <a:endParaRPr lang="tr-TR" dirty="0"/>
          </a:p>
        </p:txBody>
      </p:sp>
      <p:sp>
        <p:nvSpPr>
          <p:cNvPr id="3" name="2 İçerik Yer Tutucusu"/>
          <p:cNvSpPr>
            <a:spLocks noGrp="1"/>
          </p:cNvSpPr>
          <p:nvPr>
            <p:ph idx="1"/>
          </p:nvPr>
        </p:nvSpPr>
        <p:spPr>
          <a:xfrm>
            <a:off x="457200" y="1935480"/>
            <a:ext cx="8686800" cy="4661872"/>
          </a:xfrm>
        </p:spPr>
        <p:txBody>
          <a:bodyPr>
            <a:normAutofit/>
          </a:bodyPr>
          <a:lstStyle/>
          <a:p>
            <a:r>
              <a:rPr lang="tr-TR" dirty="0"/>
              <a:t>İİBF mezunu olmak, </a:t>
            </a:r>
            <a:r>
              <a:rPr lang="tr-TR" dirty="0" err="1"/>
              <a:t>KPSS’den</a:t>
            </a:r>
            <a:r>
              <a:rPr lang="tr-TR" dirty="0"/>
              <a:t> yeterli sıralama puanını almış olmak</a:t>
            </a:r>
          </a:p>
          <a:p>
            <a:pPr lvl="0"/>
            <a:r>
              <a:rPr lang="tr-TR" dirty="0"/>
              <a:t>En fazla 35 Yaşında olmak</a:t>
            </a:r>
          </a:p>
          <a:p>
            <a:pPr lvl="0"/>
            <a:r>
              <a:rPr lang="tr-TR" dirty="0"/>
              <a:t>Sağlık (Sağlık durumu itibariyle yurdun her yerinde görev ve yolculuk yapmaya elverişli olmak)</a:t>
            </a:r>
          </a:p>
          <a:p>
            <a:pPr lvl="0"/>
            <a:r>
              <a:rPr lang="tr-TR" dirty="0"/>
              <a:t>Güvenilirlik (Sabıka kaydı bulunmamak)</a:t>
            </a:r>
          </a:p>
          <a:p>
            <a:pPr lvl="0"/>
            <a:r>
              <a:rPr lang="tr-TR" dirty="0"/>
              <a:t>Sınavlara Girişte Sınırlama (Genellikle bir sınava en çok iki kez girilebilir)</a:t>
            </a:r>
          </a:p>
          <a:p>
            <a:pPr lvl="0"/>
            <a:r>
              <a:rPr lang="tr-TR" dirty="0"/>
              <a:t>Askerliğini yapmış veya erteletmiş olmak, </a:t>
            </a:r>
          </a:p>
          <a:p>
            <a:pPr lvl="0"/>
            <a:r>
              <a:rPr lang="tr-TR" dirty="0"/>
              <a:t>Kamu Haklarından Mahrum Olmamak;</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5675312"/>
          </a:xfrm>
        </p:spPr>
        <p:txBody>
          <a:bodyPr/>
          <a:lstStyle/>
          <a:p>
            <a:pPr eaLnBrk="1" hangingPunct="1"/>
            <a:r>
              <a:rPr lang="tr-TR" b="1" dirty="0">
                <a:latin typeface="Comic Sans MS" pitchFamily="66" charset="0"/>
              </a:rPr>
              <a:t>KAMU PERSONEL</a:t>
            </a:r>
            <a:r>
              <a:rPr lang="tr-TR" b="1" dirty="0"/>
              <a:t>İ</a:t>
            </a:r>
            <a:r>
              <a:rPr lang="tr-TR" b="1" dirty="0">
                <a:latin typeface="Comic Sans MS" pitchFamily="66" charset="0"/>
              </a:rPr>
              <a:t> SEÇME SINAVI </a:t>
            </a:r>
            <a:r>
              <a:rPr lang="tr-TR" b="1" dirty="0"/>
              <a:t>(KPSS)</a:t>
            </a:r>
            <a:br>
              <a:rPr lang="tr-TR" b="1" dirty="0">
                <a:latin typeface="Comic Sans MS" pitchFamily="66" charset="0"/>
              </a:rPr>
            </a:br>
            <a:br>
              <a:rPr lang="tr-TR" b="1" dirty="0"/>
            </a:br>
            <a:br>
              <a:rPr lang="tr-TR" b="1" dirty="0"/>
            </a:br>
            <a:endParaRPr lang="tr-TR" sz="2800" b="1" u="sng"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71472" y="714356"/>
            <a:ext cx="8229600" cy="647700"/>
          </a:xfrm>
        </p:spPr>
        <p:txBody>
          <a:bodyPr/>
          <a:lstStyle/>
          <a:p>
            <a:pPr eaLnBrk="1" hangingPunct="1"/>
            <a:r>
              <a:rPr lang="tr-TR" sz="2900">
                <a:solidFill>
                  <a:srgbClr val="FF3300"/>
                </a:solidFill>
              </a:rPr>
              <a:t>KPSS Nedir?</a:t>
            </a:r>
            <a:r>
              <a:rPr lang="tr-TR" sz="2500"/>
              <a:t> </a:t>
            </a:r>
          </a:p>
        </p:txBody>
      </p:sp>
      <p:sp>
        <p:nvSpPr>
          <p:cNvPr id="4099" name="Rectangle 3"/>
          <p:cNvSpPr>
            <a:spLocks noGrp="1" noChangeArrowheads="1"/>
          </p:cNvSpPr>
          <p:nvPr>
            <p:ph idx="1"/>
          </p:nvPr>
        </p:nvSpPr>
        <p:spPr>
          <a:xfrm>
            <a:off x="642910" y="1357298"/>
            <a:ext cx="8321578" cy="1511300"/>
          </a:xfrm>
        </p:spPr>
        <p:txBody>
          <a:bodyPr>
            <a:normAutofit lnSpcReduction="10000"/>
          </a:bodyPr>
          <a:lstStyle/>
          <a:p>
            <a:pPr algn="just" eaLnBrk="1" hangingPunct="1">
              <a:buFont typeface="Wingdings" pitchFamily="2" charset="2"/>
              <a:buNone/>
            </a:pPr>
            <a:r>
              <a:rPr lang="tr-TR" sz="2800" dirty="0"/>
              <a:t>Kamu görevlerine ilk  defa atama yapılacak olan</a:t>
            </a:r>
          </a:p>
          <a:p>
            <a:pPr algn="just" eaLnBrk="1" hangingPunct="1">
              <a:buFont typeface="Wingdings" pitchFamily="2" charset="2"/>
              <a:buNone/>
            </a:pPr>
            <a:r>
              <a:rPr lang="tr-TR" sz="2800" dirty="0"/>
              <a:t>A ve B Grubu Kadrolar için yapılan bir dizi sınavın</a:t>
            </a:r>
          </a:p>
          <a:p>
            <a:pPr algn="just" eaLnBrk="1" hangingPunct="1">
              <a:buFont typeface="Wingdings" pitchFamily="2" charset="2"/>
              <a:buNone/>
            </a:pPr>
            <a:r>
              <a:rPr lang="tr-TR" sz="2800" dirty="0"/>
              <a:t>genel adıdır.</a:t>
            </a:r>
          </a:p>
        </p:txBody>
      </p:sp>
      <p:sp>
        <p:nvSpPr>
          <p:cNvPr id="4100" name="Rectangle 4"/>
          <p:cNvSpPr>
            <a:spLocks noChangeArrowheads="1"/>
          </p:cNvSpPr>
          <p:nvPr/>
        </p:nvSpPr>
        <p:spPr bwMode="auto">
          <a:xfrm>
            <a:off x="395288" y="2924175"/>
            <a:ext cx="8204200" cy="3744913"/>
          </a:xfrm>
          <a:prstGeom prst="rect">
            <a:avLst/>
          </a:prstGeom>
          <a:noFill/>
          <a:ln w="9525">
            <a:noFill/>
            <a:miter lim="800000"/>
            <a:headEnd/>
            <a:tailEnd/>
          </a:ln>
        </p:spPr>
        <p:txBody>
          <a:bodyPr/>
          <a:lstStyle/>
          <a:p>
            <a:pPr marL="342900" indent="-342900" algn="just">
              <a:spcBef>
                <a:spcPct val="20000"/>
              </a:spcBef>
              <a:buClr>
                <a:schemeClr val="accent1"/>
              </a:buClr>
              <a:buFont typeface="Wingdings" pitchFamily="2" charset="2"/>
              <a:buChar char="l"/>
            </a:pPr>
            <a:r>
              <a:rPr lang="tr-TR" sz="2400" u="sng" dirty="0">
                <a:solidFill>
                  <a:srgbClr val="FF3300"/>
                </a:solidFill>
              </a:rPr>
              <a:t>KPSS A – KPSS B</a:t>
            </a:r>
            <a:r>
              <a:rPr lang="tr-TR" sz="2400" dirty="0"/>
              <a:t> sadece lisans (dört veya daha fazla yıllık yükseköğretim) programlarından mezun olanlar ile mezun olabilecek durumda bulunanlar içindir. </a:t>
            </a:r>
          </a:p>
          <a:p>
            <a:pPr marL="342900" indent="-342900" algn="just">
              <a:spcBef>
                <a:spcPct val="20000"/>
              </a:spcBef>
              <a:buClr>
                <a:schemeClr val="accent1"/>
              </a:buClr>
              <a:buFont typeface="Wingdings" pitchFamily="2" charset="2"/>
              <a:buChar char="l"/>
            </a:pPr>
            <a:r>
              <a:rPr lang="tr-TR" sz="2400" dirty="0"/>
              <a:t>KPSS sonuçları sınav tarihinden itibaren 2 yıl süreyle geçerlidir.(Ancak istisnai durumlar mümkündür.)</a:t>
            </a:r>
          </a:p>
          <a:p>
            <a:pPr marL="342900" indent="-342900" algn="just">
              <a:spcBef>
                <a:spcPct val="20000"/>
              </a:spcBef>
              <a:buClr>
                <a:schemeClr val="accent1"/>
              </a:buClr>
              <a:buFont typeface="Wingdings" pitchFamily="2" charset="2"/>
              <a:buChar char="l"/>
            </a:pPr>
            <a:r>
              <a:rPr lang="tr-TR" sz="2400" dirty="0"/>
              <a:t>(A) ve (B) grubu kadro ayrımı "</a:t>
            </a:r>
            <a:r>
              <a:rPr lang="tr-TR" sz="2400" b="1" dirty="0"/>
              <a:t>Kamu Görevlerine İlk Defa Atanacaklar İçin Yapılacak Sınavlar Hakkında Genel  </a:t>
            </a:r>
            <a:r>
              <a:rPr lang="tr-TR" sz="2400" b="1" dirty="0" err="1"/>
              <a:t>Yönetmelik"t</a:t>
            </a:r>
            <a:r>
              <a:rPr lang="tr-TR" sz="2400" dirty="0" err="1"/>
              <a:t>e</a:t>
            </a:r>
            <a:r>
              <a:rPr lang="tr-TR" sz="2400" dirty="0"/>
              <a:t> yapılmıştır.</a:t>
            </a:r>
          </a:p>
          <a:p>
            <a:pPr marL="342900" indent="-342900" algn="just">
              <a:spcBef>
                <a:spcPct val="20000"/>
              </a:spcBef>
              <a:buClr>
                <a:schemeClr val="accent1"/>
              </a:buClr>
              <a:buFont typeface="Wingdings" pitchFamily="2" charset="2"/>
              <a:buChar char="l"/>
            </a:pPr>
            <a:endParaRPr lang="tr-TR"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395288" y="908720"/>
            <a:ext cx="8353176" cy="5472337"/>
          </a:xfrm>
          <a:prstGeom prst="rect">
            <a:avLst/>
          </a:prstGeom>
          <a:noFill/>
          <a:ln w="9525">
            <a:noFill/>
            <a:miter lim="800000"/>
            <a:headEnd/>
            <a:tailEnd/>
          </a:ln>
        </p:spPr>
        <p:txBody>
          <a:bodyPr/>
          <a:lstStyle/>
          <a:p>
            <a:pPr marL="342900" indent="-342900" algn="just">
              <a:spcBef>
                <a:spcPct val="20000"/>
              </a:spcBef>
              <a:buClr>
                <a:schemeClr val="accent1"/>
              </a:buClr>
              <a:buFont typeface="Wingdings" pitchFamily="2" charset="2"/>
              <a:buChar char="l"/>
            </a:pPr>
            <a:r>
              <a:rPr lang="tr-TR" sz="2400" b="1" dirty="0"/>
              <a:t>(A) grubu kadrolar; </a:t>
            </a:r>
            <a:r>
              <a:rPr lang="tr-TR" sz="2400" dirty="0"/>
              <a:t>özel yarışma sınavına tabi tutulmak suretiyle ve belli bir yetişme programı sonrası yeterlik sınavına tabi tutularak mesleğe alınan personel için ihdas edilmiş kadrolar olarak tanımlanmıştır . (Örneğin, Müfettiş ve Uzman Yardımcısı,  Stajyer Kontrolör).</a:t>
            </a:r>
          </a:p>
          <a:p>
            <a:pPr marL="342900" indent="-342900" algn="just">
              <a:spcBef>
                <a:spcPct val="20000"/>
              </a:spcBef>
              <a:buClr>
                <a:schemeClr val="accent1"/>
              </a:buClr>
              <a:buFont typeface="Wingdings" pitchFamily="2" charset="2"/>
              <a:buChar char="l"/>
            </a:pPr>
            <a:r>
              <a:rPr lang="tr-TR" sz="2400" dirty="0"/>
              <a:t>Bu kadroları tercih edecek adayların </a:t>
            </a:r>
            <a:r>
              <a:rPr lang="tr-TR" sz="2400" dirty="0" err="1"/>
              <a:t>KPSS'ye</a:t>
            </a:r>
            <a:r>
              <a:rPr lang="tr-TR" sz="2400" dirty="0"/>
              <a:t> girmelerini müteakip ilgili kurumlarca yapılacak sınavlarda (Test – Yazılı (Klasik) – Mülakat) da başarılı olmaları gerekmektedir. Bu sınavlar ve aranılan özel şartlar hususunda ilgili kurumlarca yapılacak ilanların takip edilmesi gerekmektedir.</a:t>
            </a:r>
          </a:p>
          <a:p>
            <a:pPr marL="342900" indent="-342900" algn="just">
              <a:spcBef>
                <a:spcPct val="20000"/>
              </a:spcBef>
              <a:buClr>
                <a:schemeClr val="accent1"/>
              </a:buClr>
              <a:buFont typeface="Wingdings" pitchFamily="2" charset="2"/>
              <a:buChar char="l"/>
            </a:pPr>
            <a:r>
              <a:rPr lang="tr-TR" sz="2400" dirty="0"/>
              <a:t>Yerleştirmede 120 puan türü kullanılmaktadır.</a:t>
            </a:r>
          </a:p>
          <a:p>
            <a:pPr marL="342900" indent="-342900" algn="just">
              <a:spcBef>
                <a:spcPct val="20000"/>
              </a:spcBef>
              <a:buClr>
                <a:schemeClr val="accent1"/>
              </a:buClr>
              <a:buFont typeface="Wingdings" pitchFamily="2" charset="2"/>
              <a:buChar char="l"/>
            </a:pPr>
            <a:r>
              <a:rPr lang="tr-TR" sz="2400" dirty="0"/>
              <a:t>A grubu </a:t>
            </a:r>
            <a:r>
              <a:rPr lang="tr-TR" sz="2400" b="1" dirty="0"/>
              <a:t>sınavı ve ataması</a:t>
            </a:r>
            <a:r>
              <a:rPr lang="tr-TR" sz="2400" dirty="0"/>
              <a:t> </a:t>
            </a:r>
            <a:r>
              <a:rPr lang="tr-TR" sz="2400" b="1" dirty="0"/>
              <a:t>her yıl</a:t>
            </a:r>
            <a:r>
              <a:rPr lang="tr-TR" sz="2400" dirty="0"/>
              <a:t> yapılmaktadır.</a:t>
            </a:r>
          </a:p>
          <a:p>
            <a:pPr marL="342900" indent="-342900" algn="just">
              <a:spcBef>
                <a:spcPct val="20000"/>
              </a:spcBef>
              <a:buClr>
                <a:schemeClr val="accent1"/>
              </a:buClr>
              <a:buFont typeface="Wingdings" pitchFamily="2" charset="2"/>
              <a:buChar char="l"/>
            </a:pPr>
            <a:endParaRPr lang="tr-TR" sz="2400" dirty="0"/>
          </a:p>
          <a:p>
            <a:pPr marL="342900" indent="-342900" algn="just">
              <a:spcBef>
                <a:spcPct val="20000"/>
              </a:spcBef>
              <a:buClr>
                <a:schemeClr val="accent1"/>
              </a:buClr>
              <a:buFont typeface="Wingdings" pitchFamily="2" charset="2"/>
              <a:buChar char="l"/>
            </a:pPr>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ZAMAN NE KADAR DEĞERLİ?</a:t>
            </a:r>
          </a:p>
        </p:txBody>
      </p:sp>
      <p:sp>
        <p:nvSpPr>
          <p:cNvPr id="3" name="İçerik Yer Tutucusu 2"/>
          <p:cNvSpPr>
            <a:spLocks noGrp="1"/>
          </p:cNvSpPr>
          <p:nvPr>
            <p:ph idx="1"/>
          </p:nvPr>
        </p:nvSpPr>
        <p:spPr/>
        <p:txBody>
          <a:bodyPr>
            <a:normAutofit/>
          </a:bodyPr>
          <a:lstStyle/>
          <a:p>
            <a:r>
              <a:rPr lang="tr-TR" dirty="0"/>
              <a:t>ZAMAN GERİYE ALINAMAZ.</a:t>
            </a:r>
          </a:p>
          <a:p>
            <a:endParaRPr lang="tr-TR" dirty="0"/>
          </a:p>
          <a:p>
            <a:r>
              <a:rPr lang="tr-TR" dirty="0"/>
              <a:t>KEŞKE SÖZÜNÜ KULLANMAMAK</a:t>
            </a:r>
          </a:p>
          <a:p>
            <a:pPr marL="0" indent="0">
              <a:buNone/>
            </a:pPr>
            <a:r>
              <a:rPr lang="tr-TR" dirty="0"/>
              <a:t>İÇİN ZAMANI ÇOK İYİ YÖNETMEK </a:t>
            </a:r>
          </a:p>
          <a:p>
            <a:pPr marL="0" indent="0">
              <a:buNone/>
            </a:pPr>
            <a:r>
              <a:rPr lang="tr-TR" dirty="0"/>
              <a:t>GEREKİYOR.</a:t>
            </a:r>
          </a:p>
          <a:p>
            <a:endParaRPr lang="tr-TR" dirty="0"/>
          </a:p>
          <a:p>
            <a:r>
              <a:rPr lang="tr-TR" dirty="0"/>
              <a:t>MEZUN OLDUĞUNUZDA NASIL BİR ÜNİVERSİTE DÖNEMİ GEÇİRMİŞ OLMAK İSTİYORSANIZ VİZYON VE GAYRETİNİZİ BU YÖNDE OLUŞTURUN</a:t>
            </a:r>
          </a:p>
        </p:txBody>
      </p:sp>
      <p:pic>
        <p:nvPicPr>
          <p:cNvPr id="5122" name="Picture 2" descr="C:\Users\iibf\Desktop\SUNUM İÇİN KÜÇÜK RESİMLER\indir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2492896"/>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40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395288" y="764704"/>
            <a:ext cx="8748712" cy="6309320"/>
          </a:xfrm>
          <a:prstGeom prst="rect">
            <a:avLst/>
          </a:prstGeom>
          <a:noFill/>
          <a:ln w="9525">
            <a:noFill/>
            <a:miter lim="800000"/>
            <a:headEnd/>
            <a:tailEnd/>
          </a:ln>
        </p:spPr>
        <p:txBody>
          <a:bodyPr/>
          <a:lstStyle/>
          <a:p>
            <a:r>
              <a:rPr lang="tr-TR" sz="2400" b="1" dirty="0"/>
              <a:t>(B) grubu kadrolar ise</a:t>
            </a:r>
            <a:r>
              <a:rPr lang="tr-TR" sz="2400" dirty="0"/>
              <a:t>; kariyer meslek olarak anılan meslekler dışında kalan diğer memuriyet kadrolardır. (Örnek: Tüm kamu kurumlarındaki memur kadroları)</a:t>
            </a:r>
          </a:p>
          <a:p>
            <a:r>
              <a:rPr lang="tr-TR" sz="2400" dirty="0"/>
              <a:t>Bu kadrolara ilk defa atanacak personelin ÖSYM tarafından yapılacak </a:t>
            </a:r>
            <a:r>
              <a:rPr lang="tr-TR" sz="2400" dirty="0" err="1"/>
              <a:t>KPSS'ye</a:t>
            </a:r>
            <a:r>
              <a:rPr lang="tr-TR" sz="2400" dirty="0"/>
              <a:t> girerek ÖSYM tarafından ilan edilecek KPSS Tercih Kılavuzunda yer alan kamu kurum ve kuruluşlarına ait </a:t>
            </a:r>
            <a:r>
              <a:rPr lang="tr-TR" sz="2400" b="1" dirty="0"/>
              <a:t>boş kadrolardan </a:t>
            </a:r>
            <a:r>
              <a:rPr lang="tr-TR" sz="2400" dirty="0"/>
              <a:t>durumlarına uygun olanları tercih etmeleri halinde, puanları ve tercihleri çerçevesinde </a:t>
            </a:r>
            <a:r>
              <a:rPr lang="tr-TR" sz="2400" b="1" dirty="0"/>
              <a:t>bilgisayar ortamında </a:t>
            </a:r>
            <a:r>
              <a:rPr lang="tr-TR" sz="2400" dirty="0"/>
              <a:t>yerleştirme işlemleri yapılmaktadır. </a:t>
            </a:r>
          </a:p>
          <a:p>
            <a:r>
              <a:rPr lang="tr-TR" sz="2400" dirty="0"/>
              <a:t>Atamaların tamamen bilgisayar ortamında ve başvuranlar adaylar arasından tercih ve başarı puanı sıralamasına göre yapılmaktadır.  (</a:t>
            </a:r>
            <a:r>
              <a:rPr lang="tr-TR" sz="2400" b="1" dirty="0"/>
              <a:t>Mülakat – Yazılı – Test sınavı yapılmamaktadır</a:t>
            </a:r>
            <a:r>
              <a:rPr lang="tr-TR" sz="2400" dirty="0"/>
              <a:t>)</a:t>
            </a:r>
          </a:p>
          <a:p>
            <a:r>
              <a:rPr lang="tr-TR" sz="2400" dirty="0"/>
              <a:t>Bilgisayar kursu sertifikası, ehliyet, M.E.</a:t>
            </a:r>
            <a:r>
              <a:rPr lang="tr-TR" sz="2400" dirty="0" err="1"/>
              <a:t>B’nın</a:t>
            </a:r>
            <a:r>
              <a:rPr lang="tr-TR" sz="2400" dirty="0"/>
              <a:t> özel sertifikaları veya meslek edindirme kurs sertifikaları istenebilmektedir.</a:t>
            </a:r>
          </a:p>
          <a:p>
            <a:r>
              <a:rPr lang="tr-TR" sz="2400" dirty="0"/>
              <a:t>Yerleştirmede esas puan türleri :  </a:t>
            </a:r>
            <a:r>
              <a:rPr lang="tr-TR" sz="2800" b="1" dirty="0"/>
              <a:t>P3</a:t>
            </a:r>
            <a:r>
              <a:rPr lang="tr-TR" sz="2400" dirty="0"/>
              <a:t>   </a:t>
            </a:r>
          </a:p>
          <a:p>
            <a:r>
              <a:rPr lang="tr-TR" sz="2400" dirty="0"/>
              <a:t>B grubu sınavı </a:t>
            </a:r>
            <a:r>
              <a:rPr lang="tr-TR" sz="2400" b="1" dirty="0"/>
              <a:t>çiftli</a:t>
            </a:r>
            <a:r>
              <a:rPr lang="tr-TR" sz="2400" dirty="0"/>
              <a:t> yıllarda ve </a:t>
            </a:r>
            <a:r>
              <a:rPr lang="tr-TR" sz="2400" b="1" dirty="0"/>
              <a:t>ataması</a:t>
            </a:r>
            <a:r>
              <a:rPr lang="tr-TR" sz="2400" dirty="0"/>
              <a:t> </a:t>
            </a:r>
            <a:r>
              <a:rPr lang="tr-TR" sz="2400" b="1" dirty="0"/>
              <a:t>2 yıl</a:t>
            </a:r>
            <a:r>
              <a:rPr lang="tr-TR" sz="2400" dirty="0"/>
              <a:t> içerisinde yapılır.</a:t>
            </a:r>
          </a:p>
          <a:p>
            <a:pPr marL="342900" indent="-342900" algn="just">
              <a:spcBef>
                <a:spcPct val="20000"/>
              </a:spcBef>
              <a:buClr>
                <a:schemeClr val="accent1"/>
              </a:buClr>
              <a:buFont typeface="Wingdings" pitchFamily="2" charset="2"/>
              <a:buChar char="l"/>
            </a:pPr>
            <a:endParaRPr lang="tr-TR"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br>
              <a:rPr lang="tr-TR" b="1" dirty="0"/>
            </a:br>
            <a:br>
              <a:rPr lang="tr-TR" b="1" dirty="0"/>
            </a:br>
            <a:br>
              <a:rPr lang="tr-TR" b="1" dirty="0"/>
            </a:br>
            <a:r>
              <a:rPr lang="tr-TR" b="1" dirty="0"/>
              <a:t>KPSS-B GRUBU KADROLARA GİRİŞ KOŞULLARI NELERDİR?</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buFont typeface="+mj-lt"/>
              <a:buAutoNum type="arabicPeriod"/>
            </a:pPr>
            <a:r>
              <a:rPr lang="tr-TR" dirty="0"/>
              <a:t>KPSS P3 puan türünde yeterli puanı almış olmak.</a:t>
            </a:r>
          </a:p>
          <a:p>
            <a:pPr marL="514350" indent="-514350">
              <a:buFont typeface="+mj-lt"/>
              <a:buAutoNum type="arabicPeriod"/>
            </a:pPr>
            <a:r>
              <a:rPr lang="tr-TR" dirty="0"/>
              <a:t>657 sayılı Devlet Memurları Kanununun belirtilen genel şartları taşımak.</a:t>
            </a:r>
          </a:p>
          <a:p>
            <a:pPr marL="514350" indent="-514350">
              <a:buFont typeface="+mj-lt"/>
              <a:buAutoNum type="arabicPeriod"/>
            </a:pPr>
            <a:r>
              <a:rPr lang="tr-TR" dirty="0"/>
              <a:t>Üniversitelerin </a:t>
            </a:r>
            <a:r>
              <a:rPr lang="tr-TR" i="1" dirty="0">
                <a:solidFill>
                  <a:srgbClr val="FF0000"/>
                </a:solidFill>
              </a:rPr>
              <a:t>en az dört yıl </a:t>
            </a:r>
            <a:r>
              <a:rPr lang="tr-TR" dirty="0"/>
              <a:t>süre ile eğitim veren fakülte veya yüksekokulları ile bunlara denkliği yetkili makamlarca kabul edilen yurt içi ve yurt dışındaki dört yıl süreli fakülte veya yüksekokullardan birini bitirmiş olmak.</a:t>
            </a:r>
          </a:p>
          <a:p>
            <a:pPr marL="514350" indent="-514350">
              <a:buFont typeface="+mj-lt"/>
              <a:buAutoNum type="arabicPeriod"/>
            </a:pPr>
            <a:r>
              <a:rPr lang="tr-TR" dirty="0"/>
              <a:t>Erkeklerde askerliğini yapmış veya erteletmiş olmak.</a:t>
            </a:r>
          </a:p>
          <a:p>
            <a:pPr marL="514350" indent="-514350">
              <a:buFont typeface="+mj-lt"/>
              <a:buAutoNum type="arabicPeriod"/>
            </a:pPr>
            <a:r>
              <a:rPr lang="tr-TR" dirty="0"/>
              <a:t>Görevini yapmasına engel olabilecek daimi vücut veya akıl hastalığı veya vücut sakatlığı ile özürlü bulunmamak.</a:t>
            </a:r>
          </a:p>
          <a:p>
            <a:pPr marL="514350" indent="-514350">
              <a:buFont typeface="+mj-lt"/>
              <a:buAutoNum type="arabicPeriod"/>
            </a:pPr>
            <a:r>
              <a:rPr lang="tr-TR" dirty="0"/>
              <a:t>Süresi içinde başvurmuş ve başvuru belgesi ile birlikte istenen belge ve bilgileri vermiş bulunmak.</a:t>
            </a:r>
          </a:p>
          <a:p>
            <a:pPr marL="514350" indent="-514350">
              <a:buFont typeface="+mj-lt"/>
              <a:buAutoNum type="arabicPeriod"/>
            </a:pPr>
            <a:endParaRPr lang="tr-TR" dirty="0"/>
          </a:p>
        </p:txBody>
      </p:sp>
    </p:spTree>
    <p:extLst>
      <p:ext uri="{BB962C8B-B14F-4D97-AF65-F5344CB8AC3E}">
        <p14:creationId xmlns:p14="http://schemas.microsoft.com/office/powerpoint/2010/main" val="942189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br>
              <a:rPr lang="tr-TR" b="1" dirty="0"/>
            </a:br>
            <a:r>
              <a:rPr lang="tr-TR" sz="3100" b="1" dirty="0"/>
              <a:t>B GRUBU KADROLARA YERLEŞME HAKKI KAZANAN BİR ADAY, DAHA SONRA A GRUBU BİR KADROYA ATANMAK İSTERSE;</a:t>
            </a:r>
            <a:endParaRPr lang="tr-TR" sz="3100" dirty="0"/>
          </a:p>
        </p:txBody>
      </p:sp>
      <p:sp>
        <p:nvSpPr>
          <p:cNvPr id="3" name="İçerik Yer Tutucusu 2"/>
          <p:cNvSpPr>
            <a:spLocks noGrp="1"/>
          </p:cNvSpPr>
          <p:nvPr>
            <p:ph idx="1"/>
          </p:nvPr>
        </p:nvSpPr>
        <p:spPr/>
        <p:txBody>
          <a:bodyPr>
            <a:normAutofit fontScale="85000" lnSpcReduction="20000"/>
          </a:bodyPr>
          <a:lstStyle/>
          <a:p>
            <a:r>
              <a:rPr lang="tr-TR" dirty="0"/>
              <a:t>B 657 sayılı Kanunun 54. maddesine göre adaylık süresi içerisinde (adaylık en az 1 yıl en çok 2 yıldır) bir memurun </a:t>
            </a:r>
            <a:r>
              <a:rPr lang="tr-TR" b="1" dirty="0"/>
              <a:t>başka bir kuruma </a:t>
            </a:r>
            <a:r>
              <a:rPr lang="tr-TR" dirty="0"/>
              <a:t>nakli mümkün değildir. Ancak, 657 sayılı Kanuna tabi kurumlarda aday memur olarak görev yapmakta iken A Grubu kadrolara ait giriş sınavını kazanan kişilerin yapacağı geçiş nakil olarak görülmemektedir. Bu nedenle aday bir memur, </a:t>
            </a:r>
            <a:r>
              <a:rPr lang="tr-TR" b="1" dirty="0"/>
              <a:t>A Grubu </a:t>
            </a:r>
            <a:r>
              <a:rPr lang="tr-TR" dirty="0"/>
              <a:t>kadrolara atanmaya hak kazanır ve kendi çalıştığı kurumdan muvafakat alır ise, girme hakkı kazandığı A Grubu kadroya </a:t>
            </a:r>
            <a:r>
              <a:rPr lang="tr-TR" dirty="0">
                <a:solidFill>
                  <a:srgbClr val="FF0000"/>
                </a:solidFill>
              </a:rPr>
              <a:t>geçiş yapabilir</a:t>
            </a:r>
            <a:r>
              <a:rPr lang="tr-TR" dirty="0"/>
              <a:t>.</a:t>
            </a:r>
          </a:p>
          <a:p>
            <a:r>
              <a:rPr lang="tr-TR" dirty="0"/>
              <a:t>Genel olarak kurumlar bu tür durumlarda kişilere </a:t>
            </a:r>
            <a:r>
              <a:rPr lang="tr-TR" b="1" dirty="0"/>
              <a:t>muvafakat </a:t>
            </a:r>
            <a:r>
              <a:rPr lang="tr-TR" dirty="0"/>
              <a:t>vermekle beraber, bazen de muvafakat vermezler. Yani muvafakat verilmesi zorunlu bir durum olmayıp, idarenin takdir hakkı içerisindedir. Ancak, muvafakat verilmemesi halinde uğranılacak maddi kayıplar gerekçe gösterilerek İdari Yargı mercilerinde iptal davası açılabilir.</a:t>
            </a:r>
          </a:p>
          <a:p>
            <a:endParaRPr lang="tr-TR" dirty="0"/>
          </a:p>
        </p:txBody>
      </p:sp>
    </p:spTree>
    <p:extLst>
      <p:ext uri="{BB962C8B-B14F-4D97-AF65-F5344CB8AC3E}">
        <p14:creationId xmlns:p14="http://schemas.microsoft.com/office/powerpoint/2010/main" val="2220440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44062"/>
          </a:xfrm>
        </p:spPr>
        <p:txBody>
          <a:bodyPr>
            <a:normAutofit fontScale="90000"/>
          </a:bodyPr>
          <a:lstStyle/>
          <a:p>
            <a:pPr lvl="0"/>
            <a:br>
              <a:rPr lang="tr-TR" altLang="tr-TR" sz="5400" b="1" dirty="0">
                <a:solidFill>
                  <a:srgbClr val="666666"/>
                </a:solidFill>
                <a:latin typeface="Arial" pitchFamily="34" charset="0"/>
                <a:cs typeface="Arial" pitchFamily="34" charset="0"/>
              </a:rPr>
            </a:br>
            <a:r>
              <a:rPr lang="tr-TR" altLang="tr-TR" sz="3100" b="1" dirty="0">
                <a:solidFill>
                  <a:srgbClr val="FF0000"/>
                </a:solidFill>
                <a:latin typeface="Arial" pitchFamily="34" charset="0"/>
                <a:cs typeface="Arial" pitchFamily="34" charset="0"/>
              </a:rPr>
              <a:t>KPSS-B DE UYGULANACAK TESTLERİN KAPSAMI</a:t>
            </a:r>
            <a:endParaRPr lang="tr-TR" sz="31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98560424"/>
              </p:ext>
            </p:extLst>
          </p:nvPr>
        </p:nvGraphicFramePr>
        <p:xfrm>
          <a:off x="179510" y="844063"/>
          <a:ext cx="8784980" cy="6083813"/>
        </p:xfrm>
        <a:graphic>
          <a:graphicData uri="http://schemas.openxmlformats.org/drawingml/2006/table">
            <a:tbl>
              <a:tblPr/>
              <a:tblGrid>
                <a:gridCol w="2196245">
                  <a:extLst>
                    <a:ext uri="{9D8B030D-6E8A-4147-A177-3AD203B41FA5}">
                      <a16:colId xmlns:a16="http://schemas.microsoft.com/office/drawing/2014/main" val="20000"/>
                    </a:ext>
                  </a:extLst>
                </a:gridCol>
                <a:gridCol w="2196245">
                  <a:extLst>
                    <a:ext uri="{9D8B030D-6E8A-4147-A177-3AD203B41FA5}">
                      <a16:colId xmlns:a16="http://schemas.microsoft.com/office/drawing/2014/main" val="20001"/>
                    </a:ext>
                  </a:extLst>
                </a:gridCol>
                <a:gridCol w="2196245">
                  <a:extLst>
                    <a:ext uri="{9D8B030D-6E8A-4147-A177-3AD203B41FA5}">
                      <a16:colId xmlns:a16="http://schemas.microsoft.com/office/drawing/2014/main" val="20002"/>
                    </a:ext>
                  </a:extLst>
                </a:gridCol>
                <a:gridCol w="2196245">
                  <a:extLst>
                    <a:ext uri="{9D8B030D-6E8A-4147-A177-3AD203B41FA5}">
                      <a16:colId xmlns:a16="http://schemas.microsoft.com/office/drawing/2014/main" val="20003"/>
                    </a:ext>
                  </a:extLst>
                </a:gridCol>
              </a:tblGrid>
              <a:tr h="184845">
                <a:tc gridSpan="4">
                  <a:txBody>
                    <a:bodyPr/>
                    <a:lstStyle/>
                    <a:p>
                      <a:r>
                        <a:rPr lang="tr-TR" sz="1200" b="1" dirty="0">
                          <a:effectLst/>
                        </a:rPr>
                        <a:t>GENEL YETENEK</a:t>
                      </a:r>
                    </a:p>
                  </a:txBody>
                  <a:tcPr marL="0" marR="0" marT="0"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53961">
                <a:tc>
                  <a:txBody>
                    <a:bodyPr/>
                    <a:lstStyle/>
                    <a:p>
                      <a:r>
                        <a:rPr lang="tr-TR" sz="1200" dirty="0">
                          <a:effectLst/>
                        </a:rPr>
                        <a:t>Türkçe</a:t>
                      </a:r>
                    </a:p>
                  </a:txBody>
                  <a:tcPr marL="0" marR="0" marT="0" marB="0" anchor="ctr">
                    <a:lnL>
                      <a:noFill/>
                    </a:lnL>
                    <a:lnR>
                      <a:noFill/>
                    </a:lnR>
                    <a:lnT>
                      <a:noFill/>
                    </a:lnT>
                    <a:lnB>
                      <a:noFill/>
                    </a:lnB>
                    <a:solidFill>
                      <a:srgbClr val="FFFFFF"/>
                    </a:solidFill>
                  </a:tcPr>
                </a:tc>
                <a:tc>
                  <a:txBody>
                    <a:bodyPr/>
                    <a:lstStyle/>
                    <a:p>
                      <a:r>
                        <a:rPr lang="tr-TR" sz="1200">
                          <a:effectLst/>
                        </a:rPr>
                        <a:t>Yaklaşık Ağırlığı</a:t>
                      </a:r>
                    </a:p>
                  </a:txBody>
                  <a:tcPr marL="0" marR="0" marT="0" marB="0" anchor="ctr">
                    <a:lnL>
                      <a:noFill/>
                    </a:lnL>
                    <a:lnR>
                      <a:noFill/>
                    </a:lnR>
                    <a:lnT>
                      <a:noFill/>
                    </a:lnT>
                    <a:lnB>
                      <a:noFill/>
                    </a:lnB>
                    <a:solidFill>
                      <a:srgbClr val="FFFFFF"/>
                    </a:solidFill>
                  </a:tcPr>
                </a:tc>
                <a:tc>
                  <a:txBody>
                    <a:bodyPr/>
                    <a:lstStyle/>
                    <a:p>
                      <a:r>
                        <a:rPr lang="tr-TR" sz="1200">
                          <a:effectLst/>
                        </a:rPr>
                        <a:t>Matematik</a:t>
                      </a:r>
                    </a:p>
                  </a:txBody>
                  <a:tcPr marL="0" marR="0" marT="0" marB="0" anchor="ctr">
                    <a:lnL>
                      <a:noFill/>
                    </a:lnL>
                    <a:lnR>
                      <a:noFill/>
                    </a:lnR>
                    <a:lnT>
                      <a:noFill/>
                    </a:lnT>
                    <a:lnB>
                      <a:noFill/>
                    </a:lnB>
                    <a:solidFill>
                      <a:srgbClr val="FFFFFF"/>
                    </a:solidFill>
                  </a:tcPr>
                </a:tc>
                <a:tc>
                  <a:txBody>
                    <a:bodyPr/>
                    <a:lstStyle/>
                    <a:p>
                      <a:r>
                        <a:rPr lang="tr-TR" sz="1200">
                          <a:effectLst/>
                        </a:rPr>
                        <a:t>Yaklaşık ağırlığı</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1"/>
                  </a:ext>
                </a:extLst>
              </a:tr>
              <a:tr h="253961">
                <a:tc>
                  <a:txBody>
                    <a:bodyPr/>
                    <a:lstStyle/>
                    <a:p>
                      <a:r>
                        <a:rPr lang="tr-TR" sz="1200" dirty="0">
                          <a:effectLst/>
                        </a:rPr>
                        <a:t>a)Sözcük Bilgisi</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tc>
                  <a:txBody>
                    <a:bodyPr/>
                    <a:lstStyle/>
                    <a:p>
                      <a:r>
                        <a:rPr lang="tr-TR" sz="1200">
                          <a:effectLst/>
                        </a:rPr>
                        <a:t>a)Sayılarla işlem yapma</a:t>
                      </a:r>
                    </a:p>
                  </a:txBody>
                  <a:tcPr marL="0" marR="0" marT="0" marB="0" anchor="ctr">
                    <a:lnL>
                      <a:noFill/>
                    </a:lnL>
                    <a:lnR>
                      <a:noFill/>
                    </a:lnR>
                    <a:lnT>
                      <a:noFill/>
                    </a:lnT>
                    <a:lnB>
                      <a:noFill/>
                    </a:lnB>
                    <a:solidFill>
                      <a:srgbClr val="FFFFFF"/>
                    </a:solidFill>
                  </a:tcPr>
                </a:tc>
                <a:tc>
                  <a:txBody>
                    <a:bodyPr/>
                    <a:lstStyle/>
                    <a:p>
                      <a:r>
                        <a:rPr lang="tr-TR" sz="1200" dirty="0">
                          <a:effectLst/>
                        </a:rPr>
                        <a:t>% 10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2"/>
                  </a:ext>
                </a:extLst>
              </a:tr>
              <a:tr h="380941">
                <a:tc>
                  <a:txBody>
                    <a:bodyPr/>
                    <a:lstStyle/>
                    <a:p>
                      <a:r>
                        <a:rPr lang="tr-TR" sz="1200">
                          <a:effectLst/>
                        </a:rPr>
                        <a:t>b)Dil Bilgisi</a:t>
                      </a:r>
                    </a:p>
                  </a:txBody>
                  <a:tcPr marL="0" marR="0" marT="0" marB="0" anchor="ctr">
                    <a:lnL>
                      <a:noFill/>
                    </a:lnL>
                    <a:lnR>
                      <a:noFill/>
                    </a:lnR>
                    <a:lnT>
                      <a:noFill/>
                    </a:lnT>
                    <a:lnB>
                      <a:noFill/>
                    </a:lnB>
                    <a:solidFill>
                      <a:srgbClr val="FFFFFF"/>
                    </a:solidFill>
                  </a:tcPr>
                </a:tc>
                <a:tc>
                  <a:txBody>
                    <a:bodyPr/>
                    <a:lstStyle/>
                    <a:p>
                      <a:r>
                        <a:rPr lang="tr-TR" sz="1200" dirty="0">
                          <a:effectLst/>
                        </a:rPr>
                        <a:t>% 10</a:t>
                      </a:r>
                    </a:p>
                  </a:txBody>
                  <a:tcPr marL="0" marR="0" marT="0" marB="0" anchor="ctr">
                    <a:lnL>
                      <a:noFill/>
                    </a:lnL>
                    <a:lnR>
                      <a:noFill/>
                    </a:lnR>
                    <a:lnT>
                      <a:noFill/>
                    </a:lnT>
                    <a:lnB>
                      <a:noFill/>
                    </a:lnB>
                    <a:solidFill>
                      <a:srgbClr val="FFFFFF"/>
                    </a:solidFill>
                  </a:tcPr>
                </a:tc>
                <a:tc>
                  <a:txBody>
                    <a:bodyPr/>
                    <a:lstStyle/>
                    <a:p>
                      <a:r>
                        <a:rPr lang="tr-TR" sz="1200" dirty="0">
                          <a:effectLst/>
                        </a:rPr>
                        <a:t>b)Matematiksel ilişkilerden yararlanma</a:t>
                      </a:r>
                    </a:p>
                  </a:txBody>
                  <a:tcPr marL="0" marR="0" marT="0" marB="0" anchor="ctr">
                    <a:lnL>
                      <a:noFill/>
                    </a:lnL>
                    <a:lnR>
                      <a:noFill/>
                    </a:lnR>
                    <a:lnT>
                      <a:noFill/>
                    </a:lnT>
                    <a:lnB>
                      <a:noFill/>
                    </a:lnB>
                    <a:solidFill>
                      <a:srgbClr val="FFFFFF"/>
                    </a:solidFill>
                  </a:tcPr>
                </a:tc>
                <a:tc>
                  <a:txBody>
                    <a:bodyPr/>
                    <a:lstStyle/>
                    <a:p>
                      <a:r>
                        <a:rPr lang="tr-TR" sz="1200" dirty="0">
                          <a:effectLst/>
                        </a:rPr>
                        <a:t>% 10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3"/>
                  </a:ext>
                </a:extLst>
              </a:tr>
              <a:tr h="253961">
                <a:tc>
                  <a:txBody>
                    <a:bodyPr/>
                    <a:lstStyle/>
                    <a:p>
                      <a:r>
                        <a:rPr lang="tr-TR" sz="1200">
                          <a:effectLst/>
                        </a:rPr>
                        <a:t>c)Anlatım özellikleri</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tc>
                  <a:txBody>
                    <a:bodyPr/>
                    <a:lstStyle/>
                    <a:p>
                      <a:r>
                        <a:rPr lang="tr-TR" sz="1200" dirty="0">
                          <a:effectLst/>
                        </a:rPr>
                        <a:t>c)Problem çözme</a:t>
                      </a:r>
                    </a:p>
                  </a:txBody>
                  <a:tcPr marL="0" marR="0" marT="0" marB="0" anchor="ctr">
                    <a:lnL>
                      <a:noFill/>
                    </a:lnL>
                    <a:lnR>
                      <a:noFill/>
                    </a:lnR>
                    <a:lnT>
                      <a:noFill/>
                    </a:lnT>
                    <a:lnB>
                      <a:noFill/>
                    </a:lnB>
                    <a:solidFill>
                      <a:srgbClr val="FFFFFF"/>
                    </a:solidFill>
                  </a:tcPr>
                </a:tc>
                <a:tc>
                  <a:txBody>
                    <a:bodyPr/>
                    <a:lstStyle/>
                    <a:p>
                      <a:r>
                        <a:rPr lang="tr-TR" sz="1200" dirty="0">
                          <a:effectLst/>
                        </a:rPr>
                        <a:t>% 20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4"/>
                  </a:ext>
                </a:extLst>
              </a:tr>
              <a:tr h="507923">
                <a:tc>
                  <a:txBody>
                    <a:bodyPr/>
                    <a:lstStyle/>
                    <a:p>
                      <a:r>
                        <a:rPr lang="tr-TR" sz="1200" dirty="0">
                          <a:effectLst/>
                        </a:rPr>
                        <a:t>d)Okuduğunu Anlama</a:t>
                      </a:r>
                    </a:p>
                  </a:txBody>
                  <a:tcPr marL="0" marR="0" marT="0" marB="0" anchor="ctr">
                    <a:lnL>
                      <a:noFill/>
                    </a:lnL>
                    <a:lnR>
                      <a:noFill/>
                    </a:lnR>
                    <a:lnT>
                      <a:noFill/>
                    </a:lnT>
                    <a:lnB>
                      <a:noFill/>
                    </a:lnB>
                    <a:solidFill>
                      <a:srgbClr val="FFFFFF"/>
                    </a:solidFill>
                  </a:tcPr>
                </a:tc>
                <a:tc>
                  <a:txBody>
                    <a:bodyPr/>
                    <a:lstStyle/>
                    <a:p>
                      <a:r>
                        <a:rPr lang="tr-TR" sz="1200" dirty="0">
                          <a:effectLst/>
                        </a:rPr>
                        <a:t>% 30</a:t>
                      </a:r>
                    </a:p>
                  </a:txBody>
                  <a:tcPr marL="0" marR="0" marT="0" marB="0" anchor="ctr">
                    <a:lnL>
                      <a:noFill/>
                    </a:lnL>
                    <a:lnR>
                      <a:noFill/>
                    </a:lnR>
                    <a:lnT>
                      <a:noFill/>
                    </a:lnT>
                    <a:lnB>
                      <a:noFill/>
                    </a:lnB>
                    <a:solidFill>
                      <a:srgbClr val="FFFFFF"/>
                    </a:solidFill>
                  </a:tcPr>
                </a:tc>
                <a:tc>
                  <a:txBody>
                    <a:bodyPr/>
                    <a:lstStyle/>
                    <a:p>
                      <a:r>
                        <a:rPr lang="tr-TR" sz="1200" dirty="0">
                          <a:effectLst/>
                        </a:rPr>
                        <a:t>d)Temel Geometri Bilgilerinden Yararlanma</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5"/>
                  </a:ext>
                </a:extLst>
              </a:tr>
              <a:tr h="380941">
                <a:tc>
                  <a:txBody>
                    <a:bodyPr/>
                    <a:lstStyle/>
                    <a:p>
                      <a:endParaRPr lang="tr-TR" sz="1200">
                        <a:effectLst/>
                      </a:endParaRPr>
                    </a:p>
                  </a:txBody>
                  <a:tcPr marL="0" marR="0" marT="0" marB="0" anchor="ctr">
                    <a:lnL>
                      <a:noFill/>
                    </a:lnL>
                    <a:lnR>
                      <a:noFill/>
                    </a:lnR>
                    <a:lnT>
                      <a:noFill/>
                    </a:lnT>
                    <a:lnB>
                      <a:noFill/>
                    </a:lnB>
                    <a:solidFill>
                      <a:srgbClr val="FFFFFF"/>
                    </a:solidFill>
                  </a:tcPr>
                </a:tc>
                <a:tc>
                  <a:txBody>
                    <a:bodyPr/>
                    <a:lstStyle/>
                    <a:p>
                      <a:endParaRPr lang="tr-TR" sz="1200" dirty="0">
                        <a:effectLst/>
                      </a:endParaRPr>
                    </a:p>
                  </a:txBody>
                  <a:tcPr marL="0" marR="0" marT="0" marB="0" anchor="ctr">
                    <a:lnL>
                      <a:noFill/>
                    </a:lnL>
                    <a:lnR>
                      <a:noFill/>
                    </a:lnR>
                    <a:lnT>
                      <a:noFill/>
                    </a:lnT>
                    <a:lnB>
                      <a:noFill/>
                    </a:lnB>
                    <a:solidFill>
                      <a:srgbClr val="FFFFFF"/>
                    </a:solidFill>
                  </a:tcPr>
                </a:tc>
                <a:tc>
                  <a:txBody>
                    <a:bodyPr/>
                    <a:lstStyle/>
                    <a:p>
                      <a:r>
                        <a:rPr lang="es-ES" sz="1200" dirty="0">
                          <a:effectLst/>
                        </a:rPr>
                        <a:t>e)Tablo Grafik okuma ve yorumlama</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6"/>
                  </a:ext>
                </a:extLst>
              </a:tr>
              <a:tr h="184845">
                <a:tc gridSpan="4">
                  <a:txBody>
                    <a:bodyPr/>
                    <a:lstStyle/>
                    <a:p>
                      <a:r>
                        <a:rPr lang="tr-TR" sz="1200" b="1" dirty="0">
                          <a:effectLst/>
                        </a:rPr>
                        <a:t>GENEL KÜLTÜR</a:t>
                      </a:r>
                    </a:p>
                  </a:txBody>
                  <a:tcPr marL="0" marR="0" marT="0"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7"/>
                  </a:ext>
                </a:extLst>
              </a:tr>
              <a:tr h="253961">
                <a:tc gridSpan="2">
                  <a:txBody>
                    <a:bodyPr/>
                    <a:lstStyle/>
                    <a:p>
                      <a:r>
                        <a:rPr lang="tr-TR" sz="1200" dirty="0">
                          <a:effectLst/>
                        </a:rPr>
                        <a:t>1)Atatürk İlkeleri ve İnkılâp Tarihi</a:t>
                      </a:r>
                    </a:p>
                  </a:txBody>
                  <a:tcPr marL="0" marR="0" marT="0" marB="0" anchor="ctr">
                    <a:lnL>
                      <a:noFill/>
                    </a:lnL>
                    <a:lnR>
                      <a:noFill/>
                    </a:lnR>
                    <a:lnT>
                      <a:noFill/>
                    </a:lnT>
                    <a:lnB>
                      <a:noFill/>
                    </a:lnB>
                    <a:solidFill>
                      <a:srgbClr val="FFFFFF"/>
                    </a:solidFill>
                  </a:tcPr>
                </a:tc>
                <a:tc hMerge="1">
                  <a:txBody>
                    <a:bodyPr/>
                    <a:lstStyle/>
                    <a:p>
                      <a:endParaRPr lang="tr-TR"/>
                    </a:p>
                  </a:txBody>
                  <a:tcPr/>
                </a:tc>
                <a:tc gridSpan="2">
                  <a:txBody>
                    <a:bodyPr/>
                    <a:lstStyle/>
                    <a:p>
                      <a:r>
                        <a:rPr lang="tr-TR" sz="1200" dirty="0">
                          <a:effectLst/>
                        </a:rPr>
                        <a:t>2)Temel Yurttaşlık Bilgisi</a:t>
                      </a:r>
                    </a:p>
                  </a:txBody>
                  <a:tcPr marL="0" marR="0" marT="0" marB="0" anchor="ctr">
                    <a:lnL>
                      <a:noFill/>
                    </a:lnL>
                    <a:lnR>
                      <a:noFill/>
                    </a:lnR>
                    <a:lnT>
                      <a:noFill/>
                    </a:lnT>
                    <a:lnB>
                      <a:noFill/>
                    </a:lnB>
                    <a:solidFill>
                      <a:srgbClr val="FFFFFF"/>
                    </a:solidFill>
                  </a:tcPr>
                </a:tc>
                <a:tc hMerge="1">
                  <a:txBody>
                    <a:bodyPr/>
                    <a:lstStyle/>
                    <a:p>
                      <a:endParaRPr lang="tr-TR"/>
                    </a:p>
                  </a:txBody>
                  <a:tcPr/>
                </a:tc>
                <a:extLst>
                  <a:ext uri="{0D108BD9-81ED-4DB2-BD59-A6C34878D82A}">
                    <a16:rowId xmlns:a16="http://schemas.microsoft.com/office/drawing/2014/main" val="10008"/>
                  </a:ext>
                </a:extLst>
              </a:tr>
              <a:tr h="888864">
                <a:tc>
                  <a:txBody>
                    <a:bodyPr/>
                    <a:lstStyle/>
                    <a:p>
                      <a:r>
                        <a:rPr lang="tr-TR" sz="1200" dirty="0">
                          <a:effectLst/>
                        </a:rPr>
                        <a:t>a)3.selim den itibaren Türk inkılâbı hazırlayan etkenler</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tc>
                  <a:txBody>
                    <a:bodyPr/>
                    <a:lstStyle/>
                    <a:p>
                      <a:r>
                        <a:rPr lang="tr-TR" sz="1200" dirty="0">
                          <a:effectLst/>
                        </a:rPr>
                        <a:t>a)Hukuk başlangıcı ve genel kamu hukuku devletler umumi ve özel hukuku</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09"/>
                  </a:ext>
                </a:extLst>
              </a:tr>
              <a:tr h="253961">
                <a:tc>
                  <a:txBody>
                    <a:bodyPr/>
                    <a:lstStyle/>
                    <a:p>
                      <a:r>
                        <a:rPr lang="tr-TR" sz="1200">
                          <a:effectLst/>
                        </a:rPr>
                        <a:t>b)Ulusal Kurtuluş Savaşı</a:t>
                      </a:r>
                    </a:p>
                  </a:txBody>
                  <a:tcPr marL="0" marR="0" marT="0" marB="0" anchor="ctr">
                    <a:lnL>
                      <a:noFill/>
                    </a:lnL>
                    <a:lnR>
                      <a:noFill/>
                    </a:lnR>
                    <a:lnT>
                      <a:noFill/>
                    </a:lnT>
                    <a:lnB>
                      <a:noFill/>
                    </a:lnB>
                    <a:solidFill>
                      <a:srgbClr val="FFFFFF"/>
                    </a:solidFill>
                  </a:tcPr>
                </a:tc>
                <a:tc>
                  <a:txBody>
                    <a:bodyPr/>
                    <a:lstStyle/>
                    <a:p>
                      <a:r>
                        <a:rPr lang="tr-TR" sz="1200" dirty="0">
                          <a:effectLst/>
                        </a:rPr>
                        <a:t>% 10</a:t>
                      </a:r>
                    </a:p>
                  </a:txBody>
                  <a:tcPr marL="0" marR="0" marT="0" marB="0" anchor="ctr">
                    <a:lnL>
                      <a:noFill/>
                    </a:lnL>
                    <a:lnR>
                      <a:noFill/>
                    </a:lnR>
                    <a:lnT>
                      <a:noFill/>
                    </a:lnT>
                    <a:lnB>
                      <a:noFill/>
                    </a:lnB>
                    <a:solidFill>
                      <a:srgbClr val="FFFFFF"/>
                    </a:solidFill>
                  </a:tcPr>
                </a:tc>
                <a:tc>
                  <a:txBody>
                    <a:bodyPr/>
                    <a:lstStyle/>
                    <a:p>
                      <a:r>
                        <a:rPr lang="tr-TR" sz="1200" dirty="0">
                          <a:effectLst/>
                        </a:rPr>
                        <a:t>b)Anayasa</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0"/>
                  </a:ext>
                </a:extLst>
              </a:tr>
              <a:tr h="253961">
                <a:tc>
                  <a:txBody>
                    <a:bodyPr/>
                    <a:lstStyle/>
                    <a:p>
                      <a:r>
                        <a:rPr lang="tr-TR" sz="1200">
                          <a:effectLst/>
                        </a:rPr>
                        <a:t>c)Atatürk İlke ve İnkılâpları</a:t>
                      </a:r>
                    </a:p>
                  </a:txBody>
                  <a:tcPr marL="0" marR="0" marT="0" marB="0" anchor="ctr">
                    <a:lnL>
                      <a:noFill/>
                    </a:lnL>
                    <a:lnR>
                      <a:noFill/>
                    </a:lnR>
                    <a:lnT>
                      <a:noFill/>
                    </a:lnT>
                    <a:lnB>
                      <a:noFill/>
                    </a:lnB>
                    <a:solidFill>
                      <a:srgbClr val="FFFFFF"/>
                    </a:solidFill>
                  </a:tcPr>
                </a:tc>
                <a:tc>
                  <a:txBody>
                    <a:bodyPr/>
                    <a:lstStyle/>
                    <a:p>
                      <a:r>
                        <a:rPr lang="tr-TR" sz="1200" dirty="0">
                          <a:effectLst/>
                        </a:rPr>
                        <a:t>% 15</a:t>
                      </a:r>
                    </a:p>
                  </a:txBody>
                  <a:tcPr marL="0" marR="0" marT="0" marB="0" anchor="ctr">
                    <a:lnL>
                      <a:noFill/>
                    </a:lnL>
                    <a:lnR>
                      <a:noFill/>
                    </a:lnR>
                    <a:lnT>
                      <a:noFill/>
                    </a:lnT>
                    <a:lnB>
                      <a:noFill/>
                    </a:lnB>
                    <a:solidFill>
                      <a:srgbClr val="FFFFFF"/>
                    </a:solidFill>
                  </a:tcPr>
                </a:tc>
                <a:tc>
                  <a:txBody>
                    <a:bodyPr/>
                    <a:lstStyle/>
                    <a:p>
                      <a:r>
                        <a:rPr lang="tr-TR" sz="1200">
                          <a:effectLst/>
                        </a:rPr>
                        <a:t>c)İdare</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1"/>
                  </a:ext>
                </a:extLst>
              </a:tr>
              <a:tr h="761884">
                <a:tc>
                  <a:txBody>
                    <a:bodyPr/>
                    <a:lstStyle/>
                    <a:p>
                      <a:r>
                        <a:rPr lang="tr-TR" sz="1200">
                          <a:effectLst/>
                        </a:rPr>
                        <a:t>d)Atatürk dönemi: İç olaylar ve dış politika</a:t>
                      </a:r>
                    </a:p>
                  </a:txBody>
                  <a:tcPr marL="0" marR="0" marT="0" marB="0" anchor="ctr">
                    <a:lnL>
                      <a:noFill/>
                    </a:lnL>
                    <a:lnR>
                      <a:noFill/>
                    </a:lnR>
                    <a:lnT>
                      <a:noFill/>
                    </a:lnT>
                    <a:lnB>
                      <a:noFill/>
                    </a:lnB>
                    <a:solidFill>
                      <a:srgbClr val="FFFFFF"/>
                    </a:solidFill>
                  </a:tcPr>
                </a:tc>
                <a:tc>
                  <a:txBody>
                    <a:bodyPr/>
                    <a:lstStyle/>
                    <a:p>
                      <a:r>
                        <a:rPr lang="tr-TR" sz="1200" dirty="0">
                          <a:effectLst/>
                        </a:rPr>
                        <a:t>% 10</a:t>
                      </a:r>
                    </a:p>
                  </a:txBody>
                  <a:tcPr marL="0" marR="0" marT="0" marB="0" anchor="ctr">
                    <a:lnL>
                      <a:noFill/>
                    </a:lnL>
                    <a:lnR>
                      <a:noFill/>
                    </a:lnR>
                    <a:lnT>
                      <a:noFill/>
                    </a:lnT>
                    <a:lnB>
                      <a:noFill/>
                    </a:lnB>
                    <a:solidFill>
                      <a:srgbClr val="FFFFFF"/>
                    </a:solidFill>
                  </a:tcPr>
                </a:tc>
                <a:tc>
                  <a:txBody>
                    <a:bodyPr/>
                    <a:lstStyle/>
                    <a:p>
                      <a:r>
                        <a:rPr lang="tr-TR" sz="1200" dirty="0">
                          <a:effectLst/>
                        </a:rPr>
                        <a:t>4)Türkiye ve Dünya ile ilgili Genel ve Güncel Sosyoekonomik konular</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2"/>
                  </a:ext>
                </a:extLst>
              </a:tr>
              <a:tr h="253961">
                <a:tc>
                  <a:txBody>
                    <a:bodyPr/>
                    <a:lstStyle/>
                    <a:p>
                      <a:r>
                        <a:rPr lang="tr-TR" sz="1200">
                          <a:effectLst/>
                        </a:rPr>
                        <a:t>3)Türkiye Coğrafyası</a:t>
                      </a:r>
                    </a:p>
                  </a:txBody>
                  <a:tcPr marL="0" marR="0" marT="0" marB="0" anchor="ctr">
                    <a:lnL>
                      <a:noFill/>
                    </a:lnL>
                    <a:lnR>
                      <a:noFill/>
                    </a:lnR>
                    <a:lnT>
                      <a:noFill/>
                    </a:lnT>
                    <a:lnB>
                      <a:noFill/>
                    </a:lnB>
                    <a:solidFill>
                      <a:srgbClr val="FFFFFF"/>
                    </a:solidFill>
                  </a:tcPr>
                </a:tc>
                <a:tc>
                  <a:txBody>
                    <a:bodyPr/>
                    <a:lstStyle/>
                    <a:p>
                      <a:endParaRPr lang="tr-TR" sz="1200" dirty="0">
                        <a:effectLst/>
                      </a:endParaRPr>
                    </a:p>
                  </a:txBody>
                  <a:tcPr marL="0" marR="0" marT="0" marB="0" anchor="ctr">
                    <a:lnL>
                      <a:noFill/>
                    </a:lnL>
                    <a:lnR>
                      <a:noFill/>
                    </a:lnR>
                    <a:lnT>
                      <a:noFill/>
                    </a:lnT>
                    <a:lnB>
                      <a:noFill/>
                    </a:lnB>
                    <a:solidFill>
                      <a:srgbClr val="FFFFFF"/>
                    </a:solidFill>
                  </a:tcPr>
                </a:tc>
                <a:tc>
                  <a:txBody>
                    <a:bodyPr/>
                    <a:lstStyle/>
                    <a:p>
                      <a:endParaRPr lang="tr-TR" sz="1200">
                        <a:effectLst/>
                      </a:endParaRPr>
                    </a:p>
                  </a:txBody>
                  <a:tcPr marL="0" marR="0" marT="0" marB="0" anchor="ctr">
                    <a:lnL>
                      <a:noFill/>
                    </a:lnL>
                    <a:lnR>
                      <a:noFill/>
                    </a:lnR>
                    <a:lnT>
                      <a:noFill/>
                    </a:lnT>
                    <a:lnB>
                      <a:noFill/>
                    </a:lnB>
                    <a:solidFill>
                      <a:srgbClr val="FFFFFF"/>
                    </a:solidFill>
                  </a:tcPr>
                </a:tc>
                <a:tc>
                  <a:txBody>
                    <a:bodyPr/>
                    <a:lstStyle/>
                    <a:p>
                      <a:endParaRPr lang="tr-TR" sz="12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3"/>
                  </a:ext>
                </a:extLst>
              </a:tr>
              <a:tr h="253961">
                <a:tc>
                  <a:txBody>
                    <a:bodyPr/>
                    <a:lstStyle/>
                    <a:p>
                      <a:r>
                        <a:rPr lang="tr-TR" sz="1200">
                          <a:effectLst/>
                        </a:rPr>
                        <a:t>a)Türkiye nin fiziki özellikleri</a:t>
                      </a:r>
                    </a:p>
                  </a:txBody>
                  <a:tcPr marL="0" marR="0" marT="0" marB="0" anchor="ctr">
                    <a:lnL>
                      <a:noFill/>
                    </a:lnL>
                    <a:lnR>
                      <a:noFill/>
                    </a:lnR>
                    <a:lnT>
                      <a:noFill/>
                    </a:lnT>
                    <a:lnB>
                      <a:noFill/>
                    </a:lnB>
                    <a:solidFill>
                      <a:srgbClr val="FFFFFF"/>
                    </a:solidFill>
                  </a:tcPr>
                </a:tc>
                <a:tc>
                  <a:txBody>
                    <a:bodyPr/>
                    <a:lstStyle/>
                    <a:p>
                      <a:r>
                        <a:rPr lang="tr-TR" sz="1200" dirty="0">
                          <a:effectLst/>
                        </a:rPr>
                        <a:t>% 5 </a:t>
                      </a:r>
                    </a:p>
                  </a:txBody>
                  <a:tcPr marL="0" marR="0" marT="0" marB="0" anchor="ctr">
                    <a:lnL>
                      <a:noFill/>
                    </a:lnL>
                    <a:lnR>
                      <a:noFill/>
                    </a:lnR>
                    <a:lnT>
                      <a:noFill/>
                    </a:lnT>
                    <a:lnB>
                      <a:noFill/>
                    </a:lnB>
                    <a:solidFill>
                      <a:srgbClr val="FFFFFF"/>
                    </a:solidFill>
                  </a:tcPr>
                </a:tc>
                <a:tc>
                  <a:txBody>
                    <a:bodyPr/>
                    <a:lstStyle/>
                    <a:p>
                      <a:r>
                        <a:rPr lang="tr-TR" sz="1200">
                          <a:effectLst/>
                        </a:rPr>
                        <a:t>5)Türk kültür Medeniyetleri</a:t>
                      </a:r>
                    </a:p>
                  </a:txBody>
                  <a:tcPr marL="0" marR="0" marT="0" marB="0" anchor="ctr">
                    <a:lnL>
                      <a:noFill/>
                    </a:lnL>
                    <a:lnR>
                      <a:noFill/>
                    </a:lnR>
                    <a:lnT>
                      <a:noFill/>
                    </a:lnT>
                    <a:lnB>
                      <a:noFill/>
                    </a:lnB>
                    <a:solidFill>
                      <a:srgbClr val="FFFFFF"/>
                    </a:solidFill>
                  </a:tcPr>
                </a:tc>
                <a:tc>
                  <a:txBody>
                    <a:bodyPr/>
                    <a:lstStyle/>
                    <a:p>
                      <a:endParaRPr lang="tr-TR" sz="12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4"/>
                  </a:ext>
                </a:extLst>
              </a:tr>
              <a:tr h="380941">
                <a:tc>
                  <a:txBody>
                    <a:bodyPr/>
                    <a:lstStyle/>
                    <a:p>
                      <a:r>
                        <a:rPr lang="da-DK" sz="1200">
                          <a:effectLst/>
                        </a:rPr>
                        <a:t>b) Türkiye nin Beşeri özellikleri</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tc>
                  <a:txBody>
                    <a:bodyPr/>
                    <a:lstStyle/>
                    <a:p>
                      <a:r>
                        <a:rPr lang="tr-TR" sz="1200">
                          <a:effectLst/>
                        </a:rPr>
                        <a:t>a)Selçuklular ve önceki dönem</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5"/>
                  </a:ext>
                </a:extLst>
              </a:tr>
              <a:tr h="380941">
                <a:tc>
                  <a:txBody>
                    <a:bodyPr/>
                    <a:lstStyle/>
                    <a:p>
                      <a:r>
                        <a:rPr lang="tr-TR" sz="1200">
                          <a:effectLst/>
                        </a:rPr>
                        <a:t>c)Türkiye nin ekonomik özellikleri</a:t>
                      </a:r>
                    </a:p>
                  </a:txBody>
                  <a:tcPr marL="0" marR="0" marT="0" marB="0" anchor="ctr">
                    <a:lnL>
                      <a:noFill/>
                    </a:lnL>
                    <a:lnR>
                      <a:noFill/>
                    </a:lnR>
                    <a:lnT>
                      <a:noFill/>
                    </a:lnT>
                    <a:lnB>
                      <a:noFill/>
                    </a:lnB>
                    <a:solidFill>
                      <a:srgbClr val="FFFFFF"/>
                    </a:solidFill>
                  </a:tcPr>
                </a:tc>
                <a:tc>
                  <a:txBody>
                    <a:bodyPr/>
                    <a:lstStyle/>
                    <a:p>
                      <a:r>
                        <a:rPr lang="tr-TR" sz="1200" dirty="0">
                          <a:effectLst/>
                        </a:rPr>
                        <a:t>% 20</a:t>
                      </a:r>
                    </a:p>
                  </a:txBody>
                  <a:tcPr marL="0" marR="0" marT="0" marB="0" anchor="ctr">
                    <a:lnL>
                      <a:noFill/>
                    </a:lnL>
                    <a:lnR>
                      <a:noFill/>
                    </a:lnR>
                    <a:lnT>
                      <a:noFill/>
                    </a:lnT>
                    <a:lnB>
                      <a:noFill/>
                    </a:lnB>
                    <a:solidFill>
                      <a:srgbClr val="FFFFFF"/>
                    </a:solidFill>
                  </a:tcPr>
                </a:tc>
                <a:tc>
                  <a:txBody>
                    <a:bodyPr/>
                    <a:lstStyle/>
                    <a:p>
                      <a:r>
                        <a:rPr lang="tr-TR" sz="1200" dirty="0">
                          <a:effectLst/>
                        </a:rPr>
                        <a:t>b)Osmanlılar dönemi</a:t>
                      </a:r>
                    </a:p>
                  </a:txBody>
                  <a:tcPr marL="0" marR="0" marT="0" marB="0" anchor="ctr">
                    <a:lnL>
                      <a:noFill/>
                    </a:lnL>
                    <a:lnR>
                      <a:noFill/>
                    </a:lnR>
                    <a:lnT>
                      <a:noFill/>
                    </a:lnT>
                    <a:lnB>
                      <a:noFill/>
                    </a:lnB>
                    <a:solidFill>
                      <a:srgbClr val="FFFFFF"/>
                    </a:solidFill>
                  </a:tcPr>
                </a:tc>
                <a:tc>
                  <a:txBody>
                    <a:bodyPr/>
                    <a:lstStyle/>
                    <a:p>
                      <a:r>
                        <a:rPr lang="tr-TR" sz="1200" dirty="0">
                          <a:effectLst/>
                        </a:rPr>
                        <a:t>% 5</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016"/>
                  </a:ext>
                </a:extLst>
              </a:tr>
            </a:tbl>
          </a:graphicData>
        </a:graphic>
      </p:graphicFrame>
      <p:sp>
        <p:nvSpPr>
          <p:cNvPr id="5" name="Rectangle 1"/>
          <p:cNvSpPr>
            <a:spLocks noChangeArrowheads="1"/>
          </p:cNvSpPr>
          <p:nvPr/>
        </p:nvSpPr>
        <p:spPr bwMode="auto">
          <a:xfrm>
            <a:off x="3517900" y="1914997"/>
            <a:ext cx="184731" cy="4975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63480" rIns="91440" bIns="6348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600" b="0" i="0" u="none" strike="noStrike" cap="none" normalizeH="0" baseline="0" dirty="0">
                <a:ln>
                  <a:noFill/>
                </a:ln>
                <a:solidFill>
                  <a:schemeClr val="tx1"/>
                </a:solidFill>
                <a:effectLst/>
                <a:latin typeface="Arial" pitchFamily="34" charset="0"/>
                <a:cs typeface="Arial" pitchFamily="34" charset="0"/>
              </a:rPr>
            </a:br>
            <a:endParaRPr kumimoji="0" lang="tr-TR" altLang="tr-TR"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241083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KPSS A GRUBU ALAN TESTLERİ</a:t>
            </a:r>
          </a:p>
        </p:txBody>
      </p:sp>
      <p:sp>
        <p:nvSpPr>
          <p:cNvPr id="3" name="İçerik Yer Tutucusu 2"/>
          <p:cNvSpPr>
            <a:spLocks noGrp="1"/>
          </p:cNvSpPr>
          <p:nvPr>
            <p:ph idx="1"/>
          </p:nvPr>
        </p:nvSpPr>
        <p:spPr/>
        <p:txBody>
          <a:bodyPr/>
          <a:lstStyle/>
          <a:p>
            <a:pPr>
              <a:lnSpc>
                <a:spcPct val="150000"/>
              </a:lnSpc>
            </a:pPr>
            <a:r>
              <a:rPr lang="tr-TR" dirty="0"/>
              <a:t>Lisans düzeyinde yapılan </a:t>
            </a:r>
            <a:r>
              <a:rPr lang="tr-TR" dirty="0" err="1"/>
              <a:t>KPSS’lerde</a:t>
            </a:r>
            <a:r>
              <a:rPr lang="tr-TR" dirty="0"/>
              <a:t> alan testleri (İşletme, Muhasebe, Hukuk, Kamu Yönetimi, İktisat, Maliye, Uluslararası İlişkiler, Çalışma Ekonomisi ve Endüstri İlişkileri, İstatistik) </a:t>
            </a:r>
          </a:p>
          <a:p>
            <a:pPr>
              <a:lnSpc>
                <a:spcPct val="150000"/>
              </a:lnSpc>
            </a:pPr>
            <a:r>
              <a:rPr lang="tr-TR" dirty="0"/>
              <a:t>Cumartesi ve Pazar günlerinde sabah ve öğleden sonra olmak üzere iki veya üç test olarak uygulanmaktadır.</a:t>
            </a:r>
          </a:p>
        </p:txBody>
      </p:sp>
    </p:spTree>
    <p:extLst>
      <p:ext uri="{BB962C8B-B14F-4D97-AF65-F5344CB8AC3E}">
        <p14:creationId xmlns:p14="http://schemas.microsoft.com/office/powerpoint/2010/main" val="857232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288696532"/>
              </p:ext>
            </p:extLst>
          </p:nvPr>
        </p:nvGraphicFramePr>
        <p:xfrm>
          <a:off x="395536" y="404660"/>
          <a:ext cx="8424936" cy="6120680"/>
        </p:xfrm>
        <a:graphic>
          <a:graphicData uri="http://schemas.openxmlformats.org/drawingml/2006/table">
            <a:tbl>
              <a:tblPr firstRow="1" firstCol="1" bandRow="1">
                <a:tableStyleId>{5C22544A-7EE6-4342-B048-85BDC9FD1C3A}</a:tableStyleId>
              </a:tblPr>
              <a:tblGrid>
                <a:gridCol w="4762499">
                  <a:extLst>
                    <a:ext uri="{9D8B030D-6E8A-4147-A177-3AD203B41FA5}">
                      <a16:colId xmlns:a16="http://schemas.microsoft.com/office/drawing/2014/main" val="2908063370"/>
                    </a:ext>
                  </a:extLst>
                </a:gridCol>
                <a:gridCol w="1570703">
                  <a:extLst>
                    <a:ext uri="{9D8B030D-6E8A-4147-A177-3AD203B41FA5}">
                      <a16:colId xmlns:a16="http://schemas.microsoft.com/office/drawing/2014/main" val="4214233730"/>
                    </a:ext>
                  </a:extLst>
                </a:gridCol>
                <a:gridCol w="2091734">
                  <a:extLst>
                    <a:ext uri="{9D8B030D-6E8A-4147-A177-3AD203B41FA5}">
                      <a16:colId xmlns:a16="http://schemas.microsoft.com/office/drawing/2014/main" val="3417593153"/>
                    </a:ext>
                  </a:extLst>
                </a:gridCol>
              </a:tblGrid>
              <a:tr h="605086">
                <a:tc>
                  <a:txBody>
                    <a:bodyPr/>
                    <a:lstStyle/>
                    <a:p>
                      <a:pPr algn="just" fontAlgn="base">
                        <a:lnSpc>
                          <a:spcPts val="1500"/>
                        </a:lnSpc>
                        <a:spcAft>
                          <a:spcPts val="0"/>
                        </a:spcAft>
                      </a:pPr>
                      <a:endParaRPr lang="tr-TR" sz="1800" dirty="0">
                        <a:effectLst/>
                      </a:endParaRPr>
                    </a:p>
                    <a:p>
                      <a:pPr algn="just" fontAlgn="base">
                        <a:lnSpc>
                          <a:spcPts val="1500"/>
                        </a:lnSpc>
                        <a:spcAft>
                          <a:spcPts val="0"/>
                        </a:spcAft>
                      </a:pPr>
                      <a:r>
                        <a:rPr lang="tr-TR" sz="1800" dirty="0">
                          <a:effectLst/>
                        </a:rPr>
                        <a:t>SINAVDA UYGULANACAK TESTLER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ts val="1500"/>
                        </a:lnSpc>
                        <a:spcAft>
                          <a:spcPts val="0"/>
                        </a:spcAft>
                      </a:pPr>
                      <a:endParaRPr lang="tr-TR" sz="1800" dirty="0">
                        <a:effectLst/>
                      </a:endParaRPr>
                    </a:p>
                    <a:p>
                      <a:pPr algn="just" fontAlgn="base">
                        <a:lnSpc>
                          <a:spcPts val="1500"/>
                        </a:lnSpc>
                        <a:spcAft>
                          <a:spcPts val="0"/>
                        </a:spcAft>
                      </a:pPr>
                      <a:r>
                        <a:rPr lang="tr-TR" sz="1800" dirty="0">
                          <a:effectLst/>
                        </a:rPr>
                        <a:t>SORU SAYISI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fontAlgn="base">
                        <a:lnSpc>
                          <a:spcPts val="1500"/>
                        </a:lnSpc>
                        <a:spcAft>
                          <a:spcPts val="0"/>
                        </a:spcAft>
                      </a:pPr>
                      <a:endParaRPr lang="tr-TR" sz="1800" dirty="0">
                        <a:effectLst/>
                      </a:endParaRPr>
                    </a:p>
                    <a:p>
                      <a:pPr algn="just" fontAlgn="base">
                        <a:lnSpc>
                          <a:spcPts val="1500"/>
                        </a:lnSpc>
                        <a:spcAft>
                          <a:spcPts val="0"/>
                        </a:spcAft>
                      </a:pPr>
                      <a:r>
                        <a:rPr lang="tr-TR" sz="1800" dirty="0">
                          <a:effectLst/>
                        </a:rPr>
                        <a:t>SINAV SÜRESİ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1258340"/>
                  </a:ext>
                </a:extLst>
              </a:tr>
              <a:tr h="392579">
                <a:tc>
                  <a:txBody>
                    <a:bodyPr/>
                    <a:lstStyle/>
                    <a:p>
                      <a:pPr algn="l" fontAlgn="base">
                        <a:lnSpc>
                          <a:spcPts val="1500"/>
                        </a:lnSpc>
                        <a:spcAft>
                          <a:spcPts val="0"/>
                        </a:spcAft>
                      </a:pPr>
                      <a:r>
                        <a:rPr lang="tr-TR" sz="1800" dirty="0">
                          <a:effectLst/>
                        </a:rPr>
                        <a:t>Genel Yetenek (60) ve Genel Kültür (60)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120</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130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25886866"/>
                  </a:ext>
                </a:extLst>
              </a:tr>
              <a:tr h="392579">
                <a:tc>
                  <a:txBody>
                    <a:bodyPr/>
                    <a:lstStyle/>
                    <a:p>
                      <a:pPr algn="l" fontAlgn="base">
                        <a:lnSpc>
                          <a:spcPts val="1500"/>
                        </a:lnSpc>
                        <a:spcAft>
                          <a:spcPts val="0"/>
                        </a:spcAft>
                      </a:pPr>
                      <a:r>
                        <a:rPr lang="tr-TR" sz="1800" dirty="0">
                          <a:effectLst/>
                        </a:rPr>
                        <a:t>Eğitim Bilimleri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80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100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81416038"/>
                  </a:ext>
                </a:extLst>
              </a:tr>
              <a:tr h="392579">
                <a:tc>
                  <a:txBody>
                    <a:bodyPr/>
                    <a:lstStyle/>
                    <a:p>
                      <a:pPr algn="l" fontAlgn="base">
                        <a:lnSpc>
                          <a:spcPts val="1500"/>
                        </a:lnSpc>
                        <a:spcAft>
                          <a:spcPts val="0"/>
                        </a:spcAft>
                      </a:pPr>
                      <a:r>
                        <a:rPr lang="tr-TR" sz="1800">
                          <a:effectLst/>
                        </a:rPr>
                        <a:t>İşletme</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52829295"/>
                  </a:ext>
                </a:extLst>
              </a:tr>
              <a:tr h="392579">
                <a:tc>
                  <a:txBody>
                    <a:bodyPr/>
                    <a:lstStyle/>
                    <a:p>
                      <a:pPr algn="l" fontAlgn="base">
                        <a:lnSpc>
                          <a:spcPts val="1500"/>
                        </a:lnSpc>
                        <a:spcAft>
                          <a:spcPts val="0"/>
                        </a:spcAft>
                      </a:pPr>
                      <a:r>
                        <a:rPr lang="tr-TR" sz="1800">
                          <a:effectLst/>
                        </a:rPr>
                        <a:t>Muhasebe</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65804991"/>
                  </a:ext>
                </a:extLst>
              </a:tr>
              <a:tr h="392579">
                <a:tc>
                  <a:txBody>
                    <a:bodyPr/>
                    <a:lstStyle/>
                    <a:p>
                      <a:pPr algn="l" fontAlgn="base">
                        <a:lnSpc>
                          <a:spcPts val="1500"/>
                        </a:lnSpc>
                        <a:spcAft>
                          <a:spcPts val="0"/>
                        </a:spcAft>
                      </a:pPr>
                      <a:r>
                        <a:rPr lang="tr-TR" sz="1800">
                          <a:effectLst/>
                        </a:rPr>
                        <a:t>İstatistik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60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64448608"/>
                  </a:ext>
                </a:extLst>
              </a:tr>
              <a:tr h="392579">
                <a:tc>
                  <a:txBody>
                    <a:bodyPr/>
                    <a:lstStyle/>
                    <a:p>
                      <a:pPr algn="l" fontAlgn="base">
                        <a:lnSpc>
                          <a:spcPts val="1500"/>
                        </a:lnSpc>
                        <a:spcAft>
                          <a:spcPts val="0"/>
                        </a:spcAft>
                      </a:pPr>
                      <a:r>
                        <a:rPr lang="tr-TR" sz="1800">
                          <a:effectLst/>
                        </a:rPr>
                        <a:t>Hukuk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18698781"/>
                  </a:ext>
                </a:extLst>
              </a:tr>
              <a:tr h="392579">
                <a:tc>
                  <a:txBody>
                    <a:bodyPr/>
                    <a:lstStyle/>
                    <a:p>
                      <a:pPr algn="l" fontAlgn="base">
                        <a:lnSpc>
                          <a:spcPts val="1500"/>
                        </a:lnSpc>
                        <a:spcAft>
                          <a:spcPts val="0"/>
                        </a:spcAft>
                      </a:pPr>
                      <a:r>
                        <a:rPr lang="tr-TR" sz="1800">
                          <a:effectLst/>
                        </a:rPr>
                        <a:t>Kamu Yönetimi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62104899"/>
                  </a:ext>
                </a:extLst>
              </a:tr>
              <a:tr h="392579">
                <a:tc>
                  <a:txBody>
                    <a:bodyPr/>
                    <a:lstStyle/>
                    <a:p>
                      <a:pPr algn="l" fontAlgn="base">
                        <a:lnSpc>
                          <a:spcPts val="1500"/>
                        </a:lnSpc>
                        <a:spcAft>
                          <a:spcPts val="0"/>
                        </a:spcAft>
                      </a:pPr>
                      <a:r>
                        <a:rPr lang="tr-TR" sz="1800">
                          <a:effectLst/>
                        </a:rPr>
                        <a:t>İktisat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39939032"/>
                  </a:ext>
                </a:extLst>
              </a:tr>
              <a:tr h="392579">
                <a:tc>
                  <a:txBody>
                    <a:bodyPr/>
                    <a:lstStyle/>
                    <a:p>
                      <a:pPr algn="l" fontAlgn="base">
                        <a:lnSpc>
                          <a:spcPts val="1500"/>
                        </a:lnSpc>
                        <a:spcAft>
                          <a:spcPts val="0"/>
                        </a:spcAft>
                      </a:pPr>
                      <a:r>
                        <a:rPr lang="tr-TR" sz="1800">
                          <a:effectLst/>
                        </a:rPr>
                        <a:t>Maliye</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78068196"/>
                  </a:ext>
                </a:extLst>
              </a:tr>
              <a:tr h="453814">
                <a:tc>
                  <a:txBody>
                    <a:bodyPr/>
                    <a:lstStyle/>
                    <a:p>
                      <a:pPr algn="l" fontAlgn="base">
                        <a:lnSpc>
                          <a:spcPts val="1500"/>
                        </a:lnSpc>
                        <a:spcAft>
                          <a:spcPts val="0"/>
                        </a:spcAft>
                      </a:pPr>
                      <a:r>
                        <a:rPr lang="tr-TR" sz="1800">
                          <a:effectLst/>
                        </a:rPr>
                        <a:t>Uluslararası İlişkiler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59050326"/>
                  </a:ext>
                </a:extLst>
              </a:tr>
              <a:tr h="392579">
                <a:tc>
                  <a:txBody>
                    <a:bodyPr/>
                    <a:lstStyle/>
                    <a:p>
                      <a:pPr algn="l" fontAlgn="base">
                        <a:lnSpc>
                          <a:spcPts val="1500"/>
                        </a:lnSpc>
                        <a:spcAft>
                          <a:spcPts val="0"/>
                        </a:spcAft>
                      </a:pPr>
                      <a:r>
                        <a:rPr lang="tr-TR" sz="1800">
                          <a:effectLst/>
                        </a:rPr>
                        <a:t>Çalışma Ekonomisi ve Endüstri İlişkileri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40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50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48410745"/>
                  </a:ext>
                </a:extLst>
              </a:tr>
              <a:tr h="1135990">
                <a:tc>
                  <a:txBody>
                    <a:bodyPr/>
                    <a:lstStyle/>
                    <a:p>
                      <a:pPr algn="l" fontAlgn="base">
                        <a:lnSpc>
                          <a:spcPts val="1500"/>
                        </a:lnSpc>
                        <a:spcAft>
                          <a:spcPts val="0"/>
                        </a:spcAft>
                      </a:pPr>
                      <a:r>
                        <a:rPr lang="tr-TR" sz="1800">
                          <a:effectLst/>
                        </a:rPr>
                        <a:t>Öğretmenlik Alan Bilgisi Testi (ÖABT)</a:t>
                      </a:r>
                    </a:p>
                    <a:p>
                      <a:pPr algn="l" fontAlgn="base">
                        <a:lnSpc>
                          <a:spcPts val="1500"/>
                        </a:lnSpc>
                        <a:spcAft>
                          <a:spcPts val="0"/>
                        </a:spcAft>
                      </a:pPr>
                      <a:r>
                        <a:rPr lang="tr-TR" sz="1800">
                          <a:effectLst/>
                        </a:rPr>
                        <a:t>Alan Bilgisi Testi  (40) Alan Eğitimi Testi (10)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a:effectLst/>
                        </a:rPr>
                        <a:t>50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fontAlgn="base">
                        <a:lnSpc>
                          <a:spcPts val="1500"/>
                        </a:lnSpc>
                        <a:spcAft>
                          <a:spcPts val="0"/>
                        </a:spcAft>
                      </a:pPr>
                      <a:r>
                        <a:rPr lang="tr-TR" sz="1800" dirty="0">
                          <a:effectLst/>
                        </a:rPr>
                        <a:t>75  dakika</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99402014"/>
                  </a:ext>
                </a:extLst>
              </a:tr>
            </a:tbl>
          </a:graphicData>
        </a:graphic>
      </p:graphicFrame>
    </p:spTree>
    <p:extLst>
      <p:ext uri="{BB962C8B-B14F-4D97-AF65-F5344CB8AC3E}">
        <p14:creationId xmlns:p14="http://schemas.microsoft.com/office/powerpoint/2010/main" val="15846198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43408"/>
            <a:ext cx="8229600" cy="1143000"/>
          </a:xfrm>
        </p:spPr>
        <p:txBody>
          <a:bodyPr/>
          <a:lstStyle/>
          <a:p>
            <a:r>
              <a:rPr lang="tr-TR" sz="3400" dirty="0" err="1">
                <a:solidFill>
                  <a:srgbClr val="FF3300"/>
                </a:solidFill>
              </a:rPr>
              <a:t>KPSS’de</a:t>
            </a:r>
            <a:r>
              <a:rPr lang="tr-TR" sz="3400" dirty="0">
                <a:solidFill>
                  <a:srgbClr val="FF3300"/>
                </a:solidFill>
              </a:rPr>
              <a:t> Kaç Puan Türü Hesaplanmaktadır:</a:t>
            </a:r>
          </a:p>
        </p:txBody>
      </p:sp>
      <p:sp>
        <p:nvSpPr>
          <p:cNvPr id="47107" name="Rectangle 3"/>
          <p:cNvSpPr>
            <a:spLocks noGrp="1" noChangeArrowheads="1"/>
          </p:cNvSpPr>
          <p:nvPr>
            <p:ph idx="1"/>
          </p:nvPr>
        </p:nvSpPr>
        <p:spPr>
          <a:xfrm>
            <a:off x="0" y="1268760"/>
            <a:ext cx="9144000" cy="5589240"/>
          </a:xfrm>
        </p:spPr>
        <p:txBody>
          <a:bodyPr>
            <a:normAutofit/>
          </a:bodyPr>
          <a:lstStyle/>
          <a:p>
            <a:r>
              <a:rPr lang="tr-TR" dirty="0" err="1"/>
              <a:t>KPSS’de</a:t>
            </a:r>
            <a:r>
              <a:rPr lang="tr-TR" dirty="0"/>
              <a:t> 124 tür puan hesaplanmaktadır. </a:t>
            </a:r>
          </a:p>
          <a:p>
            <a:r>
              <a:rPr lang="tr-TR" dirty="0"/>
              <a:t>Her bir meslek grubu, farklı puan türlerinden eleman almaktadır. (Vergi Müfettiş Yardımcılığı P49, Başbakanlık Uzman Yardımcılığı P95, P97)</a:t>
            </a:r>
          </a:p>
          <a:p>
            <a:r>
              <a:rPr lang="tr-TR" dirty="0"/>
              <a:t>Her bölümdeki sorular, puan türlerine farklı oranlarda katkı sağlamaktadır.   </a:t>
            </a:r>
          </a:p>
          <a:p>
            <a:r>
              <a:rPr lang="tr-TR" b="1" dirty="0"/>
              <a:t>DİKKAT!!!</a:t>
            </a:r>
            <a:r>
              <a:rPr lang="tr-TR" dirty="0"/>
              <a:t> 124 puan türünün tamamında puanlarınızın hesaplanması için cevaplamanız gereken temel derslerin dışındaki alanlarda </a:t>
            </a:r>
            <a:r>
              <a:rPr lang="tr-TR" b="1" dirty="0"/>
              <a:t>en az 1 adet doğru cevabınızın bulunması gerekmektedir.</a:t>
            </a:r>
          </a:p>
          <a:p>
            <a:r>
              <a:rPr lang="tr-TR" dirty="0"/>
              <a:t>Testlerde 4 yanlış 1 doğruyu götürmektedir.</a:t>
            </a:r>
          </a:p>
          <a:p>
            <a:pPr marL="0" indent="0">
              <a:buNone/>
            </a:pP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KAYMAKAMLIK</a:t>
            </a:r>
          </a:p>
        </p:txBody>
      </p:sp>
      <p:sp>
        <p:nvSpPr>
          <p:cNvPr id="3" name="2 İçerik Yer Tutucusu"/>
          <p:cNvSpPr>
            <a:spLocks noGrp="1"/>
          </p:cNvSpPr>
          <p:nvPr>
            <p:ph idx="1"/>
          </p:nvPr>
        </p:nvSpPr>
        <p:spPr/>
        <p:txBody>
          <a:bodyPr/>
          <a:lstStyle/>
          <a:p>
            <a:endParaRPr lang="tr-TR" dirty="0"/>
          </a:p>
          <a:p>
            <a:r>
              <a:rPr lang="tr-TR" dirty="0"/>
              <a:t>İLÇEDE EN ÜST DÜZEY KAMU YÖNETİCİSİ </a:t>
            </a:r>
          </a:p>
          <a:p>
            <a:r>
              <a:rPr lang="tr-TR" dirty="0"/>
              <a:t>VALİ OLMA İMKANI</a:t>
            </a:r>
          </a:p>
          <a:p>
            <a:r>
              <a:rPr lang="tr-TR" dirty="0"/>
              <a:t>SOSYAL VE SİYASAL GÜÇ VE ETKİ</a:t>
            </a:r>
          </a:p>
          <a:p>
            <a:r>
              <a:rPr lang="tr-TR" dirty="0"/>
              <a:t>LİDER VE REHBER KİŞİ</a:t>
            </a:r>
          </a:p>
          <a:p>
            <a:r>
              <a:rPr lang="tr-TR" dirty="0"/>
              <a:t>YÜKSEK MAAŞ, İŞ TATMİNİ VE STATÜ</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KAYMAKAMLIK</a:t>
            </a:r>
          </a:p>
        </p:txBody>
      </p:sp>
      <p:sp>
        <p:nvSpPr>
          <p:cNvPr id="3" name="2 İçerik Yer Tutucusu"/>
          <p:cNvSpPr>
            <a:spLocks noGrp="1"/>
          </p:cNvSpPr>
          <p:nvPr>
            <p:ph idx="1"/>
          </p:nvPr>
        </p:nvSpPr>
        <p:spPr/>
        <p:txBody>
          <a:bodyPr/>
          <a:lstStyle/>
          <a:p>
            <a:r>
              <a:rPr lang="tr-TR" dirty="0"/>
              <a:t>1 yıl İngiltere ve Amerika’da İngilizce  veya Almanya’da Almanca – Fransa’da Fransızca eğitimi</a:t>
            </a:r>
          </a:p>
          <a:p>
            <a:r>
              <a:rPr lang="tr-TR" dirty="0"/>
              <a:t>Çift maaş (İlgili ülkenin para birimiyle)</a:t>
            </a:r>
          </a:p>
          <a:p>
            <a:r>
              <a:rPr lang="tr-TR" dirty="0"/>
              <a:t>Yurtdışında yüksek lisans doktora imkanı</a:t>
            </a:r>
          </a:p>
          <a:p>
            <a:r>
              <a:rPr lang="tr-TR" dirty="0"/>
              <a:t>Lojman ve Makam Aracı Tahsisi</a:t>
            </a:r>
          </a:p>
          <a:p>
            <a:r>
              <a:rPr lang="tr-TR" dirty="0"/>
              <a:t>Tüm Bakanlıkların Üst Düzey İdaresinde Görev Alabilme İmkanı</a:t>
            </a:r>
          </a:p>
          <a:p>
            <a:endParaRPr lang="tr-TR" dirty="0"/>
          </a:p>
          <a:p>
            <a:pPr>
              <a:buNone/>
            </a:pP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SAYIŞTAY DENETÇİLİĞİ</a:t>
            </a:r>
          </a:p>
        </p:txBody>
      </p:sp>
      <p:sp>
        <p:nvSpPr>
          <p:cNvPr id="3" name="2 İçerik Yer Tutucusu"/>
          <p:cNvSpPr>
            <a:spLocks noGrp="1"/>
          </p:cNvSpPr>
          <p:nvPr>
            <p:ph idx="1"/>
          </p:nvPr>
        </p:nvSpPr>
        <p:spPr/>
        <p:txBody>
          <a:bodyPr/>
          <a:lstStyle/>
          <a:p>
            <a:r>
              <a:rPr lang="tr-TR" dirty="0"/>
              <a:t>Tüm Kamuda denetim hakkı</a:t>
            </a:r>
          </a:p>
          <a:p>
            <a:r>
              <a:rPr lang="tr-TR" dirty="0"/>
              <a:t>Denetçi ve Hakim statüsü</a:t>
            </a:r>
          </a:p>
          <a:p>
            <a:r>
              <a:rPr lang="tr-TR" dirty="0"/>
              <a:t>Hızlı yükselme imkanı</a:t>
            </a:r>
          </a:p>
          <a:p>
            <a:r>
              <a:rPr lang="tr-TR" dirty="0"/>
              <a:t>Uluslararası Sayıştaylar Birliği ile ortak çalışmalar</a:t>
            </a:r>
          </a:p>
          <a:p>
            <a:r>
              <a:rPr lang="tr-TR" dirty="0"/>
              <a:t>Yurtdışı teşkilatların denetimi</a:t>
            </a:r>
          </a:p>
          <a:p>
            <a:r>
              <a:rPr lang="tr-TR" dirty="0"/>
              <a:t>Yüksek maaş ve kariyer</a:t>
            </a:r>
          </a:p>
          <a:p>
            <a:r>
              <a:rPr lang="tr-TR" dirty="0"/>
              <a:t>Lojman İmkanı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BAŞARI TÜRLERİ</a:t>
            </a:r>
          </a:p>
        </p:txBody>
      </p:sp>
      <p:sp>
        <p:nvSpPr>
          <p:cNvPr id="3" name="İçerik Yer Tutucusu 2"/>
          <p:cNvSpPr>
            <a:spLocks noGrp="1"/>
          </p:cNvSpPr>
          <p:nvPr>
            <p:ph idx="1"/>
          </p:nvPr>
        </p:nvSpPr>
        <p:spPr/>
        <p:txBody>
          <a:bodyPr/>
          <a:lstStyle/>
          <a:p>
            <a:pPr lvl="0"/>
            <a:r>
              <a:rPr lang="tr-TR" dirty="0"/>
              <a:t>DERS VE OKUL BAŞARISI</a:t>
            </a:r>
          </a:p>
          <a:p>
            <a:pPr lvl="0"/>
            <a:endParaRPr lang="tr-TR" dirty="0"/>
          </a:p>
          <a:p>
            <a:pPr lvl="0"/>
            <a:endParaRPr lang="tr-TR" dirty="0"/>
          </a:p>
          <a:p>
            <a:pPr lvl="0"/>
            <a:r>
              <a:rPr lang="tr-TR" dirty="0"/>
              <a:t>MESLEK VE İŞ BAŞARISI</a:t>
            </a:r>
          </a:p>
          <a:p>
            <a:pPr lvl="0"/>
            <a:endParaRPr lang="tr-TR" dirty="0"/>
          </a:p>
          <a:p>
            <a:endParaRPr lang="tr-TR" dirty="0"/>
          </a:p>
        </p:txBody>
      </p:sp>
      <p:pic>
        <p:nvPicPr>
          <p:cNvPr id="3074" name="Picture 2" descr="C:\Users\iibf\Desktop\SUNUM İÇİN KÜÇÜK RESİMLER\77fa2b5eb2a70a82e8950935b681f82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2995" y="764704"/>
            <a:ext cx="3657600" cy="2743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iibf\Desktop\SUNUM İÇİN KÜÇÜK RESİMLER\20008670-başka-bir-şehre-tırmanma-işadamı.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7982" y="3717032"/>
            <a:ext cx="3757796"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6511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NASIL HAZIRLANILMALI?</a:t>
            </a:r>
          </a:p>
        </p:txBody>
      </p:sp>
      <p:sp>
        <p:nvSpPr>
          <p:cNvPr id="3" name="2 İçerik Yer Tutucusu"/>
          <p:cNvSpPr>
            <a:spLocks noGrp="1"/>
          </p:cNvSpPr>
          <p:nvPr>
            <p:ph idx="1"/>
          </p:nvPr>
        </p:nvSpPr>
        <p:spPr>
          <a:xfrm>
            <a:off x="457200" y="1935480"/>
            <a:ext cx="8507288" cy="4389120"/>
          </a:xfrm>
        </p:spPr>
        <p:txBody>
          <a:bodyPr/>
          <a:lstStyle/>
          <a:p>
            <a:r>
              <a:rPr lang="tr-TR" dirty="0"/>
              <a:t>Eskiden sadece belirli bazı üniversitelerden mezunlar sınavları kazanırken,</a:t>
            </a:r>
          </a:p>
          <a:p>
            <a:r>
              <a:rPr lang="tr-TR" dirty="0"/>
              <a:t>GÜNÜMÜZDE  her üniversite mezunu hemen her meslek sınavına girip kazanabilmektedir.</a:t>
            </a:r>
          </a:p>
          <a:p>
            <a:r>
              <a:rPr lang="tr-TR" dirty="0"/>
              <a:t>Şartlar eşit olup çalışma kapasitesi ve iradesi önemli rol oynamaktadır. </a:t>
            </a:r>
          </a:p>
          <a:p>
            <a:r>
              <a:rPr lang="tr-TR" dirty="0"/>
              <a:t>Öğrencilerin kendilerini güçlü ve zayıf gördüğü dersleri  belirleyerek özellikle zayıf olduklarını düşündükleri derslerde kendilerini geliştirmeleri gerekir.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KPSS için;</a:t>
            </a:r>
          </a:p>
        </p:txBody>
      </p:sp>
      <p:sp>
        <p:nvSpPr>
          <p:cNvPr id="3" name="2 İçerik Yer Tutucusu"/>
          <p:cNvSpPr>
            <a:spLocks noGrp="1"/>
          </p:cNvSpPr>
          <p:nvPr>
            <p:ph idx="1"/>
          </p:nvPr>
        </p:nvSpPr>
        <p:spPr/>
        <p:txBody>
          <a:bodyPr>
            <a:normAutofit/>
          </a:bodyPr>
          <a:lstStyle/>
          <a:p>
            <a:r>
              <a:rPr lang="tr-TR" dirty="0"/>
              <a:t>Genel Kültür, İnkılap tarihi ve Türkçe çok önemli,</a:t>
            </a:r>
          </a:p>
          <a:p>
            <a:r>
              <a:rPr lang="tr-TR" dirty="0"/>
              <a:t>Genel Yetenek, matematik çok çok önemli</a:t>
            </a:r>
          </a:p>
          <a:p>
            <a:r>
              <a:rPr lang="tr-TR" dirty="0"/>
              <a:t>İngilizce her kurum puanı için ve sonrasında yazılı sınavlar için avantajdır.</a:t>
            </a:r>
          </a:p>
          <a:p>
            <a:r>
              <a:rPr lang="tr-TR" dirty="0"/>
              <a:t>İngilizce konusunda az ama sürekli bir şeyler yapılmalıdır.( Kurs, CD, Kitap, Gazete, kelime vb)</a:t>
            </a:r>
          </a:p>
          <a:p>
            <a:r>
              <a:rPr lang="tr-TR" dirty="0"/>
              <a:t>ALAN BİLGİSİ çalışmasının yukarıdakilerden sonra nispeten kolay olacağı düşünülebilir.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GK GY VE İNGİLİZCE İÇİN</a:t>
            </a:r>
          </a:p>
        </p:txBody>
      </p:sp>
      <p:sp>
        <p:nvSpPr>
          <p:cNvPr id="3" name="2 İçerik Yer Tutucusu"/>
          <p:cNvSpPr>
            <a:spLocks noGrp="1"/>
          </p:cNvSpPr>
          <p:nvPr>
            <p:ph idx="1"/>
          </p:nvPr>
        </p:nvSpPr>
        <p:spPr/>
        <p:txBody>
          <a:bodyPr>
            <a:normAutofit/>
          </a:bodyPr>
          <a:lstStyle/>
          <a:p>
            <a:r>
              <a:rPr lang="tr-TR" dirty="0"/>
              <a:t>Öğrenim süresince,  yabancı dil, genel kültür ile genel yeteneğin geliştirilmesi için gayret edilmelidir.</a:t>
            </a:r>
          </a:p>
          <a:p>
            <a:r>
              <a:rPr lang="tr-TR" dirty="0"/>
              <a:t>30, 42, 45, 48 İngilizce bile çok sayıda kapı açabilir.</a:t>
            </a:r>
          </a:p>
          <a:p>
            <a:r>
              <a:rPr lang="tr-TR" dirty="0"/>
              <a:t>Örneğin BDDK Murakıbı, SPK Uzmanı olunabilir.</a:t>
            </a:r>
          </a:p>
          <a:p>
            <a:r>
              <a:rPr lang="tr-TR" dirty="0"/>
              <a:t>Fakültedeki dersler için çalışmanın yanı sıra sınavlar için de çalışmak sizi yorabilir. İyi bir gelecek için fedakarlık yapmak gerekiyor.  </a:t>
            </a:r>
          </a:p>
          <a:p>
            <a:r>
              <a:rPr lang="tr-TR" dirty="0"/>
              <a:t>İngilizce için internet ücretsiz veya ücretli ders almak mümkündür.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785926"/>
            <a:ext cx="7813576" cy="1414474"/>
          </a:xfrm>
        </p:spPr>
        <p:txBody>
          <a:bodyPr>
            <a:normAutofit fontScale="90000"/>
          </a:bodyPr>
          <a:lstStyle/>
          <a:p>
            <a:pPr algn="ct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t>DERS İÇERİKLERİ VE KAYNAKLARI</a:t>
            </a: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Alt Başlık"/>
          <p:cNvSpPr>
            <a:spLocks noGrp="1"/>
          </p:cNvSpPr>
          <p:nvPr>
            <p:ph type="subTitle" idx="1"/>
          </p:nvPr>
        </p:nvSpPr>
        <p:spPr/>
        <p:txBody>
          <a:bodyPr>
            <a:normAutofit/>
          </a:bodyPr>
          <a:lstStyle/>
          <a:p>
            <a:r>
              <a:rPr lang="tr-TR" dirty="0"/>
              <a:t> </a:t>
            </a:r>
          </a:p>
          <a:p>
            <a:endParaRPr lang="tr-TR" dirty="0"/>
          </a:p>
        </p:txBody>
      </p:sp>
      <p:pic>
        <p:nvPicPr>
          <p:cNvPr id="12290" name="Picture 2" descr="http://photos-g.ak.fbcdn.net/hphotos-ak-snc3/hs088.snc3/15539_163993174665_163991144665_2571243_3412163_s.jpg"/>
          <p:cNvPicPr>
            <a:picLocks noChangeAspect="1" noChangeArrowheads="1"/>
          </p:cNvPicPr>
          <p:nvPr/>
        </p:nvPicPr>
        <p:blipFill>
          <a:blip r:embed="rId2" cstate="print"/>
          <a:srcRect/>
          <a:stretch>
            <a:fillRect/>
          </a:stretch>
        </p:blipFill>
        <p:spPr bwMode="auto">
          <a:xfrm>
            <a:off x="4929190" y="3786190"/>
            <a:ext cx="1238250" cy="962025"/>
          </a:xfrm>
          <a:prstGeom prst="rect">
            <a:avLst/>
          </a:prstGeom>
          <a:noFill/>
        </p:spPr>
      </p:pic>
    </p:spTree>
    <p:extLst>
      <p:ext uri="{BB962C8B-B14F-4D97-AF65-F5344CB8AC3E}">
        <p14:creationId xmlns:p14="http://schemas.microsoft.com/office/powerpoint/2010/main" val="1005947516"/>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332656"/>
            <a:ext cx="7139136" cy="1514432"/>
          </a:xfrm>
        </p:spPr>
        <p:txBody>
          <a:bodyPr>
            <a:normAutofit fontScale="90000"/>
          </a:bodyPr>
          <a:lstStyle/>
          <a:p>
            <a:br>
              <a:rPr lang="tr-TR" dirty="0">
                <a:solidFill>
                  <a:srgbClr val="002060"/>
                </a:solidFill>
              </a:rPr>
            </a:br>
            <a:r>
              <a:rPr lang="tr-TR" sz="6700" dirty="0">
                <a:solidFill>
                  <a:srgbClr val="002060"/>
                </a:solidFill>
              </a:rPr>
              <a:t>ALAN DERSLERİ</a:t>
            </a:r>
            <a:r>
              <a:rPr lang="tr-TR" dirty="0">
                <a:solidFill>
                  <a:srgbClr val="002060"/>
                </a:solidFill>
              </a:rPr>
              <a:t>;</a:t>
            </a:r>
            <a:br>
              <a:rPr lang="tr-TR" dirty="0">
                <a:solidFill>
                  <a:srgbClr val="002060"/>
                </a:solidFill>
              </a:rPr>
            </a:br>
            <a:endParaRPr lang="tr-TR" dirty="0">
              <a:solidFill>
                <a:srgbClr val="002060"/>
              </a:solidFill>
            </a:endParaRPr>
          </a:p>
        </p:txBody>
      </p:sp>
      <p:sp>
        <p:nvSpPr>
          <p:cNvPr id="3" name="2 İçerik Yer Tutucusu"/>
          <p:cNvSpPr>
            <a:spLocks noGrp="1"/>
          </p:cNvSpPr>
          <p:nvPr>
            <p:ph idx="1"/>
          </p:nvPr>
        </p:nvSpPr>
        <p:spPr>
          <a:xfrm>
            <a:off x="1619672" y="1628800"/>
            <a:ext cx="5760640" cy="3240360"/>
          </a:xfrm>
        </p:spPr>
        <p:txBody>
          <a:bodyPr>
            <a:normAutofit lnSpcReduction="10000"/>
          </a:bodyPr>
          <a:lstStyle/>
          <a:p>
            <a:pPr lvl="0"/>
            <a:r>
              <a:rPr lang="tr-TR" sz="3600" dirty="0"/>
              <a:t>İKTİSAT</a:t>
            </a:r>
          </a:p>
          <a:p>
            <a:pPr lvl="0"/>
            <a:r>
              <a:rPr lang="tr-TR" sz="3600" dirty="0"/>
              <a:t>MALİYE</a:t>
            </a:r>
          </a:p>
          <a:p>
            <a:pPr lvl="0"/>
            <a:r>
              <a:rPr lang="tr-TR" sz="3600" dirty="0"/>
              <a:t>HUKUK</a:t>
            </a:r>
          </a:p>
          <a:p>
            <a:pPr lvl="0"/>
            <a:r>
              <a:rPr lang="tr-TR" sz="3600" dirty="0"/>
              <a:t>MUHASEBE</a:t>
            </a:r>
          </a:p>
          <a:p>
            <a:pPr lvl="0"/>
            <a:r>
              <a:rPr lang="tr-TR" sz="3600" dirty="0"/>
              <a:t>KAMU YÖNETİMİ</a:t>
            </a:r>
          </a:p>
        </p:txBody>
      </p:sp>
      <p:pic>
        <p:nvPicPr>
          <p:cNvPr id="11266" name="Picture 2" descr="http://t1.gstatic.com/images?q=tbn:QaZZ1TJRSQpiKM:http://img2.blogcu.com/images/t/e/k/teknobook/turkcell_mobil_imza.jpg">
            <a:hlinkClick r:id="rId2"/>
          </p:cNvPr>
          <p:cNvPicPr>
            <a:picLocks noChangeAspect="1" noChangeArrowheads="1"/>
          </p:cNvPicPr>
          <p:nvPr/>
        </p:nvPicPr>
        <p:blipFill>
          <a:blip r:embed="rId3" cstate="print"/>
          <a:srcRect/>
          <a:stretch>
            <a:fillRect/>
          </a:stretch>
        </p:blipFill>
        <p:spPr bwMode="auto">
          <a:xfrm>
            <a:off x="5940152" y="5013176"/>
            <a:ext cx="1152525" cy="1152526"/>
          </a:xfrm>
          <a:prstGeom prst="rect">
            <a:avLst/>
          </a:prstGeom>
          <a:noFill/>
        </p:spPr>
      </p:pic>
    </p:spTree>
    <p:extLst>
      <p:ext uri="{BB962C8B-B14F-4D97-AF65-F5344CB8AC3E}">
        <p14:creationId xmlns:p14="http://schemas.microsoft.com/office/powerpoint/2010/main" val="10949308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2060"/>
                </a:solidFill>
              </a:rPr>
              <a:t>İKTİSAT</a:t>
            </a:r>
          </a:p>
        </p:txBody>
      </p:sp>
      <p:sp>
        <p:nvSpPr>
          <p:cNvPr id="3" name="2 İçerik Yer Tutucusu"/>
          <p:cNvSpPr>
            <a:spLocks noGrp="1"/>
          </p:cNvSpPr>
          <p:nvPr>
            <p:ph idx="1"/>
          </p:nvPr>
        </p:nvSpPr>
        <p:spPr/>
        <p:txBody>
          <a:bodyPr/>
          <a:lstStyle/>
          <a:p>
            <a:r>
              <a:rPr lang="tr-TR" dirty="0"/>
              <a:t>MİKRO (12)</a:t>
            </a:r>
          </a:p>
          <a:p>
            <a:r>
              <a:rPr lang="tr-TR" dirty="0"/>
              <a:t>MAKRO (12)</a:t>
            </a:r>
          </a:p>
          <a:p>
            <a:r>
              <a:rPr lang="tr-TR" dirty="0"/>
              <a:t>PARA VE BANKA (8)</a:t>
            </a:r>
          </a:p>
          <a:p>
            <a:r>
              <a:rPr lang="tr-TR" dirty="0"/>
              <a:t>İKTİSADİ DOKTRİNLER TARİHİ (2)</a:t>
            </a:r>
          </a:p>
          <a:p>
            <a:r>
              <a:rPr lang="tr-TR" dirty="0"/>
              <a:t>KALKINMA VE BÜYÜME (2)</a:t>
            </a:r>
          </a:p>
          <a:p>
            <a:r>
              <a:rPr lang="tr-TR" dirty="0"/>
              <a:t>ULUSLARARASI İKTİSAT (2)</a:t>
            </a:r>
          </a:p>
          <a:p>
            <a:r>
              <a:rPr lang="tr-TR" dirty="0"/>
              <a:t>TÜRKİYE EKONOMİSİ (2)</a:t>
            </a:r>
          </a:p>
        </p:txBody>
      </p:sp>
    </p:spTree>
    <p:extLst>
      <p:ext uri="{BB962C8B-B14F-4D97-AF65-F5344CB8AC3E}">
        <p14:creationId xmlns:p14="http://schemas.microsoft.com/office/powerpoint/2010/main" val="3317768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2060"/>
                </a:solidFill>
              </a:rPr>
              <a:t>KAYNAKLAR</a:t>
            </a:r>
          </a:p>
        </p:txBody>
      </p:sp>
      <p:sp>
        <p:nvSpPr>
          <p:cNvPr id="3" name="2 İçerik Yer Tutucusu"/>
          <p:cNvSpPr>
            <a:spLocks noGrp="1"/>
          </p:cNvSpPr>
          <p:nvPr>
            <p:ph idx="1"/>
          </p:nvPr>
        </p:nvSpPr>
        <p:spPr/>
        <p:txBody>
          <a:bodyPr>
            <a:normAutofit/>
          </a:bodyPr>
          <a:lstStyle/>
          <a:p>
            <a:r>
              <a:rPr lang="tr-TR" dirty="0"/>
              <a:t>Erdal ÜNSAL (Mikro ve Makro Ekonomi)*</a:t>
            </a:r>
          </a:p>
          <a:p>
            <a:r>
              <a:rPr lang="tr-TR" dirty="0"/>
              <a:t>Kemal YILDIRIM (Makro Ekonomi)</a:t>
            </a:r>
          </a:p>
          <a:p>
            <a:r>
              <a:rPr lang="tr-TR" dirty="0" err="1"/>
              <a:t>Ceteris</a:t>
            </a:r>
            <a:r>
              <a:rPr lang="tr-TR" dirty="0"/>
              <a:t> </a:t>
            </a:r>
            <a:r>
              <a:rPr lang="tr-TR" dirty="0" err="1"/>
              <a:t>Paribus</a:t>
            </a:r>
            <a:r>
              <a:rPr lang="tr-TR" dirty="0"/>
              <a:t> (Çözümlü Soru Bankası)</a:t>
            </a:r>
          </a:p>
          <a:p>
            <a:r>
              <a:rPr lang="tr-TR" dirty="0"/>
              <a:t>Zeynel DİNLER (Çözümlü Çıkmış Sorular)</a:t>
            </a:r>
          </a:p>
          <a:p>
            <a:r>
              <a:rPr lang="tr-TR" dirty="0"/>
              <a:t>Yüksel BİLGİLİ (Çözümlü Çıkmış Sorular)</a:t>
            </a:r>
          </a:p>
          <a:p>
            <a:r>
              <a:rPr lang="tr-TR" dirty="0"/>
              <a:t>Murat Yayınları (Kaynak Kitap ve Soru Bankası)</a:t>
            </a:r>
          </a:p>
          <a:p>
            <a:r>
              <a:rPr lang="tr-TR" dirty="0"/>
              <a:t>Yasin Çoban (Türkiye Ekonomisi)</a:t>
            </a:r>
          </a:p>
        </p:txBody>
      </p:sp>
    </p:spTree>
    <p:extLst>
      <p:ext uri="{BB962C8B-B14F-4D97-AF65-F5344CB8AC3E}">
        <p14:creationId xmlns:p14="http://schemas.microsoft.com/office/powerpoint/2010/main" val="13337878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8147248" cy="1440160"/>
          </a:xfrm>
        </p:spPr>
        <p:txBody>
          <a:bodyPr>
            <a:normAutofit/>
          </a:bodyPr>
          <a:lstStyle/>
          <a:p>
            <a:r>
              <a:rPr lang="tr-TR" dirty="0">
                <a:solidFill>
                  <a:srgbClr val="002060"/>
                </a:solidFill>
              </a:rPr>
              <a:t>MALİYE</a:t>
            </a:r>
          </a:p>
        </p:txBody>
      </p:sp>
      <p:sp>
        <p:nvSpPr>
          <p:cNvPr id="3" name="2 İçerik Yer Tutucusu"/>
          <p:cNvSpPr>
            <a:spLocks noGrp="1"/>
          </p:cNvSpPr>
          <p:nvPr>
            <p:ph idx="1"/>
          </p:nvPr>
        </p:nvSpPr>
        <p:spPr/>
        <p:txBody>
          <a:bodyPr/>
          <a:lstStyle/>
          <a:p>
            <a:r>
              <a:rPr lang="tr-TR" dirty="0"/>
              <a:t>MALİYE TEORİSİ (4)</a:t>
            </a:r>
          </a:p>
          <a:p>
            <a:r>
              <a:rPr lang="tr-TR" dirty="0"/>
              <a:t>KAMU GELİRLERİ (6)</a:t>
            </a:r>
          </a:p>
          <a:p>
            <a:r>
              <a:rPr lang="tr-TR" dirty="0"/>
              <a:t>KAMU HARCAMALARI (6)</a:t>
            </a:r>
          </a:p>
          <a:p>
            <a:r>
              <a:rPr lang="tr-TR" dirty="0"/>
              <a:t>BORÇLANMA (6)</a:t>
            </a:r>
          </a:p>
          <a:p>
            <a:r>
              <a:rPr lang="tr-TR" dirty="0"/>
              <a:t>BÜTÇE (6)</a:t>
            </a:r>
          </a:p>
          <a:p>
            <a:r>
              <a:rPr lang="tr-TR" dirty="0"/>
              <a:t>MALİYE POLİTİKASI (6)</a:t>
            </a:r>
          </a:p>
          <a:p>
            <a:r>
              <a:rPr lang="tr-TR" dirty="0"/>
              <a:t>VERGİ HUKUKU (6)</a:t>
            </a:r>
          </a:p>
          <a:p>
            <a:endParaRPr lang="tr-TR" dirty="0"/>
          </a:p>
        </p:txBody>
      </p:sp>
    </p:spTree>
    <p:extLst>
      <p:ext uri="{BB962C8B-B14F-4D97-AF65-F5344CB8AC3E}">
        <p14:creationId xmlns:p14="http://schemas.microsoft.com/office/powerpoint/2010/main" val="23007737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solidFill>
                  <a:srgbClr val="002060"/>
                </a:solidFill>
              </a:rPr>
              <a:t>KAYNAKLAR</a:t>
            </a:r>
          </a:p>
        </p:txBody>
      </p:sp>
      <p:sp>
        <p:nvSpPr>
          <p:cNvPr id="3" name="2 İçerik Yer Tutucusu"/>
          <p:cNvSpPr>
            <a:spLocks noGrp="1"/>
          </p:cNvSpPr>
          <p:nvPr>
            <p:ph idx="1"/>
          </p:nvPr>
        </p:nvSpPr>
        <p:spPr>
          <a:xfrm>
            <a:off x="467544" y="2276872"/>
            <a:ext cx="8219256" cy="4047728"/>
          </a:xfrm>
        </p:spPr>
        <p:txBody>
          <a:bodyPr>
            <a:normAutofit/>
          </a:bodyPr>
          <a:lstStyle/>
          <a:p>
            <a:r>
              <a:rPr lang="tr-TR" dirty="0" err="1"/>
              <a:t>Abdurrahman</a:t>
            </a:r>
            <a:r>
              <a:rPr lang="tr-TR" dirty="0"/>
              <a:t> AKDOĞAN</a:t>
            </a:r>
          </a:p>
          <a:p>
            <a:r>
              <a:rPr lang="tr-TR" dirty="0"/>
              <a:t>Murat Yayınları (Konu ve Soru Olarak Temel Kaynak Kitap)</a:t>
            </a:r>
          </a:p>
          <a:p>
            <a:r>
              <a:rPr lang="tr-TR" dirty="0"/>
              <a:t>Savaş Yayınları (Konu ve Soru Kitabı)</a:t>
            </a:r>
          </a:p>
          <a:p>
            <a:r>
              <a:rPr lang="tr-TR" dirty="0"/>
              <a:t>İkinci Sayfa Yayınları (Çıkmış Sorular)</a:t>
            </a:r>
          </a:p>
          <a:p>
            <a:endParaRPr lang="tr-TR" dirty="0"/>
          </a:p>
        </p:txBody>
      </p:sp>
      <p:pic>
        <p:nvPicPr>
          <p:cNvPr id="10242" name="Picture 2" descr="http://t0.gstatic.com/images?q=tbn:FecImBOD8Fb_qM%3Ahttp://kizilayambulans.com/pictures/kariyer.jpg">
            <a:hlinkClick r:id="rId3"/>
          </p:cNvPr>
          <p:cNvPicPr>
            <a:picLocks noChangeAspect="1" noChangeArrowheads="1"/>
          </p:cNvPicPr>
          <p:nvPr/>
        </p:nvPicPr>
        <p:blipFill>
          <a:blip r:embed="rId4" cstate="print"/>
          <a:srcRect/>
          <a:stretch>
            <a:fillRect/>
          </a:stretch>
        </p:blipFill>
        <p:spPr bwMode="auto">
          <a:xfrm>
            <a:off x="7286644" y="785794"/>
            <a:ext cx="1066800" cy="1143001"/>
          </a:xfrm>
          <a:prstGeom prst="rect">
            <a:avLst/>
          </a:prstGeom>
          <a:noFill/>
        </p:spPr>
      </p:pic>
    </p:spTree>
    <p:extLst>
      <p:ext uri="{BB962C8B-B14F-4D97-AF65-F5344CB8AC3E}">
        <p14:creationId xmlns:p14="http://schemas.microsoft.com/office/powerpoint/2010/main" val="954051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14356"/>
            <a:ext cx="8258204" cy="1132732"/>
          </a:xfrm>
        </p:spPr>
        <p:txBody>
          <a:bodyPr>
            <a:normAutofit/>
          </a:bodyPr>
          <a:lstStyle/>
          <a:p>
            <a:r>
              <a:rPr lang="tr-TR" dirty="0">
                <a:solidFill>
                  <a:srgbClr val="002060"/>
                </a:solidFill>
              </a:rPr>
              <a:t>HUKUK</a:t>
            </a:r>
          </a:p>
        </p:txBody>
      </p:sp>
      <p:sp>
        <p:nvSpPr>
          <p:cNvPr id="3" name="2 İçerik Yer Tutucusu"/>
          <p:cNvSpPr>
            <a:spLocks noGrp="1"/>
          </p:cNvSpPr>
          <p:nvPr>
            <p:ph idx="1"/>
          </p:nvPr>
        </p:nvSpPr>
        <p:spPr/>
        <p:txBody>
          <a:bodyPr>
            <a:normAutofit/>
          </a:bodyPr>
          <a:lstStyle/>
          <a:p>
            <a:r>
              <a:rPr lang="tr-TR" dirty="0"/>
              <a:t>ANAYASA HUKUKU (4)</a:t>
            </a:r>
          </a:p>
          <a:p>
            <a:pPr algn="just"/>
            <a:r>
              <a:rPr lang="tr-TR" dirty="0"/>
              <a:t>İDARE HUKUKU (4)</a:t>
            </a:r>
          </a:p>
          <a:p>
            <a:pPr algn="just"/>
            <a:r>
              <a:rPr lang="tr-TR" dirty="0"/>
              <a:t>İDARİ YARGILAMA USULÜ HUKUKU (2)</a:t>
            </a:r>
          </a:p>
          <a:p>
            <a:pPr algn="just"/>
            <a:r>
              <a:rPr lang="tr-TR" dirty="0"/>
              <a:t>MEDENİ HUKUK (6)</a:t>
            </a:r>
          </a:p>
          <a:p>
            <a:pPr algn="just"/>
            <a:r>
              <a:rPr lang="tr-TR" dirty="0"/>
              <a:t>BORÇLAR HUKUKU (6)</a:t>
            </a:r>
          </a:p>
          <a:p>
            <a:pPr algn="just"/>
            <a:r>
              <a:rPr lang="tr-TR" dirty="0"/>
              <a:t>CEZA HUKUKU (6)</a:t>
            </a:r>
          </a:p>
          <a:p>
            <a:pPr algn="just"/>
            <a:r>
              <a:rPr lang="tr-TR" dirty="0"/>
              <a:t>TİCARET HUKUKU (6)</a:t>
            </a:r>
          </a:p>
          <a:p>
            <a:pPr algn="just"/>
            <a:r>
              <a:rPr lang="tr-TR" dirty="0"/>
              <a:t>İCRA VE İFLAS HUKUKU (6)</a:t>
            </a:r>
          </a:p>
          <a:p>
            <a:pPr algn="just"/>
            <a:endParaRPr lang="tr-TR" dirty="0"/>
          </a:p>
        </p:txBody>
      </p:sp>
    </p:spTree>
    <p:extLst>
      <p:ext uri="{BB962C8B-B14F-4D97-AF65-F5344CB8AC3E}">
        <p14:creationId xmlns:p14="http://schemas.microsoft.com/office/powerpoint/2010/main" val="3748177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BAŞARI TÜRLERİ</a:t>
            </a:r>
          </a:p>
        </p:txBody>
      </p:sp>
      <p:sp>
        <p:nvSpPr>
          <p:cNvPr id="3" name="İçerik Yer Tutucusu 2"/>
          <p:cNvSpPr>
            <a:spLocks noGrp="1"/>
          </p:cNvSpPr>
          <p:nvPr>
            <p:ph idx="1"/>
          </p:nvPr>
        </p:nvSpPr>
        <p:spPr/>
        <p:txBody>
          <a:bodyPr/>
          <a:lstStyle/>
          <a:p>
            <a:pPr lvl="0"/>
            <a:r>
              <a:rPr lang="tr-TR" dirty="0"/>
              <a:t>HAYAT BAŞARISI</a:t>
            </a:r>
          </a:p>
          <a:p>
            <a:endParaRPr lang="tr-TR" dirty="0"/>
          </a:p>
        </p:txBody>
      </p:sp>
      <p:pic>
        <p:nvPicPr>
          <p:cNvPr id="2052" name="Picture 4" descr="C:\Users\iibf\Desktop\SUNUM İÇİN KÜÇÜK RESİMLER\indir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4710" y="1340768"/>
            <a:ext cx="2705100" cy="168592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iibf\Desktop\SUNUM İÇİN KÜÇÜK RESİMLER\indir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4073665"/>
            <a:ext cx="2200275" cy="245167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iibf\Desktop\SUNUM İÇİN KÜÇÜK RESİMLER\indir (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3026693"/>
            <a:ext cx="5616624" cy="3498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71120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188640"/>
            <a:ext cx="8363272" cy="792088"/>
          </a:xfrm>
        </p:spPr>
        <p:txBody>
          <a:bodyPr>
            <a:normAutofit fontScale="90000"/>
          </a:bodyPr>
          <a:lstStyle/>
          <a:p>
            <a:r>
              <a:rPr lang="tr-TR" dirty="0">
                <a:solidFill>
                  <a:srgbClr val="002060"/>
                </a:solidFill>
              </a:rPr>
              <a:t>KAYNAKLAR</a:t>
            </a:r>
            <a:endParaRPr lang="tr-TR" dirty="0"/>
          </a:p>
        </p:txBody>
      </p:sp>
      <p:sp>
        <p:nvSpPr>
          <p:cNvPr id="3" name="2 İçerik Yer Tutucusu"/>
          <p:cNvSpPr>
            <a:spLocks noGrp="1"/>
          </p:cNvSpPr>
          <p:nvPr>
            <p:ph idx="1"/>
          </p:nvPr>
        </p:nvSpPr>
        <p:spPr>
          <a:xfrm>
            <a:off x="251520" y="1124744"/>
            <a:ext cx="8435280" cy="5544616"/>
          </a:xfrm>
        </p:spPr>
        <p:txBody>
          <a:bodyPr>
            <a:normAutofit/>
          </a:bodyPr>
          <a:lstStyle/>
          <a:p>
            <a:r>
              <a:rPr lang="tr-TR" dirty="0"/>
              <a:t>Anayasa ve İdare Hukuku : İkinci Sayfa Yayınları , Zehra ODYAKMAZ ve Murat Yayınları</a:t>
            </a:r>
          </a:p>
          <a:p>
            <a:r>
              <a:rPr lang="tr-TR" dirty="0"/>
              <a:t>İdari Yargılama Usulü Hukuku : İkinci Sayfa Yayınları , Zehra ODYAKMAZ ve Murat Yayınları</a:t>
            </a:r>
          </a:p>
          <a:p>
            <a:pPr algn="just"/>
            <a:r>
              <a:rPr lang="tr-TR" dirty="0"/>
              <a:t>Medeni Hukuk : Bilge </a:t>
            </a:r>
            <a:r>
              <a:rPr lang="tr-TR" dirty="0" err="1"/>
              <a:t>Öztan</a:t>
            </a:r>
            <a:r>
              <a:rPr lang="tr-TR" dirty="0"/>
              <a:t> , İkinci sayfa Yayınları ve Savaş Yayınları</a:t>
            </a:r>
          </a:p>
          <a:p>
            <a:pPr algn="just"/>
            <a:r>
              <a:rPr lang="tr-TR" dirty="0"/>
              <a:t>Borçlar Hukuku : Safa </a:t>
            </a:r>
            <a:r>
              <a:rPr lang="tr-TR" dirty="0" err="1"/>
              <a:t>Reisoğlu</a:t>
            </a:r>
            <a:r>
              <a:rPr lang="tr-TR" dirty="0"/>
              <a:t> , İkinci sayfa Yayınları ve Savaş Yayınları</a:t>
            </a:r>
          </a:p>
          <a:p>
            <a:pPr algn="just"/>
            <a:r>
              <a:rPr lang="tr-TR" dirty="0"/>
              <a:t>Ceza Hukuku : İkinci sayfa Yayınları ve Savaş Yayınları</a:t>
            </a:r>
          </a:p>
          <a:p>
            <a:pPr algn="just"/>
            <a:r>
              <a:rPr lang="tr-TR" dirty="0"/>
              <a:t>Ticaret Hukuku : İkinci sayfa Yayınları ve Savaş Yayınları</a:t>
            </a:r>
          </a:p>
          <a:p>
            <a:pPr algn="just"/>
            <a:r>
              <a:rPr lang="tr-TR" dirty="0"/>
              <a:t>İcra ve İflas Hukuku : İkinci sayfa Yayınları ve Savaş Yayınları</a:t>
            </a:r>
          </a:p>
          <a:p>
            <a:pPr algn="just"/>
            <a:endParaRPr lang="tr-TR" dirty="0"/>
          </a:p>
          <a:p>
            <a:pPr algn="just"/>
            <a:endParaRPr lang="tr-TR" dirty="0"/>
          </a:p>
        </p:txBody>
      </p:sp>
    </p:spTree>
    <p:extLst>
      <p:ext uri="{BB962C8B-B14F-4D97-AF65-F5344CB8AC3E}">
        <p14:creationId xmlns:p14="http://schemas.microsoft.com/office/powerpoint/2010/main" val="21150026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548680"/>
            <a:ext cx="8363272" cy="5775920"/>
          </a:xfrm>
        </p:spPr>
        <p:txBody>
          <a:bodyPr>
            <a:normAutofit/>
          </a:bodyPr>
          <a:lstStyle/>
          <a:p>
            <a:r>
              <a:rPr lang="tr-TR" dirty="0"/>
              <a:t>THEMİS , Savaş Yayınları (Çözümlü Soru Bankası)</a:t>
            </a:r>
          </a:p>
          <a:p>
            <a:r>
              <a:rPr lang="tr-TR" dirty="0"/>
              <a:t>DÖNÜŞÜM , Savaş Yayınları (Çözümlü Çıkmış Soru Bankası)</a:t>
            </a:r>
          </a:p>
          <a:p>
            <a:r>
              <a:rPr lang="tr-TR" dirty="0"/>
              <a:t>Murat Yayınları (Kaynak Kitap ve Soru Bankası)</a:t>
            </a:r>
          </a:p>
          <a:p>
            <a:pPr>
              <a:buNone/>
            </a:pPr>
            <a:endParaRPr lang="tr-TR" dirty="0"/>
          </a:p>
        </p:txBody>
      </p:sp>
    </p:spTree>
    <p:extLst>
      <p:ext uri="{BB962C8B-B14F-4D97-AF65-F5344CB8AC3E}">
        <p14:creationId xmlns:p14="http://schemas.microsoft.com/office/powerpoint/2010/main" val="21167779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764704"/>
            <a:ext cx="8334098" cy="1008112"/>
          </a:xfrm>
        </p:spPr>
        <p:txBody>
          <a:bodyPr>
            <a:noAutofit/>
          </a:bodyPr>
          <a:lstStyle/>
          <a:p>
            <a:pPr lvl="0"/>
            <a:r>
              <a:rPr lang="tr-TR" sz="5400" dirty="0">
                <a:solidFill>
                  <a:srgbClr val="002060"/>
                </a:solidFill>
              </a:rPr>
              <a:t>MUHASEBE</a:t>
            </a:r>
          </a:p>
        </p:txBody>
      </p:sp>
      <p:sp>
        <p:nvSpPr>
          <p:cNvPr id="3" name="2 İçerik Yer Tutucusu"/>
          <p:cNvSpPr>
            <a:spLocks noGrp="1"/>
          </p:cNvSpPr>
          <p:nvPr>
            <p:ph idx="1"/>
          </p:nvPr>
        </p:nvSpPr>
        <p:spPr>
          <a:xfrm>
            <a:off x="611560" y="2060848"/>
            <a:ext cx="8075240" cy="4263752"/>
          </a:xfrm>
        </p:spPr>
        <p:txBody>
          <a:bodyPr>
            <a:normAutofit/>
          </a:bodyPr>
          <a:lstStyle/>
          <a:p>
            <a:r>
              <a:rPr lang="tr-TR" dirty="0"/>
              <a:t>GENEL MUHASEBE (28)</a:t>
            </a:r>
          </a:p>
          <a:p>
            <a:r>
              <a:rPr lang="tr-TR" dirty="0"/>
              <a:t>MALİYET MUHASEBESİ (2)</a:t>
            </a:r>
          </a:p>
          <a:p>
            <a:r>
              <a:rPr lang="tr-TR" dirty="0"/>
              <a:t>MALİ TABLOLAR ANALİZİ (6)</a:t>
            </a:r>
          </a:p>
          <a:p>
            <a:r>
              <a:rPr lang="tr-TR" dirty="0"/>
              <a:t>TİCARİ ARİTMETİK (4)</a:t>
            </a:r>
          </a:p>
          <a:p>
            <a:endParaRPr lang="tr-TR" dirty="0"/>
          </a:p>
        </p:txBody>
      </p:sp>
    </p:spTree>
    <p:extLst>
      <p:ext uri="{BB962C8B-B14F-4D97-AF65-F5344CB8AC3E}">
        <p14:creationId xmlns:p14="http://schemas.microsoft.com/office/powerpoint/2010/main" val="9240515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836712"/>
            <a:ext cx="8262090" cy="1224136"/>
          </a:xfrm>
        </p:spPr>
        <p:txBody>
          <a:bodyPr>
            <a:normAutofit/>
          </a:bodyPr>
          <a:lstStyle/>
          <a:p>
            <a:r>
              <a:rPr lang="tr-TR" dirty="0">
                <a:solidFill>
                  <a:srgbClr val="002060"/>
                </a:solidFill>
              </a:rPr>
              <a:t>KAYNAKLAR</a:t>
            </a:r>
            <a:endParaRPr lang="tr-TR" dirty="0"/>
          </a:p>
        </p:txBody>
      </p:sp>
      <p:sp>
        <p:nvSpPr>
          <p:cNvPr id="3" name="2 İçerik Yer Tutucusu"/>
          <p:cNvSpPr>
            <a:spLocks noGrp="1"/>
          </p:cNvSpPr>
          <p:nvPr>
            <p:ph idx="1"/>
          </p:nvPr>
        </p:nvSpPr>
        <p:spPr>
          <a:xfrm>
            <a:off x="467544" y="2420888"/>
            <a:ext cx="8219256" cy="3903712"/>
          </a:xfrm>
        </p:spPr>
        <p:txBody>
          <a:bodyPr>
            <a:normAutofit/>
          </a:bodyPr>
          <a:lstStyle/>
          <a:p>
            <a:pPr>
              <a:buFont typeface="Arial" pitchFamily="34" charset="0"/>
              <a:buChar char="•"/>
            </a:pPr>
            <a:r>
              <a:rPr lang="tr-TR" dirty="0"/>
              <a:t>Orhan SEVİLENGÜL (Ders Kitabı ve Soru Bankası)</a:t>
            </a:r>
          </a:p>
          <a:p>
            <a:pPr>
              <a:buFont typeface="Arial" pitchFamily="34" charset="0"/>
              <a:buChar char="•"/>
            </a:pPr>
            <a:r>
              <a:rPr lang="tr-TR" dirty="0"/>
              <a:t>Ercan BEYAZITLI (Çözümlü Monografiler)</a:t>
            </a:r>
          </a:p>
          <a:p>
            <a:pPr>
              <a:buFont typeface="Arial" pitchFamily="34" charset="0"/>
              <a:buChar char="•"/>
            </a:pPr>
            <a:r>
              <a:rPr lang="tr-TR" dirty="0"/>
              <a:t>İkinci sayfa Yayınları (Çözümlü Çıkmış Soru Bankası)</a:t>
            </a:r>
          </a:p>
          <a:p>
            <a:pPr>
              <a:buFont typeface="Arial" pitchFamily="34" charset="0"/>
              <a:buChar char="•"/>
            </a:pPr>
            <a:r>
              <a:rPr lang="tr-TR" dirty="0"/>
              <a:t>Murat Yayınları (Kaynak Kitap ve Soru Bankası)</a:t>
            </a:r>
          </a:p>
          <a:p>
            <a:pPr>
              <a:buFont typeface="Arial" pitchFamily="34" charset="0"/>
              <a:buChar char="•"/>
            </a:pPr>
            <a:endParaRPr lang="tr-TR" dirty="0"/>
          </a:p>
          <a:p>
            <a:pPr>
              <a:buFont typeface="Courier New" pitchFamily="49" charset="0"/>
              <a:buChar char="o"/>
            </a:pPr>
            <a:endParaRPr lang="tr-TR" dirty="0"/>
          </a:p>
        </p:txBody>
      </p:sp>
    </p:spTree>
    <p:extLst>
      <p:ext uri="{BB962C8B-B14F-4D97-AF65-F5344CB8AC3E}">
        <p14:creationId xmlns:p14="http://schemas.microsoft.com/office/powerpoint/2010/main" val="8428462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404664"/>
            <a:ext cx="8335238" cy="936104"/>
          </a:xfrm>
        </p:spPr>
        <p:txBody>
          <a:bodyPr>
            <a:normAutofit/>
          </a:bodyPr>
          <a:lstStyle/>
          <a:p>
            <a:r>
              <a:rPr lang="tr-TR" dirty="0">
                <a:solidFill>
                  <a:srgbClr val="002060"/>
                </a:solidFill>
              </a:rPr>
              <a:t>KAMU YÖNETİMİ</a:t>
            </a:r>
          </a:p>
        </p:txBody>
      </p:sp>
      <p:sp>
        <p:nvSpPr>
          <p:cNvPr id="3" name="2 İçerik Yer Tutucusu"/>
          <p:cNvSpPr>
            <a:spLocks noGrp="1"/>
          </p:cNvSpPr>
          <p:nvPr>
            <p:ph idx="1"/>
          </p:nvPr>
        </p:nvSpPr>
        <p:spPr/>
        <p:txBody>
          <a:bodyPr>
            <a:normAutofit/>
          </a:bodyPr>
          <a:lstStyle/>
          <a:p>
            <a:r>
              <a:rPr lang="tr-TR" dirty="0"/>
              <a:t>YÖNETİM BİLİMLERİ (6)</a:t>
            </a:r>
          </a:p>
          <a:p>
            <a:r>
              <a:rPr lang="tr-TR" dirty="0"/>
              <a:t>SİYASET BİLİMİ (6)</a:t>
            </a:r>
          </a:p>
          <a:p>
            <a:r>
              <a:rPr lang="tr-TR" dirty="0"/>
              <a:t>TÜRK SİYASAL HAYATI (4)</a:t>
            </a:r>
          </a:p>
          <a:p>
            <a:r>
              <a:rPr lang="tr-TR" dirty="0"/>
              <a:t>SOSYOLOJİ (2)</a:t>
            </a:r>
          </a:p>
          <a:p>
            <a:r>
              <a:rPr lang="tr-TR" dirty="0"/>
              <a:t>KENTLEŞME VE ÇEVRE  SORUNLARI (6)</a:t>
            </a:r>
          </a:p>
          <a:p>
            <a:r>
              <a:rPr lang="tr-TR" dirty="0"/>
              <a:t>ANAYASA HUKUKU (6)</a:t>
            </a:r>
          </a:p>
          <a:p>
            <a:r>
              <a:rPr lang="tr-TR" dirty="0"/>
              <a:t>YÖNETİM HUKUKU (6)</a:t>
            </a:r>
          </a:p>
          <a:p>
            <a:r>
              <a:rPr lang="tr-TR" dirty="0"/>
              <a:t>HUKUK (4)</a:t>
            </a:r>
          </a:p>
          <a:p>
            <a:endParaRPr lang="tr-TR" dirty="0"/>
          </a:p>
        </p:txBody>
      </p:sp>
    </p:spTree>
    <p:extLst>
      <p:ext uri="{BB962C8B-B14F-4D97-AF65-F5344CB8AC3E}">
        <p14:creationId xmlns:p14="http://schemas.microsoft.com/office/powerpoint/2010/main" val="14796223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62090" cy="1224136"/>
          </a:xfrm>
        </p:spPr>
        <p:txBody>
          <a:bodyPr>
            <a:normAutofit/>
          </a:bodyPr>
          <a:lstStyle/>
          <a:p>
            <a:r>
              <a:rPr lang="tr-TR" dirty="0">
                <a:solidFill>
                  <a:srgbClr val="002060"/>
                </a:solidFill>
              </a:rPr>
              <a:t>KAYNAKLAR</a:t>
            </a:r>
            <a:endParaRPr lang="tr-TR" dirty="0"/>
          </a:p>
        </p:txBody>
      </p:sp>
      <p:sp>
        <p:nvSpPr>
          <p:cNvPr id="3" name="2 İçerik Yer Tutucusu"/>
          <p:cNvSpPr>
            <a:spLocks noGrp="1"/>
          </p:cNvSpPr>
          <p:nvPr>
            <p:ph idx="1"/>
          </p:nvPr>
        </p:nvSpPr>
        <p:spPr/>
        <p:txBody>
          <a:bodyPr>
            <a:normAutofit/>
          </a:bodyPr>
          <a:lstStyle/>
          <a:p>
            <a:pPr lvl="0"/>
            <a:r>
              <a:rPr lang="tr-TR" dirty="0"/>
              <a:t>Ahmet NOHUTÇU , Savaş Yayınları</a:t>
            </a:r>
          </a:p>
          <a:p>
            <a:pPr lvl="0"/>
            <a:r>
              <a:rPr lang="tr-TR" dirty="0"/>
              <a:t>İkinci Sayfa , Çözümlü Soru Bankası ve Çıkmış Sorular</a:t>
            </a:r>
          </a:p>
          <a:p>
            <a:pPr lvl="0"/>
            <a:endParaRPr lang="tr-TR" dirty="0"/>
          </a:p>
        </p:txBody>
      </p:sp>
    </p:spTree>
    <p:extLst>
      <p:ext uri="{BB962C8B-B14F-4D97-AF65-F5344CB8AC3E}">
        <p14:creationId xmlns:p14="http://schemas.microsoft.com/office/powerpoint/2010/main" val="25468734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262090" cy="1152128"/>
          </a:xfrm>
        </p:spPr>
        <p:txBody>
          <a:bodyPr>
            <a:normAutofit/>
          </a:bodyPr>
          <a:lstStyle/>
          <a:p>
            <a:r>
              <a:rPr lang="tr-TR" dirty="0">
                <a:solidFill>
                  <a:srgbClr val="002060"/>
                </a:solidFill>
              </a:rPr>
              <a:t>GENEL TAVSİYELER</a:t>
            </a:r>
          </a:p>
        </p:txBody>
      </p:sp>
      <p:sp>
        <p:nvSpPr>
          <p:cNvPr id="3" name="2 İçerik Yer Tutucusu"/>
          <p:cNvSpPr>
            <a:spLocks noGrp="1"/>
          </p:cNvSpPr>
          <p:nvPr>
            <p:ph idx="1"/>
          </p:nvPr>
        </p:nvSpPr>
        <p:spPr/>
        <p:txBody>
          <a:bodyPr>
            <a:normAutofit/>
          </a:bodyPr>
          <a:lstStyle/>
          <a:p>
            <a:r>
              <a:rPr lang="tr-TR" dirty="0"/>
              <a:t>Murat, Karacan, Yükseliş, Yargı Dershanelerinin yayınları ve Savaş, İkinci sayfa yayınları temel ve güvenilebilir yayın merkezleridir.</a:t>
            </a:r>
          </a:p>
          <a:p>
            <a:endParaRPr lang="tr-TR" dirty="0"/>
          </a:p>
          <a:p>
            <a:r>
              <a:rPr lang="tr-TR" dirty="0"/>
              <a:t>ÖSYM </a:t>
            </a:r>
            <a:r>
              <a:rPr lang="tr-TR" dirty="0" err="1"/>
              <a:t>nin</a:t>
            </a:r>
            <a:r>
              <a:rPr lang="tr-TR" dirty="0"/>
              <a:t> çıkmış sınav soruları bolca çözülmeli, sınav sorularına aşinalık kazanılmalı, teknik ve taktiği keşfedilmeli.</a:t>
            </a:r>
          </a:p>
          <a:p>
            <a:endParaRPr lang="tr-TR" dirty="0"/>
          </a:p>
        </p:txBody>
      </p:sp>
    </p:spTree>
    <p:extLst>
      <p:ext uri="{BB962C8B-B14F-4D97-AF65-F5344CB8AC3E}">
        <p14:creationId xmlns:p14="http://schemas.microsoft.com/office/powerpoint/2010/main" val="27538961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ÜNİVERSİTE EĞİTİMİ BOYUNCA</a:t>
            </a:r>
          </a:p>
        </p:txBody>
      </p:sp>
      <p:sp>
        <p:nvSpPr>
          <p:cNvPr id="3" name="2 İçerik Yer Tutucusu"/>
          <p:cNvSpPr>
            <a:spLocks noGrp="1"/>
          </p:cNvSpPr>
          <p:nvPr>
            <p:ph idx="1"/>
          </p:nvPr>
        </p:nvSpPr>
        <p:spPr>
          <a:xfrm>
            <a:off x="457200" y="1935480"/>
            <a:ext cx="8507288" cy="4922520"/>
          </a:xfrm>
        </p:spPr>
        <p:txBody>
          <a:bodyPr>
            <a:normAutofit fontScale="92500"/>
          </a:bodyPr>
          <a:lstStyle/>
          <a:p>
            <a:r>
              <a:rPr lang="tr-TR" dirty="0"/>
              <a:t>Lisans Derslerinin yanında öncelikle çok iyi bir günlük ders çalışma planı yapılmalı, </a:t>
            </a:r>
          </a:p>
          <a:p>
            <a:r>
              <a:rPr lang="tr-TR" b="1" dirty="0"/>
              <a:t>Geleceğiniz söz konusu olduğu için bu çalışmaya yeterince zaman ayrılmalıdır. Sosyal medya gibi zaman tuzakları sınırlandırılmalı veya durdurulmalıdır.  </a:t>
            </a:r>
          </a:p>
          <a:p>
            <a:r>
              <a:rPr lang="tr-TR" dirty="0"/>
              <a:t>Ders çalışma, </a:t>
            </a:r>
            <a:r>
              <a:rPr lang="tr-TR" b="1" dirty="0"/>
              <a:t>eğlence</a:t>
            </a:r>
            <a:r>
              <a:rPr lang="tr-TR" dirty="0"/>
              <a:t> veya oyun haline getirilmelidir. </a:t>
            </a:r>
          </a:p>
          <a:p>
            <a:r>
              <a:rPr lang="tr-TR" dirty="0"/>
              <a:t>Derslerinizdeki konu anlatımının ardından hemen sıcağı sıcağına o </a:t>
            </a:r>
            <a:r>
              <a:rPr lang="tr-TR" b="1" dirty="0"/>
              <a:t>konu ile ilgili çıkmış sınav soruları </a:t>
            </a:r>
            <a:r>
              <a:rPr lang="tr-TR" dirty="0"/>
              <a:t>çözülmeli ve kavramların ne kadar anlaşıldığı ölçülmeli, konu ile ilgili sorularda çok hata yapılıyorsa konunun tamamına değil de sadece yanlış yapılan sorulara odaklanacak şekilde kısa konu tekrarı yapılmalıdır.</a:t>
            </a:r>
          </a:p>
          <a:p>
            <a:pPr>
              <a:buNone/>
            </a:pPr>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solidFill>
                  <a:srgbClr val="FF0000"/>
                </a:solidFill>
              </a:rPr>
              <a:t>YAZ AYLARI</a:t>
            </a:r>
            <a:r>
              <a:rPr lang="tr-TR" dirty="0"/>
              <a:t> KESİNLİKLE BOŞ GEÇİRİLMEMELİDİR.</a:t>
            </a:r>
          </a:p>
          <a:p>
            <a:endParaRPr lang="tr-TR" dirty="0"/>
          </a:p>
          <a:p>
            <a:r>
              <a:rPr lang="tr-TR" dirty="0"/>
              <a:t>YAZ DÖNEMİ İÇİN PLAN YAPILMALIDIR.</a:t>
            </a:r>
          </a:p>
          <a:p>
            <a:endParaRPr lang="tr-TR" dirty="0"/>
          </a:p>
          <a:p>
            <a:r>
              <a:rPr lang="tr-TR" dirty="0"/>
              <a:t>İNGİLİZCE SEVİYENİZİN İLERLETİLMESİ ÇOK ÖNEMLİDİR.</a:t>
            </a:r>
          </a:p>
          <a:p>
            <a:endParaRPr lang="tr-TR" dirty="0"/>
          </a:p>
          <a:p>
            <a:r>
              <a:rPr lang="tr-TR" dirty="0"/>
              <a:t>YAZ DÖNEMİNDE MUHASEBE BÜROSUNDA, İNSAN KAYNAKLARI VEYA PAZARLAMA GİBİ BÖLÜMLERDE ÇALIŞMAK SİZE ÇOK ŞEY KATAR. </a:t>
            </a:r>
          </a:p>
          <a:p>
            <a:endParaRPr lang="tr-TR" dirty="0"/>
          </a:p>
          <a:p>
            <a:endParaRPr lang="tr-TR" dirty="0"/>
          </a:p>
        </p:txBody>
      </p:sp>
    </p:spTree>
    <p:extLst>
      <p:ext uri="{BB962C8B-B14F-4D97-AF65-F5344CB8AC3E}">
        <p14:creationId xmlns:p14="http://schemas.microsoft.com/office/powerpoint/2010/main" val="38196964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2492896"/>
            <a:ext cx="7813576" cy="707504"/>
          </a:xfrm>
        </p:spPr>
        <p:txBody>
          <a:bodyPr>
            <a:normAutofit fontScale="90000"/>
          </a:bodyPr>
          <a:lstStyle/>
          <a:p>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rPr>
              <a:t>ÖZEL SEKTÖRDE KARİYER İMKANLARI</a:t>
            </a: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Alt Başlık"/>
          <p:cNvSpPr>
            <a:spLocks noGrp="1"/>
          </p:cNvSpPr>
          <p:nvPr>
            <p:ph type="subTitle" idx="1"/>
          </p:nvPr>
        </p:nvSpPr>
        <p:spPr/>
        <p:txBody>
          <a:bodyPr>
            <a:normAutofit/>
          </a:bodyPr>
          <a:lstStyle/>
          <a:p>
            <a:r>
              <a:rPr lang="tr-TR" dirty="0"/>
              <a:t> </a:t>
            </a:r>
          </a:p>
          <a:p>
            <a:endParaRPr lang="tr-TR" dirty="0"/>
          </a:p>
        </p:txBody>
      </p:sp>
      <p:pic>
        <p:nvPicPr>
          <p:cNvPr id="12290" name="Picture 2" descr="http://photos-g.ak.fbcdn.net/hphotos-ak-snc3/hs088.snc3/15539_163993174665_163991144665_2571243_3412163_s.jpg"/>
          <p:cNvPicPr>
            <a:picLocks noChangeAspect="1" noChangeArrowheads="1"/>
          </p:cNvPicPr>
          <p:nvPr/>
        </p:nvPicPr>
        <p:blipFill>
          <a:blip r:embed="rId2" cstate="print"/>
          <a:srcRect/>
          <a:stretch>
            <a:fillRect/>
          </a:stretch>
        </p:blipFill>
        <p:spPr bwMode="auto">
          <a:xfrm>
            <a:off x="4929190" y="3786190"/>
            <a:ext cx="1238250" cy="962025"/>
          </a:xfrm>
          <a:prstGeom prst="rect">
            <a:avLst/>
          </a:prstGeom>
          <a:noFill/>
        </p:spPr>
      </p:pic>
    </p:spTree>
    <p:extLst>
      <p:ext uri="{BB962C8B-B14F-4D97-AF65-F5344CB8AC3E}">
        <p14:creationId xmlns:p14="http://schemas.microsoft.com/office/powerpoint/2010/main" val="168009801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0240B3-A43A-CC7B-DC30-978B111215D2}"/>
              </a:ext>
            </a:extLst>
          </p:cNvPr>
          <p:cNvSpPr>
            <a:spLocks noGrp="1"/>
          </p:cNvSpPr>
          <p:nvPr>
            <p:ph type="title"/>
          </p:nvPr>
        </p:nvSpPr>
        <p:spPr/>
        <p:txBody>
          <a:bodyPr/>
          <a:lstStyle/>
          <a:p>
            <a:r>
              <a:rPr lang="tr-TR" dirty="0"/>
              <a:t>BAŞARI TÜRLERİ</a:t>
            </a:r>
          </a:p>
        </p:txBody>
      </p:sp>
      <p:sp>
        <p:nvSpPr>
          <p:cNvPr id="3" name="İçerik Yer Tutucusu 2">
            <a:extLst>
              <a:ext uri="{FF2B5EF4-FFF2-40B4-BE49-F238E27FC236}">
                <a16:creationId xmlns:a16="http://schemas.microsoft.com/office/drawing/2014/main" id="{7181E78B-3A78-7BD2-4AB9-C8A3F52E20EF}"/>
              </a:ext>
            </a:extLst>
          </p:cNvPr>
          <p:cNvSpPr>
            <a:spLocks noGrp="1"/>
          </p:cNvSpPr>
          <p:nvPr>
            <p:ph idx="1"/>
          </p:nvPr>
        </p:nvSpPr>
        <p:spPr/>
        <p:txBody>
          <a:bodyPr/>
          <a:lstStyle/>
          <a:p>
            <a:r>
              <a:rPr lang="tr-TR" dirty="0"/>
              <a:t>DERS VE OKUL BAŞARISI MESLEK VE İŞ BAŞARISINA DÖNÜŞTÜĞÜ SÜRECE DEĞERLİ OLACAKTIR. </a:t>
            </a:r>
          </a:p>
          <a:p>
            <a:endParaRPr lang="tr-TR" dirty="0"/>
          </a:p>
          <a:p>
            <a:r>
              <a:rPr lang="tr-TR" dirty="0"/>
              <a:t>MESLEK VE İŞ BAŞARISI DA HAYAT BAŞARISINA DÖNÜŞTÜĞÜ SÜRECE DEĞERLİ OLACAKTIR. </a:t>
            </a:r>
          </a:p>
          <a:p>
            <a:endParaRPr lang="tr-TR" dirty="0"/>
          </a:p>
          <a:p>
            <a:r>
              <a:rPr lang="tr-TR" dirty="0"/>
              <a:t>İNSAN İÇİN EN ÖNEMLİ BAŞARI TÜRÜ HAYAT BAŞARISIDIR. İNSANLAR HAYATLARINDA BAŞARILI VE  MUTLU OLMAK İÇİN ÇALIŞIRLAR.</a:t>
            </a:r>
          </a:p>
        </p:txBody>
      </p:sp>
    </p:spTree>
    <p:extLst>
      <p:ext uri="{BB962C8B-B14F-4D97-AF65-F5344CB8AC3E}">
        <p14:creationId xmlns:p14="http://schemas.microsoft.com/office/powerpoint/2010/main" val="29085121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ÖZEL SEKTÖRÜN MANTIĞI</a:t>
            </a:r>
          </a:p>
        </p:txBody>
      </p:sp>
      <p:sp>
        <p:nvSpPr>
          <p:cNvPr id="3" name="İçerik Yer Tutucusu 2"/>
          <p:cNvSpPr>
            <a:spLocks noGrp="1"/>
          </p:cNvSpPr>
          <p:nvPr>
            <p:ph idx="1"/>
          </p:nvPr>
        </p:nvSpPr>
        <p:spPr/>
        <p:txBody>
          <a:bodyPr>
            <a:normAutofit fontScale="92500" lnSpcReduction="20000"/>
          </a:bodyPr>
          <a:lstStyle/>
          <a:p>
            <a:endParaRPr lang="tr-TR" dirty="0"/>
          </a:p>
          <a:p>
            <a:r>
              <a:rPr lang="tr-TR" dirty="0"/>
              <a:t>ÖZEL SEKTÖRDE PERSONELİN KURUMUNA KATKILARI ÇOK ÖNEMLİDİR. ÇOK PARA KAZANMAK İSTEYEN KURUMUNA ÇOK PARA KAZANDIRMAK ZORUNDADIR.  </a:t>
            </a:r>
          </a:p>
          <a:p>
            <a:endParaRPr lang="tr-TR" dirty="0"/>
          </a:p>
          <a:p>
            <a:r>
              <a:rPr lang="tr-TR" dirty="0"/>
              <a:t>KURUMUNA PARA KAZANDIRAMAYAN KİŞİLER ÖZEL SEKTÖRDE İSTİHDAM EDİLMEZ. </a:t>
            </a:r>
          </a:p>
          <a:p>
            <a:endParaRPr lang="tr-TR" dirty="0"/>
          </a:p>
          <a:p>
            <a:r>
              <a:rPr lang="tr-TR" dirty="0"/>
              <a:t>ÇALIŞTIĞIMIZ İŞLETMEYE PARA KAZANDIRMANIN YOLU KENDİMİZİ GELİŞTİRMEK VE NİTELİKLİ OLMAKLA MÜMKÜNDÜR. </a:t>
            </a:r>
          </a:p>
          <a:p>
            <a:endParaRPr lang="tr-TR" dirty="0"/>
          </a:p>
        </p:txBody>
      </p:sp>
    </p:spTree>
    <p:extLst>
      <p:ext uri="{BB962C8B-B14F-4D97-AF65-F5344CB8AC3E}">
        <p14:creationId xmlns:p14="http://schemas.microsoft.com/office/powerpoint/2010/main" val="16726485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200000"/>
              </a:lnSpc>
            </a:pPr>
            <a:r>
              <a:rPr lang="tr-TR" dirty="0">
                <a:solidFill>
                  <a:srgbClr val="FF0000"/>
                </a:solidFill>
              </a:rPr>
              <a:t>REKABET </a:t>
            </a:r>
            <a:r>
              <a:rPr lang="tr-TR" dirty="0"/>
              <a:t>….PİYASANIN ACIMASIZ REKABETİNE KARŞI DURABİLECEĞİNİZ VE HATTA ÖNE GEÇEBİLECEĞİNİZ TEK BİR REÇETE VAR ..O DA </a:t>
            </a:r>
            <a:r>
              <a:rPr lang="tr-TR" dirty="0">
                <a:solidFill>
                  <a:srgbClr val="FF0000"/>
                </a:solidFill>
              </a:rPr>
              <a:t>BİLGİ</a:t>
            </a:r>
            <a:r>
              <a:rPr lang="tr-TR" dirty="0"/>
              <a:t> DİR.</a:t>
            </a:r>
          </a:p>
        </p:txBody>
      </p:sp>
    </p:spTree>
    <p:extLst>
      <p:ext uri="{BB962C8B-B14F-4D97-AF65-F5344CB8AC3E}">
        <p14:creationId xmlns:p14="http://schemas.microsoft.com/office/powerpoint/2010/main" val="39472426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YABANCI DİLİN ÖNEMİ </a:t>
            </a:r>
          </a:p>
        </p:txBody>
      </p:sp>
      <p:sp>
        <p:nvSpPr>
          <p:cNvPr id="3" name="İçerik Yer Tutucusu 2"/>
          <p:cNvSpPr>
            <a:spLocks noGrp="1"/>
          </p:cNvSpPr>
          <p:nvPr>
            <p:ph idx="1"/>
          </p:nvPr>
        </p:nvSpPr>
        <p:spPr/>
        <p:txBody>
          <a:bodyPr/>
          <a:lstStyle/>
          <a:p>
            <a:r>
              <a:rPr lang="tr-TR" dirty="0"/>
              <a:t>KİŞİNİN YALNIZCA YABANCI BİR DİLİ KONUŞABİLİYOR OLMASI BAŞLIBAŞINA  İŞ İMKANI OLUŞTURUR. </a:t>
            </a:r>
          </a:p>
          <a:p>
            <a:endParaRPr lang="tr-TR" dirty="0"/>
          </a:p>
          <a:p>
            <a:r>
              <a:rPr lang="tr-TR" dirty="0"/>
              <a:t>HERHANGİ BİR MESLEĞİ OLMAYAN VE İŞLETMECİLİKLE İLGİSİ OLMAYAN KİŞİLER BİLE YALNIZCA BİLDİKLERİ YABANCI SAYESİNDE BİR İŞE VE GELİRE ULAŞIRLAR.</a:t>
            </a:r>
          </a:p>
          <a:p>
            <a:endParaRPr lang="tr-TR" dirty="0"/>
          </a:p>
          <a:p>
            <a:endParaRPr lang="tr-TR" dirty="0"/>
          </a:p>
        </p:txBody>
      </p:sp>
    </p:spTree>
    <p:extLst>
      <p:ext uri="{BB962C8B-B14F-4D97-AF65-F5344CB8AC3E}">
        <p14:creationId xmlns:p14="http://schemas.microsoft.com/office/powerpoint/2010/main" val="27370553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KÜRESELLEŞEN DÜNYA</a:t>
            </a:r>
          </a:p>
        </p:txBody>
      </p:sp>
      <p:sp>
        <p:nvSpPr>
          <p:cNvPr id="3" name="İçerik Yer Tutucusu 2"/>
          <p:cNvSpPr>
            <a:spLocks noGrp="1"/>
          </p:cNvSpPr>
          <p:nvPr>
            <p:ph idx="1"/>
          </p:nvPr>
        </p:nvSpPr>
        <p:spPr/>
        <p:txBody>
          <a:bodyPr/>
          <a:lstStyle/>
          <a:p>
            <a:r>
              <a:rPr lang="tr-TR" dirty="0"/>
              <a:t>ARTIK KÜÇÜK İŞLETMELER BİLE İTHALAT VE İHRACAT YAPIYOR. </a:t>
            </a:r>
          </a:p>
          <a:p>
            <a:endParaRPr lang="tr-TR" dirty="0"/>
          </a:p>
          <a:p>
            <a:r>
              <a:rPr lang="tr-TR" dirty="0"/>
              <a:t>BÖYLE BİR İŞ DÜNYASINDA YABANCI BİR DİLİ KONUŞAMAMAK BÜYÜK BİR EKSİKLİK OLUR. </a:t>
            </a:r>
          </a:p>
        </p:txBody>
      </p:sp>
    </p:spTree>
    <p:extLst>
      <p:ext uri="{BB962C8B-B14F-4D97-AF65-F5344CB8AC3E}">
        <p14:creationId xmlns:p14="http://schemas.microsoft.com/office/powerpoint/2010/main" val="16672182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Kendi Kendimize İngilizce Çalışmak İçin internet adresleri</a:t>
            </a:r>
          </a:p>
        </p:txBody>
      </p:sp>
      <p:sp>
        <p:nvSpPr>
          <p:cNvPr id="3" name="İçerik Yer Tutucusu 2"/>
          <p:cNvSpPr>
            <a:spLocks noGrp="1"/>
          </p:cNvSpPr>
          <p:nvPr>
            <p:ph idx="1"/>
          </p:nvPr>
        </p:nvSpPr>
        <p:spPr/>
        <p:txBody>
          <a:bodyPr>
            <a:normAutofit fontScale="25000" lnSpcReduction="20000"/>
          </a:bodyPr>
          <a:lstStyle/>
          <a:p>
            <a:r>
              <a:rPr lang="tr-TR" sz="7200" u="sng" dirty="0">
                <a:hlinkClick r:id="rId2"/>
              </a:rPr>
              <a:t>http://ide.yok.gov.tr</a:t>
            </a:r>
            <a:r>
              <a:rPr lang="tr-TR" sz="7200" dirty="0"/>
              <a:t> </a:t>
            </a:r>
          </a:p>
          <a:p>
            <a:r>
              <a:rPr lang="tr-TR" sz="7200" dirty="0"/>
              <a:t> </a:t>
            </a:r>
          </a:p>
          <a:p>
            <a:r>
              <a:rPr lang="tr-TR" sz="7200" u="sng" dirty="0">
                <a:hlinkClick r:id="rId3"/>
              </a:rPr>
              <a:t>www.teachingenglish.org.uk</a:t>
            </a:r>
            <a:endParaRPr lang="tr-TR" sz="7200" dirty="0"/>
          </a:p>
          <a:p>
            <a:r>
              <a:rPr lang="tr-TR" sz="7200" dirty="0"/>
              <a:t> </a:t>
            </a:r>
          </a:p>
          <a:p>
            <a:r>
              <a:rPr lang="tr-TR" sz="7200" u="sng" dirty="0">
                <a:hlinkClick r:id="rId4"/>
              </a:rPr>
              <a:t>www.wordtest.com</a:t>
            </a:r>
            <a:endParaRPr lang="tr-TR" sz="7200" dirty="0"/>
          </a:p>
          <a:p>
            <a:r>
              <a:rPr lang="tr-TR" sz="7200" dirty="0"/>
              <a:t> </a:t>
            </a:r>
          </a:p>
          <a:p>
            <a:r>
              <a:rPr lang="tr-TR" sz="7200" u="sng" dirty="0">
                <a:hlinkClick r:id="rId5"/>
              </a:rPr>
              <a:t>www.ccc.commnet.edu/grammar</a:t>
            </a:r>
            <a:r>
              <a:rPr lang="tr-TR" sz="7200" dirty="0"/>
              <a:t> </a:t>
            </a:r>
          </a:p>
          <a:p>
            <a:r>
              <a:rPr lang="tr-TR" sz="7200" dirty="0"/>
              <a:t> </a:t>
            </a:r>
          </a:p>
          <a:p>
            <a:r>
              <a:rPr lang="tr-TR" sz="7200" u="sng" dirty="0">
                <a:hlinkClick r:id="rId6"/>
              </a:rPr>
              <a:t>www.esl.about.com</a:t>
            </a:r>
            <a:r>
              <a:rPr lang="tr-TR" sz="7200" dirty="0"/>
              <a:t>   </a:t>
            </a:r>
          </a:p>
          <a:p>
            <a:r>
              <a:rPr lang="tr-TR" sz="7200" dirty="0"/>
              <a:t> </a:t>
            </a:r>
          </a:p>
          <a:p>
            <a:r>
              <a:rPr lang="tr-TR" sz="7200" u="sng" dirty="0">
                <a:hlinkClick r:id="rId7"/>
              </a:rPr>
              <a:t>www.lngq.com</a:t>
            </a:r>
            <a:r>
              <a:rPr lang="tr-TR" sz="7200" dirty="0"/>
              <a:t> </a:t>
            </a:r>
          </a:p>
          <a:p>
            <a:r>
              <a:rPr lang="tr-TR" sz="7200" dirty="0"/>
              <a:t> </a:t>
            </a:r>
          </a:p>
          <a:p>
            <a:r>
              <a:rPr lang="tr-TR" sz="7200" u="sng" dirty="0">
                <a:hlinkClick r:id="rId8"/>
              </a:rPr>
              <a:t>www.livemocha.com/users/register</a:t>
            </a:r>
            <a:r>
              <a:rPr lang="tr-TR" sz="7200" dirty="0"/>
              <a:t> </a:t>
            </a:r>
          </a:p>
          <a:p>
            <a:r>
              <a:rPr lang="tr-TR" sz="7200" dirty="0"/>
              <a:t> </a:t>
            </a:r>
          </a:p>
          <a:p>
            <a:r>
              <a:rPr lang="tr-TR" sz="7200" u="sng" dirty="0">
                <a:hlinkClick r:id="rId9"/>
              </a:rPr>
              <a:t>www.rosettastone.eu</a:t>
            </a:r>
            <a:r>
              <a:rPr lang="tr-TR" sz="7200" dirty="0"/>
              <a:t> </a:t>
            </a:r>
          </a:p>
          <a:p>
            <a:r>
              <a:rPr lang="tr-TR" dirty="0"/>
              <a:t> </a:t>
            </a:r>
          </a:p>
        </p:txBody>
      </p:sp>
    </p:spTree>
    <p:extLst>
      <p:ext uri="{BB962C8B-B14F-4D97-AF65-F5344CB8AC3E}">
        <p14:creationId xmlns:p14="http://schemas.microsoft.com/office/powerpoint/2010/main" val="8098674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u="sng" dirty="0">
                <a:hlinkClick r:id="rId2"/>
              </a:rPr>
              <a:t>www.busuu.com/enc</a:t>
            </a:r>
            <a:r>
              <a:rPr lang="tr-TR" dirty="0"/>
              <a:t> </a:t>
            </a:r>
          </a:p>
          <a:p>
            <a:r>
              <a:rPr lang="tr-TR" dirty="0"/>
              <a:t> </a:t>
            </a:r>
          </a:p>
          <a:p>
            <a:r>
              <a:rPr lang="tr-TR" u="sng" dirty="0">
                <a:hlinkClick r:id="rId3"/>
              </a:rPr>
              <a:t>http://learnenglish.britishcouncil.org/en/</a:t>
            </a:r>
            <a:endParaRPr lang="tr-TR" dirty="0"/>
          </a:p>
          <a:p>
            <a:r>
              <a:rPr lang="tr-TR" dirty="0"/>
              <a:t> </a:t>
            </a:r>
          </a:p>
          <a:p>
            <a:r>
              <a:rPr lang="tr-TR" u="sng" dirty="0">
                <a:hlinkClick r:id="rId4"/>
              </a:rPr>
              <a:t>www.ekolayingilizce.com/index1.htm</a:t>
            </a:r>
            <a:endParaRPr lang="tr-TR" dirty="0"/>
          </a:p>
          <a:p>
            <a:r>
              <a:rPr lang="tr-TR" dirty="0"/>
              <a:t> </a:t>
            </a:r>
          </a:p>
          <a:p>
            <a:r>
              <a:rPr lang="tr-TR" dirty="0">
                <a:hlinkClick r:id="rId5"/>
              </a:rPr>
              <a:t>www.ingilizce.be/ingilizce_video.htm</a:t>
            </a:r>
            <a:r>
              <a:rPr lang="tr-TR" dirty="0"/>
              <a:t> </a:t>
            </a:r>
          </a:p>
          <a:p>
            <a:r>
              <a:rPr lang="tr-TR" dirty="0"/>
              <a:t> </a:t>
            </a:r>
          </a:p>
          <a:p>
            <a:r>
              <a:rPr lang="tr-TR" u="sng" dirty="0">
                <a:hlinkClick r:id="rId6"/>
              </a:rPr>
              <a:t>www.learnamericanenglishonline.com</a:t>
            </a:r>
            <a:r>
              <a:rPr lang="tr-TR" dirty="0"/>
              <a:t> </a:t>
            </a:r>
          </a:p>
          <a:p>
            <a:r>
              <a:rPr lang="tr-TR" dirty="0"/>
              <a:t> </a:t>
            </a:r>
          </a:p>
          <a:p>
            <a:r>
              <a:rPr lang="tr-TR" u="sng" dirty="0">
                <a:hlinkClick r:id="rId7"/>
              </a:rPr>
              <a:t>www.learn-english-online-org</a:t>
            </a:r>
            <a:endParaRPr lang="tr-TR" dirty="0"/>
          </a:p>
          <a:p>
            <a:r>
              <a:rPr lang="tr-TR" dirty="0"/>
              <a:t> </a:t>
            </a:r>
          </a:p>
          <a:p>
            <a:r>
              <a:rPr lang="tr-TR" u="sng" dirty="0">
                <a:hlinkClick r:id="rId8"/>
              </a:rPr>
              <a:t>www.vipingilizce.com</a:t>
            </a:r>
            <a:r>
              <a:rPr lang="tr-TR" dirty="0"/>
              <a:t> </a:t>
            </a:r>
          </a:p>
          <a:p>
            <a:r>
              <a:rPr lang="tr-TR" dirty="0"/>
              <a:t> </a:t>
            </a:r>
          </a:p>
          <a:p>
            <a:r>
              <a:rPr lang="tr-TR" u="sng" dirty="0">
                <a:hlinkClick r:id="rId9"/>
              </a:rPr>
              <a:t>http://ydb.bozok.edu.tr</a:t>
            </a:r>
            <a:r>
              <a:rPr lang="tr-TR" dirty="0"/>
              <a:t> </a:t>
            </a:r>
          </a:p>
          <a:p>
            <a:pPr marL="0" indent="0">
              <a:buNone/>
            </a:pPr>
            <a:endParaRPr lang="tr-TR" dirty="0"/>
          </a:p>
          <a:p>
            <a:endParaRPr lang="tr-TR" dirty="0"/>
          </a:p>
        </p:txBody>
      </p:sp>
    </p:spTree>
    <p:extLst>
      <p:ext uri="{BB962C8B-B14F-4D97-AF65-F5344CB8AC3E}">
        <p14:creationId xmlns:p14="http://schemas.microsoft.com/office/powerpoint/2010/main" val="23204759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İngilizcemizi geliştirmek için</a:t>
            </a:r>
          </a:p>
        </p:txBody>
      </p:sp>
      <p:sp>
        <p:nvSpPr>
          <p:cNvPr id="3" name="İçerik Yer Tutucusu 2"/>
          <p:cNvSpPr>
            <a:spLocks noGrp="1"/>
          </p:cNvSpPr>
          <p:nvPr>
            <p:ph idx="1"/>
          </p:nvPr>
        </p:nvSpPr>
        <p:spPr/>
        <p:txBody>
          <a:bodyPr/>
          <a:lstStyle/>
          <a:p>
            <a:endParaRPr lang="tr-TR" dirty="0"/>
          </a:p>
          <a:p>
            <a:r>
              <a:rPr lang="tr-TR" dirty="0"/>
              <a:t>WORK AND TRAVEL SİSTEMİNDEN YARARLANARAK ABD NE GİTMEK MÜMKÜNDÜR. </a:t>
            </a:r>
          </a:p>
          <a:p>
            <a:endParaRPr lang="tr-TR" dirty="0"/>
          </a:p>
          <a:p>
            <a:endParaRPr lang="tr-TR" dirty="0"/>
          </a:p>
          <a:p>
            <a:r>
              <a:rPr lang="tr-TR" dirty="0"/>
              <a:t>ERASMUS PROGRAMINDAN YARARLANARAK AVRUPA ÜLKELERİNE GİTMEK MÜMKÜNDÜR.</a:t>
            </a:r>
          </a:p>
          <a:p>
            <a:endParaRPr lang="tr-TR" dirty="0"/>
          </a:p>
        </p:txBody>
      </p:sp>
    </p:spTree>
    <p:extLst>
      <p:ext uri="{BB962C8B-B14F-4D97-AF65-F5344CB8AC3E}">
        <p14:creationId xmlns:p14="http://schemas.microsoft.com/office/powerpoint/2010/main" val="4206287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BİLGİSAYAR BİLGİSİNİN ÖNEMİ</a:t>
            </a:r>
          </a:p>
        </p:txBody>
      </p:sp>
      <p:sp>
        <p:nvSpPr>
          <p:cNvPr id="3" name="İçerik Yer Tutucusu 2"/>
          <p:cNvSpPr>
            <a:spLocks noGrp="1"/>
          </p:cNvSpPr>
          <p:nvPr>
            <p:ph idx="1"/>
          </p:nvPr>
        </p:nvSpPr>
        <p:spPr/>
        <p:txBody>
          <a:bodyPr/>
          <a:lstStyle/>
          <a:p>
            <a:r>
              <a:rPr lang="tr-TR" dirty="0"/>
              <a:t>BİLGİSAYAR UZMANI OLARAK ÇALIŞMA İMKANLARI GENİŞTİR. </a:t>
            </a:r>
          </a:p>
          <a:p>
            <a:endParaRPr lang="tr-TR" dirty="0"/>
          </a:p>
          <a:p>
            <a:endParaRPr lang="tr-TR" dirty="0"/>
          </a:p>
          <a:p>
            <a:r>
              <a:rPr lang="tr-TR" dirty="0"/>
              <a:t>PAKET PROGRAMLARI KULLANABİLMEK (WORD, EXCEL, LOGO) ÖZELLİKLE EXCEL ÇOK İŞİNİZE YARAR.</a:t>
            </a:r>
          </a:p>
          <a:p>
            <a:endParaRPr lang="tr-TR" dirty="0"/>
          </a:p>
          <a:p>
            <a:endParaRPr lang="tr-TR" dirty="0"/>
          </a:p>
          <a:p>
            <a:endParaRPr lang="tr-TR" dirty="0"/>
          </a:p>
        </p:txBody>
      </p:sp>
    </p:spTree>
    <p:extLst>
      <p:ext uri="{BB962C8B-B14F-4D97-AF65-F5344CB8AC3E}">
        <p14:creationId xmlns:p14="http://schemas.microsoft.com/office/powerpoint/2010/main" val="324863812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1 Başlık"/>
          <p:cNvSpPr>
            <a:spLocks noGrp="1"/>
          </p:cNvSpPr>
          <p:nvPr>
            <p:ph type="title"/>
          </p:nvPr>
        </p:nvSpPr>
        <p:spPr>
          <a:xfrm>
            <a:off x="395288" y="333375"/>
            <a:ext cx="8229600" cy="1143000"/>
          </a:xfrm>
        </p:spPr>
        <p:txBody>
          <a:bodyPr/>
          <a:lstStyle/>
          <a:p>
            <a:r>
              <a:rPr lang="tr-TR" dirty="0"/>
              <a:t>MUHASEBE PROGRAMLARI</a:t>
            </a:r>
          </a:p>
        </p:txBody>
      </p:sp>
      <p:sp>
        <p:nvSpPr>
          <p:cNvPr id="31746" name="2 İçerik Yer Tutucusu"/>
          <p:cNvSpPr>
            <a:spLocks noGrp="1"/>
          </p:cNvSpPr>
          <p:nvPr>
            <p:ph idx="1"/>
          </p:nvPr>
        </p:nvSpPr>
        <p:spPr>
          <a:xfrm>
            <a:off x="457200" y="1341438"/>
            <a:ext cx="8229600" cy="4983162"/>
          </a:xfrm>
        </p:spPr>
        <p:txBody>
          <a:bodyPr/>
          <a:lstStyle/>
          <a:p>
            <a:r>
              <a:rPr lang="tr-TR" dirty="0"/>
              <a:t>LUCA				</a:t>
            </a:r>
          </a:p>
          <a:p>
            <a:r>
              <a:rPr lang="tr-TR" dirty="0"/>
              <a:t>ESP</a:t>
            </a:r>
          </a:p>
          <a:p>
            <a:r>
              <a:rPr lang="tr-TR" dirty="0"/>
              <a:t>WINNER</a:t>
            </a:r>
          </a:p>
          <a:p>
            <a:r>
              <a:rPr lang="tr-TR" dirty="0"/>
              <a:t>ETA-ETA SQL</a:t>
            </a:r>
          </a:p>
          <a:p>
            <a:r>
              <a:rPr lang="tr-TR" dirty="0"/>
              <a:t>DATASOFT</a:t>
            </a:r>
          </a:p>
          <a:p>
            <a:r>
              <a:rPr lang="tr-TR" dirty="0"/>
              <a:t>NETSIS</a:t>
            </a:r>
          </a:p>
          <a:p>
            <a:r>
              <a:rPr lang="tr-TR" dirty="0"/>
              <a:t>LOGO-GO</a:t>
            </a:r>
          </a:p>
          <a:p>
            <a:pPr marL="0" indent="0">
              <a:buNone/>
            </a:pPr>
            <a:r>
              <a:rPr lang="tr-TR" dirty="0"/>
              <a:t> </a:t>
            </a:r>
          </a:p>
          <a:p>
            <a:pPr>
              <a:buFont typeface="Wingdings 2" pitchFamily="18" charset="2"/>
              <a:buNone/>
            </a:pPr>
            <a:r>
              <a:rPr lang="tr-TR" dirty="0"/>
              <a:t> </a:t>
            </a:r>
          </a:p>
        </p:txBody>
      </p:sp>
      <p:pic>
        <p:nvPicPr>
          <p:cNvPr id="31747" name="irc_mi" descr="http://img6.mynet.com/ha7/fin/teknoloji.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851275" y="1557338"/>
            <a:ext cx="4457700" cy="316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334059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MEVZUATA HAKİM OLMAK</a:t>
            </a:r>
          </a:p>
        </p:txBody>
      </p:sp>
      <p:sp>
        <p:nvSpPr>
          <p:cNvPr id="3" name="İçerik Yer Tutucusu 2"/>
          <p:cNvSpPr>
            <a:spLocks noGrp="1"/>
          </p:cNvSpPr>
          <p:nvPr>
            <p:ph idx="1"/>
          </p:nvPr>
        </p:nvSpPr>
        <p:spPr/>
        <p:txBody>
          <a:bodyPr/>
          <a:lstStyle/>
          <a:p>
            <a:pPr>
              <a:lnSpc>
                <a:spcPct val="200000"/>
              </a:lnSpc>
            </a:pPr>
            <a:r>
              <a:rPr lang="tr-TR" dirty="0"/>
              <a:t>İŞİNİZDE BAŞARILI OLABİLMEK İÇİN KENDİ MESLEĞİNİZLE İLGİLİ </a:t>
            </a:r>
            <a:r>
              <a:rPr lang="tr-TR" dirty="0">
                <a:solidFill>
                  <a:srgbClr val="FF0000"/>
                </a:solidFill>
              </a:rPr>
              <a:t>MEVZUATI </a:t>
            </a:r>
            <a:r>
              <a:rPr lang="tr-TR" dirty="0"/>
              <a:t>ÇOK İYİ BİLMENİZ GEREKİYOR.</a:t>
            </a:r>
          </a:p>
        </p:txBody>
      </p:sp>
    </p:spTree>
    <p:extLst>
      <p:ext uri="{BB962C8B-B14F-4D97-AF65-F5344CB8AC3E}">
        <p14:creationId xmlns:p14="http://schemas.microsoft.com/office/powerpoint/2010/main" val="1813119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785926"/>
            <a:ext cx="7813576" cy="1414474"/>
          </a:xfrm>
        </p:spPr>
        <p:txBody>
          <a:bodyPr>
            <a:normAutofit fontScale="90000"/>
          </a:bodyPr>
          <a:lstStyle/>
          <a:p>
            <a:pPr algn="l"/>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t>BAŞARI SIRLARI</a:t>
            </a: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Alt Başlık"/>
          <p:cNvSpPr>
            <a:spLocks noGrp="1"/>
          </p:cNvSpPr>
          <p:nvPr>
            <p:ph type="subTitle" idx="1"/>
          </p:nvPr>
        </p:nvSpPr>
        <p:spPr/>
        <p:txBody>
          <a:bodyPr>
            <a:normAutofit/>
          </a:bodyPr>
          <a:lstStyle/>
          <a:p>
            <a:r>
              <a:rPr lang="tr-TR" dirty="0"/>
              <a:t> </a:t>
            </a:r>
          </a:p>
          <a:p>
            <a:endParaRPr lang="tr-TR" dirty="0"/>
          </a:p>
        </p:txBody>
      </p:sp>
      <p:pic>
        <p:nvPicPr>
          <p:cNvPr id="12290" name="Picture 2" descr="http://photos-g.ak.fbcdn.net/hphotos-ak-snc3/hs088.snc3/15539_163993174665_163991144665_2571243_3412163_s.jpg"/>
          <p:cNvPicPr>
            <a:picLocks noChangeAspect="1" noChangeArrowheads="1"/>
          </p:cNvPicPr>
          <p:nvPr/>
        </p:nvPicPr>
        <p:blipFill>
          <a:blip r:embed="rId2" cstate="print"/>
          <a:srcRect/>
          <a:stretch>
            <a:fillRect/>
          </a:stretch>
        </p:blipFill>
        <p:spPr bwMode="auto">
          <a:xfrm>
            <a:off x="4929190" y="3786190"/>
            <a:ext cx="1238250" cy="962025"/>
          </a:xfrm>
          <a:prstGeom prst="rect">
            <a:avLst/>
          </a:prstGeom>
          <a:noFill/>
        </p:spPr>
      </p:pic>
    </p:spTree>
    <p:extLst>
      <p:ext uri="{BB962C8B-B14F-4D97-AF65-F5344CB8AC3E}">
        <p14:creationId xmlns:p14="http://schemas.microsoft.com/office/powerpoint/2010/main" val="3349727351"/>
      </p:ext>
    </p:extLst>
  </p:cSld>
  <p:clrMapOvr>
    <a:masterClrMapping/>
  </p:clrMapOvr>
  <p:transition>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288" y="0"/>
            <a:ext cx="8229600" cy="6396038"/>
          </a:xfrm>
        </p:spPr>
        <p:txBody>
          <a:bodyPr>
            <a:normAutofit fontScale="92500" lnSpcReduction="10000"/>
          </a:bodyPr>
          <a:lstStyle/>
          <a:p>
            <a:pPr marL="274320" indent="-274320" fontAlgn="auto">
              <a:spcAft>
                <a:spcPts val="0"/>
              </a:spcAft>
              <a:buClr>
                <a:schemeClr val="accent3"/>
              </a:buClr>
              <a:buFont typeface="Wingdings 2"/>
              <a:buChar char=""/>
              <a:defRPr/>
            </a:pPr>
            <a:r>
              <a:rPr lang="tr-TR" dirty="0"/>
              <a:t> </a:t>
            </a:r>
          </a:p>
          <a:p>
            <a:pPr marL="274320" indent="-274320" fontAlgn="auto">
              <a:spcAft>
                <a:spcPts val="0"/>
              </a:spcAft>
              <a:buClr>
                <a:schemeClr val="accent3"/>
              </a:buClr>
              <a:buFont typeface="Wingdings 2"/>
              <a:buChar char=""/>
              <a:defRPr/>
            </a:pPr>
            <a:r>
              <a:rPr lang="tr-TR" dirty="0"/>
              <a:t>213  VUK(Vergi Usul Kanunu)		</a:t>
            </a:r>
          </a:p>
          <a:p>
            <a:pPr marL="274320" indent="-274320" fontAlgn="auto">
              <a:spcAft>
                <a:spcPts val="0"/>
              </a:spcAft>
              <a:buClr>
                <a:schemeClr val="accent3"/>
              </a:buClr>
              <a:buFont typeface="Wingdings 2"/>
              <a:buChar char=""/>
              <a:defRPr/>
            </a:pPr>
            <a:r>
              <a:rPr lang="tr-TR" dirty="0"/>
              <a:t>3065 KDV (Katma Değer Kanunu)</a:t>
            </a:r>
          </a:p>
          <a:p>
            <a:pPr marL="274320" indent="-274320" fontAlgn="auto">
              <a:spcAft>
                <a:spcPts val="0"/>
              </a:spcAft>
              <a:buClr>
                <a:schemeClr val="accent3"/>
              </a:buClr>
              <a:buFont typeface="Wingdings 2"/>
              <a:buChar char=""/>
              <a:defRPr/>
            </a:pPr>
            <a:r>
              <a:rPr lang="tr-TR" dirty="0"/>
              <a:t>193 GVK(Gelir Vergisi Kanunu)</a:t>
            </a:r>
          </a:p>
          <a:p>
            <a:pPr marL="274320" indent="-274320" fontAlgn="auto">
              <a:spcAft>
                <a:spcPts val="0"/>
              </a:spcAft>
              <a:buClr>
                <a:schemeClr val="accent3"/>
              </a:buClr>
              <a:buFont typeface="Wingdings 2"/>
              <a:buChar char=""/>
              <a:defRPr/>
            </a:pPr>
            <a:r>
              <a:rPr lang="tr-TR" dirty="0"/>
              <a:t>5520 KVK(Kurumlar Vergisi Kanunu)</a:t>
            </a:r>
          </a:p>
          <a:p>
            <a:pPr marL="274320" indent="-274320" fontAlgn="auto">
              <a:spcAft>
                <a:spcPts val="0"/>
              </a:spcAft>
              <a:buClr>
                <a:schemeClr val="accent3"/>
              </a:buClr>
              <a:buFont typeface="Wingdings 2"/>
              <a:buChar char=""/>
              <a:defRPr/>
            </a:pPr>
            <a:r>
              <a:rPr lang="tr-TR" dirty="0"/>
              <a:t>6102 TTK(Yeni Türk Ticaret Kanunu</a:t>
            </a:r>
          </a:p>
          <a:p>
            <a:pPr marL="274320" indent="-274320" fontAlgn="auto">
              <a:spcAft>
                <a:spcPts val="0"/>
              </a:spcAft>
              <a:buClr>
                <a:schemeClr val="accent3"/>
              </a:buClr>
              <a:buFont typeface="Wingdings 2"/>
              <a:buChar char=""/>
              <a:defRPr/>
            </a:pPr>
            <a:r>
              <a:rPr lang="tr-TR" dirty="0"/>
              <a:t>(UFRS / TMS)</a:t>
            </a:r>
          </a:p>
          <a:p>
            <a:pPr marL="274320" indent="-274320" fontAlgn="auto">
              <a:spcAft>
                <a:spcPts val="0"/>
              </a:spcAft>
              <a:buClr>
                <a:schemeClr val="accent3"/>
              </a:buClr>
              <a:buFont typeface="Wingdings 2"/>
              <a:buChar char=""/>
              <a:defRPr/>
            </a:pPr>
            <a:r>
              <a:rPr lang="tr-TR" dirty="0"/>
              <a:t>6098 BORÇLAR Kanunu</a:t>
            </a:r>
          </a:p>
          <a:p>
            <a:pPr marL="274320" indent="-274320" fontAlgn="auto">
              <a:spcAft>
                <a:spcPts val="0"/>
              </a:spcAft>
              <a:buClr>
                <a:schemeClr val="accent3"/>
              </a:buClr>
              <a:buFont typeface="Wingdings 2"/>
              <a:buChar char=""/>
              <a:defRPr/>
            </a:pPr>
            <a:r>
              <a:rPr lang="tr-TR" dirty="0"/>
              <a:t>1475-4857 İş Kanunları</a:t>
            </a:r>
          </a:p>
          <a:p>
            <a:pPr marL="274320" indent="-274320" fontAlgn="auto">
              <a:spcAft>
                <a:spcPts val="0"/>
              </a:spcAft>
              <a:buClr>
                <a:schemeClr val="accent3"/>
              </a:buClr>
              <a:buFont typeface="Wingdings 2"/>
              <a:buChar char=""/>
              <a:defRPr/>
            </a:pPr>
            <a:r>
              <a:rPr lang="tr-TR" dirty="0"/>
              <a:t>5510 SGK (Sosyal Güvenlik Kanunu</a:t>
            </a:r>
          </a:p>
          <a:p>
            <a:pPr marL="274320" indent="-274320" fontAlgn="auto">
              <a:spcAft>
                <a:spcPts val="0"/>
              </a:spcAft>
              <a:buClr>
                <a:schemeClr val="accent3"/>
              </a:buClr>
              <a:buFont typeface="Wingdings 2"/>
              <a:buChar char=""/>
              <a:defRPr/>
            </a:pPr>
            <a:r>
              <a:rPr lang="tr-TR" dirty="0"/>
              <a:t>(SGK Teşvikleri)</a:t>
            </a:r>
          </a:p>
          <a:p>
            <a:pPr marL="274320" indent="-274320" fontAlgn="auto">
              <a:spcAft>
                <a:spcPts val="0"/>
              </a:spcAft>
              <a:buClr>
                <a:schemeClr val="accent3"/>
              </a:buClr>
              <a:buFont typeface="Wingdings 2"/>
              <a:buChar char=""/>
              <a:defRPr/>
            </a:pPr>
            <a:r>
              <a:rPr lang="tr-TR" dirty="0"/>
              <a:t>2547 YÖK (Yüksek Öğretim Kanunu-56 madde)</a:t>
            </a:r>
          </a:p>
          <a:p>
            <a:pPr marL="274320" indent="-274320" fontAlgn="auto">
              <a:spcAft>
                <a:spcPts val="0"/>
              </a:spcAft>
              <a:buClr>
                <a:schemeClr val="accent3"/>
              </a:buClr>
              <a:buFont typeface="Wingdings 2"/>
              <a:buChar char=""/>
              <a:defRPr/>
            </a:pPr>
            <a:r>
              <a:rPr lang="tr-TR" dirty="0"/>
              <a:t>6183 AATHK(Amme Alacakları Tahsil Hakkındaki Kanun</a:t>
            </a:r>
          </a:p>
          <a:p>
            <a:pPr marL="274320" indent="-274320" fontAlgn="auto">
              <a:spcAft>
                <a:spcPts val="0"/>
              </a:spcAft>
              <a:buClr>
                <a:schemeClr val="accent3"/>
              </a:buClr>
              <a:buFont typeface="Wingdings 2"/>
              <a:buChar char=""/>
              <a:defRPr/>
            </a:pPr>
            <a:r>
              <a:rPr lang="tr-TR" dirty="0"/>
              <a:t>7338 Veraset ve İntikal Vergisi Kanunu</a:t>
            </a:r>
          </a:p>
          <a:p>
            <a:pPr marL="274320" indent="-274320" fontAlgn="auto">
              <a:spcAft>
                <a:spcPts val="0"/>
              </a:spcAft>
              <a:buClr>
                <a:schemeClr val="accent3"/>
              </a:buClr>
              <a:buFont typeface="Wingdings 2"/>
              <a:buChar char=""/>
              <a:defRPr/>
            </a:pPr>
            <a:r>
              <a:rPr lang="tr-TR" dirty="0"/>
              <a:t>3568 SMMM / YMM Kanunu</a:t>
            </a:r>
          </a:p>
          <a:p>
            <a:pPr marL="274320" indent="-274320" fontAlgn="auto">
              <a:spcAft>
                <a:spcPts val="0"/>
              </a:spcAft>
              <a:buClr>
                <a:schemeClr val="accent3"/>
              </a:buClr>
              <a:buFont typeface="Wingdings 2"/>
              <a:buChar char=""/>
              <a:defRPr/>
            </a:pPr>
            <a:endParaRPr lang="tr-TR" dirty="0"/>
          </a:p>
        </p:txBody>
      </p:sp>
      <p:pic>
        <p:nvPicPr>
          <p:cNvPr id="22530" name="Resim 1" descr="C:\Program Files\Common Files\Microsoft Shared\Clipart\cagcat50\BS00554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1500" y="908050"/>
            <a:ext cx="34925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19903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500"/>
              <a:t> </a:t>
            </a:r>
            <a:br>
              <a:rPr lang="tr-TR" sz="4500"/>
            </a:br>
            <a:r>
              <a:rPr lang="tr-TR" sz="4500" b="1" i="1" u="sng"/>
              <a:t>YARARLI SİTELER</a:t>
            </a:r>
            <a:br>
              <a:rPr lang="tr-TR" sz="4500" b="1" i="1" u="sng"/>
            </a:br>
            <a:endParaRPr lang="tr-TR" sz="4500"/>
          </a:p>
        </p:txBody>
      </p:sp>
      <p:sp>
        <p:nvSpPr>
          <p:cNvPr id="3" name="2 İçerik Yer Tutucusu"/>
          <p:cNvSpPr>
            <a:spLocks noGrp="1"/>
          </p:cNvSpPr>
          <p:nvPr>
            <p:ph idx="1"/>
          </p:nvPr>
        </p:nvSpPr>
        <p:spPr>
          <a:xfrm>
            <a:off x="457200" y="1125538"/>
            <a:ext cx="8229600" cy="5199062"/>
          </a:xfrm>
          <a:ln>
            <a:solidFill>
              <a:srgbClr val="FF0000"/>
            </a:solidFill>
          </a:ln>
        </p:spPr>
        <p:txBody>
          <a:bodyPr>
            <a:normAutofit/>
          </a:bodyPr>
          <a:lstStyle/>
          <a:p>
            <a:pPr>
              <a:lnSpc>
                <a:spcPct val="80000"/>
              </a:lnSpc>
            </a:pPr>
            <a:r>
              <a:rPr lang="tr-TR" sz="1800" u="sng" dirty="0">
                <a:solidFill>
                  <a:schemeClr val="accent2"/>
                </a:solidFill>
              </a:rPr>
              <a:t> www.gib.gov.tr</a:t>
            </a:r>
            <a:endParaRPr lang="tr-TR" sz="1800" dirty="0">
              <a:solidFill>
                <a:schemeClr val="accent2"/>
              </a:solidFill>
            </a:endParaRPr>
          </a:p>
          <a:p>
            <a:pPr>
              <a:lnSpc>
                <a:spcPct val="80000"/>
              </a:lnSpc>
            </a:pPr>
            <a:r>
              <a:rPr lang="tr-TR" sz="1800" u="sng" dirty="0">
                <a:solidFill>
                  <a:schemeClr val="accent2"/>
                </a:solidFill>
              </a:rPr>
              <a:t> www.sgk.gov.tr</a:t>
            </a:r>
            <a:endParaRPr lang="tr-TR" sz="1800" dirty="0">
              <a:solidFill>
                <a:schemeClr val="accent2"/>
              </a:solidFill>
            </a:endParaRPr>
          </a:p>
          <a:p>
            <a:pPr>
              <a:lnSpc>
                <a:spcPct val="80000"/>
              </a:lnSpc>
            </a:pPr>
            <a:r>
              <a:rPr lang="tr-TR" sz="1800" u="sng" dirty="0">
                <a:solidFill>
                  <a:schemeClr val="accent2"/>
                </a:solidFill>
              </a:rPr>
              <a:t>www.tbmm.gov.tr</a:t>
            </a:r>
            <a:endParaRPr lang="tr-TR" sz="1800" dirty="0">
              <a:solidFill>
                <a:schemeClr val="accent2"/>
              </a:solidFill>
            </a:endParaRPr>
          </a:p>
          <a:p>
            <a:pPr>
              <a:lnSpc>
                <a:spcPct val="80000"/>
              </a:lnSpc>
            </a:pPr>
            <a:r>
              <a:rPr lang="tr-TR" sz="1800" u="sng" dirty="0">
                <a:solidFill>
                  <a:schemeClr val="accent2"/>
                </a:solidFill>
              </a:rPr>
              <a:t>www.ihale.gov.tr</a:t>
            </a:r>
            <a:endParaRPr lang="tr-TR" sz="1800" dirty="0">
              <a:solidFill>
                <a:schemeClr val="accent2"/>
              </a:solidFill>
            </a:endParaRPr>
          </a:p>
          <a:p>
            <a:pPr>
              <a:lnSpc>
                <a:spcPct val="80000"/>
              </a:lnSpc>
            </a:pPr>
            <a:r>
              <a:rPr lang="tr-TR" sz="1800" u="sng" dirty="0">
                <a:solidFill>
                  <a:schemeClr val="accent2"/>
                </a:solidFill>
              </a:rPr>
              <a:t>www.istanbulsmmmodasi.com.tr</a:t>
            </a:r>
            <a:endParaRPr lang="tr-TR" sz="1800" dirty="0">
              <a:solidFill>
                <a:schemeClr val="accent2"/>
              </a:solidFill>
            </a:endParaRPr>
          </a:p>
          <a:p>
            <a:pPr>
              <a:lnSpc>
                <a:spcPct val="80000"/>
              </a:lnSpc>
            </a:pPr>
            <a:r>
              <a:rPr lang="tr-TR" sz="1800" u="sng" dirty="0">
                <a:solidFill>
                  <a:schemeClr val="accent2"/>
                </a:solidFill>
              </a:rPr>
              <a:t>www.bursa-smmo.org.tr</a:t>
            </a:r>
            <a:endParaRPr lang="tr-TR" sz="1800" dirty="0">
              <a:solidFill>
                <a:schemeClr val="accent2"/>
              </a:solidFill>
            </a:endParaRPr>
          </a:p>
          <a:p>
            <a:pPr>
              <a:lnSpc>
                <a:spcPct val="80000"/>
              </a:lnSpc>
            </a:pPr>
            <a:r>
              <a:rPr lang="tr-TR" sz="1800" u="sng" dirty="0">
                <a:solidFill>
                  <a:schemeClr val="accent2"/>
                </a:solidFill>
              </a:rPr>
              <a:t>www.muhasebetr.com.tr</a:t>
            </a:r>
            <a:endParaRPr lang="tr-TR" sz="1800" dirty="0">
              <a:solidFill>
                <a:schemeClr val="accent2"/>
              </a:solidFill>
            </a:endParaRPr>
          </a:p>
          <a:p>
            <a:pPr>
              <a:lnSpc>
                <a:spcPct val="80000"/>
              </a:lnSpc>
            </a:pPr>
            <a:r>
              <a:rPr lang="tr-TR" sz="1800" u="sng" dirty="0">
                <a:solidFill>
                  <a:schemeClr val="accent2"/>
                </a:solidFill>
              </a:rPr>
              <a:t>www.excel.gen.tr</a:t>
            </a:r>
            <a:endParaRPr lang="tr-TR" sz="1800" dirty="0">
              <a:solidFill>
                <a:schemeClr val="accent2"/>
              </a:solidFill>
            </a:endParaRPr>
          </a:p>
          <a:p>
            <a:pPr>
              <a:lnSpc>
                <a:spcPct val="80000"/>
              </a:lnSpc>
            </a:pPr>
            <a:r>
              <a:rPr lang="tr-TR" sz="1800" u="sng" dirty="0">
                <a:solidFill>
                  <a:schemeClr val="accent2"/>
                </a:solidFill>
              </a:rPr>
              <a:t>www.alomaliye.com.tr</a:t>
            </a:r>
            <a:endParaRPr lang="tr-TR" sz="1800" dirty="0">
              <a:solidFill>
                <a:schemeClr val="accent2"/>
              </a:solidFill>
            </a:endParaRPr>
          </a:p>
          <a:p>
            <a:pPr>
              <a:lnSpc>
                <a:spcPct val="80000"/>
              </a:lnSpc>
            </a:pPr>
            <a:r>
              <a:rPr lang="tr-TR" sz="1800" u="sng" dirty="0">
                <a:solidFill>
                  <a:schemeClr val="accent2"/>
                </a:solidFill>
              </a:rPr>
              <a:t>www.spk.gov.tr</a:t>
            </a:r>
            <a:endParaRPr lang="tr-TR" sz="1800" dirty="0">
              <a:solidFill>
                <a:schemeClr val="accent2"/>
              </a:solidFill>
            </a:endParaRPr>
          </a:p>
          <a:p>
            <a:pPr>
              <a:lnSpc>
                <a:spcPct val="80000"/>
              </a:lnSpc>
            </a:pPr>
            <a:r>
              <a:rPr lang="tr-TR" sz="1800" u="sng" dirty="0">
                <a:solidFill>
                  <a:schemeClr val="accent2"/>
                </a:solidFill>
              </a:rPr>
              <a:t>www.tbb.org.tr </a:t>
            </a:r>
            <a:r>
              <a:rPr lang="tr-TR" sz="1800" dirty="0">
                <a:solidFill>
                  <a:schemeClr val="accent2"/>
                </a:solidFill>
              </a:rPr>
              <a:t>(Bankalar Birliği)</a:t>
            </a:r>
          </a:p>
          <a:p>
            <a:pPr>
              <a:lnSpc>
                <a:spcPct val="80000"/>
              </a:lnSpc>
            </a:pPr>
            <a:r>
              <a:rPr lang="tr-TR" sz="1800" u="sng" dirty="0">
                <a:solidFill>
                  <a:schemeClr val="accent2"/>
                </a:solidFill>
              </a:rPr>
              <a:t>www.bbdk.gov.tr</a:t>
            </a:r>
            <a:endParaRPr lang="tr-TR" sz="1800" dirty="0">
              <a:solidFill>
                <a:schemeClr val="accent2"/>
              </a:solidFill>
            </a:endParaRPr>
          </a:p>
          <a:p>
            <a:pPr>
              <a:lnSpc>
                <a:spcPct val="80000"/>
              </a:lnSpc>
            </a:pPr>
            <a:r>
              <a:rPr lang="tr-TR" sz="1800" u="sng" dirty="0">
                <a:solidFill>
                  <a:schemeClr val="accent2"/>
                </a:solidFill>
              </a:rPr>
              <a:t>www.kgk.gov.tr</a:t>
            </a:r>
            <a:r>
              <a:rPr lang="tr-TR" sz="1800" dirty="0">
                <a:solidFill>
                  <a:schemeClr val="accent2"/>
                </a:solidFill>
              </a:rPr>
              <a:t>(Kamu Gözetim Kurumu)</a:t>
            </a:r>
          </a:p>
          <a:p>
            <a:pPr>
              <a:lnSpc>
                <a:spcPct val="80000"/>
              </a:lnSpc>
            </a:pPr>
            <a:r>
              <a:rPr lang="tr-TR" sz="1800" u="sng" dirty="0">
                <a:solidFill>
                  <a:schemeClr val="accent2"/>
                </a:solidFill>
              </a:rPr>
              <a:t>www.kap.gov.tr</a:t>
            </a:r>
            <a:r>
              <a:rPr lang="tr-TR" sz="1800" dirty="0">
                <a:solidFill>
                  <a:schemeClr val="accent2"/>
                </a:solidFill>
              </a:rPr>
              <a:t>   (Kamuyu Aydınlatma Platformu)</a:t>
            </a:r>
          </a:p>
          <a:p>
            <a:pPr>
              <a:lnSpc>
                <a:spcPct val="80000"/>
              </a:lnSpc>
            </a:pPr>
            <a:r>
              <a:rPr lang="tr-TR" sz="1800" u="sng" dirty="0">
                <a:solidFill>
                  <a:schemeClr val="accent2"/>
                </a:solidFill>
              </a:rPr>
              <a:t>www.ticaretsicil.gov.tr</a:t>
            </a:r>
            <a:endParaRPr lang="tr-TR" sz="1800" dirty="0">
              <a:solidFill>
                <a:schemeClr val="accent2"/>
              </a:solidFill>
            </a:endParaRPr>
          </a:p>
          <a:p>
            <a:pPr>
              <a:lnSpc>
                <a:spcPct val="80000"/>
              </a:lnSpc>
            </a:pPr>
            <a:r>
              <a:rPr lang="tr-TR" sz="1800" u="sng" dirty="0">
                <a:solidFill>
                  <a:schemeClr val="accent2"/>
                </a:solidFill>
              </a:rPr>
              <a:t>www.noterlerbirligi.org.tr</a:t>
            </a:r>
            <a:endParaRPr lang="tr-TR" sz="1800" dirty="0">
              <a:solidFill>
                <a:schemeClr val="accent2"/>
              </a:solidFill>
            </a:endParaRPr>
          </a:p>
          <a:p>
            <a:pPr>
              <a:lnSpc>
                <a:spcPct val="80000"/>
              </a:lnSpc>
            </a:pPr>
            <a:r>
              <a:rPr lang="tr-TR" sz="1800" u="sng" dirty="0">
                <a:solidFill>
                  <a:schemeClr val="accent2"/>
                </a:solidFill>
              </a:rPr>
              <a:t>www.yaklasim.com</a:t>
            </a:r>
            <a:r>
              <a:rPr lang="tr-TR" sz="1800" dirty="0">
                <a:solidFill>
                  <a:schemeClr val="accent2"/>
                </a:solidFill>
              </a:rPr>
              <a:t>   (Yaklaşım Dergisi)</a:t>
            </a:r>
          </a:p>
          <a:p>
            <a:pPr>
              <a:lnSpc>
                <a:spcPct val="80000"/>
              </a:lnSpc>
            </a:pPr>
            <a:endParaRPr lang="tr-TR" sz="1800" dirty="0">
              <a:solidFill>
                <a:schemeClr val="accent2"/>
              </a:solidFill>
            </a:endParaRPr>
          </a:p>
        </p:txBody>
      </p:sp>
      <p:pic>
        <p:nvPicPr>
          <p:cNvPr id="33795" name="Resim 2" descr="C:\Program Files\Common Files\Microsoft Shared\Clipart\cagcat50\BD04972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363" y="1484313"/>
            <a:ext cx="3238500"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19411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785926"/>
            <a:ext cx="7813576" cy="1414474"/>
          </a:xfrm>
        </p:spPr>
        <p:txBody>
          <a:bodyPr>
            <a:normAutofit fontScale="90000"/>
          </a:bodyPr>
          <a:lstStyle/>
          <a:p>
            <a:pPr algn="l"/>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t>GİRİŞİMCİLİK</a:t>
            </a:r>
            <a:br>
              <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tr-TR" b="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Alt Başlık"/>
          <p:cNvSpPr>
            <a:spLocks noGrp="1"/>
          </p:cNvSpPr>
          <p:nvPr>
            <p:ph type="subTitle" idx="1"/>
          </p:nvPr>
        </p:nvSpPr>
        <p:spPr/>
        <p:txBody>
          <a:bodyPr>
            <a:normAutofit/>
          </a:bodyPr>
          <a:lstStyle/>
          <a:p>
            <a:r>
              <a:rPr lang="tr-TR" dirty="0"/>
              <a:t> </a:t>
            </a:r>
          </a:p>
          <a:p>
            <a:endParaRPr lang="tr-TR" dirty="0"/>
          </a:p>
        </p:txBody>
      </p:sp>
      <p:pic>
        <p:nvPicPr>
          <p:cNvPr id="12290" name="Picture 2" descr="http://photos-g.ak.fbcdn.net/hphotos-ak-snc3/hs088.snc3/15539_163993174665_163991144665_2571243_3412163_s.jpg"/>
          <p:cNvPicPr>
            <a:picLocks noChangeAspect="1" noChangeArrowheads="1"/>
          </p:cNvPicPr>
          <p:nvPr/>
        </p:nvPicPr>
        <p:blipFill>
          <a:blip r:embed="rId2" cstate="print"/>
          <a:srcRect/>
          <a:stretch>
            <a:fillRect/>
          </a:stretch>
        </p:blipFill>
        <p:spPr bwMode="auto">
          <a:xfrm>
            <a:off x="4929190" y="3786190"/>
            <a:ext cx="1238250" cy="962025"/>
          </a:xfrm>
          <a:prstGeom prst="rect">
            <a:avLst/>
          </a:prstGeom>
          <a:noFill/>
        </p:spPr>
      </p:pic>
    </p:spTree>
    <p:extLst>
      <p:ext uri="{BB962C8B-B14F-4D97-AF65-F5344CB8AC3E}">
        <p14:creationId xmlns:p14="http://schemas.microsoft.com/office/powerpoint/2010/main" val="2151947079"/>
      </p:ext>
    </p:extLst>
  </p:cSld>
  <p:clrMapOvr>
    <a:masterClrMapping/>
  </p:clrMapOvr>
  <p:transition>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GİRİŞİMCİLİK</a:t>
            </a:r>
          </a:p>
        </p:txBody>
      </p:sp>
      <p:sp>
        <p:nvSpPr>
          <p:cNvPr id="3" name="İçerik Yer Tutucusu 2"/>
          <p:cNvSpPr>
            <a:spLocks noGrp="1"/>
          </p:cNvSpPr>
          <p:nvPr>
            <p:ph idx="1"/>
          </p:nvPr>
        </p:nvSpPr>
        <p:spPr/>
        <p:txBody>
          <a:bodyPr>
            <a:normAutofit/>
          </a:bodyPr>
          <a:lstStyle/>
          <a:p>
            <a:r>
              <a:rPr lang="tr-TR" sz="4000" dirty="0"/>
              <a:t>Girişimcilik bir insanın kendi işini kurması ve kendi adına para kazanmasıdır. </a:t>
            </a:r>
          </a:p>
        </p:txBody>
      </p:sp>
    </p:spTree>
    <p:extLst>
      <p:ext uri="{BB962C8B-B14F-4D97-AF65-F5344CB8AC3E}">
        <p14:creationId xmlns:p14="http://schemas.microsoft.com/office/powerpoint/2010/main" val="77907136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DOĞRU BİLİNEN YANLIŞLAR!</a:t>
            </a:r>
          </a:p>
        </p:txBody>
      </p:sp>
      <p:sp>
        <p:nvSpPr>
          <p:cNvPr id="3" name="İçerik Yer Tutucusu 2"/>
          <p:cNvSpPr>
            <a:spLocks noGrp="1"/>
          </p:cNvSpPr>
          <p:nvPr>
            <p:ph idx="1"/>
          </p:nvPr>
        </p:nvSpPr>
        <p:spPr/>
        <p:txBody>
          <a:bodyPr/>
          <a:lstStyle/>
          <a:p>
            <a:r>
              <a:rPr lang="tr-TR" dirty="0"/>
              <a:t>1. GİRİŞİMCİ OLMAK İÇİN ÇOK PARAYA SAHİP OLMAK GEREKİR</a:t>
            </a:r>
          </a:p>
          <a:p>
            <a:endParaRPr lang="tr-TR" dirty="0"/>
          </a:p>
          <a:p>
            <a:r>
              <a:rPr lang="tr-TR" dirty="0"/>
              <a:t>2. BİREYSEL VEYA KÜÇÜK ÇAPTA İŞ YAPIP PARA KAZMANMAK MÜMKÜN DEĞİLDİR. </a:t>
            </a:r>
          </a:p>
          <a:p>
            <a:endParaRPr lang="tr-TR" dirty="0"/>
          </a:p>
          <a:p>
            <a:r>
              <a:rPr lang="tr-TR" dirty="0"/>
              <a:t>3. GİRİŞİMCİLİK İÇİN EN ÖNEMLİ ŞEY SERMAYEDİR. PARA OLSUN YETER. BAŞKA HİÇBİR ŞEYE GEREK YOKTUR. </a:t>
            </a:r>
          </a:p>
          <a:p>
            <a:endParaRPr lang="tr-TR" dirty="0"/>
          </a:p>
          <a:p>
            <a:endParaRPr lang="tr-TR" dirty="0"/>
          </a:p>
        </p:txBody>
      </p:sp>
    </p:spTree>
    <p:extLst>
      <p:ext uri="{BB962C8B-B14F-4D97-AF65-F5344CB8AC3E}">
        <p14:creationId xmlns:p14="http://schemas.microsoft.com/office/powerpoint/2010/main" val="199075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GİRİŞİMCİLİK</a:t>
            </a:r>
          </a:p>
        </p:txBody>
      </p:sp>
      <p:sp>
        <p:nvSpPr>
          <p:cNvPr id="3" name="İçerik Yer Tutucusu 2"/>
          <p:cNvSpPr>
            <a:spLocks noGrp="1"/>
          </p:cNvSpPr>
          <p:nvPr>
            <p:ph idx="1"/>
          </p:nvPr>
        </p:nvSpPr>
        <p:spPr/>
        <p:txBody>
          <a:bodyPr/>
          <a:lstStyle/>
          <a:p>
            <a:r>
              <a:rPr lang="tr-TR" dirty="0"/>
              <a:t>“İnsanların zihninden yeryüzünden kazanılandan daha fazla değerli taş ve altın çıkarılması mümkündür.”</a:t>
            </a:r>
            <a:br>
              <a:rPr lang="tr-TR" dirty="0"/>
            </a:br>
            <a:endParaRPr lang="tr-TR" dirty="0"/>
          </a:p>
          <a:p>
            <a:pPr marL="0" indent="0">
              <a:buNone/>
            </a:pPr>
            <a:endParaRPr lang="tr-TR" dirty="0"/>
          </a:p>
          <a:p>
            <a:endParaRPr lang="tr-TR" dirty="0"/>
          </a:p>
        </p:txBody>
      </p:sp>
      <p:pic>
        <p:nvPicPr>
          <p:cNvPr id="4" name="Resim 3"/>
          <p:cNvPicPr>
            <a:picLocks noChangeAspect="1"/>
          </p:cNvPicPr>
          <p:nvPr/>
        </p:nvPicPr>
        <p:blipFill>
          <a:blip r:embed="rId2"/>
          <a:stretch>
            <a:fillRect/>
          </a:stretch>
        </p:blipFill>
        <p:spPr>
          <a:xfrm>
            <a:off x="457200" y="2852936"/>
            <a:ext cx="8229600" cy="3471664"/>
          </a:xfrm>
          <a:prstGeom prst="rect">
            <a:avLst/>
          </a:prstGeom>
        </p:spPr>
      </p:pic>
    </p:spTree>
    <p:extLst>
      <p:ext uri="{BB962C8B-B14F-4D97-AF65-F5344CB8AC3E}">
        <p14:creationId xmlns:p14="http://schemas.microsoft.com/office/powerpoint/2010/main" val="34998434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GİRİŞİMCİNİN KİŞİLİK YAPISI</a:t>
            </a:r>
          </a:p>
        </p:txBody>
      </p:sp>
      <p:sp>
        <p:nvSpPr>
          <p:cNvPr id="3" name="İçerik Yer Tutucusu 2"/>
          <p:cNvSpPr>
            <a:spLocks noGrp="1"/>
          </p:cNvSpPr>
          <p:nvPr>
            <p:ph idx="1"/>
          </p:nvPr>
        </p:nvSpPr>
        <p:spPr/>
        <p:txBody>
          <a:bodyPr/>
          <a:lstStyle/>
          <a:p>
            <a:r>
              <a:rPr lang="tr-TR" dirty="0"/>
              <a:t>1. RİSKİ SEVEN</a:t>
            </a:r>
          </a:p>
          <a:p>
            <a:r>
              <a:rPr lang="tr-TR" dirty="0"/>
              <a:t>2. KENDİNİN PATRONU OLMAK İSTEYEN</a:t>
            </a:r>
          </a:p>
          <a:p>
            <a:r>
              <a:rPr lang="tr-TR" dirty="0"/>
              <a:t>3. ÇOK KAZANMAK İSTEYEN</a:t>
            </a:r>
          </a:p>
          <a:p>
            <a:r>
              <a:rPr lang="tr-TR" dirty="0"/>
              <a:t>4. ZORLUKLA MÜCADELE GÜCÜ OLAN</a:t>
            </a:r>
          </a:p>
          <a:p>
            <a:r>
              <a:rPr lang="tr-TR" dirty="0"/>
              <a:t>5. BAŞARISIZLIKLARDAN YILMAYAN </a:t>
            </a:r>
          </a:p>
          <a:p>
            <a:endParaRPr lang="tr-TR" dirty="0"/>
          </a:p>
        </p:txBody>
      </p:sp>
    </p:spTree>
    <p:extLst>
      <p:ext uri="{BB962C8B-B14F-4D97-AF65-F5344CB8AC3E}">
        <p14:creationId xmlns:p14="http://schemas.microsoft.com/office/powerpoint/2010/main" val="55735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BAŞARIYA GÖTÜREN ADIMLAR</a:t>
            </a:r>
          </a:p>
        </p:txBody>
      </p:sp>
      <p:sp>
        <p:nvSpPr>
          <p:cNvPr id="3" name="İçerik Yer Tutucusu 2"/>
          <p:cNvSpPr>
            <a:spLocks noGrp="1"/>
          </p:cNvSpPr>
          <p:nvPr>
            <p:ph idx="1"/>
          </p:nvPr>
        </p:nvSpPr>
        <p:spPr/>
        <p:txBody>
          <a:bodyPr>
            <a:normAutofit/>
          </a:bodyPr>
          <a:lstStyle/>
          <a:p>
            <a:pPr lvl="0"/>
            <a:r>
              <a:rPr lang="tr-TR" dirty="0"/>
              <a:t>KENDİ YETENEKLERİNİZİ TANIMAK</a:t>
            </a:r>
          </a:p>
          <a:p>
            <a:r>
              <a:rPr lang="tr-TR" dirty="0"/>
              <a:t>SEVDİĞİN İŞİ YAPMAK- YA DA YAPTIĞIN İŞİ SEVMEK</a:t>
            </a:r>
          </a:p>
          <a:p>
            <a:pPr lvl="0"/>
            <a:r>
              <a:rPr lang="tr-TR" dirty="0"/>
              <a:t>VİZYON BELİRLEMEK</a:t>
            </a:r>
          </a:p>
          <a:p>
            <a:r>
              <a:rPr lang="tr-TR" dirty="0"/>
              <a:t>ÖNCELİKLERİNİ BİLMEK</a:t>
            </a:r>
          </a:p>
          <a:p>
            <a:pPr lvl="0"/>
            <a:r>
              <a:rPr lang="tr-TR" dirty="0"/>
              <a:t>PLAN YAPMAK</a:t>
            </a:r>
          </a:p>
          <a:p>
            <a:r>
              <a:rPr lang="tr-TR" dirty="0"/>
              <a:t>ZAMANI İYİ KULLANMAK </a:t>
            </a:r>
          </a:p>
          <a:p>
            <a:pPr lvl="0"/>
            <a:r>
              <a:rPr lang="tr-TR" dirty="0"/>
              <a:t>DİSİPLİNLİ ÇALIŞMAK</a:t>
            </a:r>
          </a:p>
          <a:p>
            <a:pPr marL="0" lvl="0" indent="0">
              <a:buNone/>
            </a:pPr>
            <a:endParaRPr lang="tr-TR" dirty="0"/>
          </a:p>
          <a:p>
            <a:endParaRPr lang="tr-TR" dirty="0"/>
          </a:p>
        </p:txBody>
      </p:sp>
      <p:pic>
        <p:nvPicPr>
          <p:cNvPr id="3074" name="Picture 2" descr="C:\Users\iibf\Desktop\SUNUM İÇİN KÜÇÜK RESİMLER\Kariyer Basamaklar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3212976"/>
            <a:ext cx="26289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89093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2 İçerik Yer Tutucusu"/>
          <p:cNvSpPr>
            <a:spLocks noGrp="1"/>
          </p:cNvSpPr>
          <p:nvPr>
            <p:ph idx="1"/>
          </p:nvPr>
        </p:nvSpPr>
        <p:spPr>
          <a:xfrm>
            <a:off x="457200" y="476250"/>
            <a:ext cx="8229600" cy="5848350"/>
          </a:xfrm>
        </p:spPr>
        <p:txBody>
          <a:bodyPr/>
          <a:lstStyle/>
          <a:p>
            <a:endParaRPr lang="tr-TR" dirty="0"/>
          </a:p>
          <a:p>
            <a:endParaRPr lang="tr-TR" dirty="0"/>
          </a:p>
          <a:p>
            <a:r>
              <a:rPr lang="tr-TR" dirty="0"/>
              <a:t>HİÇ KİMSE BAŞARI MERDİVENLERİNİ EMEK VERMEDEN ÇIKMAMIŞTIR.</a:t>
            </a:r>
          </a:p>
          <a:p>
            <a:endParaRPr lang="tr-TR" dirty="0"/>
          </a:p>
          <a:p>
            <a:r>
              <a:rPr lang="tr-TR" dirty="0"/>
              <a:t>HEDEFSİZ BİR GEMİYE HİÇBİR RÜZGAR YARDIM ETMEZ.</a:t>
            </a:r>
          </a:p>
          <a:p>
            <a:pPr>
              <a:buFont typeface="Wingdings 2" pitchFamily="18" charset="2"/>
              <a:buNone/>
            </a:pPr>
            <a:endParaRPr lang="tr-TR" dirty="0"/>
          </a:p>
          <a:p>
            <a:r>
              <a:rPr lang="tr-TR" dirty="0"/>
              <a:t>İMKANSIZDA MÜMKÜNÜ GÖREBİLME FİKRİ </a:t>
            </a:r>
            <a:r>
              <a:rPr lang="tr-TR" dirty="0">
                <a:solidFill>
                  <a:srgbClr val="FF0000"/>
                </a:solidFill>
              </a:rPr>
              <a:t>MEHMET</a:t>
            </a:r>
            <a:r>
              <a:rPr lang="tr-TR" dirty="0"/>
              <a:t>LERDEN BİRİNİ </a:t>
            </a:r>
            <a:r>
              <a:rPr lang="tr-TR" dirty="0">
                <a:solidFill>
                  <a:srgbClr val="FF0000"/>
                </a:solidFill>
              </a:rPr>
              <a:t>FATİH</a:t>
            </a:r>
            <a:r>
              <a:rPr lang="tr-TR" dirty="0"/>
              <a:t> YAPMIŞTIR. GEMİLERİN   KARADAN YÜRÜTÜLECEĞİ FİKRİ İMKANSIZDA MÜMKÜNÜ GÖREBİLMEDİR.</a:t>
            </a:r>
          </a:p>
          <a:p>
            <a:endParaRPr lang="tr-TR" dirty="0"/>
          </a:p>
        </p:txBody>
      </p:sp>
    </p:spTree>
    <p:extLst>
      <p:ext uri="{BB962C8B-B14F-4D97-AF65-F5344CB8AC3E}">
        <p14:creationId xmlns:p14="http://schemas.microsoft.com/office/powerpoint/2010/main" val="3480834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89">
                                            <p:txEl>
                                              <p:pRg st="2" end="2"/>
                                            </p:txEl>
                                          </p:spTgt>
                                        </p:tgtEl>
                                        <p:attrNameLst>
                                          <p:attrName>style.visibility</p:attrName>
                                        </p:attrNameLst>
                                      </p:cBhvr>
                                      <p:to>
                                        <p:strVal val="visible"/>
                                      </p:to>
                                    </p:set>
                                    <p:animEffect transition="in" filter="fade">
                                      <p:cBhvr>
                                        <p:cTn id="7" dur="500"/>
                                        <p:tgtEl>
                                          <p:spTgt spid="3788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89">
                                            <p:txEl>
                                              <p:pRg st="4" end="4"/>
                                            </p:txEl>
                                          </p:spTgt>
                                        </p:tgtEl>
                                        <p:attrNameLst>
                                          <p:attrName>style.visibility</p:attrName>
                                        </p:attrNameLst>
                                      </p:cBhvr>
                                      <p:to>
                                        <p:strVal val="visible"/>
                                      </p:to>
                                    </p:set>
                                    <p:animEffect transition="in" filter="fade">
                                      <p:cBhvr>
                                        <p:cTn id="12" dur="500"/>
                                        <p:tgtEl>
                                          <p:spTgt spid="3788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889">
                                            <p:txEl>
                                              <p:pRg st="6" end="6"/>
                                            </p:txEl>
                                          </p:spTgt>
                                        </p:tgtEl>
                                        <p:attrNameLst>
                                          <p:attrName>style.visibility</p:attrName>
                                        </p:attrNameLst>
                                      </p:cBhvr>
                                      <p:to>
                                        <p:strVal val="visible"/>
                                      </p:to>
                                    </p:set>
                                    <p:animEffect transition="in" filter="fade">
                                      <p:cBhvr>
                                        <p:cTn id="17" dur="500"/>
                                        <p:tgtEl>
                                          <p:spTgt spid="3788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9"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endParaRPr lang="tr-TR" sz="4800" dirty="0"/>
          </a:p>
          <a:p>
            <a:pPr marL="0" indent="0" algn="ctr">
              <a:buNone/>
            </a:pPr>
            <a:r>
              <a:rPr lang="tr-TR" sz="2400" b="1" dirty="0"/>
              <a:t>KAYNAKLAR </a:t>
            </a:r>
          </a:p>
          <a:p>
            <a:pPr marL="0" indent="0" algn="ctr">
              <a:buNone/>
            </a:pPr>
            <a:r>
              <a:rPr lang="tr-TR" sz="2400" dirty="0"/>
              <a:t>BOZOK ÜNİVERSİTESİ İİBF MEZUNLARININ HAZIRLAMIŞ OLDUKLARI SUNUMLAR, </a:t>
            </a:r>
          </a:p>
          <a:p>
            <a:pPr marL="0" indent="0" algn="ctr">
              <a:buNone/>
            </a:pPr>
            <a:r>
              <a:rPr lang="tr-TR" sz="2400" dirty="0"/>
              <a:t>DOĞAN CÜCELOĞLU-İLKAY TERCAN SEMİNER NOTLARI, KÖRFEZ AKADEMİ</a:t>
            </a:r>
          </a:p>
          <a:p>
            <a:pPr marL="0" indent="0" algn="ctr">
              <a:buNone/>
            </a:pPr>
            <a:r>
              <a:rPr lang="tr-TR" sz="2400" dirty="0"/>
              <a:t>http://www.dpb.gov.tr/tr-tr/duyuru/2017-yilindan-itibaren-kpssde-uygulanacak-degisiklikler-hakkinda-duyuru erişim:22.09.2017</a:t>
            </a:r>
          </a:p>
          <a:p>
            <a:pPr marL="0" indent="0" algn="just">
              <a:buNone/>
            </a:pPr>
            <a:endParaRPr lang="tr-TR" sz="2400" dirty="0"/>
          </a:p>
        </p:txBody>
      </p:sp>
    </p:spTree>
    <p:extLst>
      <p:ext uri="{BB962C8B-B14F-4D97-AF65-F5344CB8AC3E}">
        <p14:creationId xmlns:p14="http://schemas.microsoft.com/office/powerpoint/2010/main" val="3046890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VİZYON</a:t>
            </a:r>
          </a:p>
        </p:txBody>
      </p:sp>
      <p:sp>
        <p:nvSpPr>
          <p:cNvPr id="3" name="İçerik Yer Tutucusu 2"/>
          <p:cNvSpPr>
            <a:spLocks noGrp="1"/>
          </p:cNvSpPr>
          <p:nvPr>
            <p:ph idx="1"/>
          </p:nvPr>
        </p:nvSpPr>
        <p:spPr/>
        <p:txBody>
          <a:bodyPr>
            <a:normAutofit fontScale="85000" lnSpcReduction="20000"/>
          </a:bodyPr>
          <a:lstStyle/>
          <a:p>
            <a:r>
              <a:rPr lang="tr-TR" dirty="0"/>
              <a:t>UZUN VADELİ GELECEKTE KENDİMİZİ NEREDE GÖRMEK İSTEDİĞİMİZ İLE İLGİLİ ZİHNİMİZDE CANLANAN BİR RESİMDİR.</a:t>
            </a:r>
          </a:p>
          <a:p>
            <a:endParaRPr lang="tr-TR" dirty="0"/>
          </a:p>
          <a:p>
            <a:pPr>
              <a:lnSpc>
                <a:spcPct val="200000"/>
              </a:lnSpc>
            </a:pPr>
            <a:r>
              <a:rPr lang="tr-TR" dirty="0"/>
              <a:t> SORU: HERŞEY YOLUNDA VE İSTEDİĞİNİZ ŞEKİLDE GİDERSE </a:t>
            </a:r>
            <a:r>
              <a:rPr lang="tr-TR" dirty="0">
                <a:solidFill>
                  <a:srgbClr val="FF0000"/>
                </a:solidFill>
              </a:rPr>
              <a:t>5-10-15-20</a:t>
            </a:r>
            <a:r>
              <a:rPr lang="tr-TR" dirty="0"/>
              <a:t> SENE SONRA KENDİNİZİ NEREDE GÖRMEK İSTERSİNİZ?</a:t>
            </a:r>
          </a:p>
          <a:p>
            <a:pPr>
              <a:lnSpc>
                <a:spcPct val="200000"/>
              </a:lnSpc>
            </a:pPr>
            <a:r>
              <a:rPr lang="tr-TR" dirty="0"/>
              <a:t>BU SORUYA VERECEĞİNİZ CEVAP SİZİN VİZYONUNUZ OLACAKTIR. </a:t>
            </a:r>
          </a:p>
          <a:p>
            <a:pPr>
              <a:lnSpc>
                <a:spcPct val="200000"/>
              </a:lnSpc>
            </a:pPr>
            <a:endParaRPr lang="tr-TR" dirty="0"/>
          </a:p>
          <a:p>
            <a:pPr>
              <a:lnSpc>
                <a:spcPct val="200000"/>
              </a:lnSpc>
            </a:pPr>
            <a:endParaRPr lang="tr-TR" dirty="0"/>
          </a:p>
          <a:p>
            <a:endParaRPr lang="tr-TR" dirty="0"/>
          </a:p>
        </p:txBody>
      </p:sp>
    </p:spTree>
    <p:extLst>
      <p:ext uri="{BB962C8B-B14F-4D97-AF65-F5344CB8AC3E}">
        <p14:creationId xmlns:p14="http://schemas.microsoft.com/office/powerpoint/2010/main" val="295718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VİZYONUN GÜCÜ</a:t>
            </a:r>
          </a:p>
        </p:txBody>
      </p:sp>
      <p:sp>
        <p:nvSpPr>
          <p:cNvPr id="3" name="İçerik Yer Tutucusu 2"/>
          <p:cNvSpPr>
            <a:spLocks noGrp="1"/>
          </p:cNvSpPr>
          <p:nvPr>
            <p:ph idx="1"/>
          </p:nvPr>
        </p:nvSpPr>
        <p:spPr/>
        <p:txBody>
          <a:bodyPr>
            <a:normAutofit lnSpcReduction="10000"/>
          </a:bodyPr>
          <a:lstStyle/>
          <a:p>
            <a:pPr lvl="0"/>
            <a:r>
              <a:rPr lang="tr-TR" dirty="0"/>
              <a:t>BÜYÜK LİDERLERİN VİZYONU SURROUND SİSTEMLİ ÜÇ BOYUTLU BİR SİNEMA PERDESİ KADAR CANLIDIR. ÇEŞİTLİ ENGELLERLE KARŞILAŞSALAR BİLE HİÇ YILMAZLAR. VİZYONLARINA ULAŞMA YOLUNDAKİ AZİM VE KARARLILIKLARI ÇOK GÜÇLÜDÜR.</a:t>
            </a:r>
          </a:p>
          <a:p>
            <a:pPr lvl="0"/>
            <a:endParaRPr lang="tr-TR" dirty="0"/>
          </a:p>
          <a:p>
            <a:pPr lvl="0"/>
            <a:r>
              <a:rPr lang="tr-TR" dirty="0"/>
              <a:t>EDİSON’UN ELEKTRİK AMPULÜNÜ GELİŞTİRME AZMİ VE KARARLILIĞI GEÇEN YILLARA VE BAŞARISIZ 50 BİN DENEMEYE RAĞMEN ZAYIFLAMAMIŞTIR. </a:t>
            </a:r>
          </a:p>
          <a:p>
            <a:pPr lvl="0"/>
            <a:endParaRPr lang="tr-TR" dirty="0"/>
          </a:p>
          <a:p>
            <a:pPr lvl="0"/>
            <a:endParaRPr lang="tr-TR" dirty="0"/>
          </a:p>
          <a:p>
            <a:pPr lvl="0"/>
            <a:endParaRPr lang="tr-TR" dirty="0"/>
          </a:p>
          <a:p>
            <a:endParaRPr lang="tr-TR" dirty="0"/>
          </a:p>
        </p:txBody>
      </p:sp>
    </p:spTree>
    <p:extLst>
      <p:ext uri="{BB962C8B-B14F-4D97-AF65-F5344CB8AC3E}">
        <p14:creationId xmlns:p14="http://schemas.microsoft.com/office/powerpoint/2010/main" val="7360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1620</TotalTime>
  <Words>3893</Words>
  <Application>Microsoft Office PowerPoint</Application>
  <PresentationFormat>Ekran Gösterisi (4:3)</PresentationFormat>
  <Paragraphs>572</Paragraphs>
  <Slides>79</Slides>
  <Notes>4</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79</vt:i4>
      </vt:variant>
    </vt:vector>
  </HeadingPairs>
  <TitlesOfParts>
    <vt:vector size="89" baseType="lpstr">
      <vt:lpstr>Arial</vt:lpstr>
      <vt:lpstr>Calibri</vt:lpstr>
      <vt:lpstr>Comic Sans MS</vt:lpstr>
      <vt:lpstr>Constantia</vt:lpstr>
      <vt:lpstr>Courier New</vt:lpstr>
      <vt:lpstr>Lucida Handwriting</vt:lpstr>
      <vt:lpstr>Verdana</vt:lpstr>
      <vt:lpstr>Wingdings</vt:lpstr>
      <vt:lpstr>Wingdings 2</vt:lpstr>
      <vt:lpstr>Akış</vt:lpstr>
      <vt:lpstr>YOZGAT BOZOK ÜNİVERSİTESİ İŞLETME BÖLÜMÜ KARİYER REHBERİ ©</vt:lpstr>
      <vt:lpstr>NEDEN ÜNİVERSİTEDESİNİZ?</vt:lpstr>
      <vt:lpstr>ZAMAN NE KADAR DEĞERLİ?</vt:lpstr>
      <vt:lpstr>BAŞARI TÜRLERİ</vt:lpstr>
      <vt:lpstr>BAŞARI TÜRLERİ</vt:lpstr>
      <vt:lpstr>BAŞARI TÜRLERİ</vt:lpstr>
      <vt:lpstr>        BAŞARI SIRLARI </vt:lpstr>
      <vt:lpstr>VİZYON</vt:lpstr>
      <vt:lpstr>VİZYONUN GÜCÜ</vt:lpstr>
      <vt:lpstr>DÜŞÜNCE GÜCÜ</vt:lpstr>
      <vt:lpstr>PowerPoint Sunusu</vt:lpstr>
      <vt:lpstr>PowerPoint Sunusu</vt:lpstr>
      <vt:lpstr>DÜŞÜNCE GÜCÜ</vt:lpstr>
      <vt:lpstr>ZAMAN YÖNETİMİ</vt:lpstr>
      <vt:lpstr>BAŞARIYA ULAŞMAK İÇİN</vt:lpstr>
      <vt:lpstr>OKUL BAŞARISININ SIRLARI</vt:lpstr>
      <vt:lpstr>OKUL BAŞARISININ SIRLARI</vt:lpstr>
      <vt:lpstr>FİZİKSEL AKTİVİTENİN BAŞARIDAKİ ÖNEMİ</vt:lpstr>
      <vt:lpstr>MEZUNİYET… </vt:lpstr>
      <vt:lpstr>        KAMU KURUMLARI VE KARİYER MESLEKLER </vt:lpstr>
      <vt:lpstr>KAMU SEKTÖRÜ</vt:lpstr>
      <vt:lpstr>KAMU SEKTÖRÜ  (KARİYER MESLEK YÖNÜ)</vt:lpstr>
      <vt:lpstr> KARİYER MESLEK NEDİR? </vt:lpstr>
      <vt:lpstr>                            HANGİ MESLEKLER KARİYER MESLEKTİR?</vt:lpstr>
      <vt:lpstr>  KARİYER MESLEKLERİN AVANTAJLARI</vt:lpstr>
      <vt:lpstr> KARİYER MESLEKLERİN SINAVLARINA BAŞVURU ŞARTLARI </vt:lpstr>
      <vt:lpstr>KAMU PERSONELİ SEÇME SINAVI (KPSS)   </vt:lpstr>
      <vt:lpstr>KPSS Nedir? </vt:lpstr>
      <vt:lpstr>PowerPoint Sunusu</vt:lpstr>
      <vt:lpstr>PowerPoint Sunusu</vt:lpstr>
      <vt:lpstr>   KPSS-B GRUBU KADROLARA GİRİŞ KOŞULLARI NELERDİR?</vt:lpstr>
      <vt:lpstr> B GRUBU KADROLARA YERLEŞME HAKKI KAZANAN BİR ADAY, DAHA SONRA A GRUBU BİR KADROYA ATANMAK İSTERSE;</vt:lpstr>
      <vt:lpstr> KPSS-B DE UYGULANACAK TESTLERİN KAPSAMI</vt:lpstr>
      <vt:lpstr>KPSS A GRUBU ALAN TESTLERİ</vt:lpstr>
      <vt:lpstr>PowerPoint Sunusu</vt:lpstr>
      <vt:lpstr>KPSS’de Kaç Puan Türü Hesaplanmaktadır:</vt:lpstr>
      <vt:lpstr>KAYMAKAMLIK</vt:lpstr>
      <vt:lpstr>KAYMAKAMLIK</vt:lpstr>
      <vt:lpstr>SAYIŞTAY DENETÇİLİĞİ</vt:lpstr>
      <vt:lpstr>NASIL HAZIRLANILMALI?</vt:lpstr>
      <vt:lpstr>KPSS için;</vt:lpstr>
      <vt:lpstr>GK GY VE İNGİLİZCE İÇİN</vt:lpstr>
      <vt:lpstr>       DERS İÇERİKLERİ VE KAYNAKLARI </vt:lpstr>
      <vt:lpstr> ALAN DERSLERİ; </vt:lpstr>
      <vt:lpstr>İKTİSAT</vt:lpstr>
      <vt:lpstr>KAYNAKLAR</vt:lpstr>
      <vt:lpstr>MALİYE</vt:lpstr>
      <vt:lpstr>KAYNAKLAR</vt:lpstr>
      <vt:lpstr>HUKUK</vt:lpstr>
      <vt:lpstr>KAYNAKLAR</vt:lpstr>
      <vt:lpstr>PowerPoint Sunusu</vt:lpstr>
      <vt:lpstr>MUHASEBE</vt:lpstr>
      <vt:lpstr>KAYNAKLAR</vt:lpstr>
      <vt:lpstr>KAMU YÖNETİMİ</vt:lpstr>
      <vt:lpstr>KAYNAKLAR</vt:lpstr>
      <vt:lpstr>GENEL TAVSİYELER</vt:lpstr>
      <vt:lpstr>ÜNİVERSİTE EĞİTİMİ BOYUNCA</vt:lpstr>
      <vt:lpstr>PowerPoint Sunusu</vt:lpstr>
      <vt:lpstr>        ÖZEL SEKTÖRDE KARİYER İMKANLARI </vt:lpstr>
      <vt:lpstr>ÖZEL SEKTÖRÜN MANTIĞI</vt:lpstr>
      <vt:lpstr>PowerPoint Sunusu</vt:lpstr>
      <vt:lpstr>YABANCI DİLİN ÖNEMİ </vt:lpstr>
      <vt:lpstr>KÜRESELLEŞEN DÜNYA</vt:lpstr>
      <vt:lpstr>Kendi Kendimize İngilizce Çalışmak İçin internet adresleri</vt:lpstr>
      <vt:lpstr>PowerPoint Sunusu</vt:lpstr>
      <vt:lpstr>İngilizcemizi geliştirmek için</vt:lpstr>
      <vt:lpstr>BİLGİSAYAR BİLGİSİNİN ÖNEMİ</vt:lpstr>
      <vt:lpstr>MUHASEBE PROGRAMLARI</vt:lpstr>
      <vt:lpstr>MEVZUATA HAKİM OLMAK</vt:lpstr>
      <vt:lpstr>PowerPoint Sunusu</vt:lpstr>
      <vt:lpstr>  YARARLI SİTELER </vt:lpstr>
      <vt:lpstr>        GİRİŞİMCİLİK </vt:lpstr>
      <vt:lpstr>GİRİŞİMCİLİK</vt:lpstr>
      <vt:lpstr>DOĞRU BİLİNEN YANLIŞLAR!</vt:lpstr>
      <vt:lpstr>GİRİŞİMCİLİK</vt:lpstr>
      <vt:lpstr>GİRİŞİMCİNİN KİŞİLİK YAPISI</vt:lpstr>
      <vt:lpstr>BAŞARIYA GÖTÜREN ADIMLAR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KURUMLARINDAKİ KARİYER MESLEKLERE NASIL GİRİLİR</dc:title>
  <dc:creator>vb</dc:creator>
  <cp:lastModifiedBy>Begüm Akın</cp:lastModifiedBy>
  <cp:revision>271</cp:revision>
  <cp:lastPrinted>2016-10-21T10:37:52Z</cp:lastPrinted>
  <dcterms:modified xsi:type="dcterms:W3CDTF">2026-05-11T10:44:43Z</dcterms:modified>
</cp:coreProperties>
</file>