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6" r:id="rId30"/>
    <p:sldId id="284" r:id="rId31"/>
    <p:sldId id="285" r:id="rId32"/>
    <p:sldId id="287" r:id="rId33"/>
    <p:sldId id="288" r:id="rId34"/>
    <p:sldId id="289" r:id="rId35"/>
    <p:sldId id="290" r:id="rId36"/>
    <p:sldId id="291" r:id="rId37"/>
    <p:sldId id="294" r:id="rId38"/>
    <p:sldId id="293"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646B583-17F2-45CE-827B-2FD78182ACDF}" type="datetimeFigureOut">
              <a:rPr lang="tr-TR" smtClean="0"/>
              <a:t>25.06.2026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045767-2E62-4130-A917-3ED4E56D8D4C}" type="slidenum">
              <a:rPr lang="tr-TR" smtClean="0"/>
              <a:t>‹#›</a:t>
            </a:fld>
            <a:endParaRPr lang="tr-TR"/>
          </a:p>
        </p:txBody>
      </p:sp>
    </p:spTree>
    <p:extLst>
      <p:ext uri="{BB962C8B-B14F-4D97-AF65-F5344CB8AC3E}">
        <p14:creationId xmlns:p14="http://schemas.microsoft.com/office/powerpoint/2010/main" val="3701108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46B583-17F2-45CE-827B-2FD78182ACDF}" type="datetimeFigureOut">
              <a:rPr lang="tr-TR" smtClean="0"/>
              <a:t>25.06.2026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045767-2E62-4130-A917-3ED4E56D8D4C}" type="slidenum">
              <a:rPr lang="tr-TR" smtClean="0"/>
              <a:t>‹#›</a:t>
            </a:fld>
            <a:endParaRPr lang="tr-TR"/>
          </a:p>
        </p:txBody>
      </p:sp>
    </p:spTree>
    <p:extLst>
      <p:ext uri="{BB962C8B-B14F-4D97-AF65-F5344CB8AC3E}">
        <p14:creationId xmlns:p14="http://schemas.microsoft.com/office/powerpoint/2010/main" val="316361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46B583-17F2-45CE-827B-2FD78182ACDF}" type="datetimeFigureOut">
              <a:rPr lang="tr-TR" smtClean="0"/>
              <a:t>25.06.2026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045767-2E62-4130-A917-3ED4E56D8D4C}" type="slidenum">
              <a:rPr lang="tr-TR" smtClean="0"/>
              <a:t>‹#›</a:t>
            </a:fld>
            <a:endParaRPr lang="tr-TR"/>
          </a:p>
        </p:txBody>
      </p:sp>
    </p:spTree>
    <p:extLst>
      <p:ext uri="{BB962C8B-B14F-4D97-AF65-F5344CB8AC3E}">
        <p14:creationId xmlns:p14="http://schemas.microsoft.com/office/powerpoint/2010/main" val="2534276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46B583-17F2-45CE-827B-2FD78182ACDF}" type="datetimeFigureOut">
              <a:rPr lang="tr-TR" smtClean="0"/>
              <a:t>25.06.2026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045767-2E62-4130-A917-3ED4E56D8D4C}" type="slidenum">
              <a:rPr lang="tr-TR" smtClean="0"/>
              <a:t>‹#›</a:t>
            </a:fld>
            <a:endParaRPr lang="tr-TR"/>
          </a:p>
        </p:txBody>
      </p:sp>
    </p:spTree>
    <p:extLst>
      <p:ext uri="{BB962C8B-B14F-4D97-AF65-F5344CB8AC3E}">
        <p14:creationId xmlns:p14="http://schemas.microsoft.com/office/powerpoint/2010/main" val="178942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646B583-17F2-45CE-827B-2FD78182ACDF}" type="datetimeFigureOut">
              <a:rPr lang="tr-TR" smtClean="0"/>
              <a:t>25.06.2026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045767-2E62-4130-A917-3ED4E56D8D4C}" type="slidenum">
              <a:rPr lang="tr-TR" smtClean="0"/>
              <a:t>‹#›</a:t>
            </a:fld>
            <a:endParaRPr lang="tr-TR"/>
          </a:p>
        </p:txBody>
      </p:sp>
    </p:spTree>
    <p:extLst>
      <p:ext uri="{BB962C8B-B14F-4D97-AF65-F5344CB8AC3E}">
        <p14:creationId xmlns:p14="http://schemas.microsoft.com/office/powerpoint/2010/main" val="3185446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646B583-17F2-45CE-827B-2FD78182ACDF}" type="datetimeFigureOut">
              <a:rPr lang="tr-TR" smtClean="0"/>
              <a:t>25.06.2026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A045767-2E62-4130-A917-3ED4E56D8D4C}" type="slidenum">
              <a:rPr lang="tr-TR" smtClean="0"/>
              <a:t>‹#›</a:t>
            </a:fld>
            <a:endParaRPr lang="tr-TR"/>
          </a:p>
        </p:txBody>
      </p:sp>
    </p:spTree>
    <p:extLst>
      <p:ext uri="{BB962C8B-B14F-4D97-AF65-F5344CB8AC3E}">
        <p14:creationId xmlns:p14="http://schemas.microsoft.com/office/powerpoint/2010/main" val="2237862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646B583-17F2-45CE-827B-2FD78182ACDF}" type="datetimeFigureOut">
              <a:rPr lang="tr-TR" smtClean="0"/>
              <a:t>25.06.2026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A045767-2E62-4130-A917-3ED4E56D8D4C}" type="slidenum">
              <a:rPr lang="tr-TR" smtClean="0"/>
              <a:t>‹#›</a:t>
            </a:fld>
            <a:endParaRPr lang="tr-TR"/>
          </a:p>
        </p:txBody>
      </p:sp>
    </p:spTree>
    <p:extLst>
      <p:ext uri="{BB962C8B-B14F-4D97-AF65-F5344CB8AC3E}">
        <p14:creationId xmlns:p14="http://schemas.microsoft.com/office/powerpoint/2010/main" val="2729286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646B583-17F2-45CE-827B-2FD78182ACDF}" type="datetimeFigureOut">
              <a:rPr lang="tr-TR" smtClean="0"/>
              <a:t>25.06.2026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A045767-2E62-4130-A917-3ED4E56D8D4C}" type="slidenum">
              <a:rPr lang="tr-TR" smtClean="0"/>
              <a:t>‹#›</a:t>
            </a:fld>
            <a:endParaRPr lang="tr-TR"/>
          </a:p>
        </p:txBody>
      </p:sp>
    </p:spTree>
    <p:extLst>
      <p:ext uri="{BB962C8B-B14F-4D97-AF65-F5344CB8AC3E}">
        <p14:creationId xmlns:p14="http://schemas.microsoft.com/office/powerpoint/2010/main" val="2744154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646B583-17F2-45CE-827B-2FD78182ACDF}" type="datetimeFigureOut">
              <a:rPr lang="tr-TR" smtClean="0"/>
              <a:t>25.06.2026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A045767-2E62-4130-A917-3ED4E56D8D4C}" type="slidenum">
              <a:rPr lang="tr-TR" smtClean="0"/>
              <a:t>‹#›</a:t>
            </a:fld>
            <a:endParaRPr lang="tr-TR"/>
          </a:p>
        </p:txBody>
      </p:sp>
    </p:spTree>
    <p:extLst>
      <p:ext uri="{BB962C8B-B14F-4D97-AF65-F5344CB8AC3E}">
        <p14:creationId xmlns:p14="http://schemas.microsoft.com/office/powerpoint/2010/main" val="294997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646B583-17F2-45CE-827B-2FD78182ACDF}" type="datetimeFigureOut">
              <a:rPr lang="tr-TR" smtClean="0"/>
              <a:t>25.06.2026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A045767-2E62-4130-A917-3ED4E56D8D4C}" type="slidenum">
              <a:rPr lang="tr-TR" smtClean="0"/>
              <a:t>‹#›</a:t>
            </a:fld>
            <a:endParaRPr lang="tr-TR"/>
          </a:p>
        </p:txBody>
      </p:sp>
    </p:spTree>
    <p:extLst>
      <p:ext uri="{BB962C8B-B14F-4D97-AF65-F5344CB8AC3E}">
        <p14:creationId xmlns:p14="http://schemas.microsoft.com/office/powerpoint/2010/main" val="3684396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646B583-17F2-45CE-827B-2FD78182ACDF}" type="datetimeFigureOut">
              <a:rPr lang="tr-TR" smtClean="0"/>
              <a:t>25.06.2026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A045767-2E62-4130-A917-3ED4E56D8D4C}" type="slidenum">
              <a:rPr lang="tr-TR" smtClean="0"/>
              <a:t>‹#›</a:t>
            </a:fld>
            <a:endParaRPr lang="tr-TR"/>
          </a:p>
        </p:txBody>
      </p:sp>
    </p:spTree>
    <p:extLst>
      <p:ext uri="{BB962C8B-B14F-4D97-AF65-F5344CB8AC3E}">
        <p14:creationId xmlns:p14="http://schemas.microsoft.com/office/powerpoint/2010/main" val="2670752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46B583-17F2-45CE-827B-2FD78182ACDF}" type="datetimeFigureOut">
              <a:rPr lang="tr-TR" smtClean="0"/>
              <a:t>25.06.2026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045767-2E62-4130-A917-3ED4E56D8D4C}" type="slidenum">
              <a:rPr lang="tr-TR" smtClean="0"/>
              <a:t>‹#›</a:t>
            </a:fld>
            <a:endParaRPr lang="tr-TR"/>
          </a:p>
        </p:txBody>
      </p:sp>
    </p:spTree>
    <p:extLst>
      <p:ext uri="{BB962C8B-B14F-4D97-AF65-F5344CB8AC3E}">
        <p14:creationId xmlns:p14="http://schemas.microsoft.com/office/powerpoint/2010/main" val="3137368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MEMUR MAAŞ EĞİTİMİ 2026</a:t>
            </a:r>
            <a:endParaRPr lang="tr-TR" b="1" dirty="0"/>
          </a:p>
        </p:txBody>
      </p:sp>
      <p:sp>
        <p:nvSpPr>
          <p:cNvPr id="3" name="Alt Başlık 2"/>
          <p:cNvSpPr>
            <a:spLocks noGrp="1"/>
          </p:cNvSpPr>
          <p:nvPr>
            <p:ph type="subTitle" idx="1"/>
          </p:nvPr>
        </p:nvSpPr>
        <p:spPr/>
        <p:txBody>
          <a:bodyPr>
            <a:normAutofit/>
          </a:bodyPr>
          <a:lstStyle/>
          <a:p>
            <a:endParaRPr lang="tr-TR" sz="3600" dirty="0" smtClean="0"/>
          </a:p>
          <a:p>
            <a:r>
              <a:rPr lang="tr-TR" sz="3600" b="1" dirty="0" smtClean="0">
                <a:solidFill>
                  <a:srgbClr val="FF0000"/>
                </a:solidFill>
              </a:rPr>
              <a:t>TANIMLAR</a:t>
            </a:r>
            <a:endParaRPr lang="tr-TR" sz="3600" b="1" dirty="0">
              <a:solidFill>
                <a:srgbClr val="FF0000"/>
              </a:solidFill>
            </a:endParaRPr>
          </a:p>
        </p:txBody>
      </p:sp>
    </p:spTree>
    <p:extLst>
      <p:ext uri="{BB962C8B-B14F-4D97-AF65-F5344CB8AC3E}">
        <p14:creationId xmlns:p14="http://schemas.microsoft.com/office/powerpoint/2010/main" val="2433775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GÖSTERGE AYLIĞI</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pPr algn="just"/>
            <a:r>
              <a:rPr lang="tr-TR" dirty="0" smtClean="0"/>
              <a:t>      657 sayılı Devlet Memurları Kanunu’nun 36, 43/a, 149, 150, 154 ve 155 inci maddeleri ile 2914 sayılı Yükseköğretim Personel Kanunu’nun 5 inci maddesinde yer alan hükümler uyarınca; derece ve kademe esasına göre düzenlenen aylık gösterge tablolarında yer alan gösterge rakamlarının memur aylık katsayısı ile çarpımı sonucu bulunacak tutarı ifade etmektedir.</a:t>
            </a:r>
          </a:p>
          <a:p>
            <a:pPr algn="just"/>
            <a:r>
              <a:rPr lang="tr-TR" dirty="0"/>
              <a:t> </a:t>
            </a:r>
            <a:r>
              <a:rPr lang="tr-TR" dirty="0" smtClean="0"/>
              <a:t>     Kademe ilerlemesinde; bu ilerlemeye müstahak olduğu tarihi takip eden aybaşından itibaren, derece yükselmesinde ise; yükseldiği veya atandığı derecenin görevine başladığı tarihi takip eden aybaşından itibaren aylığa hak kazanır. </a:t>
            </a:r>
          </a:p>
          <a:p>
            <a:pPr algn="just"/>
            <a:endParaRPr lang="tr-TR" dirty="0"/>
          </a:p>
          <a:p>
            <a:pPr algn="just"/>
            <a:r>
              <a:rPr lang="tr-TR" dirty="0" smtClean="0"/>
              <a:t>                     </a:t>
            </a:r>
            <a:r>
              <a:rPr lang="tr-TR" b="1" dirty="0" smtClean="0">
                <a:solidFill>
                  <a:srgbClr val="FF0000"/>
                </a:solidFill>
              </a:rPr>
              <a:t>Gösterge Aylığı </a:t>
            </a:r>
            <a:r>
              <a:rPr lang="tr-TR" dirty="0" smtClean="0"/>
              <a:t>= Aylık Gösterge x Aylık Katsayı </a:t>
            </a:r>
            <a:endParaRPr lang="tr-TR" dirty="0"/>
          </a:p>
        </p:txBody>
      </p:sp>
    </p:spTree>
    <p:extLst>
      <p:ext uri="{BB962C8B-B14F-4D97-AF65-F5344CB8AC3E}">
        <p14:creationId xmlns:p14="http://schemas.microsoft.com/office/powerpoint/2010/main" val="33133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EK GÖSTERGE AYLIĞI</a:t>
            </a:r>
            <a:endParaRPr lang="tr-TR" b="1" dirty="0">
              <a:solidFill>
                <a:srgbClr val="FF0000"/>
              </a:solidFill>
            </a:endParaRPr>
          </a:p>
        </p:txBody>
      </p:sp>
      <p:sp>
        <p:nvSpPr>
          <p:cNvPr id="3" name="İçerik Yer Tutucusu 2"/>
          <p:cNvSpPr>
            <a:spLocks noGrp="1"/>
          </p:cNvSpPr>
          <p:nvPr>
            <p:ph idx="1"/>
          </p:nvPr>
        </p:nvSpPr>
        <p:spPr/>
        <p:txBody>
          <a:bodyPr/>
          <a:lstStyle/>
          <a:p>
            <a:pPr algn="just"/>
            <a:r>
              <a:rPr lang="tr-TR" dirty="0" smtClean="0"/>
              <a:t>      657 sayılı Devlet Memurları Kanunu’nun 43/b ve 154 üncü maddeleri ile 2914 sayılı Yüksek Öğretim Personel Kanunu’nun 5 inci maddesinde yer alan hükümler uyarınca Ek Gösterge Cetvellerinde hizmet sınıfı, kadro unvanı ve derecesine göre belirlenen gösterge rakamlarının memur aylık katsayısı ile çarpılması sonucu bulunacak tutarı ifade etmektedir.</a:t>
            </a:r>
          </a:p>
          <a:p>
            <a:endParaRPr lang="tr-TR" dirty="0"/>
          </a:p>
          <a:p>
            <a:r>
              <a:rPr lang="tr-TR" dirty="0" smtClean="0"/>
              <a:t>                  </a:t>
            </a:r>
            <a:r>
              <a:rPr lang="tr-TR" b="1" dirty="0" smtClean="0">
                <a:solidFill>
                  <a:srgbClr val="FF0000"/>
                </a:solidFill>
              </a:rPr>
              <a:t>Ek Gösterge Aylığı </a:t>
            </a:r>
            <a:r>
              <a:rPr lang="tr-TR" dirty="0" smtClean="0"/>
              <a:t>= Ek Gösterge x Aylık Katsayı </a:t>
            </a:r>
            <a:endParaRPr lang="tr-TR" dirty="0"/>
          </a:p>
        </p:txBody>
      </p:sp>
    </p:spTree>
    <p:extLst>
      <p:ext uri="{BB962C8B-B14F-4D97-AF65-F5344CB8AC3E}">
        <p14:creationId xmlns:p14="http://schemas.microsoft.com/office/powerpoint/2010/main" val="1467370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YAN ÖDEME</a:t>
            </a:r>
            <a:endParaRPr lang="tr-TR" b="1" dirty="0">
              <a:solidFill>
                <a:srgbClr val="FF0000"/>
              </a:solidFill>
            </a:endParaRPr>
          </a:p>
        </p:txBody>
      </p:sp>
      <p:sp>
        <p:nvSpPr>
          <p:cNvPr id="3" name="İçerik Yer Tutucusu 2"/>
          <p:cNvSpPr>
            <a:spLocks noGrp="1"/>
          </p:cNvSpPr>
          <p:nvPr>
            <p:ph idx="1"/>
          </p:nvPr>
        </p:nvSpPr>
        <p:spPr/>
        <p:txBody>
          <a:bodyPr/>
          <a:lstStyle/>
          <a:p>
            <a:pPr algn="just"/>
            <a:r>
              <a:rPr lang="tr-TR" dirty="0" smtClean="0"/>
              <a:t>      657 sayılı Devlet Memurları Kanunu’nun 152/1 inci maddesi ve Devlet Memurlarına Ödenecek Zam ve Tazminatlara İlişkin Kararname hükümleri gereği; sınıf, unvan, derece, görev yeri vb. niteliklere göre tespit edilen; iş güçlüğü, iş riski, temininde güçlük ve mali sorumluluk zammı puanlarının yan ödeme katsayısı ile çarpılması sonucu bulunacak tutarı ifade etmektedir. </a:t>
            </a:r>
          </a:p>
          <a:p>
            <a:endParaRPr lang="tr-TR" dirty="0"/>
          </a:p>
          <a:p>
            <a:r>
              <a:rPr lang="tr-TR" dirty="0" smtClean="0"/>
              <a:t>              </a:t>
            </a:r>
            <a:r>
              <a:rPr lang="tr-TR" b="1" dirty="0" smtClean="0">
                <a:solidFill>
                  <a:srgbClr val="FF0000"/>
                </a:solidFill>
              </a:rPr>
              <a:t>Yan Ödeme </a:t>
            </a:r>
            <a:r>
              <a:rPr lang="tr-TR" dirty="0" smtClean="0"/>
              <a:t>= Yan Ödeme Puanı x Yan Ödeme Katsayısı </a:t>
            </a:r>
            <a:endParaRPr lang="tr-TR" dirty="0"/>
          </a:p>
        </p:txBody>
      </p:sp>
    </p:spTree>
    <p:extLst>
      <p:ext uri="{BB962C8B-B14F-4D97-AF65-F5344CB8AC3E}">
        <p14:creationId xmlns:p14="http://schemas.microsoft.com/office/powerpoint/2010/main" val="3250885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               ÖZEL HİZMET TAZMİNATI</a:t>
            </a:r>
            <a:endParaRPr lang="tr-TR" b="1" dirty="0">
              <a:solidFill>
                <a:srgbClr val="FF0000"/>
              </a:solidFill>
            </a:endParaRPr>
          </a:p>
        </p:txBody>
      </p:sp>
      <p:sp>
        <p:nvSpPr>
          <p:cNvPr id="3" name="İçerik Yer Tutucusu 2"/>
          <p:cNvSpPr>
            <a:spLocks noGrp="1"/>
          </p:cNvSpPr>
          <p:nvPr>
            <p:ph idx="1"/>
          </p:nvPr>
        </p:nvSpPr>
        <p:spPr>
          <a:xfrm>
            <a:off x="574766" y="1541417"/>
            <a:ext cx="11251474" cy="5111932"/>
          </a:xfrm>
        </p:spPr>
        <p:txBody>
          <a:bodyPr>
            <a:normAutofit fontScale="92500"/>
          </a:bodyPr>
          <a:lstStyle/>
          <a:p>
            <a:pPr algn="just"/>
            <a:r>
              <a:rPr lang="tr-TR" dirty="0" smtClean="0"/>
              <a:t>      657 sayılı Devlet Memurları Kanunu’nun 152/2 </a:t>
            </a:r>
            <a:r>
              <a:rPr lang="tr-TR" dirty="0" err="1" smtClean="0"/>
              <a:t>nci</a:t>
            </a:r>
            <a:r>
              <a:rPr lang="tr-TR" dirty="0" smtClean="0"/>
              <a:t> maddesi ve Devlet Memurlarına Ödenecek Zam ve Tazminatlara İlişkin Kararname gereği; görevin önem, sorumluluk ve niteliği, görev yerinin özelliği, hizmet süresi, kadro unvan ve derecesi ve eğitim seviyesi gibi hususlar göz önüne alınarak, bahse konu Kanun’da belirtilen en yüksek devlet memuru aylığının brüt tutarının belirli bir oranı şeklinde ödenen tutarı ifade etmektedir. </a:t>
            </a:r>
          </a:p>
          <a:p>
            <a:pPr algn="just"/>
            <a:r>
              <a:rPr lang="tr-TR" dirty="0"/>
              <a:t> </a:t>
            </a:r>
            <a:r>
              <a:rPr lang="tr-TR" dirty="0" smtClean="0"/>
              <a:t>     5434 sayılı Kanun’a tabi personelin özel hizmet tazminatı bürüt tutarından; damga vergisi ve sendika aidatı kesilir. </a:t>
            </a:r>
          </a:p>
          <a:p>
            <a:pPr algn="just"/>
            <a:r>
              <a:rPr lang="tr-TR" dirty="0"/>
              <a:t> </a:t>
            </a:r>
            <a:r>
              <a:rPr lang="tr-TR" dirty="0" smtClean="0"/>
              <a:t>     5510 sayılı Kanun’a tabi personelin özel hizmet tazminatı bürüt tutarından; damga vergisi, sendika aidatı, BES kesintisi ve sigorta pirimi kesilir.</a:t>
            </a:r>
          </a:p>
          <a:p>
            <a:endParaRPr lang="tr-TR" dirty="0" smtClean="0"/>
          </a:p>
          <a:p>
            <a:r>
              <a:rPr lang="tr-TR" dirty="0"/>
              <a:t> </a:t>
            </a:r>
            <a:r>
              <a:rPr lang="tr-TR" dirty="0" smtClean="0"/>
              <a:t> </a:t>
            </a:r>
            <a:r>
              <a:rPr lang="tr-TR" b="1" dirty="0" smtClean="0">
                <a:solidFill>
                  <a:srgbClr val="FF0000"/>
                </a:solidFill>
              </a:rPr>
              <a:t>Özel Hizmet Tazminatı </a:t>
            </a:r>
            <a:r>
              <a:rPr lang="tr-TR" dirty="0" smtClean="0"/>
              <a:t>= En Yüksek Devlet Memuru Aylığı x Tazminat Oranı (%) </a:t>
            </a:r>
            <a:endParaRPr lang="tr-TR" dirty="0"/>
          </a:p>
        </p:txBody>
      </p:sp>
    </p:spTree>
    <p:extLst>
      <p:ext uri="{BB962C8B-B14F-4D97-AF65-F5344CB8AC3E}">
        <p14:creationId xmlns:p14="http://schemas.microsoft.com/office/powerpoint/2010/main" val="944456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MAKAM TAZMİNATI</a:t>
            </a:r>
            <a:endParaRPr lang="tr-TR" b="1" dirty="0">
              <a:solidFill>
                <a:srgbClr val="FF0000"/>
              </a:solidFill>
            </a:endParaRPr>
          </a:p>
        </p:txBody>
      </p:sp>
      <p:sp>
        <p:nvSpPr>
          <p:cNvPr id="3" name="İçerik Yer Tutucusu 2"/>
          <p:cNvSpPr>
            <a:spLocks noGrp="1"/>
          </p:cNvSpPr>
          <p:nvPr>
            <p:ph idx="1"/>
          </p:nvPr>
        </p:nvSpPr>
        <p:spPr/>
        <p:txBody>
          <a:bodyPr>
            <a:normAutofit fontScale="85000" lnSpcReduction="20000"/>
          </a:bodyPr>
          <a:lstStyle/>
          <a:p>
            <a:pPr algn="just"/>
            <a:r>
              <a:rPr lang="tr-TR" dirty="0" smtClean="0"/>
              <a:t>      657 sayılı Devlet Memurları Kanunu’nun Ek 26 </a:t>
            </a:r>
            <a:r>
              <a:rPr lang="tr-TR" dirty="0" err="1" smtClean="0"/>
              <a:t>ncı</a:t>
            </a:r>
            <a:r>
              <a:rPr lang="tr-TR" dirty="0" smtClean="0"/>
              <a:t> maddesi ile 2914 sayılı Yükseköğretim Personel Kanunu’nun Ek 2 </a:t>
            </a:r>
            <a:r>
              <a:rPr lang="tr-TR" dirty="0" err="1" smtClean="0"/>
              <a:t>nci</a:t>
            </a:r>
            <a:r>
              <a:rPr lang="tr-TR" dirty="0" smtClean="0"/>
              <a:t> maddesi hükümleri uyarınca, anılan </a:t>
            </a:r>
            <a:r>
              <a:rPr lang="tr-TR" dirty="0" err="1" smtClean="0"/>
              <a:t>Kanun’lara</a:t>
            </a:r>
            <a:r>
              <a:rPr lang="tr-TR" dirty="0" smtClean="0"/>
              <a:t> ekli Makam Tazminatı </a:t>
            </a:r>
            <a:r>
              <a:rPr lang="tr-TR" dirty="0" err="1" smtClean="0"/>
              <a:t>Cetveli’nde</a:t>
            </a:r>
            <a:r>
              <a:rPr lang="tr-TR" dirty="0" smtClean="0"/>
              <a:t> yer alan kadro unvanlarına atanan personele, anılan cetvellerde bu unvanlar için belirlenen gösterge rakamlarının memur aylık katsayısıyla çarpımı sonucu bulunacak tutarı ifade etmektedir.</a:t>
            </a:r>
          </a:p>
          <a:p>
            <a:pPr algn="just"/>
            <a:r>
              <a:rPr lang="tr-TR" dirty="0" smtClean="0"/>
              <a:t>     Makam tazminatı damga vergisi hariç herhangi bir vergiye tabi tutulmaz ve ödemelerde aylıklara ilişkin hükümler uygulanır. </a:t>
            </a:r>
          </a:p>
          <a:p>
            <a:pPr algn="just"/>
            <a:r>
              <a:rPr lang="tr-TR" dirty="0" smtClean="0"/>
              <a:t>     5434 sayılı Kanun’a tabi personelin makam tazminatı bürüt tutarından; damga vergisi ve sendika aidatı kesilir. </a:t>
            </a:r>
          </a:p>
          <a:p>
            <a:pPr algn="just"/>
            <a:r>
              <a:rPr lang="tr-TR" dirty="0" smtClean="0"/>
              <a:t>     5510 sayılı Kanun’a tabi personelin makam tazminatı bürüt tutarından; damga vergisi, sendika aidatı, BES kesintisi ve sigorta pirimi kesilir. </a:t>
            </a:r>
          </a:p>
          <a:p>
            <a:pPr algn="just"/>
            <a:endParaRPr lang="tr-TR" dirty="0"/>
          </a:p>
          <a:p>
            <a:pPr algn="just"/>
            <a:r>
              <a:rPr lang="tr-TR" dirty="0" smtClean="0"/>
              <a:t>          </a:t>
            </a:r>
            <a:r>
              <a:rPr lang="tr-TR" b="1" dirty="0" smtClean="0">
                <a:solidFill>
                  <a:srgbClr val="FF0000"/>
                </a:solidFill>
              </a:rPr>
              <a:t>Makam Tazminatı </a:t>
            </a:r>
            <a:r>
              <a:rPr lang="tr-TR" dirty="0" smtClean="0"/>
              <a:t>= Makam Tazminat Göstergesi x Aylık Katsayı </a:t>
            </a:r>
            <a:endParaRPr lang="tr-TR" dirty="0"/>
          </a:p>
        </p:txBody>
      </p:sp>
    </p:spTree>
    <p:extLst>
      <p:ext uri="{BB962C8B-B14F-4D97-AF65-F5344CB8AC3E}">
        <p14:creationId xmlns:p14="http://schemas.microsoft.com/office/powerpoint/2010/main" val="964288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32155"/>
          </a:xfrm>
        </p:spPr>
        <p:txBody>
          <a:bodyPr/>
          <a:lstStyle/>
          <a:p>
            <a:r>
              <a:rPr lang="tr-TR" dirty="0" smtClean="0"/>
              <a:t>                     </a:t>
            </a:r>
            <a:r>
              <a:rPr lang="tr-TR" b="1" dirty="0" smtClean="0">
                <a:solidFill>
                  <a:srgbClr val="FF0000"/>
                </a:solidFill>
              </a:rPr>
              <a:t>GÖREV TAZMİNATI</a:t>
            </a:r>
            <a:endParaRPr lang="tr-TR" b="1" dirty="0">
              <a:solidFill>
                <a:srgbClr val="FF0000"/>
              </a:solidFill>
            </a:endParaRPr>
          </a:p>
        </p:txBody>
      </p:sp>
      <p:sp>
        <p:nvSpPr>
          <p:cNvPr id="3" name="İçerik Yer Tutucusu 2"/>
          <p:cNvSpPr>
            <a:spLocks noGrp="1"/>
          </p:cNvSpPr>
          <p:nvPr>
            <p:ph idx="1"/>
          </p:nvPr>
        </p:nvSpPr>
        <p:spPr>
          <a:xfrm>
            <a:off x="838200" y="1097280"/>
            <a:ext cx="10515600" cy="5079683"/>
          </a:xfrm>
        </p:spPr>
        <p:txBody>
          <a:bodyPr>
            <a:normAutofit fontScale="70000" lnSpcReduction="20000"/>
          </a:bodyPr>
          <a:lstStyle/>
          <a:p>
            <a:pPr algn="just"/>
            <a:r>
              <a:rPr lang="tr-TR" dirty="0" smtClean="0"/>
              <a:t>       375 sayılı KHK ve 2008/13694 sayılı Bakanlar Kurulu Kararı (BKK) hükümleri uyarınca, aylıklarını 657 sayılı Devlet Memurları Kanunu’na ve 2914 sayılı Yükseköğretim Personel Kanunu’na göre almakta olan personelden; bu kanunlarda makam tazminatı öngörülmüş olan kadrolara atanmış olanlara, belirlenen görev tazminatı oranının, almakta oldukları makam tazminatı gösterge rakamına ilave edilmesi suretiyle bulunan görev tazminatı gösterge rakamının memur aylıklarına uygulanan katsayı ile çarpımı sonucunda bulunacak miktarı ifade etmektedir. </a:t>
            </a:r>
          </a:p>
          <a:p>
            <a:pPr algn="just"/>
            <a:r>
              <a:rPr lang="tr-TR" dirty="0" smtClean="0"/>
              <a:t>      Görev tazminatı, damga vergisi hariç herhangi bir vergiye tabi tutulmaz ve bu tazminata hak kazanma ve ödemelerde aylıklara ilişkin hükümler uygulanır.</a:t>
            </a:r>
          </a:p>
          <a:p>
            <a:pPr algn="just"/>
            <a:r>
              <a:rPr lang="tr-TR" dirty="0" smtClean="0"/>
              <a:t>      Ödenecek görev tazminatı tutarından mahsup edilecek tutarın, görev tazminatının %20'sini geçmesi halinde, görev tazminatının %80'i asgari görev tazminatı olarak ödenir. (2000/457 sayılı Bakanlar Kurulu Kararı’nın 4 üncü maddesi ile 2008/13694 sayılı Bakanlar Kurlu Kararı’nın 3 üncü ve 4 üncü maddesi) </a:t>
            </a:r>
          </a:p>
          <a:p>
            <a:pPr algn="just"/>
            <a:r>
              <a:rPr lang="tr-TR" dirty="0" smtClean="0"/>
              <a:t>     666 sayılı KHK gereğince ek ödeme alanlar bu ödeneğin %80’ini alırlar 5434 sayılı Kanun’a tabi personelin görev tazminatı brüt tutarından; damga vergisi, sendika aidatı kesilir.</a:t>
            </a:r>
          </a:p>
          <a:p>
            <a:pPr algn="just"/>
            <a:r>
              <a:rPr lang="tr-TR" dirty="0" smtClean="0"/>
              <a:t>     5510 sayılı Kanun’a tabi personelin görev tazminatı brüt tutarından; damga vergisi, sendika aidatı, BES kesintisi ve sigorta pirimi kesilir. </a:t>
            </a:r>
          </a:p>
          <a:p>
            <a:r>
              <a:rPr lang="tr-TR" dirty="0"/>
              <a:t> </a:t>
            </a:r>
            <a:endParaRPr lang="tr-TR" dirty="0" smtClean="0"/>
          </a:p>
          <a:p>
            <a:r>
              <a:rPr lang="tr-TR" b="1" dirty="0" smtClean="0"/>
              <a:t>                     </a:t>
            </a:r>
            <a:r>
              <a:rPr lang="tr-TR" b="1" dirty="0" smtClean="0">
                <a:solidFill>
                  <a:srgbClr val="FF0000"/>
                </a:solidFill>
              </a:rPr>
              <a:t>Görev Tazminatı </a:t>
            </a:r>
            <a:r>
              <a:rPr lang="tr-TR" dirty="0" smtClean="0"/>
              <a:t>= Görev Tazminatı Göstergesi x Aylık Katsayı </a:t>
            </a:r>
            <a:endParaRPr lang="tr-TR" dirty="0"/>
          </a:p>
        </p:txBody>
      </p:sp>
    </p:spTree>
    <p:extLst>
      <p:ext uri="{BB962C8B-B14F-4D97-AF65-F5344CB8AC3E}">
        <p14:creationId xmlns:p14="http://schemas.microsoft.com/office/powerpoint/2010/main" val="294094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958578"/>
          </a:xfrm>
        </p:spPr>
        <p:txBody>
          <a:bodyPr/>
          <a:lstStyle/>
          <a:p>
            <a:r>
              <a:rPr lang="tr-TR" b="1" dirty="0" smtClean="0">
                <a:solidFill>
                  <a:srgbClr val="FF0000"/>
                </a:solidFill>
              </a:rPr>
              <a:t>                    TEMSİL TAZMİNATI</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pPr algn="just"/>
            <a:r>
              <a:rPr lang="tr-TR" dirty="0" smtClean="0"/>
              <a:t>     4505 sayılı Kanun’un 5 inci maddesi ve 2000/457 sayılı BKK uyarınca; aylıklarını 657 sayılı Devlet Memurları Kanunu ve 2914 sayılı Yükseköğretim Personel Kanunu hükümlerine göre almakta olan personelden ekli cetvelde yer alan gösterge rakamları üzerinden makam tazminatı alanlara, hizalarında gösterilen göstergelerin memur aylıklarına uygulanan katsayı ile çarpımı sonucu elde edilen tutarı ifade etmektedir. </a:t>
            </a:r>
          </a:p>
          <a:p>
            <a:pPr algn="just"/>
            <a:r>
              <a:rPr lang="tr-TR" dirty="0" smtClean="0"/>
              <a:t>    Temsil tazminatı üniversitelerde sadece Rektörler için ödenmektedir. 4505 sayılı Kanun uyarınca temsil tazminatı göstergesi 17000’dir.  </a:t>
            </a:r>
          </a:p>
          <a:p>
            <a:pPr algn="just"/>
            <a:r>
              <a:rPr lang="tr-TR" dirty="0" smtClean="0"/>
              <a:t>    5434 sayılı Kanun’a tabi personelin temsil tazminatı brüt tutarından; damga vergisi kesilir. </a:t>
            </a:r>
          </a:p>
          <a:p>
            <a:pPr algn="just"/>
            <a:r>
              <a:rPr lang="tr-TR" dirty="0" smtClean="0"/>
              <a:t>    5510 sayılı Kanun’a tabi personelin temsil tazminatı brüt tutarından: damga vergisi, BES kesintisi ve sigorta pirimi kesilir. </a:t>
            </a:r>
          </a:p>
          <a:p>
            <a:r>
              <a:rPr lang="tr-TR" dirty="0"/>
              <a:t> </a:t>
            </a:r>
            <a:r>
              <a:rPr lang="tr-TR" dirty="0" smtClean="0"/>
              <a:t>        </a:t>
            </a:r>
            <a:r>
              <a:rPr lang="tr-TR" b="1" dirty="0" smtClean="0">
                <a:solidFill>
                  <a:srgbClr val="FF0000"/>
                </a:solidFill>
              </a:rPr>
              <a:t>Temsil Tazminatı </a:t>
            </a:r>
            <a:r>
              <a:rPr lang="tr-TR" dirty="0" smtClean="0"/>
              <a:t>= Temsil Tazminatı Göstergesi x Aylık Katsayı</a:t>
            </a:r>
            <a:endParaRPr lang="tr-TR" dirty="0"/>
          </a:p>
        </p:txBody>
      </p:sp>
    </p:spTree>
    <p:extLst>
      <p:ext uri="{BB962C8B-B14F-4D97-AF65-F5344CB8AC3E}">
        <p14:creationId xmlns:p14="http://schemas.microsoft.com/office/powerpoint/2010/main" val="2224035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YÜKSEKÖĞRETİM TAZMİNATI</a:t>
            </a:r>
            <a:endParaRPr lang="tr-TR" b="1" dirty="0">
              <a:solidFill>
                <a:srgbClr val="FF0000"/>
              </a:solidFill>
            </a:endParaRPr>
          </a:p>
        </p:txBody>
      </p:sp>
      <p:sp>
        <p:nvSpPr>
          <p:cNvPr id="3" name="İçerik Yer Tutucusu 2"/>
          <p:cNvSpPr>
            <a:spLocks noGrp="1"/>
          </p:cNvSpPr>
          <p:nvPr>
            <p:ph idx="1"/>
          </p:nvPr>
        </p:nvSpPr>
        <p:spPr/>
        <p:txBody>
          <a:bodyPr/>
          <a:lstStyle/>
          <a:p>
            <a:pPr algn="just"/>
            <a:r>
              <a:rPr lang="tr-TR" dirty="0" smtClean="0"/>
              <a:t>      2914 sayılı Yükseköğretim Personel Kanunu’na eklenen Ek 3 üncü madde uyarınca; En Yüksek Devlet Memuru Brüt aylık (ek gösterge dâhil) tutarının; Profesör, Doçent ve Doktor Öğretim Üyesi kadrosunda bulunanlara %100; Araştırma Görevlisi ve Öğretim Görevlisi kadrosunda bulunanlara %115 oranının uygulanması suretiyle elde edilen tutarı ifade etmektedir. </a:t>
            </a:r>
          </a:p>
          <a:p>
            <a:pPr algn="just"/>
            <a:r>
              <a:rPr lang="tr-TR" dirty="0"/>
              <a:t> </a:t>
            </a:r>
            <a:r>
              <a:rPr lang="tr-TR" dirty="0" smtClean="0"/>
              <a:t>     Yükseköğretim tazminatı her ay aylıklarla birlikte ödenir ve damga vergisi hariç herhangi bir vergiye tabi tutulmaz. </a:t>
            </a:r>
          </a:p>
          <a:p>
            <a:pPr algn="just"/>
            <a:r>
              <a:rPr lang="tr-TR" b="1" dirty="0"/>
              <a:t> </a:t>
            </a:r>
            <a:r>
              <a:rPr lang="tr-TR" b="1" dirty="0" smtClean="0"/>
              <a:t>       </a:t>
            </a:r>
            <a:r>
              <a:rPr lang="tr-TR" b="1" dirty="0" smtClean="0">
                <a:solidFill>
                  <a:srgbClr val="FF0000"/>
                </a:solidFill>
              </a:rPr>
              <a:t>Yükseköğretim Tazminatı </a:t>
            </a:r>
            <a:r>
              <a:rPr lang="tr-TR" dirty="0" smtClean="0"/>
              <a:t>= En Yüksek Devlet Memuru Aylığı x             Yükseköğretim Tazminat Oranı (%)</a:t>
            </a:r>
            <a:endParaRPr lang="tr-TR" dirty="0"/>
          </a:p>
        </p:txBody>
      </p:sp>
    </p:spTree>
    <p:extLst>
      <p:ext uri="{BB962C8B-B14F-4D97-AF65-F5344CB8AC3E}">
        <p14:creationId xmlns:p14="http://schemas.microsoft.com/office/powerpoint/2010/main" val="257559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EK ÖDEME</a:t>
            </a:r>
            <a:endParaRPr lang="tr-TR" b="1" dirty="0">
              <a:solidFill>
                <a:srgbClr val="FF0000"/>
              </a:solidFill>
            </a:endParaRPr>
          </a:p>
        </p:txBody>
      </p:sp>
      <p:sp>
        <p:nvSpPr>
          <p:cNvPr id="3" name="İçerik Yer Tutucusu 2"/>
          <p:cNvSpPr>
            <a:spLocks noGrp="1"/>
          </p:cNvSpPr>
          <p:nvPr>
            <p:ph idx="1"/>
          </p:nvPr>
        </p:nvSpPr>
        <p:spPr/>
        <p:txBody>
          <a:bodyPr>
            <a:normAutofit fontScale="85000" lnSpcReduction="20000"/>
          </a:bodyPr>
          <a:lstStyle/>
          <a:p>
            <a:pPr algn="just"/>
            <a:r>
              <a:rPr lang="tr-TR" dirty="0" smtClean="0"/>
              <a:t>      375 sayılı KHK’nın Ek 9 uncu maddesi uyarınca; 15/01/2012 tarihinden itibaren yapılacak ek ödeme; En Yüksek Devlet Memuru aylığına, 375 sayılı KHK’ya ekli (1) Sayılı Cetvelde yer alan kadro, görev ve pozisyon unvanlarına karşılık gelen oranlar ve 8. Dönem Kamu Görevlileri Hakem Kurulu Kararı ve Toplu Sözleşme ile gelen ek oranların uygulanması suretiyle elde edilen tutarı ifade etmektedir.</a:t>
            </a:r>
          </a:p>
          <a:p>
            <a:pPr algn="just"/>
            <a:r>
              <a:rPr lang="tr-TR" dirty="0" smtClean="0"/>
              <a:t>     Ek ödemeye hak kazanılmasında ve bu ödemenin yapılmasında aylıklara ilişkin hükümler uygulanır.</a:t>
            </a:r>
          </a:p>
          <a:p>
            <a:pPr algn="just"/>
            <a:r>
              <a:rPr lang="tr-TR" dirty="0" smtClean="0"/>
              <a:t>    Yapılacak ek ödeme, damga vergisi hariç herhangi bir vergiye tabi tutulmaz.</a:t>
            </a:r>
          </a:p>
          <a:p>
            <a:pPr algn="just"/>
            <a:r>
              <a:rPr lang="tr-TR" dirty="0" smtClean="0"/>
              <a:t>    375 sayılı KHK’nın Ek Geçici 17 </a:t>
            </a:r>
            <a:r>
              <a:rPr lang="tr-TR" dirty="0" err="1" smtClean="0"/>
              <a:t>nci</a:t>
            </a:r>
            <a:r>
              <a:rPr lang="tr-TR" dirty="0" smtClean="0"/>
              <a:t> maddesi kapsamında olanlar hariç, Yükseköğretim Kurumlarında 2547 sayılı Kanun’un 58 inci maddesi (c) ve (f) fıkraları kapsamında görev yapanlara 375 sayılı KHK’nın Ek 9 uncu maddesine göre ödeme yapılmaz. </a:t>
            </a:r>
          </a:p>
          <a:p>
            <a:pPr algn="just"/>
            <a:r>
              <a:rPr lang="tr-TR" dirty="0" smtClean="0"/>
              <a:t>          </a:t>
            </a:r>
            <a:r>
              <a:rPr lang="tr-TR" b="1" dirty="0" smtClean="0">
                <a:solidFill>
                  <a:srgbClr val="FF0000"/>
                </a:solidFill>
              </a:rPr>
              <a:t>Ek Ödeme </a:t>
            </a:r>
            <a:r>
              <a:rPr lang="tr-TR" dirty="0" smtClean="0"/>
              <a:t>= En Yüksek Devlet Memuru Aylığı x Ek Ödeme Oranı (%) </a:t>
            </a:r>
            <a:endParaRPr lang="tr-TR" dirty="0"/>
          </a:p>
        </p:txBody>
      </p:sp>
    </p:spTree>
    <p:extLst>
      <p:ext uri="{BB962C8B-B14F-4D97-AF65-F5344CB8AC3E}">
        <p14:creationId xmlns:p14="http://schemas.microsoft.com/office/powerpoint/2010/main" val="819607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SABİT EK ÖDEME</a:t>
            </a:r>
            <a:endParaRPr lang="tr-TR" b="1" dirty="0">
              <a:solidFill>
                <a:srgbClr val="FF0000"/>
              </a:solidFill>
            </a:endParaRPr>
          </a:p>
        </p:txBody>
      </p:sp>
      <p:sp>
        <p:nvSpPr>
          <p:cNvPr id="3" name="İçerik Yer Tutucusu 2"/>
          <p:cNvSpPr>
            <a:spLocks noGrp="1"/>
          </p:cNvSpPr>
          <p:nvPr>
            <p:ph idx="1"/>
          </p:nvPr>
        </p:nvSpPr>
        <p:spPr/>
        <p:txBody>
          <a:bodyPr>
            <a:normAutofit fontScale="85000" lnSpcReduction="20000"/>
          </a:bodyPr>
          <a:lstStyle/>
          <a:p>
            <a:pPr algn="just"/>
            <a:r>
              <a:rPr lang="tr-TR" dirty="0" smtClean="0"/>
              <a:t>      23 Haziran 2022 tarih ve 31875 sayılı Resmi </a:t>
            </a:r>
            <a:r>
              <a:rPr lang="tr-TR" dirty="0" err="1" smtClean="0"/>
              <a:t>Gazete’de</a:t>
            </a:r>
            <a:r>
              <a:rPr lang="tr-TR" dirty="0" smtClean="0"/>
              <a:t>, 7411 sayılı Sağlıkla İlgili Bazı Kanunlarda ve 375 Sayılı Kanun Hükmünde Kararname’de Değişiklik Yapılmasına Dair Kanun uyarınca; Sağlık Bakanlığı, Adli Tıp Kurumu ve Üniversitelerde (Tıp Fakültesi, Diş Hekimliği Fakültesi, Sağlık Bilimleri Uygulama Birimleri vb.) ödenmekte olan performansa bağlı ek ödeme tavanlarının arttırılması ve yine döner sermaye bütçesinden ödenmekte olan ek ödeme tutarlarının Merkezi Yönetim Bütçesi’nden ödenmesi hükmü getirildiğinden, Temmuz 2022 maaşlarından itibaren bahsedilen birimlerin ek ödemeleri özel bütçeden Sabit Ek Ödeme olarak ödenmeye başlanmıştır.</a:t>
            </a:r>
          </a:p>
          <a:p>
            <a:pPr algn="just"/>
            <a:r>
              <a:rPr lang="tr-TR" dirty="0" smtClean="0"/>
              <a:t>       Ayrıca bahsedilen birimlerde görev yapanların ek ödeme oranları 7. Dönem Toplu Sözleşme’nin, Üçüncü Bölüm Sağlık ve Sosyal Hizmet Koluna İlişkin Toplu Sözleşme kısmının 45 inci maddesi ile 375 sayılı KHK’ya göre belirlenen ek ödeme oranları %20 artırımlı uygulanır denildiğinden, Sağlık Hizmet Kolundaki birimlerde görevlendirilen ve fiilen orada çalışan personele ek ödeme yerine, sabit ek ödeme oranı %20 artırılarak uygulanmaktadır. </a:t>
            </a:r>
            <a:endParaRPr lang="tr-TR" dirty="0"/>
          </a:p>
        </p:txBody>
      </p:sp>
    </p:spTree>
    <p:extLst>
      <p:ext uri="{BB962C8B-B14F-4D97-AF65-F5344CB8AC3E}">
        <p14:creationId xmlns:p14="http://schemas.microsoft.com/office/powerpoint/2010/main" val="215605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AYLIK KATSAYI</a:t>
            </a:r>
            <a:endParaRPr lang="tr-TR" b="1" dirty="0">
              <a:solidFill>
                <a:srgbClr val="FF0000"/>
              </a:solidFill>
            </a:endParaRPr>
          </a:p>
        </p:txBody>
      </p:sp>
      <p:sp>
        <p:nvSpPr>
          <p:cNvPr id="3" name="İçerik Yer Tutucusu 2"/>
          <p:cNvSpPr>
            <a:spLocks noGrp="1"/>
          </p:cNvSpPr>
          <p:nvPr>
            <p:ph idx="1"/>
          </p:nvPr>
        </p:nvSpPr>
        <p:spPr>
          <a:xfrm>
            <a:off x="838200" y="1825625"/>
            <a:ext cx="10515600" cy="4351338"/>
          </a:xfrm>
        </p:spPr>
        <p:txBody>
          <a:bodyPr/>
          <a:lstStyle/>
          <a:p>
            <a:pPr algn="just"/>
            <a:r>
              <a:rPr lang="tr-TR" dirty="0" smtClean="0"/>
              <a:t>           Taban aylık göstergesi ile zamlar hariç, belli bir göstergeye bağlı maaş unsurlarının tutara çevrilmesinde kullanılan katsayıdır. 4688 sayılı Kamu Görevlileri Sendikaları ve Toplu Sözleşme Kanunu’nun 28 inci maddesi hükmüne istinaden toplu sözleşme ile belirlenerek; Hazine ve Maliye Bakanlığı Kamu Mali Yönetim ve Dönüşüm Genel Müdürlüğü Mali ve Sosyal Haklar Genelgesi ile yayımlanmaktadır. </a:t>
            </a:r>
            <a:endParaRPr lang="tr-TR" dirty="0"/>
          </a:p>
        </p:txBody>
      </p:sp>
    </p:spTree>
    <p:extLst>
      <p:ext uri="{BB962C8B-B14F-4D97-AF65-F5344CB8AC3E}">
        <p14:creationId xmlns:p14="http://schemas.microsoft.com/office/powerpoint/2010/main" val="20696176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49572"/>
          </a:xfrm>
        </p:spPr>
        <p:txBody>
          <a:bodyPr/>
          <a:lstStyle/>
          <a:p>
            <a:r>
              <a:rPr lang="tr-TR" dirty="0" smtClean="0"/>
              <a:t>                             </a:t>
            </a:r>
            <a:r>
              <a:rPr lang="tr-TR" b="1" dirty="0" smtClean="0">
                <a:solidFill>
                  <a:srgbClr val="FF0000"/>
                </a:solidFill>
              </a:rPr>
              <a:t>İLAVE ÖDEME</a:t>
            </a:r>
            <a:endParaRPr lang="tr-TR" b="1" dirty="0">
              <a:solidFill>
                <a:srgbClr val="FF0000"/>
              </a:solidFill>
            </a:endParaRPr>
          </a:p>
        </p:txBody>
      </p:sp>
      <p:sp>
        <p:nvSpPr>
          <p:cNvPr id="3" name="İçerik Yer Tutucusu 2"/>
          <p:cNvSpPr>
            <a:spLocks noGrp="1"/>
          </p:cNvSpPr>
          <p:nvPr>
            <p:ph idx="1"/>
          </p:nvPr>
        </p:nvSpPr>
        <p:spPr>
          <a:xfrm>
            <a:off x="838200" y="1027612"/>
            <a:ext cx="10515600" cy="5738948"/>
          </a:xfrm>
        </p:spPr>
        <p:txBody>
          <a:bodyPr>
            <a:noAutofit/>
          </a:bodyPr>
          <a:lstStyle/>
          <a:p>
            <a:pPr algn="just"/>
            <a:r>
              <a:rPr lang="tr-TR" sz="1400" dirty="0" smtClean="0"/>
              <a:t>      7456 sayılı Kanun’un 28 inci maddesi ile 375 sayılı KHK’ya eklenen Ek 40 </a:t>
            </a:r>
            <a:r>
              <a:rPr lang="tr-TR" sz="1400" dirty="0" err="1" smtClean="0"/>
              <a:t>ıncı</a:t>
            </a:r>
            <a:r>
              <a:rPr lang="tr-TR" sz="1400" dirty="0" smtClean="0"/>
              <a:t> maddesindeki “Aylıklarını ek 10 uncu madde ile 657 sayılı Devlet Memurları Kanunu ve 2914 sayılı Yükseköğretim Personel Kanunu hükümlerine göre alanlara; subay, sözleşmeli subay, astsubay, sözleşmeli astsubay, sözleşmeli subay ve astsubay adayları, uzman jandarma ve uzman erbaşlar ile 10/3/2011 tarihli ve 6191 sayılı Kanuna tabi personele (diğer statülerde olup aylıklarını 926 sayılı Türk Silahlı Kuvvetleri Personel Kanununa göre alanlar dâhil); mali haklarının belirlenmesinde ek 11 inci madde, geçici 10 uncu maddenin birinci fıkrasının (a) bendi ve geçici 29 uncu madde hükümleri uygulananlara; 25/6/2001 tarihli ve 4688 sayılı Kanun kapsamına giren kamu kurum ve kuruluşlarında iş mevzuatına tabi olanlar hariç mali hakları veya ücret tavanı ilgili mevzuatı uyarınca en yüksek Devlet memurunun mali hakları ya da bu mali haklara göre belirlenmiş olan ücret veya ücret tavanları esas alınmak suretiyle tespit edilen kadro, pozisyon veya görevlerde bulunanlara (26/10/1990 tarihli ve 3671 sayılı Kanun hükümlerine tabi olanlar dâhil); aylık ödenekleri 3/7/2005 tarihli ve 5393 sayılı Kanunun 39 uncu maddesinin birinci fıkrasında yer alan gösterge rakamları esas alınarak belirlenen belediye başkanları ile başkan yardımcılarına (haklarında 5393 sayılı Kanunun 40 </a:t>
            </a:r>
            <a:r>
              <a:rPr lang="tr-TR" sz="1400" dirty="0" err="1" smtClean="0"/>
              <a:t>ıncı</a:t>
            </a:r>
            <a:r>
              <a:rPr lang="tr-TR" sz="1400" dirty="0" smtClean="0"/>
              <a:t> maddesinin üçüncü fıkrasının uygulanmasında dikkate alınmak üzere başkan vekilleri dâhil); bir yıldan az süreli çalışanlar, ayın veya haftanın bazı günleri ya da günün belirli saatleri gibi kısmi zamanlı çalışanlar, proje süreleriyle sınırlı olarak veya geçici mahiyetteki işlerde çalışanlar ve ücretleri 2914 sayılı Kanunun 16 </a:t>
            </a:r>
            <a:r>
              <a:rPr lang="tr-TR" sz="1400" dirty="0" err="1" smtClean="0"/>
              <a:t>ncı</a:t>
            </a:r>
            <a:r>
              <a:rPr lang="tr-TR" sz="1400" dirty="0" smtClean="0"/>
              <a:t> maddesinde belirtilen esaslara göre belirlenenler ile mevzuatı uyarınca ücretleri özel olarak belirlenen diğer yabancı uyruklu çalışanlar hariç olmak üzere 4688 sayılı Kanun kapsamına giren kamu kurum ve kuruluşlarının merkez, taşra ve döner sermaye teşkilatlarında istihdam edilen sözleşmeli personele (kadro karşılığı sözleşmeli dâhil) (15.965) gösterge rakamının memur aylık katsayısı ile çarpımı sonucu bulunacak tutarda ilave ödeme yapılır. İlave ödemeye hak kazanılmasında ve bu ödemenin yapılmasında, personelin aylık veya ücretlere ilişkin tabi olduğu hükümler uygulanır. Bu ödeme damga vergisi hariç herhangi bir vergi ve sigorta prim kesintisine tabi tutulmaz.</a:t>
            </a:r>
          </a:p>
          <a:p>
            <a:pPr algn="just"/>
            <a:r>
              <a:rPr lang="tr-TR" sz="1400" dirty="0" smtClean="0"/>
              <a:t>      İlave ödeme, kapsamında bulunanlara sadece kendi unvanı esas alınarak ödenir ve mali hakları mevzuatı uyarınca En Yüksek Devlet Memuru veya başka bir unvan esas veya emsal alınmak suretiyle belirlenenler bakımından, diğer mevzuat uyarınca mali haklarının belirlenmesine esas ödeme unsurlarının kapsam veya hesabına dâhil edilmez. Bu ödeme, ilgili mevzuatı uyarınca ödenmekte olan veya mali ve sosyal hakların tespitinde esas alınan aylık, ücret, zam, tazminat, ödenek, döner sermaye ödemesi, ikramiye ve diğer herhangi bir ödeme unsurunun ya da ücret tavanının hesabında dikkate alınmaz. Bu madde hükümleri, doğrudan veya başka bir ödemenin hesabında olmak üzere, tamamen veya kısmen mükerrer ödeme yapılmasına neden olacak şekilde uygulanamaz. Diğer mevzuatın bu fıkraya aykırı hükümleri uygulanmaz.” hükmüne istinaden yapılan ödemeyi ifade etmektedir. </a:t>
            </a:r>
          </a:p>
          <a:p>
            <a:pPr algn="just"/>
            <a:endParaRPr lang="tr-TR" sz="1400" dirty="0"/>
          </a:p>
          <a:p>
            <a:pPr algn="just"/>
            <a:r>
              <a:rPr lang="tr-TR" sz="1400" dirty="0" smtClean="0"/>
              <a:t>                                                                         </a:t>
            </a:r>
            <a:r>
              <a:rPr lang="tr-TR" sz="1400" dirty="0" smtClean="0">
                <a:solidFill>
                  <a:srgbClr val="FF0000"/>
                </a:solidFill>
              </a:rPr>
              <a:t>  </a:t>
            </a:r>
            <a:r>
              <a:rPr lang="tr-TR" sz="1400" b="1" dirty="0" smtClean="0">
                <a:solidFill>
                  <a:srgbClr val="FF0000"/>
                </a:solidFill>
              </a:rPr>
              <a:t>İlave Ödeme </a:t>
            </a:r>
            <a:r>
              <a:rPr lang="tr-TR" sz="1400" dirty="0" smtClean="0"/>
              <a:t>= İlave Ödeme Göstergesi (15.965) x Aylık Katsayı </a:t>
            </a:r>
          </a:p>
          <a:p>
            <a:pPr algn="just"/>
            <a:r>
              <a:rPr lang="tr-TR" sz="1400" dirty="0"/>
              <a:t> </a:t>
            </a:r>
            <a:r>
              <a:rPr lang="tr-TR" sz="1400" dirty="0" smtClean="0"/>
              <a:t>                                                 </a:t>
            </a:r>
            <a:endParaRPr lang="tr-TR" sz="1400" dirty="0"/>
          </a:p>
        </p:txBody>
      </p:sp>
    </p:spTree>
    <p:extLst>
      <p:ext uri="{BB962C8B-B14F-4D97-AF65-F5344CB8AC3E}">
        <p14:creationId xmlns:p14="http://schemas.microsoft.com/office/powerpoint/2010/main" val="3739357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YABANCI DİL TAZMİNATI</a:t>
            </a:r>
            <a:endParaRPr lang="tr-TR" b="1"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pPr algn="just"/>
            <a:r>
              <a:rPr lang="tr-TR" dirty="0" smtClean="0"/>
              <a:t>     2914 sayılı Kanun’a tabi çalışan personele Yabancı Dil Bilgisi Seviye Belirleme Usul ve Esasları Hakkında Yönetmelik’e ekli tabloda belirtilen gösterge rakamlarının (Değişik:19/11/2008 tarihli Başbakan Onayı) memur aylık katsayısı ile çarpımı sonucu bulunacak tutarı ifade etmektedir.</a:t>
            </a:r>
          </a:p>
          <a:p>
            <a:pPr algn="just"/>
            <a:r>
              <a:rPr lang="tr-TR" dirty="0" smtClean="0"/>
              <a:t>     Her ay aylıklar ile birlikte peşin olarak ödenir.</a:t>
            </a:r>
          </a:p>
          <a:p>
            <a:pPr algn="just"/>
            <a:r>
              <a:rPr lang="tr-TR" dirty="0" smtClean="0"/>
              <a:t>     Üniversite öğretim elemanları ve öğretmen kadrosuna atanmış olanlar ayrıca bir onay alınmadan yabancı dil bilgisinden görevlerinde yararlanıldığı kabul edilir.</a:t>
            </a:r>
          </a:p>
          <a:p>
            <a:pPr algn="just"/>
            <a:r>
              <a:rPr lang="tr-TR" dirty="0" smtClean="0"/>
              <a:t>     Yabancı dil sınavları, sınavın yapıldığı tarihten itibaren beş yıl süreyle geçerlidir. Bu sürenin bitiminde sınava girmeyenlerin yabancı dil seviyeleri bir alt düzeye inmiş sayılır.</a:t>
            </a:r>
          </a:p>
          <a:p>
            <a:pPr algn="just"/>
            <a:r>
              <a:rPr lang="tr-TR" dirty="0" smtClean="0"/>
              <a:t>     (C) düzeyinde puanı olanların yabancı dil tazminatları beşinci yılın sonunda kesilir.</a:t>
            </a:r>
          </a:p>
          <a:p>
            <a:pPr algn="just"/>
            <a:r>
              <a:rPr lang="tr-TR" dirty="0" smtClean="0"/>
              <a:t>     Aynı dil için birden fazla sınava katılanlara, en yüksek seviye esas alınarak yabancı dil tazminatı ödenir. </a:t>
            </a:r>
          </a:p>
          <a:p>
            <a:pPr algn="just"/>
            <a:r>
              <a:rPr lang="tr-TR" dirty="0" smtClean="0"/>
              <a:t>     İlk ödeme sınavın yapıldığı tarihi takip eden aybaşından itibaren yapılır. </a:t>
            </a:r>
          </a:p>
          <a:p>
            <a:pPr algn="just"/>
            <a:r>
              <a:rPr lang="tr-TR" dirty="0"/>
              <a:t> </a:t>
            </a:r>
            <a:r>
              <a:rPr lang="tr-TR" dirty="0" smtClean="0"/>
              <a:t>             </a:t>
            </a:r>
            <a:r>
              <a:rPr lang="tr-TR" b="1" dirty="0" smtClean="0">
                <a:solidFill>
                  <a:srgbClr val="FF0000"/>
                </a:solidFill>
              </a:rPr>
              <a:t>Yabancı Dil Tazminatı </a:t>
            </a:r>
            <a:r>
              <a:rPr lang="tr-TR" dirty="0" smtClean="0"/>
              <a:t>= Yabancı Dil Tazminatı Göstergesi x Aylık Katsayı</a:t>
            </a:r>
            <a:endParaRPr lang="tr-TR" dirty="0"/>
          </a:p>
        </p:txBody>
      </p:sp>
    </p:spTree>
    <p:extLst>
      <p:ext uri="{BB962C8B-B14F-4D97-AF65-F5344CB8AC3E}">
        <p14:creationId xmlns:p14="http://schemas.microsoft.com/office/powerpoint/2010/main" val="3407727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1019538"/>
          </a:xfrm>
        </p:spPr>
        <p:txBody>
          <a:bodyPr>
            <a:normAutofit fontScale="90000"/>
          </a:bodyPr>
          <a:lstStyle/>
          <a:p>
            <a:r>
              <a:rPr lang="tr-TR" dirty="0" smtClean="0"/>
              <a:t>    </a:t>
            </a:r>
            <a:r>
              <a:rPr lang="tr-TR" b="1" dirty="0" smtClean="0">
                <a:solidFill>
                  <a:srgbClr val="FF0000"/>
                </a:solidFill>
              </a:rPr>
              <a:t>AİLE YARDIMI ÖDENEĞİ(EŞ VE ÇOCUK YARDIMI)</a:t>
            </a:r>
            <a:endParaRPr lang="tr-TR" b="1" dirty="0">
              <a:solidFill>
                <a:srgbClr val="FF0000"/>
              </a:solidFill>
            </a:endParaRPr>
          </a:p>
        </p:txBody>
      </p:sp>
      <p:sp>
        <p:nvSpPr>
          <p:cNvPr id="3" name="İçerik Yer Tutucusu 2"/>
          <p:cNvSpPr>
            <a:spLocks noGrp="1"/>
          </p:cNvSpPr>
          <p:nvPr>
            <p:ph idx="1"/>
          </p:nvPr>
        </p:nvSpPr>
        <p:spPr/>
        <p:txBody>
          <a:bodyPr/>
          <a:lstStyle/>
          <a:p>
            <a:pPr algn="just"/>
            <a:r>
              <a:rPr lang="tr-TR" dirty="0" smtClean="0"/>
              <a:t>     657 sayılı Kanun’un 202 </a:t>
            </a:r>
            <a:r>
              <a:rPr lang="tr-TR" dirty="0" err="1" smtClean="0"/>
              <a:t>nci</a:t>
            </a:r>
            <a:r>
              <a:rPr lang="tr-TR" dirty="0" smtClean="0"/>
              <a:t> maddesine göre; evli bulunan devlet memurunun (çalışmayan eş için) eşi ve çocukları için yapılan ödemenin tamamını ifade etmektedir. Aynı Kanun’un 204 üncü maddesine göre de, Memur; eş için ödenen aile yardımı ödeneğine evlendiği, çocuk için ödenen aile yardımı ödeneğine de çocuğunun doğduğu tarihi takip eden aybaşından itibaren hak kazanır.</a:t>
            </a:r>
            <a:endParaRPr lang="tr-TR" dirty="0"/>
          </a:p>
        </p:txBody>
      </p:sp>
    </p:spTree>
    <p:extLst>
      <p:ext uri="{BB962C8B-B14F-4D97-AF65-F5344CB8AC3E}">
        <p14:creationId xmlns:p14="http://schemas.microsoft.com/office/powerpoint/2010/main" val="2397765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EŞ YARDIMI</a:t>
            </a:r>
            <a:endParaRPr lang="tr-TR" b="1" dirty="0">
              <a:solidFill>
                <a:srgbClr val="FF0000"/>
              </a:solidFill>
            </a:endParaRPr>
          </a:p>
        </p:txBody>
      </p:sp>
      <p:sp>
        <p:nvSpPr>
          <p:cNvPr id="3" name="İçerik Yer Tutucusu 2"/>
          <p:cNvSpPr>
            <a:spLocks noGrp="1"/>
          </p:cNvSpPr>
          <p:nvPr>
            <p:ph idx="1"/>
          </p:nvPr>
        </p:nvSpPr>
        <p:spPr/>
        <p:txBody>
          <a:bodyPr>
            <a:normAutofit fontScale="62500" lnSpcReduction="20000"/>
          </a:bodyPr>
          <a:lstStyle/>
          <a:p>
            <a:pPr algn="just"/>
            <a:r>
              <a:rPr lang="tr-TR" dirty="0" smtClean="0"/>
              <a:t>     Eş yardımı, memurun her ne şekilde olursa olsun menfaat karşılığı çalışmayan veya herhangi bir sosyal güvenlik kurumundan aylık almayan eşi (resmi nikâhlı) için ödenir. </a:t>
            </a:r>
          </a:p>
          <a:p>
            <a:pPr algn="just"/>
            <a:r>
              <a:rPr lang="tr-TR" dirty="0" smtClean="0"/>
              <a:t>     Bu yardım, memurun her ne şekilde olursa olsun menfaat karşılığı çalışmayan veya herhangi bir sosyal güvenlik kuruluşundan aylık almayan eş için 8. Dönem Kamu Görevlileri Hakem Kurulu Kararı’nın 4 üncü maddesi gereği 2.273 gösterge rakamının aylık katsayısı ile çarpılması sonucu elde edilecek tutarı ifade etmektedir. </a:t>
            </a:r>
          </a:p>
          <a:p>
            <a:pPr algn="just"/>
            <a:r>
              <a:rPr lang="tr-TR" dirty="0" smtClean="0"/>
              <a:t>     Geçici bir süre için bile olsa, menfaat karşılığı çalışan veya sosyal güvenlik kurumundan aylık alan ya da aylık almamakla birlikte ticari sayılabilecek bir faaliyet yürütmek üzere sosyal güvenlik kurumuyla (isteğe bağlı sigortalılık hariç) ilişkilendirilen eş için; bu durumları devam ettiği sürece, memura eş için aile yardımı ödenmez.</a:t>
            </a:r>
          </a:p>
          <a:p>
            <a:pPr algn="just"/>
            <a:r>
              <a:rPr lang="tr-TR" dirty="0" smtClean="0"/>
              <a:t>     Eş için ödenen aile yardım ödeneğini; eşinden boşanması veya eşinin ölümünü takip eden aybaşından itibaren kaybeder (657 sayılı Kanun’un 205 inci maddesi).</a:t>
            </a:r>
          </a:p>
          <a:p>
            <a:pPr algn="just"/>
            <a:r>
              <a:rPr lang="tr-TR" dirty="0" smtClean="0"/>
              <a:t>     Doğum sebebiyle aylıksız izin alan sigortalı eşin menfaat karşılığı çalışmaması ve her hangi bir sosyal güvenlik kurumundan aylık almaması kaydıyla aylıksız iznin bitimine kadar, </a:t>
            </a:r>
          </a:p>
          <a:p>
            <a:pPr algn="just"/>
            <a:r>
              <a:rPr lang="tr-TR" dirty="0"/>
              <a:t> </a:t>
            </a:r>
            <a:r>
              <a:rPr lang="tr-TR" dirty="0" smtClean="0"/>
              <a:t>   Eşi askere giden bayan devlet memurunun eşinin asker dönüşü memuriyete başlayana kadar, beyanda bulunmak suretiyle eş için belirlenmiş olan aile yardımı ödeneğinden faydalanır.</a:t>
            </a:r>
          </a:p>
          <a:p>
            <a:pPr algn="just"/>
            <a:r>
              <a:rPr lang="tr-TR" dirty="0">
                <a:solidFill>
                  <a:srgbClr val="FF0000"/>
                </a:solidFill>
              </a:rPr>
              <a:t> </a:t>
            </a:r>
            <a:r>
              <a:rPr lang="tr-TR" dirty="0" smtClean="0">
                <a:solidFill>
                  <a:srgbClr val="FF0000"/>
                </a:solidFill>
              </a:rPr>
              <a:t>                                                        </a:t>
            </a:r>
            <a:r>
              <a:rPr lang="tr-TR" b="1" dirty="0" smtClean="0">
                <a:solidFill>
                  <a:srgbClr val="FF0000"/>
                </a:solidFill>
              </a:rPr>
              <a:t>Eş Yardımı </a:t>
            </a:r>
            <a:r>
              <a:rPr lang="tr-TR" dirty="0" smtClean="0"/>
              <a:t>= 2.273 x Aylık Katsayısı </a:t>
            </a:r>
            <a:endParaRPr lang="tr-TR" dirty="0"/>
          </a:p>
        </p:txBody>
      </p:sp>
    </p:spTree>
    <p:extLst>
      <p:ext uri="{BB962C8B-B14F-4D97-AF65-F5344CB8AC3E}">
        <p14:creationId xmlns:p14="http://schemas.microsoft.com/office/powerpoint/2010/main" val="7292801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ÇOCUK YARDIMI</a:t>
            </a:r>
            <a:endParaRPr lang="tr-TR" b="1"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pPr algn="just"/>
            <a:r>
              <a:rPr lang="tr-TR" dirty="0" smtClean="0"/>
              <a:t>     657 sayılı Kanun’un 202 </a:t>
            </a:r>
            <a:r>
              <a:rPr lang="tr-TR" dirty="0" err="1" smtClean="0"/>
              <a:t>nci</a:t>
            </a:r>
            <a:r>
              <a:rPr lang="tr-TR" dirty="0" smtClean="0"/>
              <a:t> maddesi gereği (Değişik 5473 sayılı Kanun 3 üncü madde) memurun çocuklarından her biri için 250 gösterge rakamının (0-6 yaş grubunda yer alan çocuklar için 500 gösterge rakamı) aylık katsayısı ile çarpılması sonucu elde edilecek tutarı ifade etmektedir. </a:t>
            </a:r>
          </a:p>
          <a:p>
            <a:pPr algn="just"/>
            <a:r>
              <a:rPr lang="tr-TR" dirty="0" smtClean="0"/>
              <a:t>     7. Dönem Kamu Görevlileri Hakem Kurulu Kararı’nın 39 uncu maddesi gereği ilgili mevzuat ve bu Toplu Sözleşme hükümleri uyarınca çocuklar için verilmekte olan aile yardımı ödeneği, Erişkinler İçin Engellilik Değerlendirmesi Hakkında Yönetmelik hükümlerine göre en az %40 engelli olan veya Çocuklar İçin Özel Gereksinim Değerlendirmesi Hakkında Yönetmeliğe ekli 3 sayılı tabloya göre bu oran ve üzerine denk özel gereksinim durumu olan çocuklar için %50 artırımlı olarak uygulanmaktadır.</a:t>
            </a:r>
          </a:p>
          <a:p>
            <a:pPr algn="just"/>
            <a:r>
              <a:rPr lang="tr-TR" dirty="0" smtClean="0"/>
              <a:t>     Karı ve kocanın her ikisi de memur iseler bu ödenek yalnız kocaya verilir (657 sayılı Kanun’un 204 üncü maddesi).</a:t>
            </a:r>
          </a:p>
          <a:p>
            <a:pPr algn="just"/>
            <a:r>
              <a:rPr lang="tr-TR" dirty="0" smtClean="0"/>
              <a:t>     Eşlerden birinin iş akdi veya toplu sözleşme gereği çocukları için yapılan aile yardımı ödeneği daha düşük ise, yalnız aradaki fark ödenir (657 sayılı Kanun’un 202 </a:t>
            </a:r>
            <a:r>
              <a:rPr lang="tr-TR" dirty="0" err="1" smtClean="0"/>
              <a:t>nci</a:t>
            </a:r>
            <a:r>
              <a:rPr lang="tr-TR" dirty="0" smtClean="0"/>
              <a:t> maddesi).</a:t>
            </a:r>
          </a:p>
          <a:p>
            <a:pPr algn="just"/>
            <a:r>
              <a:rPr lang="tr-TR" dirty="0" smtClean="0"/>
              <a:t>     25 yaşını bitirdiği halde evlenmemiş kız çocukları ile çalışamayacak derecede malullükleri resmi sağlık kurulu raporuyla tespit edilenler için süresiz olarak ödeneğin verilmesine devam edilir.  Emekli Sandığınca yetim aylığı bağlanan, Yükseköğretim Kredi ve Yurtlar Kurumundan kredi alan, Açık Yükseköğretimde öğrenim gören çocuklar için de aile yardımı ödeneği verilir.</a:t>
            </a:r>
            <a:endParaRPr lang="tr-TR" dirty="0"/>
          </a:p>
        </p:txBody>
      </p:sp>
    </p:spTree>
    <p:extLst>
      <p:ext uri="{BB962C8B-B14F-4D97-AF65-F5344CB8AC3E}">
        <p14:creationId xmlns:p14="http://schemas.microsoft.com/office/powerpoint/2010/main" val="2449701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8674" y="121919"/>
            <a:ext cx="11730445" cy="5632311"/>
          </a:xfrm>
          <a:prstGeom prst="rect">
            <a:avLst/>
          </a:prstGeom>
        </p:spPr>
        <p:txBody>
          <a:bodyPr wrap="square">
            <a:spAutoFit/>
          </a:bodyPr>
          <a:lstStyle/>
          <a:p>
            <a:pPr algn="just"/>
            <a:r>
              <a:rPr lang="tr-TR" dirty="0" smtClean="0"/>
              <a:t>         Devlet memurunun, geçimini sağladığı üvey çocukları için de bu ödenek verilir (657 sayılı Kanun’un 202 </a:t>
            </a:r>
            <a:r>
              <a:rPr lang="tr-TR" dirty="0" err="1" smtClean="0"/>
              <a:t>nci</a:t>
            </a:r>
            <a:r>
              <a:rPr lang="tr-TR" dirty="0" smtClean="0"/>
              <a:t> maddesi). </a:t>
            </a:r>
          </a:p>
          <a:p>
            <a:pPr algn="just"/>
            <a:r>
              <a:rPr lang="tr-TR" dirty="0" smtClean="0"/>
              <a:t>         7. Dönem Kamu Görevlileri Hakem Kurulu Kararı’nın 9 uncu maddesi gereği; burs alan veya devletçe okutulan çocuklardan anılan Kanunlarda bu ödeneğin verilmesine ilişkin diğer şartları taşıyanlar için de aynı usul ve esaslar dâhilinde çocuk yardımı ödeneği verilir.</a:t>
            </a:r>
          </a:p>
          <a:p>
            <a:pPr algn="just"/>
            <a:r>
              <a:rPr lang="tr-TR" dirty="0"/>
              <a:t> </a:t>
            </a:r>
            <a:r>
              <a:rPr lang="tr-TR" dirty="0" smtClean="0"/>
              <a:t>       Boşanma veya ayrılık durumunda çocuk için verilecek çocuk yardımı ödeneğinin hangi tarafa ve ne oranda verileceği hususunda ilgili mahkeme kararındaki hükümler uygulanır. Mahkeme kararında belirtilmemiş ise; </a:t>
            </a:r>
          </a:p>
          <a:p>
            <a:pPr algn="just"/>
            <a:r>
              <a:rPr lang="tr-TR" dirty="0" smtClean="0"/>
              <a:t>                          Eşlerin her ikisi de memur ise ve mahkeme kararında yardımın ödenmesine ilişkin karar verilmemişse, çocuğun velayetinin bırakıldığı memura, çocuğun velayetinin bırakıldığı memurun yardımı istememesi durumunda ise diğer taraf yardımdan yararlanabilir. </a:t>
            </a:r>
          </a:p>
          <a:p>
            <a:pPr algn="just"/>
            <a:r>
              <a:rPr lang="tr-TR" dirty="0" smtClean="0"/>
              <a:t>                         Çocuğun velayetinin verildiği eşin çocuk yardımı almak istemesi halinde, çocuk yardımı almakta olan memura bu ödeme artık yapılmaz. </a:t>
            </a:r>
          </a:p>
          <a:p>
            <a:pPr algn="just"/>
            <a:r>
              <a:rPr lang="tr-TR" dirty="0" smtClean="0"/>
              <a:t>                         Eşlerden her ikisinin memur veya birinin memur diğerinin İş Kanunu kapsamında çalışması halinde, çocuk için verilecek aile yardımı ödeneği, mahkeme kararıyla çocuğun velayeti verilen tarafa ödenir. </a:t>
            </a:r>
          </a:p>
          <a:p>
            <a:pPr algn="just"/>
            <a:r>
              <a:rPr lang="tr-TR" dirty="0" smtClean="0"/>
              <a:t>                         Eşlerden biri memur, diğeri çalışmıyor ve çocuğun velayeti mahkeme kararı ile çalışmayan eşe verilmiş ise, çocuk yardımı ödeneği çalışan eşe verilir.</a:t>
            </a:r>
          </a:p>
          <a:p>
            <a:pPr algn="just"/>
            <a:r>
              <a:rPr lang="tr-TR" dirty="0" smtClean="0"/>
              <a:t>           Çocuk yardımı; çocuğun kendi hesabına ticaret yapan gerçek veya tüzel kişiler yanında her ne şekilde olursa olsun menfaat karşılığı çalışmaya başlaması (öğrenim yapmakta iken tatil devresinde çalışanlar hariç), evlenmesi, çocuğun ölümü ve 25 yaşını doldurması durumunda (25 yaşını bitirdiği halde evlenmemiş kız çocukları ile çalışamayacak derecede malullükleri resmi sağlık kurulu raporuyla tespit edilenler hariç) çocuk yardım ödeneği kesilir. </a:t>
            </a:r>
          </a:p>
          <a:p>
            <a:pPr algn="just"/>
            <a:r>
              <a:rPr lang="tr-TR" dirty="0"/>
              <a:t> </a:t>
            </a:r>
            <a:r>
              <a:rPr lang="tr-TR" dirty="0" smtClean="0"/>
              <a:t>                                                  </a:t>
            </a:r>
            <a:r>
              <a:rPr lang="tr-TR" b="1" dirty="0" smtClean="0">
                <a:solidFill>
                  <a:srgbClr val="FF0000"/>
                </a:solidFill>
              </a:rPr>
              <a:t>Çocuk Yardımı </a:t>
            </a:r>
            <a:r>
              <a:rPr lang="tr-TR" dirty="0" smtClean="0"/>
              <a:t>= Çocuk Yardımı Göstergesi x Aylık Katsayısı </a:t>
            </a:r>
            <a:endParaRPr lang="tr-TR" dirty="0"/>
          </a:p>
        </p:txBody>
      </p:sp>
    </p:spTree>
    <p:extLst>
      <p:ext uri="{BB962C8B-B14F-4D97-AF65-F5344CB8AC3E}">
        <p14:creationId xmlns:p14="http://schemas.microsoft.com/office/powerpoint/2010/main" val="42189038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ÜNİVERSİTE ÖDENEĞİ</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pPr algn="just"/>
            <a:r>
              <a:rPr lang="tr-TR" dirty="0" smtClean="0"/>
              <a:t>     2914 sayılı Yükseköğretim Personel Kanunu’nun 12 </a:t>
            </a:r>
            <a:r>
              <a:rPr lang="tr-TR" dirty="0" err="1" smtClean="0"/>
              <a:t>nci</a:t>
            </a:r>
            <a:r>
              <a:rPr lang="tr-TR" dirty="0" smtClean="0"/>
              <a:t> maddesine göre; 657 sayılı Devlet Memurları Kanunu’na tabi En Yüksek Devlet Memuru brüt aylık (ek gösterge dâhil) tutarının unvanlara göre belirlenen oranlarla çarpılması sureti ile elde edilen tutarı ifade etmektedir.</a:t>
            </a:r>
          </a:p>
          <a:p>
            <a:pPr algn="just"/>
            <a:r>
              <a:rPr lang="tr-TR" dirty="0" smtClean="0"/>
              <a:t>    Bu ödenek kısmi statüde görev yapanlara ödenmez. Damga vergisi hariç herhangi bir vergiye tabi tutulmaz. </a:t>
            </a:r>
          </a:p>
          <a:p>
            <a:pPr algn="just"/>
            <a:r>
              <a:rPr lang="tr-TR" dirty="0" smtClean="0"/>
              <a:t>    5434 sayılı Kanun’a tabi personelin üniversite ödeneği brüt tutarından; damga vergisi ve sendika aidatı kesilir.</a:t>
            </a:r>
          </a:p>
          <a:p>
            <a:pPr algn="just"/>
            <a:r>
              <a:rPr lang="tr-TR" dirty="0" smtClean="0"/>
              <a:t>    5510 sayılı Kanun’a tabi personelin üniversite ödeneği bürüt tutarından; damga vergisi, sendika aidatı, BES kesintisi ve sigorta pirimi kesilir. </a:t>
            </a:r>
          </a:p>
          <a:p>
            <a:pPr algn="just"/>
            <a:r>
              <a:rPr lang="tr-TR" dirty="0" smtClean="0"/>
              <a:t>    </a:t>
            </a:r>
            <a:r>
              <a:rPr lang="tr-TR" b="1" dirty="0" smtClean="0">
                <a:solidFill>
                  <a:srgbClr val="FF0000"/>
                </a:solidFill>
              </a:rPr>
              <a:t>Üniversite Ödeneği </a:t>
            </a:r>
            <a:r>
              <a:rPr lang="tr-TR" dirty="0" smtClean="0"/>
              <a:t>= En Yüksek Devlet Memuru Aylığı x Üniversite Ödeneği Oranı (%)</a:t>
            </a:r>
            <a:endParaRPr lang="tr-TR" dirty="0"/>
          </a:p>
        </p:txBody>
      </p:sp>
    </p:spTree>
    <p:extLst>
      <p:ext uri="{BB962C8B-B14F-4D97-AF65-F5344CB8AC3E}">
        <p14:creationId xmlns:p14="http://schemas.microsoft.com/office/powerpoint/2010/main" val="41385114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İDARİ GÖREV ÖDENEĞİ</a:t>
            </a:r>
            <a:endParaRPr lang="tr-TR" b="1" dirty="0">
              <a:solidFill>
                <a:srgbClr val="FF0000"/>
              </a:solidFill>
            </a:endParaRPr>
          </a:p>
        </p:txBody>
      </p:sp>
      <p:sp>
        <p:nvSpPr>
          <p:cNvPr id="3" name="İçerik Yer Tutucusu 2"/>
          <p:cNvSpPr>
            <a:spLocks noGrp="1"/>
          </p:cNvSpPr>
          <p:nvPr>
            <p:ph idx="1"/>
          </p:nvPr>
        </p:nvSpPr>
        <p:spPr/>
        <p:txBody>
          <a:bodyPr/>
          <a:lstStyle/>
          <a:p>
            <a:pPr algn="just"/>
            <a:r>
              <a:rPr lang="tr-TR" dirty="0" smtClean="0"/>
              <a:t>     2914 sayılı Yükseköğretim Personel Kanunu’nun 13 üncü maddesine göre akademik personelden Rektör, Rektör Yardımcısı, Dekan, Dekan Yardımcısı, Enstitü Müdürü, Yüksekokul Müdürü, Konservatuvar Müdürü, Enstitü Müdür Yardımcısı, Yüksekokul Müdür Yardımcısı, Konservatuar Müdür Yardımcısı ve Bölüm Başkanı olanlara almakta oldukları aylık gösterge ve ek gösterge toplamının aylık katsayı ile çarpılarak belirlenen oranların uygulanması sureti ile elde edilen tutarı ifade etmektedir. </a:t>
            </a:r>
          </a:p>
          <a:p>
            <a:pPr algn="just"/>
            <a:r>
              <a:rPr lang="tr-TR" b="1" dirty="0" smtClean="0">
                <a:solidFill>
                  <a:srgbClr val="FF0000"/>
                </a:solidFill>
              </a:rPr>
              <a:t>İdari Görev Ödeneği </a:t>
            </a:r>
            <a:r>
              <a:rPr lang="tr-TR" dirty="0" smtClean="0"/>
              <a:t>= [( Aylık Gösterge + Ek Gösterge ) x Aylık Katsayı ] x İdari Görev Ödeneği Oranı (%)</a:t>
            </a:r>
            <a:endParaRPr lang="tr-TR" dirty="0"/>
          </a:p>
        </p:txBody>
      </p:sp>
    </p:spTree>
    <p:extLst>
      <p:ext uri="{BB962C8B-B14F-4D97-AF65-F5344CB8AC3E}">
        <p14:creationId xmlns:p14="http://schemas.microsoft.com/office/powerpoint/2010/main" val="13339218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GELİŞTİRME ÖDENEĞİ</a:t>
            </a:r>
            <a:endParaRPr lang="tr-TR" b="1"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pPr algn="just"/>
            <a:r>
              <a:rPr lang="tr-TR" dirty="0" smtClean="0"/>
              <a:t>            Geliştirme Ödeneği, akademik personele görev yaptığı yere göre belirlenen oranlarda yapılan bir ödemedir. 2914 sayılı Kanun’un 14 üncü maddesine göre; diğer yükseköğretim kurumlarına göre </a:t>
            </a:r>
            <a:r>
              <a:rPr lang="tr-TR" dirty="0" err="1" smtClean="0"/>
              <a:t>sosyo</a:t>
            </a:r>
            <a:r>
              <a:rPr lang="tr-TR" dirty="0" smtClean="0"/>
              <a:t>-ekonomik açıdan daha az gelişmiş yerlerde öğretim yapan ve/veya yeterli sayıda öğretim elemanı sağlanamayan yükseköğretim kurumları ile bunların bölümlerinde görevli öğretim elemanlarına aylık gösterge ve ek gösterge brüt aylık tutarına 2005/8681 sayılı Bakanlar Kurulu Kararı ekindeki cetvele göre yükseköğretim kurumlarının bulunduğu yerleşim yerleri için belirlenen oranların uygulanması sonucu bulunacak tutarı ifade eder.</a:t>
            </a:r>
          </a:p>
          <a:p>
            <a:pPr algn="just"/>
            <a:r>
              <a:rPr lang="tr-TR" dirty="0" smtClean="0"/>
              <a:t>        Geliştirme ödeneğine fiilen göreve başlanılan tarihte hak kazanılır ve çalışmayı izleyen aybaşında ödeme yapılır.</a:t>
            </a:r>
          </a:p>
          <a:p>
            <a:pPr algn="just"/>
            <a:r>
              <a:rPr lang="tr-TR" dirty="0" smtClean="0"/>
              <a:t>       Görevden ayrılmalarda o ay içinde çalışılan günler hesap edilerek ödenir. </a:t>
            </a:r>
          </a:p>
          <a:p>
            <a:pPr algn="just"/>
            <a:r>
              <a:rPr lang="tr-TR" dirty="0" smtClean="0"/>
              <a:t>        Profesör, Doçent, Doktor Öğretim Üyesi ve Araştırma Görevlileri dışındaki kadrolara atanmış Öğretim Elemanlarına hesaplanan ödeneğin yarısı ödenir. (8. Dönem Toplu Sözleşme Metni 2 </a:t>
            </a:r>
            <a:r>
              <a:rPr lang="tr-TR" dirty="0" err="1" smtClean="0"/>
              <a:t>nci</a:t>
            </a:r>
            <a:r>
              <a:rPr lang="tr-TR" dirty="0" smtClean="0"/>
              <a:t> Bölüm 31 inci Madde ile “(1) 4/4/2005 tarihli ve 2005/8681 sayılı Bakanlar Kurulu Kararıyla yürürlüğe konulan Geliştirme Ödeneği Ödenmesine Dair Kararın 4 üncü maddesinde yer alan "yarısı" ibaresi, öğretim görevlisi kadrolarında bulunanlar için "%75'ı" şeklinde uygulanır” olarak değiştirilmiştir.) </a:t>
            </a:r>
            <a:endParaRPr lang="tr-TR" dirty="0"/>
          </a:p>
        </p:txBody>
      </p:sp>
    </p:spTree>
    <p:extLst>
      <p:ext uri="{BB962C8B-B14F-4D97-AF65-F5344CB8AC3E}">
        <p14:creationId xmlns:p14="http://schemas.microsoft.com/office/powerpoint/2010/main" val="986999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87680" y="357050"/>
            <a:ext cx="10720250" cy="4247317"/>
          </a:xfrm>
          <a:prstGeom prst="rect">
            <a:avLst/>
          </a:prstGeom>
        </p:spPr>
        <p:txBody>
          <a:bodyPr wrap="square">
            <a:spAutoFit/>
          </a:bodyPr>
          <a:lstStyle/>
          <a:p>
            <a:pPr algn="just"/>
            <a:r>
              <a:rPr lang="tr-TR" dirty="0" smtClean="0"/>
              <a:t>         Bir takvim yılında toplam 15 günü aşan mazeret izin günlerinde geliştirme ödeneği ödenmez. </a:t>
            </a:r>
          </a:p>
          <a:p>
            <a:pPr algn="just"/>
            <a:endParaRPr lang="tr-TR" dirty="0" smtClean="0"/>
          </a:p>
          <a:p>
            <a:pPr algn="just"/>
            <a:r>
              <a:rPr lang="tr-TR" dirty="0"/>
              <a:t> </a:t>
            </a:r>
            <a:r>
              <a:rPr lang="tr-TR" dirty="0" smtClean="0"/>
              <a:t>        Geliştirme ödeneği alan personelden hastanede yatılan gün sayısı ile bir yıl içerisinde alınan (heyet raporları dâhil) raporların toplamı 30 günü aşmıyorsa kesinti yapılmaz. 30 günü aşan süreler için geliştirme ödeneği kesilir.</a:t>
            </a:r>
          </a:p>
          <a:p>
            <a:pPr algn="just"/>
            <a:endParaRPr lang="tr-TR" dirty="0" smtClean="0"/>
          </a:p>
          <a:p>
            <a:pPr algn="just"/>
            <a:r>
              <a:rPr lang="tr-TR" dirty="0" smtClean="0"/>
              <a:t>        6245 sayılı Harcırah Kanunu’nun 20 </a:t>
            </a:r>
            <a:r>
              <a:rPr lang="tr-TR" dirty="0" err="1" smtClean="0"/>
              <a:t>nci</a:t>
            </a:r>
            <a:r>
              <a:rPr lang="tr-TR" dirty="0" smtClean="0"/>
              <a:t> maddesine göre refakatçi izni verilmesi hallerinde geliştirme ödeneği ödenmez. </a:t>
            </a:r>
          </a:p>
          <a:p>
            <a:pPr algn="just"/>
            <a:endParaRPr lang="tr-TR" dirty="0" smtClean="0"/>
          </a:p>
          <a:p>
            <a:pPr algn="just"/>
            <a:r>
              <a:rPr lang="tr-TR" dirty="0" smtClean="0"/>
              <a:t>        2547 sayılı Kanun’un 33 üncü maddesine göre; lisansüstü eğitim öğretim için yurt dışına gönderilenlere, 2547 sayılı Kanun’un 38 inci maddesine göre görevlendirilenlere, Yükseköğretim Kurumları dışında görevlendirilenlere ve kısmi statüde çalışanlara geliştirme ödeneği ödenmez.</a:t>
            </a:r>
          </a:p>
          <a:p>
            <a:pPr algn="just"/>
            <a:endParaRPr lang="tr-TR" dirty="0" smtClean="0"/>
          </a:p>
          <a:p>
            <a:pPr algn="just"/>
            <a:r>
              <a:rPr lang="tr-TR" dirty="0" smtClean="0"/>
              <a:t>        Geliştirme Ödeneği, damga vergisi hariç herhangi bir vergi ve kesintiye tabi tutulmaz.</a:t>
            </a:r>
          </a:p>
          <a:p>
            <a:pPr algn="just"/>
            <a:endParaRPr lang="tr-TR" dirty="0" smtClean="0"/>
          </a:p>
          <a:p>
            <a:pPr algn="just"/>
            <a:r>
              <a:rPr lang="tr-TR" dirty="0" smtClean="0"/>
              <a:t>           </a:t>
            </a:r>
            <a:r>
              <a:rPr lang="tr-TR" b="1" dirty="0" smtClean="0">
                <a:solidFill>
                  <a:srgbClr val="FF0000"/>
                </a:solidFill>
              </a:rPr>
              <a:t>Geliştirme Ödeneği </a:t>
            </a:r>
            <a:r>
              <a:rPr lang="tr-TR" dirty="0" smtClean="0"/>
              <a:t>= [( Aylık Gösterge + Ek Gösterge ) x Aylık Katsayı ] x Geliştirme Ödeneği Oranı (%) </a:t>
            </a:r>
            <a:endParaRPr lang="tr-TR" dirty="0"/>
          </a:p>
        </p:txBody>
      </p:sp>
    </p:spTree>
    <p:extLst>
      <p:ext uri="{BB962C8B-B14F-4D97-AF65-F5344CB8AC3E}">
        <p14:creationId xmlns:p14="http://schemas.microsoft.com/office/powerpoint/2010/main" val="1331511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TABAN AYLIK KATSAYISI</a:t>
            </a:r>
            <a:endParaRPr lang="tr-TR" b="1" dirty="0">
              <a:solidFill>
                <a:srgbClr val="FF0000"/>
              </a:solidFill>
            </a:endParaRPr>
          </a:p>
        </p:txBody>
      </p:sp>
      <p:sp>
        <p:nvSpPr>
          <p:cNvPr id="3" name="İçerik Yer Tutucusu 2"/>
          <p:cNvSpPr>
            <a:spLocks noGrp="1"/>
          </p:cNvSpPr>
          <p:nvPr>
            <p:ph idx="1"/>
          </p:nvPr>
        </p:nvSpPr>
        <p:spPr>
          <a:xfrm>
            <a:off x="1079862" y="1825625"/>
            <a:ext cx="10273937" cy="1919061"/>
          </a:xfrm>
        </p:spPr>
        <p:txBody>
          <a:bodyPr/>
          <a:lstStyle/>
          <a:p>
            <a:pPr algn="just"/>
            <a:r>
              <a:rPr lang="tr-TR" dirty="0" smtClean="0"/>
              <a:t>          Taban Aylık Katsayısı: Hazine ve Maliye Bakanlığı Kamu Mali Yönetim ve Dönüşüm Genel Müdürlüğü Mali ve Sosyal Haklar Genelgesi ile yayımlanan Taban aylığı göstergesine uygulana katsayıyı ifade eder.</a:t>
            </a:r>
            <a:endParaRPr lang="tr-TR" dirty="0"/>
          </a:p>
        </p:txBody>
      </p:sp>
    </p:spTree>
    <p:extLst>
      <p:ext uri="{BB962C8B-B14F-4D97-AF65-F5344CB8AC3E}">
        <p14:creationId xmlns:p14="http://schemas.microsoft.com/office/powerpoint/2010/main" val="26202488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 EĞİTİM ÖĞRETİM ÖDENEĞİ</a:t>
            </a:r>
            <a:endParaRPr lang="tr-TR" b="1" dirty="0">
              <a:solidFill>
                <a:srgbClr val="FF0000"/>
              </a:solidFill>
            </a:endParaRPr>
          </a:p>
        </p:txBody>
      </p:sp>
      <p:sp>
        <p:nvSpPr>
          <p:cNvPr id="3" name="İçerik Yer Tutucusu 2"/>
          <p:cNvSpPr>
            <a:spLocks noGrp="1"/>
          </p:cNvSpPr>
          <p:nvPr>
            <p:ph idx="1"/>
          </p:nvPr>
        </p:nvSpPr>
        <p:spPr/>
        <p:txBody>
          <a:bodyPr>
            <a:normAutofit fontScale="85000" lnSpcReduction="20000"/>
          </a:bodyPr>
          <a:lstStyle/>
          <a:p>
            <a:pPr algn="just"/>
            <a:r>
              <a:rPr lang="tr-TR" dirty="0" smtClean="0"/>
              <a:t>         Akademik personele; En Yüksek Devlet Memuru Aylığı tutarının on ikide biri oranında her ay yapılan ödemeyi ifade etmektedir. </a:t>
            </a:r>
          </a:p>
          <a:p>
            <a:pPr algn="just"/>
            <a:r>
              <a:rPr lang="tr-TR" dirty="0" smtClean="0"/>
              <a:t>         2914 sayılı Kanun Ek-1 maddesi hükümleri uyarınca; 2547 sayılı Kanun’un 33 üncü ve 39 uncu maddesi ikinci fıkrası uyarınca yurtdışına gönderilenler ile 2547 sayılı Kanun’un 38 inci maddesine göre yükseköğretim kurumlarındaki kadro görevini yapmayıp diğer kurum veya kuruluşlarda görevlendirilenler hariç olmak üzere, Yükseköğretim Kurumlarında görevli öğretim elemanlarına En Yüksek Devlet Memuru aylığı brüt tutarının on ikide biri her ay aylıklarla birlikte eğitim öğretim ödeneği olarak ödenmekte iken; 27.08.2025 tarih ve 32999 sayılı Resmi </a:t>
            </a:r>
            <a:r>
              <a:rPr lang="tr-TR" dirty="0" err="1" smtClean="0"/>
              <a:t>Gazete’de</a:t>
            </a:r>
            <a:r>
              <a:rPr lang="tr-TR" dirty="0" smtClean="0"/>
              <a:t> yayımlanan 8. Dönem Toplu Sözleşme’nin 36 </a:t>
            </a:r>
            <a:r>
              <a:rPr lang="tr-TR" dirty="0" err="1" smtClean="0"/>
              <a:t>ncı</a:t>
            </a:r>
            <a:r>
              <a:rPr lang="tr-TR" dirty="0" smtClean="0"/>
              <a:t> maddesi gereği; 2026-2027 yılları için eğitim öğretim ödeneğinin aylık tutarı 3 kat artırımlı olarak ödenmektedir.</a:t>
            </a:r>
          </a:p>
          <a:p>
            <a:pPr algn="just"/>
            <a:r>
              <a:rPr lang="tr-TR" dirty="0" smtClean="0"/>
              <a:t>        Bu ödenek damga vergisi hariç herhangi bir vergi ve kesintiye tabi tutulmaz. </a:t>
            </a:r>
          </a:p>
          <a:p>
            <a:pPr algn="just"/>
            <a:r>
              <a:rPr lang="tr-TR" dirty="0" smtClean="0">
                <a:solidFill>
                  <a:srgbClr val="FF0000"/>
                </a:solidFill>
              </a:rPr>
              <a:t>       </a:t>
            </a:r>
            <a:r>
              <a:rPr lang="tr-TR" b="1" dirty="0" smtClean="0">
                <a:solidFill>
                  <a:srgbClr val="FF0000"/>
                </a:solidFill>
              </a:rPr>
              <a:t>Eğitim Öğretim Ödeneği </a:t>
            </a:r>
            <a:r>
              <a:rPr lang="tr-TR" dirty="0" smtClean="0"/>
              <a:t>= En Yüksek Devlet Memuru Aylığı / 12 x 2</a:t>
            </a:r>
            <a:endParaRPr lang="tr-TR" dirty="0"/>
          </a:p>
        </p:txBody>
      </p:sp>
    </p:spTree>
    <p:extLst>
      <p:ext uri="{BB962C8B-B14F-4D97-AF65-F5344CB8AC3E}">
        <p14:creationId xmlns:p14="http://schemas.microsoft.com/office/powerpoint/2010/main" val="29520306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71491"/>
          </a:xfrm>
        </p:spPr>
        <p:txBody>
          <a:bodyPr/>
          <a:lstStyle/>
          <a:p>
            <a:r>
              <a:rPr lang="tr-TR" dirty="0" smtClean="0"/>
              <a:t>               </a:t>
            </a:r>
            <a:r>
              <a:rPr lang="tr-TR" b="1" dirty="0" smtClean="0">
                <a:solidFill>
                  <a:srgbClr val="FF0000"/>
                </a:solidFill>
              </a:rPr>
              <a:t>AKADEMİK TEŞVİK ÖDENEĞİ</a:t>
            </a:r>
            <a:endParaRPr lang="tr-TR" b="1" dirty="0">
              <a:solidFill>
                <a:srgbClr val="FF0000"/>
              </a:solidFill>
            </a:endParaRPr>
          </a:p>
        </p:txBody>
      </p:sp>
      <p:sp>
        <p:nvSpPr>
          <p:cNvPr id="3" name="İçerik Yer Tutucusu 2"/>
          <p:cNvSpPr>
            <a:spLocks noGrp="1"/>
          </p:cNvSpPr>
          <p:nvPr>
            <p:ph idx="1"/>
          </p:nvPr>
        </p:nvSpPr>
        <p:spPr/>
        <p:txBody>
          <a:bodyPr>
            <a:normAutofit fontScale="55000" lnSpcReduction="20000"/>
          </a:bodyPr>
          <a:lstStyle/>
          <a:p>
            <a:pPr algn="just"/>
            <a:r>
              <a:rPr lang="tr-TR" dirty="0" smtClean="0"/>
              <a:t>     2914 sayılı Kanun’un Ek-4 üncü maddesi uyarınca; Öğretim Elemanlarına her bir takvim yılı için bir önceki yıl; bilim, teknoloji ve sanata katkı sağlayıcı nitelikte yurt içinde veya yurt dışında sonuçlandırılan; proje, araştırma, yayın, tasarım, sergi, patent ile çalışmalarına yapılan atıflar, bilim kurulu bulunan uluslararası düzeydeki toplantılarda tebliğ sunma ve almış olduğu akademik ödüller esas alınarak; yüz puan üzerinden yıllık akademik teşvik puanı hesaplanır.</a:t>
            </a:r>
          </a:p>
          <a:p>
            <a:pPr algn="just"/>
            <a:r>
              <a:rPr lang="tr-TR" dirty="0" smtClean="0"/>
              <a:t>    Akademik teşvik puanı otuz ve üzerinde olanlara En Yüksek Devlet Memuru aylık tutarının; </a:t>
            </a:r>
          </a:p>
          <a:p>
            <a:pPr algn="just"/>
            <a:r>
              <a:rPr lang="tr-TR" dirty="0"/>
              <a:t> </a:t>
            </a:r>
            <a:r>
              <a:rPr lang="tr-TR" dirty="0" smtClean="0"/>
              <a:t>         Profesör kadrosunda bulunanlar için %100’üne, </a:t>
            </a:r>
          </a:p>
          <a:p>
            <a:pPr algn="just"/>
            <a:r>
              <a:rPr lang="tr-TR" dirty="0"/>
              <a:t> </a:t>
            </a:r>
            <a:r>
              <a:rPr lang="tr-TR" dirty="0" smtClean="0"/>
              <a:t>         Doçent kadrosunda bulunanlar için %90’ına, </a:t>
            </a:r>
          </a:p>
          <a:p>
            <a:pPr algn="just"/>
            <a:r>
              <a:rPr lang="tr-TR" dirty="0"/>
              <a:t> </a:t>
            </a:r>
            <a:r>
              <a:rPr lang="tr-TR" dirty="0" smtClean="0"/>
              <a:t>         Doktor Öğretim Üyesi kadrosunda bulunanlar için %80’ine, </a:t>
            </a:r>
          </a:p>
          <a:p>
            <a:pPr algn="just"/>
            <a:r>
              <a:rPr lang="tr-TR" dirty="0"/>
              <a:t> </a:t>
            </a:r>
            <a:r>
              <a:rPr lang="tr-TR" dirty="0" smtClean="0"/>
              <a:t>         Araştırma Görevlisi kadrosunda bulunanlar için %70’ine, </a:t>
            </a:r>
          </a:p>
          <a:p>
            <a:pPr algn="just"/>
            <a:r>
              <a:rPr lang="tr-TR" dirty="0"/>
              <a:t> </a:t>
            </a:r>
            <a:r>
              <a:rPr lang="tr-TR" dirty="0" smtClean="0"/>
              <a:t>         Öğretim Görevlisi kadrosunda bulunanlar için %70’ine, </a:t>
            </a:r>
          </a:p>
          <a:p>
            <a:pPr algn="just"/>
            <a:r>
              <a:rPr lang="tr-TR" dirty="0" smtClean="0"/>
              <a:t>           aldıkları akademik teşvik puanının uygulanması suretiyle hesaplanan tutarı ifade eder. </a:t>
            </a:r>
          </a:p>
          <a:p>
            <a:pPr algn="just"/>
            <a:r>
              <a:rPr lang="tr-TR" dirty="0" smtClean="0"/>
              <a:t>       Bu madde uyarınca yapılacak ödeme; bu Kanun uyarınca aylık ödendiği sürece ve kadrolarının bulunduğu yükseköğretim kurumları tarafından Şubat ayının on beşinden itibaren on iki ay süreyle her ayın on beşinde ödenir.</a:t>
            </a:r>
          </a:p>
          <a:p>
            <a:pPr algn="just"/>
            <a:r>
              <a:rPr lang="tr-TR" dirty="0" smtClean="0"/>
              <a:t>       Bu ödenek, damga vergisi hariç herhangi bir vergiye tabi tutulmaz. </a:t>
            </a:r>
          </a:p>
          <a:p>
            <a:pPr algn="just"/>
            <a:r>
              <a:rPr lang="tr-TR" dirty="0" smtClean="0"/>
              <a:t>       Hesaplamalarda kullanılacak akademik unvan, akademik teşvik başvuru tarihindeki kadro unvanıdır. </a:t>
            </a:r>
          </a:p>
          <a:p>
            <a:pPr algn="just"/>
            <a:r>
              <a:rPr lang="tr-TR" dirty="0"/>
              <a:t> </a:t>
            </a:r>
            <a:r>
              <a:rPr lang="tr-TR" dirty="0" smtClean="0"/>
              <a:t>        </a:t>
            </a:r>
            <a:r>
              <a:rPr lang="tr-TR" dirty="0" smtClean="0">
                <a:solidFill>
                  <a:srgbClr val="FF0000"/>
                </a:solidFill>
              </a:rPr>
              <a:t>   </a:t>
            </a:r>
            <a:r>
              <a:rPr lang="tr-TR" b="1" dirty="0" smtClean="0">
                <a:solidFill>
                  <a:srgbClr val="FF0000"/>
                </a:solidFill>
              </a:rPr>
              <a:t>Akademik Teşvik Ödeneği </a:t>
            </a:r>
            <a:r>
              <a:rPr lang="tr-TR" dirty="0" smtClean="0"/>
              <a:t>= En Yüksek Devlet Memuru Aylığı x Akademik Teşvik Oranı (%) x Akademik Teşvik Puanı (%) </a:t>
            </a:r>
            <a:endParaRPr lang="tr-TR" dirty="0"/>
          </a:p>
        </p:txBody>
      </p:sp>
    </p:spTree>
    <p:extLst>
      <p:ext uri="{BB962C8B-B14F-4D97-AF65-F5344CB8AC3E}">
        <p14:creationId xmlns:p14="http://schemas.microsoft.com/office/powerpoint/2010/main" val="6001346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DENETİM TAZMİNATI</a:t>
            </a:r>
            <a:endParaRPr lang="tr-TR" b="1" dirty="0">
              <a:solidFill>
                <a:srgbClr val="FF0000"/>
              </a:solidFill>
            </a:endParaRPr>
          </a:p>
        </p:txBody>
      </p:sp>
      <p:sp>
        <p:nvSpPr>
          <p:cNvPr id="3" name="İçerik Yer Tutucusu 2"/>
          <p:cNvSpPr>
            <a:spLocks noGrp="1"/>
          </p:cNvSpPr>
          <p:nvPr>
            <p:ph idx="1"/>
          </p:nvPr>
        </p:nvSpPr>
        <p:spPr/>
        <p:txBody>
          <a:bodyPr>
            <a:normAutofit lnSpcReduction="10000"/>
          </a:bodyPr>
          <a:lstStyle/>
          <a:p>
            <a:pPr algn="just"/>
            <a:r>
              <a:rPr lang="tr-TR" dirty="0" smtClean="0"/>
              <a:t>      657 sayılı Kanun’un 152/F maddesi ve 2006/10344 sayılı Bakanlar Kurulu Kararı ekindeki III sayılı cetvelin Diğer Tazminatlar/E bölümünde tanımlı kadrolar için öngörülen oranların En Yüksek Devlet Memuru Aylığına uygulanması sureti ile elde edilen tutarı ifade eder.</a:t>
            </a:r>
          </a:p>
          <a:p>
            <a:pPr algn="just"/>
            <a:r>
              <a:rPr lang="tr-TR" dirty="0" smtClean="0"/>
              <a:t>       657 sayılı Kanun’un 152/F maddesi ve 2006/10344 sayılı Bakanlar Kurulu Kararı’na istinaden İç Denetçi kadrosunda istihdam edilen personele denetim tazminatı %30 ve Mali Hizmetler Uzmanı kadrosunda istihdam edilen personele denetim tazminatı %20 oranı uygulanmaktadır.</a:t>
            </a:r>
          </a:p>
          <a:p>
            <a:pPr algn="just"/>
            <a:r>
              <a:rPr lang="tr-TR" dirty="0">
                <a:solidFill>
                  <a:srgbClr val="FF0000"/>
                </a:solidFill>
              </a:rPr>
              <a:t> </a:t>
            </a:r>
            <a:r>
              <a:rPr lang="tr-TR" dirty="0" smtClean="0">
                <a:solidFill>
                  <a:srgbClr val="FF0000"/>
                </a:solidFill>
              </a:rPr>
              <a:t>      </a:t>
            </a:r>
            <a:r>
              <a:rPr lang="tr-TR" b="1" dirty="0" smtClean="0">
                <a:solidFill>
                  <a:srgbClr val="FF0000"/>
                </a:solidFill>
              </a:rPr>
              <a:t>Denetim Tazminatı </a:t>
            </a:r>
            <a:r>
              <a:rPr lang="tr-TR" dirty="0" smtClean="0"/>
              <a:t>= En Yüksek Devlet Memuru Aylığı x Denetim Tazminatı Oranı (%)</a:t>
            </a:r>
            <a:endParaRPr lang="tr-TR" dirty="0"/>
          </a:p>
        </p:txBody>
      </p:sp>
    </p:spTree>
    <p:extLst>
      <p:ext uri="{BB962C8B-B14F-4D97-AF65-F5344CB8AC3E}">
        <p14:creationId xmlns:p14="http://schemas.microsoft.com/office/powerpoint/2010/main" val="33961977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TOPLU SÖZLEŞME DESTEĞİ</a:t>
            </a:r>
            <a:endParaRPr lang="tr-TR" b="1" dirty="0">
              <a:solidFill>
                <a:srgbClr val="FF0000"/>
              </a:solidFill>
            </a:endParaRPr>
          </a:p>
        </p:txBody>
      </p:sp>
      <p:sp>
        <p:nvSpPr>
          <p:cNvPr id="3" name="İçerik Yer Tutucusu 2"/>
          <p:cNvSpPr>
            <a:spLocks noGrp="1"/>
          </p:cNvSpPr>
          <p:nvPr>
            <p:ph idx="1"/>
          </p:nvPr>
        </p:nvSpPr>
        <p:spPr/>
        <p:txBody>
          <a:bodyPr>
            <a:normAutofit fontScale="92500"/>
          </a:bodyPr>
          <a:lstStyle/>
          <a:p>
            <a:pPr algn="just"/>
            <a:r>
              <a:rPr lang="tr-TR" dirty="0" smtClean="0"/>
              <a:t>     375 sayılı KHK’nın Ek-4 üncü maddesi gereği ve 5/6/2001 tarihli ve 4688 sayılı Kamu Görevlileri Sendikaları Kanunu hükümleri uyarınca kamu görevlileri sendikalarına üye olup, aylık veya ücretinden üyelik ödentisi kesilen kamu görevlilerine; Ocak, Nisan, Temmuz ve Ekim aylarında aylık veya ücretleri ile birlikte ödenen ve 750 gösterge rakamının memur aylık katsayısı ile çarpımı sonucu bulunacak tutarı ifade etmekteydi. </a:t>
            </a:r>
          </a:p>
          <a:p>
            <a:pPr algn="just"/>
            <a:r>
              <a:rPr lang="tr-TR" dirty="0" smtClean="0"/>
              <a:t>     Ancak 03.10.2023 tarih ve 32298 sayılı Resmi Gazetede yayımlanan 7. Dönem Kamu Görevlileri Hakem Kurulu Kararı’nın 22 </a:t>
            </a:r>
            <a:r>
              <a:rPr lang="tr-TR" dirty="0" err="1" smtClean="0"/>
              <a:t>nci</a:t>
            </a:r>
            <a:r>
              <a:rPr lang="tr-TR" dirty="0" smtClean="0"/>
              <a:t> maddesi gereği; 2024-2025 yılları için gösterge puanı 707 gösterge üzerinden hesaplanarak, elde edilen tutar her ay aylıklarla birlikte ödenmeye başlamıştır. </a:t>
            </a:r>
          </a:p>
          <a:p>
            <a:pPr algn="just"/>
            <a:r>
              <a:rPr lang="tr-TR" dirty="0"/>
              <a:t> </a:t>
            </a:r>
            <a:r>
              <a:rPr lang="tr-TR" dirty="0" smtClean="0"/>
              <a:t>                 </a:t>
            </a:r>
            <a:r>
              <a:rPr lang="tr-TR" b="1" dirty="0" smtClean="0">
                <a:solidFill>
                  <a:srgbClr val="FF0000"/>
                </a:solidFill>
              </a:rPr>
              <a:t>Toplu Sözleşme Desteği </a:t>
            </a:r>
            <a:r>
              <a:rPr lang="tr-TR" dirty="0" smtClean="0"/>
              <a:t>= 707 x Aylık Katsayı </a:t>
            </a:r>
            <a:endParaRPr lang="tr-TR" dirty="0"/>
          </a:p>
        </p:txBody>
      </p:sp>
    </p:spTree>
    <p:extLst>
      <p:ext uri="{BB962C8B-B14F-4D97-AF65-F5344CB8AC3E}">
        <p14:creationId xmlns:p14="http://schemas.microsoft.com/office/powerpoint/2010/main" val="12080093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75995"/>
          </a:xfrm>
        </p:spPr>
        <p:txBody>
          <a:bodyPr/>
          <a:lstStyle/>
          <a:p>
            <a:r>
              <a:rPr lang="tr-TR" dirty="0" smtClean="0"/>
              <a:t>                 </a:t>
            </a:r>
            <a:r>
              <a:rPr lang="tr-TR" b="1" dirty="0" smtClean="0">
                <a:solidFill>
                  <a:srgbClr val="FF0000"/>
                </a:solidFill>
              </a:rPr>
              <a:t>EMEKLİ KESENEĞİ DEVLET</a:t>
            </a:r>
            <a:endParaRPr lang="tr-TR" b="1"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pPr algn="just"/>
            <a:r>
              <a:rPr lang="tr-TR" b="1" dirty="0" smtClean="0">
                <a:solidFill>
                  <a:srgbClr val="FF0000"/>
                </a:solidFill>
              </a:rPr>
              <a:t>     </a:t>
            </a:r>
            <a:r>
              <a:rPr lang="tr-TR" dirty="0" smtClean="0"/>
              <a:t>5434 sayılı Kanun’a tabi olanlara %20 oranında, 5510 sayılı Kanun’a tabi olanlara %12 oranında devlet katkısı olarak uygulanan tutarı ifade eder. ,</a:t>
            </a:r>
          </a:p>
          <a:p>
            <a:pPr algn="just"/>
            <a:r>
              <a:rPr lang="tr-TR" dirty="0"/>
              <a:t> </a:t>
            </a:r>
            <a:r>
              <a:rPr lang="tr-TR" dirty="0" smtClean="0"/>
              <a:t>    5434 sayılı Kanun’a tabi olanlarda; kademe, derece, kıdem ve ek gösterge terfisin de ilk ay %100 artış kesilir. </a:t>
            </a:r>
          </a:p>
          <a:p>
            <a:pPr algn="just"/>
            <a:r>
              <a:rPr lang="tr-TR" dirty="0" smtClean="0"/>
              <a:t>     Üst ek gösterge terfiinde ilk ay emekli kesenekleri hesaplanırken; ek emeklilik matrahı, eski kesenek katkı payı oranından, eski ek gösterge ve eski derece/kademeden hesaplanır. </a:t>
            </a:r>
          </a:p>
          <a:p>
            <a:pPr algn="just"/>
            <a:r>
              <a:rPr lang="tr-TR" dirty="0" smtClean="0"/>
              <a:t>     Üst ek göstergeli kadroda en az 6 ay görev yaptıktan sonra alt ek göstergeli kadroya atanan personelin, emekliliğe esas ek göstergesi üst ek göstergeden hesaplanmaya devam edilir.</a:t>
            </a:r>
          </a:p>
          <a:p>
            <a:pPr algn="just"/>
            <a:r>
              <a:rPr lang="tr-TR" dirty="0" smtClean="0"/>
              <a:t>      </a:t>
            </a:r>
            <a:r>
              <a:rPr lang="tr-TR" b="1" dirty="0" smtClean="0">
                <a:solidFill>
                  <a:srgbClr val="FF0000"/>
                </a:solidFill>
              </a:rPr>
              <a:t>Emekli Keseneği Matrahı (5434) </a:t>
            </a:r>
            <a:r>
              <a:rPr lang="tr-TR" dirty="0" smtClean="0"/>
              <a:t>= [Emekliliğe Esas Aylık Tutar + Ek Gösterge Tutarı + Taban Aylığı Tutarı + Kıdem Aylığı Tutarı + (En Yüksek Devlet Memuru Aylığı x Ek Göstergeye Bağlı Kesenek Katkı Oranı)] x 20%</a:t>
            </a:r>
          </a:p>
          <a:p>
            <a:pPr algn="just"/>
            <a:r>
              <a:rPr lang="tr-TR" b="1" dirty="0" smtClean="0">
                <a:solidFill>
                  <a:srgbClr val="FF0000"/>
                </a:solidFill>
              </a:rPr>
              <a:t>      Prime Esas Kazanç (5510) </a:t>
            </a:r>
            <a:r>
              <a:rPr lang="tr-TR" dirty="0" smtClean="0"/>
              <a:t>= (Aylık Tutar + Ek Gösterge Tutarı + Taban Aylığı Tutarı + Kıdem Aylığı Tutarı + Makam Tazminatı Tutarı + Görev/Temsil Tazminatı Tutarı + Üniversite Ödeneği Tutarı + Özel Hizmet Tazminatı Tutarı) x 12%</a:t>
            </a:r>
          </a:p>
          <a:p>
            <a:pPr algn="just"/>
            <a:endParaRPr lang="tr-TR" dirty="0"/>
          </a:p>
        </p:txBody>
      </p:sp>
    </p:spTree>
    <p:extLst>
      <p:ext uri="{BB962C8B-B14F-4D97-AF65-F5344CB8AC3E}">
        <p14:creationId xmlns:p14="http://schemas.microsoft.com/office/powerpoint/2010/main" val="42394580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88909"/>
          </a:xfrm>
        </p:spPr>
        <p:txBody>
          <a:bodyPr/>
          <a:lstStyle/>
          <a:p>
            <a:r>
              <a:rPr lang="tr-TR" dirty="0" smtClean="0"/>
              <a:t>            </a:t>
            </a:r>
            <a:r>
              <a:rPr lang="tr-TR" b="1" dirty="0" smtClean="0">
                <a:solidFill>
                  <a:srgbClr val="FF0000"/>
                </a:solidFill>
              </a:rPr>
              <a:t>GENEL SAĞLIK SİGORTASI (DEVLET)</a:t>
            </a:r>
            <a:endParaRPr lang="tr-TR" b="1"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r>
              <a:rPr lang="tr-TR" dirty="0" smtClean="0"/>
              <a:t>     5510 sayılı Kanun’un yürürlüğe girdiği tarihten önce işe başlamış ve çalışmakta olanlarla ilgili olarak ilgili kayıt ve işlemler, Kurum tarafından devralınan tarihe kadar genel sağlık sigortası primi ödenmemekteydi ancak kayıt ve işlemlerin Kurum tarafından devralındığı 15.01.2010 tarihinden itibaren 5434 sayılı Kanuna tabi (5510 sayılı Kanun’dan önce sigortalılar) personel için emekli keseneklerine esas aylıklar üzerinden Devlet tarafından ödenen %12 oranında genel sağlık sigortası primini, 5510 sayılı Kanun’a tabi (Kanunun yürürlüğe girdiği 01.10.2008 sonrasında ilk defa Kanunun 4 üncü maddesinin birinci fıkrasının (c) bendine tabi sigortalılar) personelin pirime esas kazancından %7,5 oranında hesaplanan ve devlet tarafından karşılanan genel sağlık sigortası prim tutarını ifade eder.  </a:t>
            </a:r>
          </a:p>
          <a:p>
            <a:r>
              <a:rPr lang="tr-TR" dirty="0" smtClean="0"/>
              <a:t>     </a:t>
            </a:r>
            <a:r>
              <a:rPr lang="tr-TR" b="1" dirty="0" smtClean="0">
                <a:solidFill>
                  <a:srgbClr val="FF0000"/>
                </a:solidFill>
              </a:rPr>
              <a:t>Emekli Keseneği Matrahı (5434) </a:t>
            </a:r>
            <a:r>
              <a:rPr lang="tr-TR" dirty="0" smtClean="0"/>
              <a:t>= [Emekliliğe Esas Aylık Tutar + Ek Gösterge Tutarı + Taban Aylığı Tutarı + Kıdem Aylığı Tutarı + (En Yüksek Devlet Memuru Aylığı x Ek Göstergeye Bağlı Kesenek Katkı Oranı)] x 12% </a:t>
            </a:r>
          </a:p>
          <a:p>
            <a:r>
              <a:rPr lang="tr-TR" dirty="0" smtClean="0"/>
              <a:t>     </a:t>
            </a:r>
            <a:r>
              <a:rPr lang="tr-TR" b="1" dirty="0" smtClean="0">
                <a:solidFill>
                  <a:srgbClr val="FF0000"/>
                </a:solidFill>
              </a:rPr>
              <a:t>Prime Esas Kazanç (5510) </a:t>
            </a:r>
            <a:r>
              <a:rPr lang="tr-TR" dirty="0" smtClean="0"/>
              <a:t>= (Aylık Tutar + Ek Gösterge Tutarı + Taban Aylığı Tutarı + Kıdem Aylığı Tutarı + Makam Tazminatı Tutarı + Görev/Temsil Tazminatı Tutarı + Üniversite Ödeneği Tutarı + Özel Hizmet Tazminatı Tutarı) x %7.5 </a:t>
            </a:r>
            <a:endParaRPr lang="tr-TR" dirty="0"/>
          </a:p>
        </p:txBody>
      </p:sp>
    </p:spTree>
    <p:extLst>
      <p:ext uri="{BB962C8B-B14F-4D97-AF65-F5344CB8AC3E}">
        <p14:creationId xmlns:p14="http://schemas.microsoft.com/office/powerpoint/2010/main" val="21269077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ARTIŞ %100 (DEVLET)</a:t>
            </a:r>
            <a:endParaRPr lang="tr-TR" b="1" dirty="0">
              <a:solidFill>
                <a:srgbClr val="FF0000"/>
              </a:solidFill>
            </a:endParaRPr>
          </a:p>
        </p:txBody>
      </p:sp>
      <p:sp>
        <p:nvSpPr>
          <p:cNvPr id="3" name="İçerik Yer Tutucusu 2"/>
          <p:cNvSpPr>
            <a:spLocks noGrp="1"/>
          </p:cNvSpPr>
          <p:nvPr>
            <p:ph idx="1"/>
          </p:nvPr>
        </p:nvSpPr>
        <p:spPr/>
        <p:txBody>
          <a:bodyPr/>
          <a:lstStyle/>
          <a:p>
            <a:pPr algn="just"/>
            <a:r>
              <a:rPr lang="tr-TR" dirty="0" smtClean="0"/>
              <a:t>     5434 sayılı Kanun’a tabi olanlara, terfilerde (derece/kademe, ek gösterge, kıdem) eski derecesi ile yeni derecesi, eski ek göstergesi ile yeni ek göstergesi, eski kademesi ile yeni kademesi arasındaki gösterge farkının aylık katsayı ile çarpımı sonucu bulunacak tutarı ifade eder. </a:t>
            </a:r>
          </a:p>
          <a:p>
            <a:pPr algn="just"/>
            <a:r>
              <a:rPr lang="tr-TR" dirty="0" smtClean="0"/>
              <a:t>     </a:t>
            </a:r>
            <a:r>
              <a:rPr lang="tr-TR" b="1" dirty="0" smtClean="0">
                <a:solidFill>
                  <a:srgbClr val="FF0000"/>
                </a:solidFill>
              </a:rPr>
              <a:t>Artış % 100 (Devlet) </a:t>
            </a:r>
            <a:r>
              <a:rPr lang="tr-TR" dirty="0" smtClean="0"/>
              <a:t>= (Yeni Gösterge Puanı – Eski Gösterge Puanı) x Katsayı </a:t>
            </a:r>
            <a:endParaRPr lang="tr-TR" dirty="0"/>
          </a:p>
        </p:txBody>
      </p:sp>
    </p:spTree>
    <p:extLst>
      <p:ext uri="{BB962C8B-B14F-4D97-AF65-F5344CB8AC3E}">
        <p14:creationId xmlns:p14="http://schemas.microsoft.com/office/powerpoint/2010/main" val="28531677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525485"/>
            <a:ext cx="10515600" cy="2403565"/>
          </a:xfrm>
        </p:spPr>
        <p:txBody>
          <a:bodyPr/>
          <a:lstStyle/>
          <a:p>
            <a:r>
              <a:rPr lang="tr-TR" b="1" dirty="0" smtClean="0">
                <a:solidFill>
                  <a:srgbClr val="FF0000"/>
                </a:solidFill>
              </a:rPr>
              <a:t>        </a:t>
            </a:r>
            <a:r>
              <a:rPr lang="tr-TR" sz="5400" b="1" dirty="0" smtClean="0">
                <a:solidFill>
                  <a:srgbClr val="FF0000"/>
                </a:solidFill>
              </a:rPr>
              <a:t>BORDRO GİDER UNSURLARI</a:t>
            </a:r>
            <a:endParaRPr lang="tr-TR" sz="5400" b="1" dirty="0">
              <a:solidFill>
                <a:srgbClr val="FF0000"/>
              </a:solidFill>
            </a:endParaRPr>
          </a:p>
        </p:txBody>
      </p:sp>
    </p:spTree>
    <p:extLst>
      <p:ext uri="{BB962C8B-B14F-4D97-AF65-F5344CB8AC3E}">
        <p14:creationId xmlns:p14="http://schemas.microsoft.com/office/powerpoint/2010/main" val="36536218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GELİR VERGİSİ</a:t>
            </a:r>
            <a:endParaRPr lang="tr-TR" b="1"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pPr algn="just"/>
            <a:r>
              <a:rPr lang="tr-TR" dirty="0" smtClean="0"/>
              <a:t>     193 sayılı Gelir Vergisi Kanunu’nda gelirin; gerçek kişinin bir takvim yılı içinde elde ettiği kazanç ve iratların safi tutarı olduğu, gerçek kişilerin ise gelirlerinin gelir vergisine tâbi olduğu hüküm altına alınmıştır. Söz konusu Kanunun 2 </a:t>
            </a:r>
            <a:r>
              <a:rPr lang="tr-TR" dirty="0" err="1" smtClean="0"/>
              <a:t>nci</a:t>
            </a:r>
            <a:r>
              <a:rPr lang="tr-TR" dirty="0" smtClean="0"/>
              <a:t> maddesinde ise gelire giren kazanç belirlenerek, ücret gelirleri de gelir vergisine tabi kazançlar arasında sayılmıştır.</a:t>
            </a:r>
          </a:p>
          <a:p>
            <a:pPr algn="just"/>
            <a:r>
              <a:rPr lang="tr-TR" dirty="0" smtClean="0"/>
              <a:t>    Bahse konu Kanun’un 61 inci maddesinde; “Ücret, işverene tabi ve belirli bir işyerine bağlı olarak çalışanlara hizmet karşılığı verilen para ve ayınlar ile sağlanan ve para ile temsil edilebilen menfaatlerdir. Ücretin ödenek, tazminat, kasa tazminatı (mali sorumluluk tazminatı), tahsisat, zam, avans, aidat, huzur hakkı, prim, ikramiye, gider karşılığı veya başka adlar altında ödenmiş olması veya bir ortaklık münasebeti niteliğinde olmamak şartı ile kazancın belli bir yüzdesi şeklinde tayin edilmiş bulunması onun mahiyetini değiştirmez.” hükmü yer almaktadır.</a:t>
            </a:r>
          </a:p>
          <a:p>
            <a:pPr algn="just"/>
            <a:r>
              <a:rPr lang="tr-TR" dirty="0" smtClean="0"/>
              <a:t>    Kanun’un 63 üncü maddesinde, ücretin gerçek safi değeri işveren tarafından verilen para ve </a:t>
            </a:r>
            <a:r>
              <a:rPr lang="tr-TR" dirty="0" err="1" smtClean="0"/>
              <a:t>ayınlarla</a:t>
            </a:r>
            <a:r>
              <a:rPr lang="tr-TR" dirty="0" smtClean="0"/>
              <a:t> sağlanan menfaatler toplamından; sendika ödeneği, şahıs sigortaları, engellilik indirimi, SGK primleri (şahıs) indirildikten sonra kalan miktarın vergiye tabi olacağı hüküm altına alınmış, 103 üncü maddesinde de gelir vergisinin hesabında esas alınacak oranlara yer verilmiştir.</a:t>
            </a:r>
            <a:endParaRPr lang="tr-TR" dirty="0"/>
          </a:p>
        </p:txBody>
      </p:sp>
    </p:spTree>
    <p:extLst>
      <p:ext uri="{BB962C8B-B14F-4D97-AF65-F5344CB8AC3E}">
        <p14:creationId xmlns:p14="http://schemas.microsoft.com/office/powerpoint/2010/main" val="10490590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9337" y="113211"/>
            <a:ext cx="11913326" cy="6740307"/>
          </a:xfrm>
          <a:prstGeom prst="rect">
            <a:avLst/>
          </a:prstGeom>
        </p:spPr>
        <p:txBody>
          <a:bodyPr wrap="square">
            <a:spAutoFit/>
          </a:bodyPr>
          <a:lstStyle/>
          <a:p>
            <a:r>
              <a:rPr lang="tr-TR" dirty="0" smtClean="0"/>
              <a:t>Gelir Vergisi İstisnası</a:t>
            </a:r>
          </a:p>
          <a:p>
            <a:endParaRPr lang="tr-TR" dirty="0" smtClean="0"/>
          </a:p>
          <a:p>
            <a:r>
              <a:rPr lang="tr-TR" dirty="0" smtClean="0"/>
              <a:t>            </a:t>
            </a:r>
            <a:r>
              <a:rPr lang="tr-TR" b="1" dirty="0" smtClean="0">
                <a:solidFill>
                  <a:srgbClr val="FF0000"/>
                </a:solidFill>
              </a:rPr>
              <a:t>1-Engellilik İndirimi</a:t>
            </a:r>
          </a:p>
          <a:p>
            <a:endParaRPr lang="tr-TR" dirty="0" smtClean="0"/>
          </a:p>
          <a:p>
            <a:r>
              <a:rPr lang="tr-TR" dirty="0" smtClean="0"/>
              <a:t>            193 sayılı Gelir Vergisi Kanunu’nun 31 inci maddesi gereği;</a:t>
            </a:r>
          </a:p>
          <a:p>
            <a:r>
              <a:rPr lang="tr-TR" dirty="0" smtClean="0"/>
              <a:t>            Çalışma gücünün;</a:t>
            </a:r>
          </a:p>
          <a:p>
            <a:endParaRPr lang="tr-TR" dirty="0" smtClean="0"/>
          </a:p>
          <a:p>
            <a:r>
              <a:rPr lang="tr-TR" dirty="0" smtClean="0"/>
              <a:t> Asgarî % 80'ini kaybetmiş bulunan hizmet erbabı birinci derece engelli,</a:t>
            </a:r>
          </a:p>
          <a:p>
            <a:endParaRPr lang="tr-TR" dirty="0" smtClean="0"/>
          </a:p>
          <a:p>
            <a:r>
              <a:rPr lang="tr-TR" dirty="0" smtClean="0"/>
              <a:t> Asgarî % 60'ını kaybetmiş bulunan hizmet erbabı ikinci derece engelli,</a:t>
            </a:r>
          </a:p>
          <a:p>
            <a:endParaRPr lang="tr-TR" dirty="0" smtClean="0"/>
          </a:p>
          <a:p>
            <a:r>
              <a:rPr lang="tr-TR" dirty="0" smtClean="0"/>
              <a:t> Asgarî % 40'ını kaybetmiş bulunan hizmet erbabı ise üçüncü derece engelli sayılır. </a:t>
            </a:r>
          </a:p>
          <a:p>
            <a:endParaRPr lang="tr-TR" dirty="0" smtClean="0"/>
          </a:p>
          <a:p>
            <a:r>
              <a:rPr lang="tr-TR" dirty="0" smtClean="0"/>
              <a:t>           Engellilik dereceleri indirim tutarları her yıl Hazine ve Maliye Bakanlığı Gelir İdaresi Başkanlığı tarafından belirlenerek Resmi </a:t>
            </a:r>
            <a:r>
              <a:rPr lang="tr-TR" dirty="0" err="1" smtClean="0"/>
              <a:t>Gazete’de</a:t>
            </a:r>
            <a:r>
              <a:rPr lang="tr-TR" dirty="0" smtClean="0"/>
              <a:t> yayımlanmaktadır. </a:t>
            </a:r>
          </a:p>
          <a:p>
            <a:endParaRPr lang="tr-TR" dirty="0" smtClean="0"/>
          </a:p>
          <a:p>
            <a:r>
              <a:rPr lang="tr-TR" dirty="0" smtClean="0"/>
              <a:t>           Engellilik durumu bulunan çalışanlar, indirimden faydalanmak için bulundukları yerin Gelir İdaresi Başkanlığı’na başvuru yaparlar. Gelir İdarisi Başkanlığı’ndan çalışanın engellilik indiriminden faydalanabileceğine dair (engellilik derecesinin belirtildiği) resmi yazı kişinin kurumuna geldikten sonra, Gelir İdaresi Başkanlığı’nca belirlenen süre (süreli veya süresiz) oranında, belirtilen tarihten itibaren işlem yapılır.</a:t>
            </a:r>
          </a:p>
          <a:p>
            <a:endParaRPr lang="tr-TR" dirty="0" smtClean="0"/>
          </a:p>
          <a:p>
            <a:r>
              <a:rPr lang="tr-TR" dirty="0" smtClean="0"/>
              <a:t>           Personel, bakmakla yükümlü bulunduğu anne, baba, eş ve çocuklarından dolayı da engellilik indirimden faydalanabilirler.</a:t>
            </a:r>
          </a:p>
          <a:p>
            <a:r>
              <a:rPr lang="tr-TR" dirty="0" smtClean="0"/>
              <a:t> </a:t>
            </a:r>
          </a:p>
          <a:p>
            <a:r>
              <a:rPr lang="tr-TR" dirty="0" smtClean="0"/>
              <a:t>           İlgili yılda engelli dereceleri itibariyle belirlenen tutarlar personelin gelir vergisi matrahından indirilir.</a:t>
            </a:r>
            <a:endParaRPr lang="tr-TR" dirty="0"/>
          </a:p>
        </p:txBody>
      </p:sp>
    </p:spTree>
    <p:extLst>
      <p:ext uri="{BB962C8B-B14F-4D97-AF65-F5344CB8AC3E}">
        <p14:creationId xmlns:p14="http://schemas.microsoft.com/office/powerpoint/2010/main" val="149978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YAN ÖDEME KATSAYISI</a:t>
            </a:r>
            <a:endParaRPr lang="tr-TR" b="1" dirty="0">
              <a:solidFill>
                <a:srgbClr val="FF0000"/>
              </a:solidFill>
            </a:endParaRPr>
          </a:p>
        </p:txBody>
      </p:sp>
      <p:sp>
        <p:nvSpPr>
          <p:cNvPr id="3" name="İçerik Yer Tutucusu 2"/>
          <p:cNvSpPr>
            <a:spLocks noGrp="1"/>
          </p:cNvSpPr>
          <p:nvPr>
            <p:ph idx="1"/>
          </p:nvPr>
        </p:nvSpPr>
        <p:spPr>
          <a:xfrm>
            <a:off x="838199" y="1825625"/>
            <a:ext cx="10674531" cy="3242764"/>
          </a:xfrm>
        </p:spPr>
        <p:txBody>
          <a:bodyPr/>
          <a:lstStyle/>
          <a:p>
            <a:pPr algn="just"/>
            <a:r>
              <a:rPr lang="tr-TR" dirty="0" smtClean="0"/>
              <a:t>       Hazine ve Maliye Bakanlığı Kamu Mali Yönetim ve Dönüşüm Genel Müdürlüğü Mali ve Sosyal Haklar Genelgesi ile yayımlanan; İş Güçlüğü, İş Riski, Temininde Güçlük ve Mali Sorumluluk </a:t>
            </a:r>
            <a:r>
              <a:rPr lang="tr-TR" dirty="0" err="1" smtClean="0"/>
              <a:t>Zammı’nın</a:t>
            </a:r>
            <a:r>
              <a:rPr lang="tr-TR" dirty="0" smtClean="0"/>
              <a:t> hesaplanmasında kullanılan katsayıyı ifade eder. </a:t>
            </a:r>
            <a:endParaRPr lang="tr-TR" dirty="0"/>
          </a:p>
        </p:txBody>
      </p:sp>
    </p:spTree>
    <p:extLst>
      <p:ext uri="{BB962C8B-B14F-4D97-AF65-F5344CB8AC3E}">
        <p14:creationId xmlns:p14="http://schemas.microsoft.com/office/powerpoint/2010/main" val="9574467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87680" y="182880"/>
            <a:ext cx="11025051" cy="6740307"/>
          </a:xfrm>
          <a:prstGeom prst="rect">
            <a:avLst/>
          </a:prstGeom>
        </p:spPr>
        <p:txBody>
          <a:bodyPr wrap="square">
            <a:spAutoFit/>
          </a:bodyPr>
          <a:lstStyle/>
          <a:p>
            <a:r>
              <a:rPr lang="tr-TR" dirty="0" smtClean="0"/>
              <a:t>             </a:t>
            </a:r>
            <a:r>
              <a:rPr lang="tr-TR" b="1" dirty="0" smtClean="0">
                <a:solidFill>
                  <a:srgbClr val="FF0000"/>
                </a:solidFill>
              </a:rPr>
              <a:t>2- Şahıs Sigorta Poliçeleri</a:t>
            </a:r>
          </a:p>
          <a:p>
            <a:endParaRPr lang="tr-TR" dirty="0" smtClean="0"/>
          </a:p>
          <a:p>
            <a:pPr algn="just"/>
            <a:r>
              <a:rPr lang="tr-TR" dirty="0" smtClean="0"/>
              <a:t>          193 sayılı Gelir Vergisi Kanunu’nun 63/3 üncü maddesinde; 1/1/2013 tarihinden itibaren, vergiye tabi ücret matrahının tespitinde; bireysel emeklilik dışında kalan şahıs sigortaları, personelin şahsına, eşine ve küçük çocuklarına ait birikim priminin alındığı hayat sigortası poliçeleri için ödenen primlerin %50'sine; ölüm, kaza, sağlık, hastalık, sakatlık, işsizlik, analık, doğum ve tahsil gibi şahıs sigorta poliçeleri için ödenen primlerin elde edilen ücretin % 15'ine kadar olan kısmı ücret matrahının tespitinde indirilebileceği belirtilmektedir. </a:t>
            </a:r>
          </a:p>
          <a:p>
            <a:pPr algn="just"/>
            <a:endParaRPr lang="tr-TR" dirty="0" smtClean="0"/>
          </a:p>
          <a:p>
            <a:pPr algn="just"/>
            <a:r>
              <a:rPr lang="tr-TR" dirty="0" smtClean="0"/>
              <a:t>        İndirim konusu yapılacak prim tutarının tespitinde esas alınacak ücret, işveren tarafından çalışana hizmeti karşılığında ödenen aylık (maaş), prim, ikramiye, sosyal yardımlar ve zamlar gibi gelir vergisine tabi sürekli nitelikteki ödeme unsurlarının brüt tutarları toplamı olacaktır [SGK primi (şahıs) düşülmeden].</a:t>
            </a:r>
          </a:p>
          <a:p>
            <a:pPr algn="just"/>
            <a:endParaRPr lang="tr-TR" dirty="0" smtClean="0"/>
          </a:p>
          <a:p>
            <a:r>
              <a:rPr lang="tr-TR" dirty="0" smtClean="0"/>
              <a:t>              Şahıs sigorta primlerinin vergi matrahının tespitinde indirim konusu yapılabilmesi için;</a:t>
            </a:r>
          </a:p>
          <a:p>
            <a:endParaRPr lang="tr-TR" dirty="0" smtClean="0"/>
          </a:p>
          <a:p>
            <a:r>
              <a:rPr lang="tr-TR" dirty="0" smtClean="0"/>
              <a:t>    - Şahıs sigorta şirketlerinin Türkiye'de yerleşik ve merkezinin Türkiye'de olması, </a:t>
            </a:r>
          </a:p>
          <a:p>
            <a:r>
              <a:rPr lang="tr-TR" dirty="0"/>
              <a:t> </a:t>
            </a:r>
            <a:r>
              <a:rPr lang="tr-TR" dirty="0" smtClean="0"/>
              <a:t>   - İndirim konusu yapılacak şahıs sigorta primlerinin toplamı; </a:t>
            </a:r>
          </a:p>
          <a:p>
            <a:endParaRPr lang="tr-TR" dirty="0" smtClean="0"/>
          </a:p>
          <a:p>
            <a:r>
              <a:rPr lang="tr-TR" dirty="0"/>
              <a:t> </a:t>
            </a:r>
            <a:r>
              <a:rPr lang="tr-TR" dirty="0" smtClean="0"/>
              <a:t>            Ödendiği ayda elde edilen gelir vergisine tabi ücret unsurların brüt tutarlarının toplamının [SGK   primi (şahıs) düşülmeden] %15'ini ve yıllık olarak asgari ücretin yıllık tutarını aşmaması,</a:t>
            </a:r>
          </a:p>
          <a:p>
            <a:endParaRPr lang="tr-TR" dirty="0" smtClean="0"/>
          </a:p>
          <a:p>
            <a:r>
              <a:rPr lang="tr-TR" dirty="0" smtClean="0"/>
              <a:t>              Gider karşılığı olarak ödenen tutarların (yapılan gerçek bir giderin karşılığı olsun olmasın) dikkate alınmaması, </a:t>
            </a:r>
          </a:p>
          <a:p>
            <a:endParaRPr lang="tr-TR" dirty="0" smtClean="0"/>
          </a:p>
          <a:p>
            <a:r>
              <a:rPr lang="tr-TR" dirty="0"/>
              <a:t> </a:t>
            </a:r>
            <a:r>
              <a:rPr lang="tr-TR" dirty="0" smtClean="0"/>
              <a:t>             Yıl içinde asgari ücret tutarında meydana gelebilecek değişikliklerin ise indirim yapılacak tutarların hesabında dikkate alınması, gerekmektedir</a:t>
            </a:r>
            <a:endParaRPr lang="tr-TR" dirty="0"/>
          </a:p>
        </p:txBody>
      </p:sp>
    </p:spTree>
    <p:extLst>
      <p:ext uri="{BB962C8B-B14F-4D97-AF65-F5344CB8AC3E}">
        <p14:creationId xmlns:p14="http://schemas.microsoft.com/office/powerpoint/2010/main" val="3264240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82879" y="313508"/>
            <a:ext cx="11756572" cy="1200329"/>
          </a:xfrm>
          <a:prstGeom prst="rect">
            <a:avLst/>
          </a:prstGeom>
        </p:spPr>
        <p:txBody>
          <a:bodyPr wrap="square">
            <a:spAutoFit/>
          </a:bodyPr>
          <a:lstStyle/>
          <a:p>
            <a:r>
              <a:rPr lang="tr-TR" b="1" dirty="0" smtClean="0">
                <a:solidFill>
                  <a:srgbClr val="FF0000"/>
                </a:solidFill>
              </a:rPr>
              <a:t>3-Sendika Üyelik Aidatları </a:t>
            </a:r>
          </a:p>
          <a:p>
            <a:endParaRPr lang="tr-TR" dirty="0" smtClean="0"/>
          </a:p>
          <a:p>
            <a:r>
              <a:rPr lang="tr-TR" dirty="0" smtClean="0"/>
              <a:t>193 sayılı Gelir Vergisi Kanunu’nun 63/4 maddesi gereği; çalışanlar tarafından ilgili kanunlarına göre, sendikalara ödenen aidatlar vergi matrahından indirilmektedir.</a:t>
            </a:r>
            <a:endParaRPr lang="tr-TR" dirty="0"/>
          </a:p>
        </p:txBody>
      </p:sp>
    </p:spTree>
    <p:extLst>
      <p:ext uri="{BB962C8B-B14F-4D97-AF65-F5344CB8AC3E}">
        <p14:creationId xmlns:p14="http://schemas.microsoft.com/office/powerpoint/2010/main" val="37690247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18011" y="156754"/>
            <a:ext cx="10485119" cy="3970318"/>
          </a:xfrm>
          <a:prstGeom prst="rect">
            <a:avLst/>
          </a:prstGeom>
        </p:spPr>
        <p:txBody>
          <a:bodyPr wrap="square">
            <a:spAutoFit/>
          </a:bodyPr>
          <a:lstStyle/>
          <a:p>
            <a:r>
              <a:rPr lang="tr-TR" b="1" dirty="0" smtClean="0">
                <a:solidFill>
                  <a:srgbClr val="FF0000"/>
                </a:solidFill>
              </a:rPr>
              <a:t>4-Asgari Ücret İstisnası</a:t>
            </a:r>
          </a:p>
          <a:p>
            <a:pPr algn="just"/>
            <a:r>
              <a:rPr lang="tr-TR" dirty="0" smtClean="0"/>
              <a:t>             7349 sayılı Kanun’un 2 </a:t>
            </a:r>
            <a:r>
              <a:rPr lang="tr-TR" dirty="0" err="1" smtClean="0"/>
              <a:t>nci</a:t>
            </a:r>
            <a:r>
              <a:rPr lang="tr-TR" dirty="0" smtClean="0"/>
              <a:t> maddesi ile 193 sayılı Kanun’un 23 üncü maddesinin birinci fıkrasının 18 numaralı bendinde yapılan düzenleme nedeniyle, hizmet erbabının 1/1/2022 tarihinden itibaren ödemenin yapıldığı ayda geçerli olan asgari ücretin aylık brüt tutarından Sosyal Güvenlik Kurumu (şahıs) kesintisi düşüldükten sonra kalan tutarına isabet eden ücretleri gelir vergisinden istisna edilmiştir.</a:t>
            </a:r>
          </a:p>
          <a:p>
            <a:pPr algn="just"/>
            <a:r>
              <a:rPr lang="tr-TR" dirty="0" smtClean="0"/>
              <a:t>      -İstisnayı aşan ücret gelirinin vergilendirilmesinde, hizmet erbabının ilgili aydaki gelirine ilişkin verginin hesaplanacağı vergi dilim tutarları ve oranları, istisna kapsamındaki tutarlar da dikkate alınarak belirlenecektir. </a:t>
            </a:r>
          </a:p>
          <a:p>
            <a:pPr algn="just"/>
            <a:r>
              <a:rPr lang="tr-TR" dirty="0" smtClean="0"/>
              <a:t>      -İstisna nedeniyle  alınmayacak olan vergi, ilgili ayda aylık asgari ücret üzerinden hesaplanması gereken vergiyi aşmayacaktır.</a:t>
            </a:r>
          </a:p>
          <a:p>
            <a:pPr algn="just"/>
            <a:r>
              <a:rPr lang="tr-TR" dirty="0" smtClean="0"/>
              <a:t>       -Hizmet erbabının birden fazla işverenden ücret alması halinde istisna sadece en yüksek olan ücrete uygulanacaktır.</a:t>
            </a:r>
          </a:p>
          <a:p>
            <a:pPr algn="just"/>
            <a:r>
              <a:rPr lang="tr-TR" dirty="0"/>
              <a:t> </a:t>
            </a:r>
            <a:r>
              <a:rPr lang="tr-TR" dirty="0" smtClean="0"/>
              <a:t>       </a:t>
            </a:r>
            <a:r>
              <a:rPr lang="tr-TR" b="1" dirty="0" smtClean="0">
                <a:solidFill>
                  <a:srgbClr val="FF0000"/>
                </a:solidFill>
              </a:rPr>
              <a:t>Gelir Vergisi </a:t>
            </a:r>
            <a:r>
              <a:rPr lang="tr-TR" dirty="0" smtClean="0"/>
              <a:t>= [(Aylık + Kıdem Aylığı + Taban Aylık + Ek Gösterge + Yan Ödeme + İdari Görev Ödeneği + Sabit Ek Ödeme) – (Emekli Keseneği İştirakçi Payı (%16 veya SGK %9) + Genel Sağlık Sigortası Şahıs Primi (%5) + Özel Sigorta + Engellilik İndirimi + Sendika Aidatı)] x (Gelir Vergisi Oranı) - Asgari Ücret İstisna Tutarı </a:t>
            </a:r>
            <a:endParaRPr lang="tr-TR" dirty="0"/>
          </a:p>
        </p:txBody>
      </p:sp>
    </p:spTree>
    <p:extLst>
      <p:ext uri="{BB962C8B-B14F-4D97-AF65-F5344CB8AC3E}">
        <p14:creationId xmlns:p14="http://schemas.microsoft.com/office/powerpoint/2010/main" val="25600413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DAMGA VERGİSİ</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          488 sayılı Damga Vergisi Kanunu’na ekli l sayılı </a:t>
            </a:r>
            <a:r>
              <a:rPr lang="tr-TR" dirty="0" err="1" smtClean="0"/>
              <a:t>Tablo’nun</a:t>
            </a:r>
            <a:r>
              <a:rPr lang="tr-TR" dirty="0" smtClean="0"/>
              <a:t> IV. Makbuzlar ve Diğer Kâğıtlar 1/b bölümüne istinaden </a:t>
            </a:r>
            <a:r>
              <a:rPr lang="tr-TR" dirty="0" smtClean="0">
                <a:solidFill>
                  <a:srgbClr val="FF0000"/>
                </a:solidFill>
              </a:rPr>
              <a:t>binde 7,59 </a:t>
            </a:r>
            <a:r>
              <a:rPr lang="tr-TR" dirty="0" smtClean="0"/>
              <a:t>oranında hesaplanan tutarı ifade eder.</a:t>
            </a:r>
            <a:endParaRPr lang="tr-TR" dirty="0"/>
          </a:p>
        </p:txBody>
      </p:sp>
    </p:spTree>
    <p:extLst>
      <p:ext uri="{BB962C8B-B14F-4D97-AF65-F5344CB8AC3E}">
        <p14:creationId xmlns:p14="http://schemas.microsoft.com/office/powerpoint/2010/main" val="31277009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1520" y="130629"/>
            <a:ext cx="11129554" cy="5078313"/>
          </a:xfrm>
          <a:prstGeom prst="rect">
            <a:avLst/>
          </a:prstGeom>
        </p:spPr>
        <p:txBody>
          <a:bodyPr wrap="square">
            <a:spAutoFit/>
          </a:bodyPr>
          <a:lstStyle/>
          <a:p>
            <a:r>
              <a:rPr lang="tr-TR" dirty="0" smtClean="0"/>
              <a:t>    </a:t>
            </a:r>
            <a:r>
              <a:rPr lang="tr-TR" b="1" dirty="0" smtClean="0">
                <a:solidFill>
                  <a:srgbClr val="FF0000"/>
                </a:solidFill>
              </a:rPr>
              <a:t>Damga Vergisi İstisnası</a:t>
            </a:r>
          </a:p>
          <a:p>
            <a:endParaRPr lang="tr-TR" dirty="0"/>
          </a:p>
          <a:p>
            <a:pPr algn="just"/>
            <a:r>
              <a:rPr lang="tr-TR" dirty="0" smtClean="0"/>
              <a:t>           7349 sayılı Gelir Vergisi Kanunu İle Bazı Kanunlarda Değişiklik Yapılmasına Dair Kanun’un 4 üncü maddesi ile; “1/7/1964 tarihli ve 488 sayılı Damga Vergisi Kanununa ekli (2) sayılı tablonun “IV – Ticari ve medeni işlerle ilgili kâğıtlar” başlıklı bölümünün (34) numaralı fıkrasında yer alan “ücretlere ilişkin kâğıtlar” ibaresinden sonra gelmek üzere (bu maddenin birinci fıkrasının (18) numaralı bendinde düzenlenen ücretlerde istisna, aylık brüt asgari ücrete isabet eden kısım için uygulanır)” hükmü eklenmiştir. Asgari ücretten alınan damga vergisi tutarı istisna kapsamına alınmıştır. </a:t>
            </a:r>
          </a:p>
          <a:p>
            <a:pPr algn="just"/>
            <a:r>
              <a:rPr lang="tr-TR" dirty="0" smtClean="0"/>
              <a:t>          Bu istisna suretiyle mahsup edilen tutar asgari ücretin ilgili ayda hesaplanan vergisini geçemeyecektir.</a:t>
            </a:r>
          </a:p>
          <a:p>
            <a:endParaRPr lang="tr-TR" dirty="0" smtClean="0"/>
          </a:p>
          <a:p>
            <a:pPr algn="just"/>
            <a:r>
              <a:rPr lang="tr-TR" dirty="0" smtClean="0"/>
              <a:t>          Damga Vergisi Matrahı asgari ücretin üzerinde olanlarda; hesaplanan damga vergisinden, brüt asgari ücrete isabet eden istisna tutarı mahsup edilecektir. Mahsup işleminden sonra kalan damga vergisi tutarı kadar kesinti yapılacaktır.</a:t>
            </a:r>
          </a:p>
          <a:p>
            <a:endParaRPr lang="tr-TR" dirty="0" smtClean="0"/>
          </a:p>
          <a:p>
            <a:pPr algn="just"/>
            <a:r>
              <a:rPr lang="tr-TR" dirty="0" smtClean="0"/>
              <a:t>         </a:t>
            </a:r>
            <a:r>
              <a:rPr lang="tr-TR" b="1" dirty="0" smtClean="0">
                <a:solidFill>
                  <a:srgbClr val="FF0000"/>
                </a:solidFill>
              </a:rPr>
              <a:t>Damga Vergisi </a:t>
            </a:r>
            <a:r>
              <a:rPr lang="tr-TR" dirty="0" smtClean="0"/>
              <a:t>= (Aylık + Kıdem Aylığı + Taban Aylık + Ek Gösterge + Ek Ödeme + Yan Ödeme + Özel Hizmet Tazminatı + İlave Ödeme + Makam Tazminatı + Görev Tazminatı + Temsil Tazminatı + Üniversite Ödeneği + Akademik Teşvik Ödeneği + Yükseköğretim Tazminatı + İdari Görev Ödeneği + Geliştirme Ödeneği + Eğitim Öğretim Ödeneği + Yabancı Dil Tazminatı + Toplu Sözleşme Desteği) x ‰ 7,59 - Asgari Ücret istisna Tutarı </a:t>
            </a:r>
            <a:endParaRPr lang="tr-TR" dirty="0"/>
          </a:p>
        </p:txBody>
      </p:sp>
    </p:spTree>
    <p:extLst>
      <p:ext uri="{BB962C8B-B14F-4D97-AF65-F5344CB8AC3E}">
        <p14:creationId xmlns:p14="http://schemas.microsoft.com/office/powerpoint/2010/main" val="24377893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1219834"/>
          </a:xfrm>
        </p:spPr>
        <p:txBody>
          <a:bodyPr>
            <a:normAutofit fontScale="90000"/>
          </a:bodyPr>
          <a:lstStyle/>
          <a:p>
            <a:r>
              <a:rPr lang="tr-TR" b="1" dirty="0" smtClean="0">
                <a:solidFill>
                  <a:srgbClr val="FF0000"/>
                </a:solidFill>
              </a:rPr>
              <a:t>5434 SAYILI KANUN’A GÖRE 4C’Lİ SİGORTALILARIN     EMEKLİ KES. VE KURUM KARŞILIĞI</a:t>
            </a:r>
            <a:endParaRPr lang="tr-TR" b="1" dirty="0">
              <a:solidFill>
                <a:srgbClr val="FF0000"/>
              </a:solidFill>
            </a:endParaRPr>
          </a:p>
        </p:txBody>
      </p:sp>
      <p:sp>
        <p:nvSpPr>
          <p:cNvPr id="3" name="İçerik Yer Tutucusu 2"/>
          <p:cNvSpPr>
            <a:spLocks noGrp="1"/>
          </p:cNvSpPr>
          <p:nvPr>
            <p:ph idx="1"/>
          </p:nvPr>
        </p:nvSpPr>
        <p:spPr/>
        <p:txBody>
          <a:bodyPr>
            <a:normAutofit fontScale="55000" lnSpcReduction="20000"/>
          </a:bodyPr>
          <a:lstStyle/>
          <a:p>
            <a:r>
              <a:rPr lang="tr-TR" dirty="0" smtClean="0"/>
              <a:t>                01.10.2008’den önce iştirakçi olup, 01.10.2008 tarihi itibarıyla 4C’li sigortalıların;</a:t>
            </a:r>
          </a:p>
          <a:p>
            <a:r>
              <a:rPr lang="tr-TR" dirty="0" smtClean="0"/>
              <a:t>      -Emekli keseneğine esas aylığının tespiti,</a:t>
            </a:r>
          </a:p>
          <a:p>
            <a:r>
              <a:rPr lang="tr-TR" dirty="0" smtClean="0"/>
              <a:t>      -Emekli keseneklerinin tahakkuku,</a:t>
            </a:r>
          </a:p>
          <a:p>
            <a:r>
              <a:rPr lang="tr-TR" dirty="0" smtClean="0"/>
              <a:t>      -Fiili hizmet süresi zammı ile itibari hizmet süresi karşılıkları, </a:t>
            </a:r>
          </a:p>
          <a:p>
            <a:r>
              <a:rPr lang="tr-TR" dirty="0"/>
              <a:t> </a:t>
            </a:r>
            <a:r>
              <a:rPr lang="tr-TR" dirty="0" smtClean="0"/>
              <a:t>     -% 100 artış farklarına ait prim tutarlarının gönderilmesi ve ödenmesi ile ilgili işlemler,</a:t>
            </a:r>
          </a:p>
          <a:p>
            <a:r>
              <a:rPr lang="tr-TR" dirty="0" smtClean="0"/>
              <a:t>                5434 sayılı Kanun hükümlerine göre yapılmaya devam edilmektedir.</a:t>
            </a:r>
          </a:p>
          <a:p>
            <a:endParaRPr lang="tr-TR" dirty="0" smtClean="0"/>
          </a:p>
          <a:p>
            <a:r>
              <a:rPr lang="tr-TR" dirty="0" smtClean="0"/>
              <a:t>                Buna göre; En Yüksek Devlet Memuru brüt aylık tutarına 5434 sayılı Kanun’a ekli cetvelde yer alan ek gösterge esasına göre düzenlenmiş olan oranların uygulanması sureti ile elde edilen tutara; gösterge aylığı (emekliliğe esas gösterge aylığı), taban aylığı, kıdem aylığı ve ek gösterge aylığı (emekliliğe esasa ek gösterge aylığı) tutarının eklenmesi sonucu elde edilen emekli keseneği matrahından; her ay kesilecek %16 (İştirakçi) emeklilik keseneği, kurum bütçesinden ödenecek %20 (Devlet) kesenek karşılığı tutarı ve %12’si oranında, sigortalıların kurumlarınca karşılanacak genel sağlık sigortası primi ile personelin terfi veya hizmet değerlendirilmesi (</a:t>
            </a:r>
            <a:r>
              <a:rPr lang="tr-TR" dirty="0" err="1" smtClean="0"/>
              <a:t>Bağ-Kur</a:t>
            </a:r>
            <a:r>
              <a:rPr lang="tr-TR" dirty="0" smtClean="0"/>
              <a:t>, Sigortalılık, Askerlik ve Yurtdışı gibi) durumlarında, emekli müktesebi derece-kademesi, kıdem yılı veya ek göstergesi değişmesi neticesinde eski durumu ile yeni durumu arasındaki gösterge farklarının toplamı takip eden ilk aybaşında aylık katsayı ile çarpımı sonucu bulunacak tutarda emekli keseneği iştirakçi %100 artış ve aynı tutarda kurum karşılığının, hesaplanması sonucunda oluşan tutarları ifade eder. </a:t>
            </a:r>
          </a:p>
          <a:p>
            <a:endParaRPr lang="tr-TR" dirty="0"/>
          </a:p>
          <a:p>
            <a:r>
              <a:rPr lang="tr-TR" b="1" dirty="0" smtClean="0">
                <a:solidFill>
                  <a:srgbClr val="FF0000"/>
                </a:solidFill>
              </a:rPr>
              <a:t>Sosyal Güvenlik Kesintisi </a:t>
            </a:r>
            <a:r>
              <a:rPr lang="tr-TR" dirty="0" smtClean="0"/>
              <a:t>= [Emekliliğe Esas Gösterge Aylığı + Taban Aylık + Kıdem Aylık + Ek Gösterge Aylığı + (En Yüksek Devlet Memuru Aylığı x Ek Göstergeye Bağlı Kesenek Katkı Oranı)] x Emekli Keseneği Oranı (%20,%16,%12) </a:t>
            </a:r>
            <a:endParaRPr lang="tr-TR" dirty="0"/>
          </a:p>
        </p:txBody>
      </p:sp>
    </p:spTree>
    <p:extLst>
      <p:ext uri="{BB962C8B-B14F-4D97-AF65-F5344CB8AC3E}">
        <p14:creationId xmlns:p14="http://schemas.microsoft.com/office/powerpoint/2010/main" val="31864381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solidFill>
                  <a:srgbClr val="FF0000"/>
                </a:solidFill>
              </a:rPr>
              <a:t>5510 SAYILI KANUN’A GÖRE 4C’Lİ SİGORTALILARIN PRİME ESAS KAZANÇALRI (PEK)</a:t>
            </a:r>
            <a:endParaRPr lang="tr-TR" b="1"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pPr algn="just"/>
            <a:r>
              <a:rPr lang="tr-TR" dirty="0" smtClean="0"/>
              <a:t>       Sosyal Sigorta İşlemleri Yönetmeliği’nin 99 uncu maddesi gereği 5510 sayılı Kanun’dan sonra ilk defa sigortalı olanların; Taban Aylığı, Kıdem Aylığı, Gösterge Aylığı, Ek Gösterge Aylığı, 657 sayılı Kanun’un 152 </a:t>
            </a:r>
            <a:r>
              <a:rPr lang="tr-TR" dirty="0" err="1" smtClean="0"/>
              <a:t>nci</a:t>
            </a:r>
            <a:r>
              <a:rPr lang="tr-TR" dirty="0" smtClean="0"/>
              <a:t> maddesine istinaden ödenen zam ve tazminatlar (bölge, kurum, birim, çalışma mahalli, görevin niteliği ve benzeri kriterlere dayalı olarak asıl tazminatlara ilave, ek veya ayrıca ödenen tazminatlar hariç), Makam Tazminatı, Görev Tazminatı, Temsil Tazminatı ve Üniversite </a:t>
            </a:r>
            <a:r>
              <a:rPr lang="tr-TR" dirty="0" err="1" smtClean="0"/>
              <a:t>Ödeneği’nin</a:t>
            </a:r>
            <a:r>
              <a:rPr lang="tr-TR" dirty="0" smtClean="0"/>
              <a:t> toplam tutarından, (PEK-Prime Esas Kazançlarından) MYO (D) %12, MYO (Ş) %9; GSSP (D) %7,5, GSSP (Ş) %5 oranında her ay yapılan prim kesinti tutarını ifade eder (MYO: Malullük, Yaşlılık ve Ölüm, GSSP: Genel Sağlık Sigortası Primi).</a:t>
            </a:r>
          </a:p>
          <a:p>
            <a:pPr algn="just"/>
            <a:endParaRPr lang="tr-TR" dirty="0"/>
          </a:p>
          <a:p>
            <a:pPr algn="just"/>
            <a:endParaRPr lang="tr-TR" dirty="0" smtClean="0"/>
          </a:p>
          <a:p>
            <a:r>
              <a:rPr lang="tr-TR" dirty="0"/>
              <a:t> </a:t>
            </a:r>
            <a:r>
              <a:rPr lang="tr-TR" dirty="0" smtClean="0"/>
              <a:t>      </a:t>
            </a:r>
            <a:r>
              <a:rPr lang="tr-TR" b="1" dirty="0" smtClean="0">
                <a:solidFill>
                  <a:srgbClr val="FF0000"/>
                </a:solidFill>
              </a:rPr>
              <a:t>Prime Esas Kazanç (PEK) </a:t>
            </a:r>
            <a:r>
              <a:rPr lang="tr-TR" dirty="0" smtClean="0"/>
              <a:t>= (Aylık Tutar + Taban Aylık + Kıdem Aylık + Ek Gösterge Aylığı + Özel Hizmet Tazminatı + Makam Tazminatı + Temsil / Görev Tazminatı + Üniversite Ödeneği) x Prim Oranı [MYO (D) %12, MYO (Ş) %9; GSSP (D) %7,5, GSSP (Ş) %5] </a:t>
            </a:r>
            <a:endParaRPr lang="tr-TR" dirty="0"/>
          </a:p>
        </p:txBody>
      </p:sp>
    </p:spTree>
    <p:extLst>
      <p:ext uri="{BB962C8B-B14F-4D97-AF65-F5344CB8AC3E}">
        <p14:creationId xmlns:p14="http://schemas.microsoft.com/office/powerpoint/2010/main" val="8882690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BES KESİNTİSİ</a:t>
            </a:r>
            <a:endParaRPr lang="tr-TR" b="1" dirty="0">
              <a:solidFill>
                <a:srgbClr val="FF0000"/>
              </a:solidFill>
            </a:endParaRPr>
          </a:p>
        </p:txBody>
      </p:sp>
      <p:sp>
        <p:nvSpPr>
          <p:cNvPr id="3" name="İçerik Yer Tutucusu 2"/>
          <p:cNvSpPr>
            <a:spLocks noGrp="1"/>
          </p:cNvSpPr>
          <p:nvPr>
            <p:ph idx="1"/>
          </p:nvPr>
        </p:nvSpPr>
        <p:spPr/>
        <p:txBody>
          <a:bodyPr>
            <a:normAutofit fontScale="55000" lnSpcReduction="20000"/>
          </a:bodyPr>
          <a:lstStyle/>
          <a:p>
            <a:pPr algn="just"/>
            <a:r>
              <a:rPr lang="tr-TR" dirty="0" smtClean="0"/>
              <a:t>               4632 sayılı Bireysel Emeklilik Tasarruf ve Yatırım Sistemi Kanunu'nun Ek 1 ve Ek 2 </a:t>
            </a:r>
            <a:r>
              <a:rPr lang="tr-TR" dirty="0" err="1" smtClean="0"/>
              <a:t>nci</a:t>
            </a:r>
            <a:r>
              <a:rPr lang="tr-TR" dirty="0" smtClean="0"/>
              <a:t> maddeleri kapsamında; 01.04.2017 tarihinden itibaren, 5510 sayılı Sosyal Sigortalar ve Genel Sağlık Sigortası Kanunu’nun 4 üncü maddesinin birinci fıkrasının (a) ve (c) bentlerine göre çalışan veya çalışmaya başlayacak 45 yaşını doldurmamış işçi ve memurlar zorunlu bireysel emeklilik sistemine dâhil edilmiştir.</a:t>
            </a:r>
          </a:p>
          <a:p>
            <a:pPr algn="just"/>
            <a:r>
              <a:rPr lang="tr-TR" dirty="0" smtClean="0"/>
              <a:t>              19.01.2022 tarihinde 7351 sayılı Kanun’un 7 </a:t>
            </a:r>
            <a:r>
              <a:rPr lang="tr-TR" dirty="0" err="1" smtClean="0"/>
              <a:t>nci</a:t>
            </a:r>
            <a:r>
              <a:rPr lang="tr-TR" dirty="0" smtClean="0"/>
              <a:t> maddesi ile 4632 sayılı Kanun’un Ek 2 </a:t>
            </a:r>
            <a:r>
              <a:rPr lang="tr-TR" dirty="0" err="1" smtClean="0"/>
              <a:t>nci</a:t>
            </a:r>
            <a:r>
              <a:rPr lang="tr-TR" dirty="0" smtClean="0"/>
              <a:t> maddesinde yapılan değişiklik gereği 45 yaşını doldurmuş çalışanlar da talep etmeleri halinde anılan planlara dâhil edilmektedir. </a:t>
            </a:r>
          </a:p>
          <a:p>
            <a:pPr algn="just"/>
            <a:r>
              <a:rPr lang="tr-TR" dirty="0" smtClean="0"/>
              <a:t>              BES Kesintisi, 5510 sayılı Kanun’un 80 inci maddesi çerçevesinde belirlenen prime esas kazancın (emeklilik keseneği matrahının) yüzde üçüne karşılık gelen tutardan yapılan kesintiyi ifade eder.</a:t>
            </a:r>
          </a:p>
          <a:p>
            <a:pPr algn="just"/>
            <a:r>
              <a:rPr lang="tr-TR" dirty="0" smtClean="0"/>
              <a:t>              Sistemden çıkmak isteyen personel ilgili şirkete; internet sitesi, telefon hattı, SMS ve benzeri yöntemler aracılığıyla, müracaat ederek çıkış işlemini yaptırabilir. Sisteme dâhil etmek kurum için kişinin isteğine bakılmaksızın zorunlu bir işlem iken, çıkışlarda kurumun bir yetkisi ya da yapacağı bir işlem olmayıp inisiyatif kişilere bırakılmıştır. Çıkış işlemi yapılan kişinin durumu </a:t>
            </a:r>
            <a:r>
              <a:rPr lang="tr-TR" dirty="0" err="1" smtClean="0"/>
              <a:t>KBS'ye</a:t>
            </a:r>
            <a:r>
              <a:rPr lang="tr-TR" dirty="0" smtClean="0"/>
              <a:t> otomatik olarak yansır. Maaş mutemedi ayrıca bir işlem yapmaz ya da kişinin var olan kesintisini kaldıramaz. Kendi isteği ile BES sisteminden çıkanlar, sonradan tekrar dâhil olmak isterlerse dilekçe ile başvuru yapabilirler. Kişiler zorunlu kesinti miktarından (%3) daha fazla kesinti yapılmasını ilgili şirketten talep edebilirler ve şirketin oranı yükseltmesinin ardından yeni orandan kesinti devam eder.</a:t>
            </a:r>
          </a:p>
          <a:p>
            <a:pPr algn="just"/>
            <a:r>
              <a:rPr lang="tr-TR" dirty="0" smtClean="0"/>
              <a:t>                5434 sayılı Kanun’a tabi olan personelin kısıtlı maaş ödemeleri ve 1-14 günlük katsayı farkı ödemelerinde BES kesintisi yapılmaz.</a:t>
            </a:r>
          </a:p>
          <a:p>
            <a:pPr algn="just"/>
            <a:endParaRPr lang="tr-TR" dirty="0"/>
          </a:p>
          <a:p>
            <a:pPr algn="just"/>
            <a:r>
              <a:rPr lang="tr-TR" dirty="0" smtClean="0">
                <a:solidFill>
                  <a:srgbClr val="FF0000"/>
                </a:solidFill>
              </a:rPr>
              <a:t>                                                                         </a:t>
            </a:r>
            <a:r>
              <a:rPr lang="tr-TR" b="1" dirty="0" smtClean="0">
                <a:solidFill>
                  <a:srgbClr val="FF0000"/>
                </a:solidFill>
              </a:rPr>
              <a:t>BES Kesintisi </a:t>
            </a:r>
            <a:r>
              <a:rPr lang="tr-TR" dirty="0" smtClean="0"/>
              <a:t>= Prime Esas Kazanç x %3</a:t>
            </a:r>
            <a:endParaRPr lang="tr-TR" dirty="0"/>
          </a:p>
        </p:txBody>
      </p:sp>
    </p:spTree>
    <p:extLst>
      <p:ext uri="{BB962C8B-B14F-4D97-AF65-F5344CB8AC3E}">
        <p14:creationId xmlns:p14="http://schemas.microsoft.com/office/powerpoint/2010/main" val="17121532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KEFALET AİDATI</a:t>
            </a:r>
            <a:endParaRPr lang="tr-TR" b="1" dirty="0">
              <a:solidFill>
                <a:srgbClr val="FF0000"/>
              </a:solidFill>
            </a:endParaRPr>
          </a:p>
        </p:txBody>
      </p:sp>
      <p:sp>
        <p:nvSpPr>
          <p:cNvPr id="3" name="İçerik Yer Tutucusu 2"/>
          <p:cNvSpPr>
            <a:spLocks noGrp="1"/>
          </p:cNvSpPr>
          <p:nvPr>
            <p:ph idx="1"/>
          </p:nvPr>
        </p:nvSpPr>
        <p:spPr/>
        <p:txBody>
          <a:bodyPr>
            <a:normAutofit fontScale="55000" lnSpcReduction="20000"/>
          </a:bodyPr>
          <a:lstStyle/>
          <a:p>
            <a:pPr algn="just"/>
            <a:r>
              <a:rPr lang="tr-TR" dirty="0" smtClean="0"/>
              <a:t>      2489 sayılı Kefalet Kanunu hükümleri gereğince; 5018 sayılı Kamu Malî Yönetimi ve Kontrol Kanunu’na ekli (I) ve (II) sayılı cetvellerde yer alan kamu idareleri ile bu idarelere bağlı döner sermayeli kuruluşlarda para, menkul kıymet ve ayniyatı alıp veren ve elinde tutan; memur, sözleşmeli personel ve işçilerden (geçici işçiler hariç) veznedar, tahsildarlar ile kadro unvanı kefaleti gerektirmeyen ancak sayman mutemedi, muhasebe yetkilisi mutemedi, harcama yetkilisi mutemedi olarak görevlendirilenlerle, taşınır kayıt ve kontrol yetkililerinin aylıklarından kefalet aidatı kesilir.</a:t>
            </a:r>
          </a:p>
          <a:p>
            <a:pPr algn="just"/>
            <a:r>
              <a:rPr lang="tr-TR" dirty="0" smtClean="0">
                <a:solidFill>
                  <a:srgbClr val="FF0000"/>
                </a:solidFill>
              </a:rPr>
              <a:t>      Aylık Aidat</a:t>
            </a:r>
            <a:r>
              <a:rPr lang="tr-TR" dirty="0" smtClean="0"/>
              <a:t>, 100 gösterge rakamının memur aylıklarına uygulanan katsayı ile çarpımı sonucu bulunan tutarı; </a:t>
            </a:r>
            <a:r>
              <a:rPr lang="tr-TR" dirty="0" smtClean="0">
                <a:solidFill>
                  <a:srgbClr val="FF0000"/>
                </a:solidFill>
              </a:rPr>
              <a:t>Kefalet Giriş Aidatı</a:t>
            </a:r>
            <a:r>
              <a:rPr lang="tr-TR" dirty="0" smtClean="0"/>
              <a:t>, 1500 gösterge rakamının memur aylıklarına uygulanan katsayı ile çarpımı sonucu bulunan tutarı ifade eder. </a:t>
            </a:r>
          </a:p>
          <a:p>
            <a:pPr algn="just"/>
            <a:r>
              <a:rPr lang="tr-TR" dirty="0" smtClean="0"/>
              <a:t>      Kefalet aidatı; kefalet giriş aidatının tamamının kesilmesini izleyen aydan itibaren her ay kesilir. </a:t>
            </a:r>
          </a:p>
          <a:p>
            <a:pPr algn="just"/>
            <a:r>
              <a:rPr lang="tr-TR" dirty="0" smtClean="0"/>
              <a:t>      Kefalet Kanunu’nun 2 </a:t>
            </a:r>
            <a:r>
              <a:rPr lang="tr-TR" dirty="0" err="1" smtClean="0"/>
              <a:t>nci</a:t>
            </a:r>
            <a:r>
              <a:rPr lang="tr-TR" dirty="0" smtClean="0"/>
              <a:t> maddesi gereği 4 ayı geçmeyecek şekilde kefalet gerektirecek bir göreve geçici veya vekâleten bakacaklardan, (1500) gösterge rakamının memur aylıklarına uygulanan katsayı ile çarpımı sonucu bulunan tutar kadar teminat alınır. Bu şekilde alınan teminat muhasebe biriminin emanet hesabında tutulur. Ayrıca kişinin T.C. Kimlik Numarası, adı/soyadı, kadrosu, teminat tutarı ve başlama tarihinin belirtildiği bilgi yazısı gönderilir. Bu kişilerin </a:t>
            </a:r>
            <a:r>
              <a:rPr lang="tr-TR" dirty="0" err="1" smtClean="0"/>
              <a:t>kefaletli</a:t>
            </a:r>
            <a:r>
              <a:rPr lang="tr-TR" dirty="0" smtClean="0"/>
              <a:t> görevi sona erdiğinde yapılacak kontrolden sonra kişinin zimmet suçunun çıkmaması halinde muhasebe biriminin emanet hesabında tutulan teminat tutarı, kişiye iade edilir.</a:t>
            </a:r>
          </a:p>
          <a:p>
            <a:pPr algn="just"/>
            <a:r>
              <a:rPr lang="tr-TR" b="1" dirty="0" smtClean="0"/>
              <a:t>                                                                        </a:t>
            </a:r>
            <a:r>
              <a:rPr lang="tr-TR" b="1" dirty="0" smtClean="0">
                <a:solidFill>
                  <a:srgbClr val="FF0000"/>
                </a:solidFill>
              </a:rPr>
              <a:t>Kefalet Giriş </a:t>
            </a:r>
            <a:r>
              <a:rPr lang="tr-TR" dirty="0" smtClean="0"/>
              <a:t>= 1500 x Aylık Katsayı / 4</a:t>
            </a:r>
          </a:p>
          <a:p>
            <a:pPr algn="just"/>
            <a:endParaRPr lang="tr-TR" dirty="0" smtClean="0"/>
          </a:p>
          <a:p>
            <a:pPr algn="just"/>
            <a:r>
              <a:rPr lang="tr-TR" b="1" dirty="0" smtClean="0"/>
              <a:t>                                                                        </a:t>
            </a:r>
            <a:r>
              <a:rPr lang="tr-TR" b="1" dirty="0" smtClean="0">
                <a:solidFill>
                  <a:srgbClr val="FF0000"/>
                </a:solidFill>
              </a:rPr>
              <a:t>Kefalet Aidatı </a:t>
            </a:r>
            <a:r>
              <a:rPr lang="tr-TR" dirty="0" smtClean="0"/>
              <a:t>= 100 x Aylık Katsayı </a:t>
            </a:r>
            <a:endParaRPr lang="tr-TR" dirty="0"/>
          </a:p>
        </p:txBody>
      </p:sp>
    </p:spTree>
    <p:extLst>
      <p:ext uri="{BB962C8B-B14F-4D97-AF65-F5344CB8AC3E}">
        <p14:creationId xmlns:p14="http://schemas.microsoft.com/office/powerpoint/2010/main" val="25537384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İCRA KESİNTİSİ</a:t>
            </a:r>
            <a:endParaRPr lang="tr-TR" b="1" dirty="0">
              <a:solidFill>
                <a:srgbClr val="FF0000"/>
              </a:solidFill>
            </a:endParaRPr>
          </a:p>
        </p:txBody>
      </p:sp>
      <p:sp>
        <p:nvSpPr>
          <p:cNvPr id="3" name="İçerik Yer Tutucusu 2"/>
          <p:cNvSpPr>
            <a:spLocks noGrp="1"/>
          </p:cNvSpPr>
          <p:nvPr>
            <p:ph idx="1"/>
          </p:nvPr>
        </p:nvSpPr>
        <p:spPr/>
        <p:txBody>
          <a:bodyPr>
            <a:normAutofit fontScale="55000" lnSpcReduction="20000"/>
          </a:bodyPr>
          <a:lstStyle/>
          <a:p>
            <a:pPr algn="just"/>
            <a:r>
              <a:rPr lang="tr-TR" dirty="0" smtClean="0"/>
              <a:t>          2004 sayılı İcra ve İflas Kanunu’nun 83 üncü maddesinde; maaşlar, tahsisat ve her nevi ücretler, intifa hakları ve hasılatı, ilama müstenit olmayan nafakalar, tekaüt maaşları, sigortalar veya tekaüt sandıkları tarafından tahsis edilen iratlar, borçlu ve ailesinin geçinmeleri için icra memurunca lüzumlu olarak takdir edilen miktar tenzil edildikten sonra haciz edilecektir. Ancak haciz edilecek tutar bunların dörtte birinden az olamaz. </a:t>
            </a:r>
          </a:p>
          <a:p>
            <a:pPr algn="just"/>
            <a:r>
              <a:rPr lang="tr-TR" dirty="0" smtClean="0"/>
              <a:t>Birden fazla haciz var ise sıraya konur ve ilgili icra dairesine resmi yazı ile bilgi verilir. </a:t>
            </a:r>
          </a:p>
          <a:p>
            <a:pPr algn="just"/>
            <a:r>
              <a:rPr lang="tr-TR" dirty="0" smtClean="0"/>
              <a:t>Sıraya konurken tebliğ tarihine göre sıraya alınmalıdır. </a:t>
            </a:r>
          </a:p>
          <a:p>
            <a:pPr algn="just"/>
            <a:r>
              <a:rPr lang="tr-TR" dirty="0" smtClean="0"/>
              <a:t>Sırada önde olan haczin kesintisi bitmedikçe sonraki haczi için kesintiye geçilemez.</a:t>
            </a:r>
          </a:p>
          <a:p>
            <a:pPr algn="just"/>
            <a:r>
              <a:rPr lang="tr-TR" dirty="0" smtClean="0"/>
              <a:t> Aile yardımı, doğum yardımı ve ölüm yardımı ödeneği borç için haciz edilemez.</a:t>
            </a:r>
          </a:p>
          <a:p>
            <a:pPr algn="just"/>
            <a:r>
              <a:rPr lang="tr-TR" dirty="0" smtClean="0"/>
              <a:t> Personelin kurumdan ayrılması, istifa, emeklilik ve benzeri durumlarda ilgili icra dairesine resmi yazı ile bilgi verilir.</a:t>
            </a:r>
          </a:p>
          <a:p>
            <a:pPr algn="just"/>
            <a:r>
              <a:rPr lang="tr-TR" dirty="0" smtClean="0"/>
              <a:t>        </a:t>
            </a:r>
            <a:r>
              <a:rPr lang="tr-TR" dirty="0" err="1" smtClean="0"/>
              <a:t>KBS’de</a:t>
            </a:r>
            <a:r>
              <a:rPr lang="tr-TR" dirty="0" smtClean="0"/>
              <a:t> hesaplama yapılamadığı için, çalışanın maaşından yapılacak kesinti manuel hesaplanarak </a:t>
            </a:r>
            <a:r>
              <a:rPr lang="tr-TR" dirty="0" err="1" smtClean="0"/>
              <a:t>KBS’de</a:t>
            </a:r>
            <a:r>
              <a:rPr lang="tr-TR" dirty="0" smtClean="0"/>
              <a:t> yer alan maaş modülüne hesaplanan tutarın veri girişi yapılarak kesilmektedir. </a:t>
            </a:r>
          </a:p>
          <a:p>
            <a:pPr algn="just"/>
            <a:endParaRPr lang="tr-TR" dirty="0" smtClean="0"/>
          </a:p>
          <a:p>
            <a:pPr algn="just"/>
            <a:r>
              <a:rPr lang="tr-TR" b="1" dirty="0" smtClean="0">
                <a:solidFill>
                  <a:srgbClr val="FF0000"/>
                </a:solidFill>
              </a:rPr>
              <a:t>İcra Kesintisi </a:t>
            </a:r>
            <a:r>
              <a:rPr lang="tr-TR" dirty="0" smtClean="0"/>
              <a:t>= [Gelir Toplamı - (Eş Yardımı + Çocuk Yardımı+ Emekli Keseneği (Devlet) + Emekli Keseneği (Kişi) + Genel Sağlık Sigortası (Devlet) + Genel Sağlık Sigortası (Kişi) + Gelir Vergisi + Damga Vergisi + Nafaka Kesintisi + Kefalet Aidatı/Giriş Aidatı + Sendika Kesintisi + İdari Para Cezası)] / 4 </a:t>
            </a:r>
            <a:endParaRPr lang="tr-TR" dirty="0"/>
          </a:p>
        </p:txBody>
      </p:sp>
    </p:spTree>
    <p:extLst>
      <p:ext uri="{BB962C8B-B14F-4D97-AF65-F5344CB8AC3E}">
        <p14:creationId xmlns:p14="http://schemas.microsoft.com/office/powerpoint/2010/main" val="2414012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    EN YÜKSEK DEVLET MEMURU BRÜT AYLIĞI</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pPr algn="just"/>
            <a:r>
              <a:rPr lang="tr-TR" dirty="0" smtClean="0"/>
              <a:t>      657 sayılı Devlet Memurları Kanunu’nun 43/a maddesinde bulunan cetvelde gösterilen 1. derece 4. kademenin karşılığı 1500 gösterge ile 43/b de bahsedilen ve Kanun’a ekli I sayılı cetvelde gösterilen en yüksek ek gösterge miktarı olan 8000 göstergenin toplamının, aylık katsayı ile çarpılması sonucunda bulunan tutarı ifade eder. </a:t>
            </a:r>
          </a:p>
          <a:p>
            <a:pPr algn="just"/>
            <a:r>
              <a:rPr lang="tr-TR" dirty="0" smtClean="0"/>
              <a:t>      7417 Sayılı Kanun’un 22 </a:t>
            </a:r>
            <a:r>
              <a:rPr lang="tr-TR" dirty="0" err="1" smtClean="0"/>
              <a:t>nci</a:t>
            </a:r>
            <a:r>
              <a:rPr lang="tr-TR" dirty="0" smtClean="0"/>
              <a:t> maddesi ile 375 sayılı Kanun Hükmünde Kararname’de (KHK) “Cumhurbaşkanlığı İdari İşler Başkanı kadrosunda bulunanların ek göstergesi 400 gösterge ilave edilmek suretiyle uygulanır. Bu ilave gösterge en yüksek Devlet memuru aylığı veya diğer herhangi bir mali ve sosyal hakkın hesabında dikkate alınmaz. Diğer kanunların bu fıkraya aykırı hükümleri uygulanmaz.” denildiğinden, en yüksek ek gösterge olarak 8000 uygulanmaktadır.</a:t>
            </a:r>
          </a:p>
          <a:p>
            <a:pPr algn="just"/>
            <a:r>
              <a:rPr lang="tr-TR" dirty="0" smtClean="0"/>
              <a:t>           </a:t>
            </a:r>
            <a:r>
              <a:rPr lang="tr-TR" b="1" dirty="0" smtClean="0">
                <a:solidFill>
                  <a:srgbClr val="FF0000"/>
                </a:solidFill>
              </a:rPr>
              <a:t>En Yüksek Devlet Memuru Aylığı </a:t>
            </a:r>
            <a:r>
              <a:rPr lang="tr-TR" dirty="0" smtClean="0"/>
              <a:t>= (1500 + 8000) x Aylık Katsayı </a:t>
            </a:r>
            <a:endParaRPr lang="tr-TR" dirty="0"/>
          </a:p>
        </p:txBody>
      </p:sp>
    </p:spTree>
    <p:extLst>
      <p:ext uri="{BB962C8B-B14F-4D97-AF65-F5344CB8AC3E}">
        <p14:creationId xmlns:p14="http://schemas.microsoft.com/office/powerpoint/2010/main" val="28228719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NAFAKA KESİNTİSİ</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pPr algn="just"/>
            <a:r>
              <a:rPr lang="tr-TR" dirty="0" smtClean="0"/>
              <a:t>        4721 sayılı Türk Medeni Kanunu’nda nafaka; çalışanın boşandığı veya ayrı yaşadığı eşinin, 18 yaşını doldurmamış ve velayeti kendisinde olmayan çocuğunun, anne-babasının veya kardeşlerinin geçimini sağlaması için mahkeme kararı ile verilen aylık olarak tanımlanmıştır.</a:t>
            </a:r>
          </a:p>
          <a:p>
            <a:pPr algn="just"/>
            <a:r>
              <a:rPr lang="tr-TR" dirty="0" smtClean="0"/>
              <a:t>     - Mahkeme kararında belirlenen tutarda her ay peşin olarak ödenir.</a:t>
            </a:r>
          </a:p>
          <a:p>
            <a:pPr algn="just"/>
            <a:r>
              <a:rPr lang="tr-TR" dirty="0" smtClean="0"/>
              <a:t>     - Nafaka alacaklılarının hakları saklıdır ve ¼ lük kesinti kısıtlamasına dâhil değildir. </a:t>
            </a:r>
          </a:p>
          <a:p>
            <a:pPr algn="just"/>
            <a:r>
              <a:rPr lang="tr-TR" dirty="0"/>
              <a:t> </a:t>
            </a:r>
            <a:r>
              <a:rPr lang="tr-TR" dirty="0" smtClean="0"/>
              <a:t>    - Personelin başka alacaklıları olsa dahi nafaka alacağı öncelikle kesilir ve kalan meblağın ¼ ü diğer alacaklar için kesilir. </a:t>
            </a:r>
          </a:p>
          <a:p>
            <a:pPr marL="0" indent="0" algn="just">
              <a:buNone/>
            </a:pPr>
            <a:r>
              <a:rPr lang="tr-TR" dirty="0"/>
              <a:t> </a:t>
            </a:r>
            <a:r>
              <a:rPr lang="tr-TR" dirty="0" smtClean="0"/>
              <a:t>       - Nafaka alacağı yanında birikmiş nafaka alacağı da varsa birikmiş nafaka alacakları sıraya girer, diğer alacakların tabi olduğu ¼ lük sınıra tabi olur. </a:t>
            </a:r>
          </a:p>
          <a:p>
            <a:pPr algn="just"/>
            <a:r>
              <a:rPr lang="tr-TR" dirty="0"/>
              <a:t> </a:t>
            </a:r>
            <a:r>
              <a:rPr lang="tr-TR" dirty="0" smtClean="0"/>
              <a:t>    - İlama bağlı olan nafaka alacağı haczedilemez.</a:t>
            </a:r>
            <a:endParaRPr lang="tr-TR" dirty="0"/>
          </a:p>
        </p:txBody>
      </p:sp>
    </p:spTree>
    <p:extLst>
      <p:ext uri="{BB962C8B-B14F-4D97-AF65-F5344CB8AC3E}">
        <p14:creationId xmlns:p14="http://schemas.microsoft.com/office/powerpoint/2010/main" val="13588523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                      LOJMAN KESİNTİSİ</a:t>
            </a:r>
            <a:endParaRPr lang="tr-TR" b="1" dirty="0">
              <a:solidFill>
                <a:srgbClr val="FF0000"/>
              </a:solidFill>
            </a:endParaRPr>
          </a:p>
        </p:txBody>
      </p:sp>
      <p:sp>
        <p:nvSpPr>
          <p:cNvPr id="3" name="İçerik Yer Tutucusu 2"/>
          <p:cNvSpPr>
            <a:spLocks noGrp="1"/>
          </p:cNvSpPr>
          <p:nvPr>
            <p:ph idx="1"/>
          </p:nvPr>
        </p:nvSpPr>
        <p:spPr/>
        <p:txBody>
          <a:bodyPr/>
          <a:lstStyle/>
          <a:p>
            <a:pPr algn="just"/>
            <a:r>
              <a:rPr lang="tr-TR" dirty="0" smtClean="0"/>
              <a:t>          2946 sayılı Kamu Konutları Kanunu ve 16/7/1984 tarihli ve 84/8345 sayılı Bakanlar Kurulu Kararı ile yürürlüğe konulan Kamu Konutları Yönetmeliği ve her yıl Çevre ve Şehircilik Bakanlığı tarafından yayımlanan Milli Emlak Genel Tebliği de dikkate alınarak, kurumun ilgili komisyonunca belirlenen miktarlarda lojmanda oturan personelin maaşından kesilen aylık kira bedelini ifade eder.</a:t>
            </a:r>
            <a:endParaRPr lang="tr-TR" dirty="0"/>
          </a:p>
        </p:txBody>
      </p:sp>
    </p:spTree>
    <p:extLst>
      <p:ext uri="{BB962C8B-B14F-4D97-AF65-F5344CB8AC3E}">
        <p14:creationId xmlns:p14="http://schemas.microsoft.com/office/powerpoint/2010/main" val="1482609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DİSİPLİN CEZASI</a:t>
            </a:r>
            <a:endParaRPr lang="tr-TR" b="1"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r>
              <a:rPr lang="tr-TR" dirty="0" smtClean="0"/>
              <a:t>         657 sayılı Devlet Memurları Kanunu’nun 7 </a:t>
            </a:r>
            <a:r>
              <a:rPr lang="tr-TR" dirty="0" err="1" smtClean="0"/>
              <a:t>nci</a:t>
            </a:r>
            <a:r>
              <a:rPr lang="tr-TR" dirty="0" smtClean="0"/>
              <a:t> bölümünde disipline ilişkin hükümler düzenlenmiştir. Kanun’un 124 üncü maddesinde disiplin cezası, “Kamu hizmetlerinin gereği gibi yürütülmesini sağlamak amacı ile kanunların, Cumhurbaşkanlığı kararnamelerinin ve yönetmeliklerin; devlet memuru olarak emrettiği ödevleri yurt içinde veya dışında yerine getirmeyenlere, uyulmasını zorunlu kıldığı hususları yapmayanlara, yasakladığı işleri yapanlara” verilebilecek cezalar şeklinde tanımlanmıştır. Bu durumların varlığı halinde, Kanun’un 125 inci maddesinde hükme alınan disiplin cezalarından birisi verilir. Kanun’da sayılan memur disiplin cezaları durumun niteliği ve ağırlık derecesine göre; uyarma, kınama, aylıktan kesme, kademe ilerlemesini durdurulması ve devlet memurluğundan çıkarma olmak üzere beş türdür. </a:t>
            </a:r>
          </a:p>
          <a:p>
            <a:r>
              <a:rPr lang="tr-TR" dirty="0" smtClean="0"/>
              <a:t>        Aylıktan kesme cezası; memurun, brüt aylığından 1/30 – 1/8 arasında kesinti yapılmasını ifade eder. Cezanın verildiği tarihi takip eden aybaşından itibaren uygulanır.</a:t>
            </a:r>
          </a:p>
          <a:p>
            <a:r>
              <a:rPr lang="tr-TR" dirty="0" smtClean="0"/>
              <a:t>        </a:t>
            </a:r>
            <a:r>
              <a:rPr lang="tr-TR" dirty="0" err="1" smtClean="0"/>
              <a:t>KBS’de</a:t>
            </a:r>
            <a:r>
              <a:rPr lang="tr-TR" dirty="0" smtClean="0"/>
              <a:t> hesaplama yapılamadığı için, çalışanın maaşından yapılacak kesinti manuel hesaplanarak </a:t>
            </a:r>
            <a:r>
              <a:rPr lang="tr-TR" dirty="0" err="1" smtClean="0"/>
              <a:t>KBS’de</a:t>
            </a:r>
            <a:r>
              <a:rPr lang="tr-TR" dirty="0" smtClean="0"/>
              <a:t> yer alan maaş modülüne hesaplanan tutarın veri girişi yapılarak kesilmektedir. </a:t>
            </a:r>
          </a:p>
          <a:p>
            <a:r>
              <a:rPr lang="tr-TR" dirty="0" smtClean="0">
                <a:solidFill>
                  <a:srgbClr val="FF0000"/>
                </a:solidFill>
              </a:rPr>
              <a:t>        </a:t>
            </a:r>
            <a:r>
              <a:rPr lang="tr-TR" b="1" dirty="0" smtClean="0">
                <a:solidFill>
                  <a:srgbClr val="FF0000"/>
                </a:solidFill>
              </a:rPr>
              <a:t>Aylıktan Kesme Cezası </a:t>
            </a:r>
            <a:r>
              <a:rPr lang="tr-TR" dirty="0" smtClean="0"/>
              <a:t>= [Brüt Maaş - Aile Yardımı (Eş ve Çocuk) Ödeneği – Emekli Kesenekleri] x Belirlenen Kesinti Oranı </a:t>
            </a:r>
            <a:endParaRPr lang="tr-TR" dirty="0"/>
          </a:p>
        </p:txBody>
      </p:sp>
    </p:spTree>
    <p:extLst>
      <p:ext uri="{BB962C8B-B14F-4D97-AF65-F5344CB8AC3E}">
        <p14:creationId xmlns:p14="http://schemas.microsoft.com/office/powerpoint/2010/main" val="40372112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71195"/>
          </a:xfrm>
        </p:spPr>
        <p:txBody>
          <a:bodyPr>
            <a:normAutofit fontScale="90000"/>
          </a:bodyPr>
          <a:lstStyle/>
          <a:p>
            <a:r>
              <a:rPr lang="tr-TR" dirty="0" smtClean="0"/>
              <a:t>                                     </a:t>
            </a:r>
            <a:r>
              <a:rPr lang="tr-TR" b="1" dirty="0" smtClean="0">
                <a:solidFill>
                  <a:srgbClr val="FF0000"/>
                </a:solidFill>
              </a:rPr>
              <a:t>VEKALET</a:t>
            </a:r>
            <a:endParaRPr lang="tr-TR" b="1" dirty="0">
              <a:solidFill>
                <a:srgbClr val="FF0000"/>
              </a:solidFill>
            </a:endParaRPr>
          </a:p>
        </p:txBody>
      </p:sp>
      <p:sp>
        <p:nvSpPr>
          <p:cNvPr id="3" name="İçerik Yer Tutucusu 2"/>
          <p:cNvSpPr>
            <a:spLocks noGrp="1"/>
          </p:cNvSpPr>
          <p:nvPr>
            <p:ph idx="1"/>
          </p:nvPr>
        </p:nvSpPr>
        <p:spPr>
          <a:xfrm>
            <a:off x="269966" y="1445623"/>
            <a:ext cx="11765280" cy="4731339"/>
          </a:xfrm>
        </p:spPr>
        <p:txBody>
          <a:bodyPr>
            <a:normAutofit fontScale="47500" lnSpcReduction="20000"/>
          </a:bodyPr>
          <a:lstStyle/>
          <a:p>
            <a:pPr algn="just"/>
            <a:r>
              <a:rPr lang="tr-TR" sz="2900" dirty="0" smtClean="0"/>
              <a:t>         657 sayılı Kanun’un 86, 174 ve 175 inci maddelerinde, Devlet Memurlarına Ödenecek Zam ve Tazminatlara İlişkin Karar’ın 9 uncu maddesine istinaden dolu ya da boş bir kadroya vekâleten görevlendirilmelere ilişkin hükümler yer almaktadır. </a:t>
            </a:r>
          </a:p>
          <a:p>
            <a:pPr algn="just"/>
            <a:r>
              <a:rPr lang="tr-TR" sz="2900" b="1" dirty="0" smtClean="0">
                <a:solidFill>
                  <a:srgbClr val="FF0000"/>
                </a:solidFill>
              </a:rPr>
              <a:t>Boş Kadroya Vekâlet</a:t>
            </a:r>
          </a:p>
          <a:p>
            <a:pPr algn="just"/>
            <a:r>
              <a:rPr lang="tr-TR" dirty="0" smtClean="0"/>
              <a:t> Vekâlet ettikleri kadro için öngörülen ek ödeme tutarı ile zam ve tazminatların (yan ödeme dâhil) toplam net tutarının, asli kadro veya görevleri karşılığında fiilen aldıkları zam ve tazminatların toplam net tutarından fazla olması halinde, aradaki fark onay tarihini takip eden aybaşından itibaren ve vekâlet görevinin fiilen yapıldığı sürece ödenir. </a:t>
            </a:r>
          </a:p>
          <a:p>
            <a:pPr algn="just"/>
            <a:r>
              <a:rPr lang="tr-TR" dirty="0" smtClean="0"/>
              <a:t>Vekâlet ücretinin ödenebilmesi için; </a:t>
            </a:r>
          </a:p>
          <a:p>
            <a:pPr algn="just"/>
            <a:r>
              <a:rPr lang="tr-TR" dirty="0"/>
              <a:t> </a:t>
            </a:r>
            <a:r>
              <a:rPr lang="tr-TR" dirty="0" smtClean="0"/>
              <a:t>     - Görevlendirilen kadroya asaleten atanmada aranan tüm şartların (asaleten atanmada sınav şartı aranılan kadro veya görevler için bu sınavlara girebilme hakkının elde edilmiş olması dâhil) bir arada taşınması,</a:t>
            </a:r>
          </a:p>
          <a:p>
            <a:pPr algn="just"/>
            <a:r>
              <a:rPr lang="tr-TR" dirty="0"/>
              <a:t> </a:t>
            </a:r>
            <a:r>
              <a:rPr lang="tr-TR" dirty="0" smtClean="0"/>
              <a:t>     - Görevlendirmenin atamaya yetkili amir tarafından yapılması,</a:t>
            </a:r>
          </a:p>
          <a:p>
            <a:pPr algn="just"/>
            <a:r>
              <a:rPr lang="tr-TR" dirty="0" smtClean="0"/>
              <a:t>      - Görevlendirmenin 657 sayılı Kanun’un 86 </a:t>
            </a:r>
            <a:r>
              <a:rPr lang="tr-TR" dirty="0" err="1" smtClean="0"/>
              <a:t>ncı</a:t>
            </a:r>
            <a:r>
              <a:rPr lang="tr-TR" dirty="0" smtClean="0"/>
              <a:t> maddesine göre yapıldığının onayda belirtilmesi, gerekmektedir.</a:t>
            </a:r>
          </a:p>
          <a:p>
            <a:pPr algn="just"/>
            <a:r>
              <a:rPr lang="tr-TR" dirty="0" smtClean="0"/>
              <a:t>        Hesaplamalarda ilgili ay kaç gün çekiyorsa ona göre fiilen çalışılan günler hesaplanarak ödeme yapılır. Resmi tatiller (hafta sonu, dini ve milli bayramlar vb.) ödemeye dâhildir. </a:t>
            </a:r>
          </a:p>
          <a:p>
            <a:pPr algn="just"/>
            <a:r>
              <a:rPr lang="tr-TR" dirty="0" smtClean="0"/>
              <a:t>        İzinli olunan, görevlendirme yapılan ve rapor alınmış olan günler için ödeme yapılmaz. </a:t>
            </a:r>
          </a:p>
          <a:p>
            <a:pPr algn="just"/>
            <a:r>
              <a:rPr lang="tr-TR" b="1" dirty="0" smtClean="0">
                <a:solidFill>
                  <a:srgbClr val="FF0000"/>
                </a:solidFill>
              </a:rPr>
              <a:t>Vekâlet Ücreti </a:t>
            </a:r>
            <a:r>
              <a:rPr lang="tr-TR" dirty="0" smtClean="0"/>
              <a:t>= (Vekâlet Edilen Kadronun Ek Ödemesi Tutarı – Fiilen Aldığı Ek Ödeme Tutarı) + (Vekâlet Edilen Kadronun Özel Hizmet ve Yan Ödeme Tazminat Tutarı – Fiilen Aldığı Özel Hizmet ve Yan Ödeme Tazminat Tutarı) </a:t>
            </a:r>
          </a:p>
          <a:p>
            <a:pPr algn="just"/>
            <a:r>
              <a:rPr lang="tr-TR" b="1" dirty="0" smtClean="0">
                <a:solidFill>
                  <a:srgbClr val="FF0000"/>
                </a:solidFill>
              </a:rPr>
              <a:t>Dolu Kadroya Vekâlet</a:t>
            </a:r>
          </a:p>
          <a:p>
            <a:pPr algn="just"/>
            <a:r>
              <a:rPr lang="tr-TR" dirty="0" smtClean="0"/>
              <a:t>          Vekâlet görevinin 3 aydan fazla devam eden süresi için, vekâlet edilen kadro derecesinin birinci kademesinin aylık ve ek göstergesi tutarının 1/3 oranında vekâlet aylığı olarak ödenir. </a:t>
            </a:r>
          </a:p>
          <a:p>
            <a:pPr algn="just"/>
            <a:r>
              <a:rPr lang="tr-TR" b="1" dirty="0" smtClean="0">
                <a:solidFill>
                  <a:srgbClr val="FF0000"/>
                </a:solidFill>
              </a:rPr>
              <a:t>Vekâlet Aylığı </a:t>
            </a:r>
            <a:r>
              <a:rPr lang="tr-TR" dirty="0" smtClean="0"/>
              <a:t>= (Vekâlet Edilen Kadro Derecesi Göstergesi + Ek Göstergesi) x Aylık Katsayı /3 </a:t>
            </a:r>
            <a:endParaRPr lang="tr-TR" dirty="0"/>
          </a:p>
        </p:txBody>
      </p:sp>
    </p:spTree>
    <p:extLst>
      <p:ext uri="{BB962C8B-B14F-4D97-AF65-F5344CB8AC3E}">
        <p14:creationId xmlns:p14="http://schemas.microsoft.com/office/powerpoint/2010/main" val="13526086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dirty="0" smtClean="0">
                <a:solidFill>
                  <a:srgbClr val="FF0000"/>
                </a:solidFill>
              </a:rPr>
              <a:t>MAAŞ FARKI</a:t>
            </a:r>
            <a:endParaRPr lang="tr-TR"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pPr algn="just"/>
            <a:r>
              <a:rPr lang="tr-TR" dirty="0" smtClean="0"/>
              <a:t>      14 günlük fark maaş hesaplaması; 01 Ocak - 14 Ocak ile 01 Temmuz - 14 Temmuz dönemi maaş hesaplaması eski katsayı üzerinden hesaplandığından ve yeni zam oranı 01 Ocak - 30 Haziran döneminde geçerli olduğundan dolayı hesaplanan fark işlemidir. </a:t>
            </a:r>
          </a:p>
          <a:p>
            <a:pPr algn="just"/>
            <a:r>
              <a:rPr lang="tr-TR" dirty="0" smtClean="0"/>
              <a:t>     5434 sayılı Kanun’a tabi kişilerin 1-14 günlük fark maaş hesaplamasında; emekli keseneği ve BES kesintisi yapılmaz.</a:t>
            </a:r>
          </a:p>
          <a:p>
            <a:pPr algn="just"/>
            <a:r>
              <a:rPr lang="tr-TR" dirty="0" smtClean="0"/>
              <a:t>     5510 sayılı Kanun’a tabi kişilerin 1-14 günlük fark maaş hesaplamasında ise emekli keseneği ve BES kesintisi yapılır. </a:t>
            </a:r>
          </a:p>
          <a:p>
            <a:pPr algn="just"/>
            <a:r>
              <a:rPr lang="tr-TR" dirty="0" smtClean="0"/>
              <a:t>     1-14 günlük fark maaş hesaplamalarına ek olarak refah payı ödemesi de yapılırsa, sigortalılık statüsüne bakılmaksızın maaş gelir ve gider unsurlarının tamamı için fark hesaplanır. Maaş farkında ödemeye esas unsurlar hesaplanırken günlük bazda hesaplama yapmak gerekir. Tam aylık maaşı gün sayısına bölünürken; 1-14 Ocak dönemi için ay 31 gün (15 Aralık – 14 Ocak), 1-14 Temmuz dönemi için ay 30 gün (15 Haziran – 14 Temmuz) alınır. </a:t>
            </a:r>
          </a:p>
          <a:p>
            <a:pPr algn="just"/>
            <a:r>
              <a:rPr lang="tr-TR" dirty="0" smtClean="0"/>
              <a:t>     Emekli keseneği matrahı ve prime esas kazanç hesaplanırken ise, ilgili ayın 28, 29, 30 veya 31 çektiğine bakılmaksızın 30 gün üzerinden bölme işlemi yapılır. </a:t>
            </a:r>
          </a:p>
          <a:p>
            <a:pPr algn="just"/>
            <a:r>
              <a:rPr lang="tr-TR" b="1" dirty="0" smtClean="0">
                <a:solidFill>
                  <a:srgbClr val="FF0000"/>
                </a:solidFill>
              </a:rPr>
              <a:t>14 Günlük Fark </a:t>
            </a:r>
            <a:r>
              <a:rPr lang="tr-TR" dirty="0" smtClean="0"/>
              <a:t>= (Yeni Katsayı - Eski Katsayı) x Maaş Unsuru x 14 / (30 veya 31)</a:t>
            </a:r>
            <a:endParaRPr lang="tr-TR" dirty="0"/>
          </a:p>
        </p:txBody>
      </p:sp>
    </p:spTree>
    <p:extLst>
      <p:ext uri="{BB962C8B-B14F-4D97-AF65-F5344CB8AC3E}">
        <p14:creationId xmlns:p14="http://schemas.microsoft.com/office/powerpoint/2010/main" val="42865140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ARAZİ TAZMİNATI</a:t>
            </a:r>
            <a:endParaRPr lang="tr-TR" b="1" dirty="0">
              <a:solidFill>
                <a:srgbClr val="FF0000"/>
              </a:solidFill>
            </a:endParaRPr>
          </a:p>
        </p:txBody>
      </p:sp>
      <p:sp>
        <p:nvSpPr>
          <p:cNvPr id="3" name="İçerik Yer Tutucusu 2"/>
          <p:cNvSpPr>
            <a:spLocks noGrp="1"/>
          </p:cNvSpPr>
          <p:nvPr>
            <p:ph idx="1"/>
          </p:nvPr>
        </p:nvSpPr>
        <p:spPr/>
        <p:txBody>
          <a:bodyPr>
            <a:normAutofit fontScale="55000" lnSpcReduction="20000"/>
          </a:bodyPr>
          <a:lstStyle/>
          <a:p>
            <a:pPr algn="just"/>
            <a:r>
              <a:rPr lang="tr-TR" dirty="0" smtClean="0"/>
              <a:t>     657 sayılı Devlet Memurları Kanunu’nun "Zam ve Tazminatlar" başlıklı 152 </a:t>
            </a:r>
            <a:r>
              <a:rPr lang="tr-TR" dirty="0" err="1" smtClean="0"/>
              <a:t>nci</a:t>
            </a:r>
            <a:r>
              <a:rPr lang="tr-TR" dirty="0" smtClean="0"/>
              <a:t> maddesinde, “…</a:t>
            </a:r>
          </a:p>
          <a:p>
            <a:pPr algn="just"/>
            <a:r>
              <a:rPr lang="tr-TR" dirty="0" smtClean="0"/>
              <a:t>      Teknik Hizmetler Sınıfına dâhil kadrolarda bulunan personelden açık çalışma mahallerinde fiilen çalışanlara, bulundukları kadrolar esas alınmak suretiyle, çalışılan her gün için belirlenecek oranlarda ve üçer aylık dönemler itibarıyla toplamı 60 puanı aşmayacak şekilde, dönem sonlarında ödenmek üzere ek özel hizmet tazminatı verilebilir…” hükmü yer almaktadır. </a:t>
            </a:r>
          </a:p>
          <a:p>
            <a:pPr algn="just"/>
            <a:r>
              <a:rPr lang="tr-TR" dirty="0" smtClean="0"/>
              <a:t>     Diğer yandan, 2006/10344 sayılı Bakanlar Kurulu Kararı eki Devlet Memurlarına Ödenecek Zam ve Tazminatlara İlişkin Karar eki Özel Hizmet Tazminatının düzenlendiği II Sayılı Cetvelin (E) Teknik Hizmetler Bölümünün 6 </a:t>
            </a:r>
            <a:r>
              <a:rPr lang="tr-TR" dirty="0" err="1" smtClean="0"/>
              <a:t>ncı</a:t>
            </a:r>
            <a:r>
              <a:rPr lang="tr-TR" dirty="0" smtClean="0"/>
              <a:t> sırasında, “Teknik Hizmetler Sınıfına ait kadrolarda bulunan personelden; büro, atölye, ısı santralı, laboratuvar, tesis (sosyal tesisler dahil), işletme, fabrika ve hizmet binaları dışında olmak şartıyla arazi, şantiye, inşaat, baraj, park, bahçe, maden, açık alanlarda kurulu tarım ve hayvancılık uygulama birimleri ve yol gibi açık çalışma mahallerinde fiilen çalışanlara (belirtilen mahallerde yapılan kontrollük hizmetleri dahil), çalışılan her gün için aşağıda gösterilen oranlarda ayrıca özel hizmet tazminatı ödenir. Faal durumdaki hizmet binalarının tadilat, bakım ve onarımı işleri açık çalışma mahalli kapsamında değerlendirilmez. </a:t>
            </a:r>
          </a:p>
          <a:p>
            <a:pPr algn="just"/>
            <a:r>
              <a:rPr lang="tr-TR" dirty="0" smtClean="0"/>
              <a:t>     Bu ek özel hizmet tazminatının ödenmesinde ilgililerin kadroları esas alınır. Tazminatın kimlere ödeneceği; iş programları ve çalışma mahallerinin özellikleri dikkate alınarak, üçer aylık dönemler itibarıyla ilgili birim amirlerince belirlenir. Ödemeler görevin filen yerine getirilmesinden sonra üçer aylık dönem sonlarında yapılır…” denilmektedir.</a:t>
            </a:r>
          </a:p>
          <a:p>
            <a:pPr algn="just"/>
            <a:r>
              <a:rPr lang="tr-TR" dirty="0" smtClean="0"/>
              <a:t>     Öte yandan, 160 Seri No.lu Devlet Memurları Kanunu Genel Tebliği’nde ise, “II sayılı Cetvelin (E) Teknik Hizmetler Bölümünün 6 </a:t>
            </a:r>
            <a:r>
              <a:rPr lang="tr-TR" dirty="0" err="1" smtClean="0"/>
              <a:t>ncı</a:t>
            </a:r>
            <a:r>
              <a:rPr lang="tr-TR" dirty="0" smtClean="0"/>
              <a:t> sırasında, Teknik Hizmetler Sınıfına ait kadrolarda bulunan personelden; büro, atölye, ısı santrali, laboratuvar, tesis (sosyal tesisler dâhil), işletme, fabrika ve hizmet binaları dışında olmak şartıyla arazi, şantiye, inşaat, baraj, park, bahçe, maden, açık alanlarda kurulu tarım ve hayvancılık uygulama birimleri ve yol gibi açık çalışma mahallerinde fiilen çalışanlara (belirtilen mahallerde yapılan kontrollük hizmetleri dâhil), çalışılan her gün için %3, %2 ve %1,2 oranlarında ek özel hizmet tazminatı ödeneceği; bu şekilde ödenecek ek özel hizmet tazminatı toplamının üçer aylık dönemler itibarıyla %60, %40 ve %24 oranlarını aşamayacağı, bu ilave tazminatın kimlere ödeneceğinin ise iş programları ve çalışma mahallerinin özellikleri dikkate alınarak, üçer aylık dönemler halinde, ilgili birim amirlerince belirleneceği ve ödemelerin görevin fiilen yerine getirilmesinden sonra üçer aylık dönem sonlarında yapılacaktır.” düzenlemelerine yer verilmiştir. </a:t>
            </a:r>
            <a:endParaRPr lang="tr-TR" dirty="0"/>
          </a:p>
        </p:txBody>
      </p:sp>
    </p:spTree>
    <p:extLst>
      <p:ext uri="{BB962C8B-B14F-4D97-AF65-F5344CB8AC3E}">
        <p14:creationId xmlns:p14="http://schemas.microsoft.com/office/powerpoint/2010/main" val="8700898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0891" y="174171"/>
            <a:ext cx="11373395" cy="5355312"/>
          </a:xfrm>
          <a:prstGeom prst="rect">
            <a:avLst/>
          </a:prstGeom>
        </p:spPr>
        <p:txBody>
          <a:bodyPr wrap="square">
            <a:spAutoFit/>
          </a:bodyPr>
          <a:lstStyle/>
          <a:p>
            <a:pPr algn="just"/>
            <a:r>
              <a:rPr lang="tr-TR" dirty="0" smtClean="0"/>
              <a:t>           - 01.01.2024-31.12.2025 dönemini kapsayan 8. Dönem Kamu Görevlileri Hakem Kurulu Kararı’nın 53 üncü maddesi ile “17/4/2006 tarihli ve 2006/10344 sayılı Bakanlar Kurulu Kararı ile yürürlüğe konulan Devlet Memurlarına Ödenecek Zam ve Tazminatlara İlişkin Karara ekli (II) sayılı Cetvelin “(E) Teknik Hizmetler” bölümünün 6 </a:t>
            </a:r>
            <a:r>
              <a:rPr lang="tr-TR" dirty="0" err="1" smtClean="0"/>
              <a:t>ncı</a:t>
            </a:r>
            <a:r>
              <a:rPr lang="tr-TR" dirty="0" smtClean="0"/>
              <a:t> sırasında yer alan “3,0”, “2,0” ve “1,2” ibareleri sırasıyla “3,6”, “2,4” ve “1,4” olarak; aynı sırada yer alan “60”, “40” ve “24” ibareleri ise sırasıyla “72”, “48” ve “28” olarak uygulanır.”,</a:t>
            </a:r>
          </a:p>
          <a:p>
            <a:pPr algn="just"/>
            <a:endParaRPr lang="tr-TR" dirty="0" smtClean="0"/>
          </a:p>
          <a:p>
            <a:pPr algn="just"/>
            <a:r>
              <a:rPr lang="tr-TR" dirty="0" smtClean="0"/>
              <a:t>           -  42 </a:t>
            </a:r>
            <a:r>
              <a:rPr lang="tr-TR" dirty="0" err="1" smtClean="0"/>
              <a:t>nci</a:t>
            </a:r>
            <a:r>
              <a:rPr lang="tr-TR" dirty="0" smtClean="0"/>
              <a:t> maddesi ile “17/4/2006 tarihli ve 2006/10344 sayılı Bakanlar Kurulu Kararı ile yürürlüğe konulan Devlet Memurlarına Ödenecek Zam ve Tazminatlara İlişkin Karara ekli (II) sayılı Cetvelin “(E) Teknik Hizmetler” bölümünün 6 </a:t>
            </a:r>
            <a:r>
              <a:rPr lang="tr-TR" dirty="0" err="1" smtClean="0"/>
              <a:t>ncı</a:t>
            </a:r>
            <a:r>
              <a:rPr lang="tr-TR" dirty="0" smtClean="0"/>
              <a:t> sırasında kimyagerler için öngörülen ek özel hizmet tazminatından, biyolog kadrolarında bulunanlardan anılan sırada yer alan personelle birlikte açık çalışma mahallerindeki çevresel etki değerlendirmesi çalışmalarına katılanlar da aynı esas ve usuller çerçevesinde yararlandırılır.”,</a:t>
            </a:r>
          </a:p>
          <a:p>
            <a:pPr algn="just"/>
            <a:endParaRPr lang="tr-TR" dirty="0" smtClean="0"/>
          </a:p>
          <a:p>
            <a:pPr algn="just"/>
            <a:r>
              <a:rPr lang="tr-TR" dirty="0" smtClean="0"/>
              <a:t>         -  46 </a:t>
            </a:r>
            <a:r>
              <a:rPr lang="tr-TR" dirty="0" err="1" smtClean="0"/>
              <a:t>ncı</a:t>
            </a:r>
            <a:r>
              <a:rPr lang="tr-TR" dirty="0" smtClean="0"/>
              <a:t> maddesi ile “Müze araştırmacısı, </a:t>
            </a:r>
            <a:r>
              <a:rPr lang="tr-TR" dirty="0" err="1" smtClean="0"/>
              <a:t>restoratör</a:t>
            </a:r>
            <a:r>
              <a:rPr lang="tr-TR" dirty="0" smtClean="0"/>
              <a:t> ve sanat tarihçisi unvanlı kadrolarda bulunanlar, 17/4/2006 tarihli ve 2006/10344 sayılı Bakanlar Kurulu Kararı ile yürürlüğe konulan Devlet Memurlarına Ödenecek Zam ve Tazminatlara İlişkin Karara ekli (II) sayılı Cetvelin “(E) Teknik Hizmetler” bölümünün 6 </a:t>
            </a:r>
            <a:r>
              <a:rPr lang="tr-TR" dirty="0" err="1" smtClean="0"/>
              <a:t>ncı</a:t>
            </a:r>
            <a:r>
              <a:rPr lang="tr-TR" dirty="0" smtClean="0"/>
              <a:t> sırasında arkeologlar için öngörülen ek özel hizmet tazminatından aynı esas ve usuller çerçevesinde yararlandırılır.” denildiğinden arazi tazminatı adı geçen unvanlar için 01.01.2026-31.12.2027 tarihleri arasında uygulanacaktır. </a:t>
            </a:r>
          </a:p>
          <a:p>
            <a:pPr algn="just"/>
            <a:endParaRPr lang="tr-TR" dirty="0" smtClean="0"/>
          </a:p>
          <a:p>
            <a:pPr algn="just"/>
            <a:r>
              <a:rPr lang="tr-TR" dirty="0"/>
              <a:t> </a:t>
            </a:r>
            <a:r>
              <a:rPr lang="tr-TR" dirty="0" smtClean="0"/>
              <a:t>           </a:t>
            </a:r>
            <a:r>
              <a:rPr lang="tr-TR" b="1" dirty="0" smtClean="0">
                <a:solidFill>
                  <a:srgbClr val="FF0000"/>
                </a:solidFill>
              </a:rPr>
              <a:t>Arazi Tazminatı </a:t>
            </a:r>
            <a:r>
              <a:rPr lang="tr-TR" dirty="0" smtClean="0"/>
              <a:t>= En Yüksek Devlet Memuru Aylığı x Tazminat Oranı</a:t>
            </a:r>
            <a:endParaRPr lang="tr-TR" dirty="0"/>
          </a:p>
        </p:txBody>
      </p:sp>
    </p:spTree>
    <p:extLst>
      <p:ext uri="{BB962C8B-B14F-4D97-AF65-F5344CB8AC3E}">
        <p14:creationId xmlns:p14="http://schemas.microsoft.com/office/powerpoint/2010/main" val="7025905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2549" y="113211"/>
            <a:ext cx="11826240" cy="1577477"/>
          </a:xfrm>
        </p:spPr>
        <p:txBody>
          <a:bodyPr>
            <a:normAutofit/>
          </a:bodyPr>
          <a:lstStyle/>
          <a:p>
            <a:r>
              <a:rPr lang="tr-TR" sz="3600" b="1" dirty="0" smtClean="0">
                <a:solidFill>
                  <a:srgbClr val="FF0000"/>
                </a:solidFill>
              </a:rPr>
              <a:t>      GÖZALTINA ALINMA, TUTUKLANMA YA DA GÖREVDEN UZAKLAŞTIRMADA MAAŞ HESAPLAMASI</a:t>
            </a:r>
            <a:endParaRPr lang="tr-TR" sz="3600" b="1"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pPr algn="just"/>
            <a:r>
              <a:rPr lang="tr-TR" dirty="0" smtClean="0"/>
              <a:t>      657 sayılı Devlet Memurları Kanunu’nun “Görevden uzaklaştırılan veya görevinden uzak kalan memurların hak ve yükümlülüğü” başlıklı 141 inci maddesinde “Görevden uzaklaştırılan ve görevi ile ilgili olsun veya olmasın herhangi bir suçtan tutuklanan veya gözaltına alınan memurlara bu süre içinde aylıklarının üçte ikisi ödenir. Bu gibiler bu Kanunun öngördüğü sosyal hak ve yardımlardan faydalanmaya devam ederler. 143 üncü maddede sayılan durumların gerçekleşmesi halinde, bunların aylıklarının kesilmiş olan üçte biri kendilerine ödenir ve görevden uzakta geçirdikleri süre, derecelerindeki kademe ilerlemesinde ve bu sürenin derece yükselmesi için gerekli en az bekleme süresini aşan kısmı, üst dereceye yükselmeleri halinde, bu derecede kademe ilerlemesi yapılmak suretiyle değerlendirilir.” denilmektedir. </a:t>
            </a:r>
          </a:p>
          <a:p>
            <a:pPr algn="just"/>
            <a:r>
              <a:rPr lang="tr-TR" dirty="0" smtClean="0"/>
              <a:t>     Gözaltına alınma, tutuklanma ya da görevden uzaklaştırma (açığa alınan) durumunda; personelin tam ay maaşı hesaplandıktan sonra oluşan prime esas kazancının yarısından Emekli Kesenekleri hesaplanırken, brüt maaşının 2/3’ünden yasal kesintiler düşüldükten sonra kalan tutarı ödenir. </a:t>
            </a:r>
          </a:p>
          <a:p>
            <a:pPr algn="just"/>
            <a:r>
              <a:rPr lang="tr-TR" dirty="0" smtClean="0"/>
              <a:t>     Tutukluluk durumunun ortadan kalkması ve göreve başlanması durumunda; gözaltı, tutukluluk ve görevden uzaklaştırma süresinde ödenmeyen 1/3 maaş ödenir ve eksik bildirilen emekli kesenekleri ve kurum karşılıkları Kesenek Bilgi Sistemi’nden bildirilir.</a:t>
            </a:r>
            <a:endParaRPr lang="tr-TR" dirty="0"/>
          </a:p>
        </p:txBody>
      </p:sp>
    </p:spTree>
    <p:extLst>
      <p:ext uri="{BB962C8B-B14F-4D97-AF65-F5344CB8AC3E}">
        <p14:creationId xmlns:p14="http://schemas.microsoft.com/office/powerpoint/2010/main" val="21837169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GİYİM YARDIMI</a:t>
            </a:r>
            <a:endParaRPr lang="tr-TR" b="1" dirty="0">
              <a:solidFill>
                <a:srgbClr val="FF0000"/>
              </a:solidFill>
            </a:endParaRPr>
          </a:p>
        </p:txBody>
      </p:sp>
      <p:sp>
        <p:nvSpPr>
          <p:cNvPr id="3" name="İçerik Yer Tutucusu 2"/>
          <p:cNvSpPr>
            <a:spLocks noGrp="1"/>
          </p:cNvSpPr>
          <p:nvPr>
            <p:ph idx="1"/>
          </p:nvPr>
        </p:nvSpPr>
        <p:spPr>
          <a:xfrm>
            <a:off x="838200" y="1825625"/>
            <a:ext cx="10515600" cy="3678192"/>
          </a:xfrm>
        </p:spPr>
        <p:txBody>
          <a:bodyPr/>
          <a:lstStyle/>
          <a:p>
            <a:pPr algn="just"/>
            <a:r>
              <a:rPr lang="tr-TR" dirty="0" smtClean="0"/>
              <a:t>      657 sayılı Devlet Memurları Kanunu’nun 211 inci maddesi gereğince verilmesi öngörülen giyecek yardımı ile ilgili hususlarda; Memurlara Yapılacak Giyecek Yardımı Yönetmeliği gereği Hazine ve Maliye Bakanlığı Kamu Mali Yönetim ve Dönüşüm Genel Müdürlüğü’nce yayımlanan Memurlara Yapılacak Giyecek Yardımı Genelgesi ve eki fiyat listesine göre her yıl bahse konu genelge yayımlandıktan sonra Yönetmelik eki cetvellerde yer alan kadroda görev yapan personele yapılan ödemeyi ifade eder. </a:t>
            </a:r>
            <a:endParaRPr lang="tr-TR" dirty="0"/>
          </a:p>
        </p:txBody>
      </p:sp>
    </p:spTree>
    <p:extLst>
      <p:ext uri="{BB962C8B-B14F-4D97-AF65-F5344CB8AC3E}">
        <p14:creationId xmlns:p14="http://schemas.microsoft.com/office/powerpoint/2010/main" val="62038520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FİİLİ HİZMET ZAMMI</a:t>
            </a:r>
            <a:endParaRPr lang="tr-TR" b="1" dirty="0">
              <a:solidFill>
                <a:srgbClr val="FF0000"/>
              </a:solidFill>
            </a:endParaRPr>
          </a:p>
        </p:txBody>
      </p:sp>
      <p:sp>
        <p:nvSpPr>
          <p:cNvPr id="3" name="İçerik Yer Tutucusu 2"/>
          <p:cNvSpPr>
            <a:spLocks noGrp="1"/>
          </p:cNvSpPr>
          <p:nvPr>
            <p:ph idx="1"/>
          </p:nvPr>
        </p:nvSpPr>
        <p:spPr/>
        <p:txBody>
          <a:bodyPr>
            <a:normAutofit fontScale="55000" lnSpcReduction="20000"/>
          </a:bodyPr>
          <a:lstStyle/>
          <a:p>
            <a:pPr algn="just"/>
            <a:r>
              <a:rPr lang="tr-TR" dirty="0" smtClean="0"/>
              <a:t>      5510 sayılı Sosyal Sigortalar ve Genel Sağlık Sigortası Kanunu’nun 40 </a:t>
            </a:r>
            <a:r>
              <a:rPr lang="tr-TR" dirty="0" err="1" smtClean="0"/>
              <a:t>ıncı</a:t>
            </a:r>
            <a:r>
              <a:rPr lang="tr-TR" dirty="0" smtClean="0"/>
              <a:t> maddesinde yer alan tabloda belirtilen işyerlerinde ve işlerde bahse konu Kanun’un 4 üncü maddenin birinci fıkrasının (a) ve (c) bentleri kapsamında çalışan sigortalıların prim ödeme gün sayılarına, bu işyerlerinde ve işlerde geçen çalışma sürelerinin her 360 günü için karşılarında gösterilen gün sayıları, fiilî hizmet süresi zammı olarak eklenir.</a:t>
            </a:r>
          </a:p>
          <a:p>
            <a:pPr algn="just"/>
            <a:r>
              <a:rPr lang="tr-TR" dirty="0" smtClean="0"/>
              <a:t>      360 günden eksik sürelere ait fiilî hizmet süresi zammı, 360 gün için eklenen fiilî hizmet süresi ile orantılı olarak belirlenir.</a:t>
            </a:r>
          </a:p>
          <a:p>
            <a:pPr algn="just"/>
            <a:r>
              <a:rPr lang="tr-TR" dirty="0" smtClean="0"/>
              <a:t>      Çalışmanın fiili hizmet süresi zammı kapsamında değerlendirilebilmesi için, tablonun (13) ve (14) numaralı sıralarında belirtilen sigortalılar hariç sigortalının kapsamdaki işyerleri ile birlikte belirtilen işlerde fiilen çalışması ve söz konusu işlerin risklerine maruz kalması şarttır. Tablonun (10) numaralı sırasında belirtilen sigortalıların, fiili hizmet süresi zammından yararlandırılacakları dönem içinde kalan; yıllık ücretli izin, sıhhi izin, hafta tatili, ulusal bayram ve genel tatil günleri ile eğitim, kurs, iş öncesi ve sonrası hazırlık sürelerinde fiilen çalışma ve söz konusu işlerin risklerine maruz kalma şartı aranmaz. </a:t>
            </a:r>
          </a:p>
          <a:p>
            <a:pPr algn="just"/>
            <a:r>
              <a:rPr lang="tr-TR" dirty="0" smtClean="0"/>
              <a:t>     Tabloda belirtilen bentlerden birden fazlasına dâhil olanlar için, en yüksek olan bentten fiilî hizmet süresi zammı uygulanır.</a:t>
            </a:r>
          </a:p>
          <a:p>
            <a:pPr algn="just"/>
            <a:r>
              <a:rPr lang="tr-TR" dirty="0" smtClean="0"/>
              <a:t>     Maaşını ayın 15’inde peşin alan 5510 sayılı Kanun’a tabii olan personelin fiili hizmet zammı prim belgesi, takip eden ayın 14’ünden son gününe kadar Sosyal Güvenlik Kurumu’na verilmek zorundadır.</a:t>
            </a:r>
          </a:p>
          <a:p>
            <a:pPr algn="just"/>
            <a:r>
              <a:rPr lang="tr-TR" dirty="0" smtClean="0"/>
              <a:t>     Bu nedenle fiili hizmet zammı hesaplamasında prime esas kazancın tespitinde ödemesi yapılmış olan geçmiş aya ait bordro bilgileri esas alınmaktadır.</a:t>
            </a:r>
          </a:p>
          <a:p>
            <a:pPr algn="just"/>
            <a:r>
              <a:rPr lang="tr-TR" dirty="0" smtClean="0"/>
              <a:t>     Dolayısıyla hesaplama yapmak için ay bilgisi seçilirken içinde bulunulan ayın değil bir önceki ayın seçilmesi gerekmektedir. </a:t>
            </a:r>
            <a:endParaRPr lang="tr-TR" dirty="0"/>
          </a:p>
        </p:txBody>
      </p:sp>
    </p:spTree>
    <p:extLst>
      <p:ext uri="{BB962C8B-B14F-4D97-AF65-F5344CB8AC3E}">
        <p14:creationId xmlns:p14="http://schemas.microsoft.com/office/powerpoint/2010/main" val="3807682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EMEKLİ KESENEĞİ KATKI ORANI</a:t>
            </a:r>
            <a:endParaRPr lang="tr-TR" b="1" dirty="0">
              <a:solidFill>
                <a:srgbClr val="FF0000"/>
              </a:solidFill>
            </a:endParaRPr>
          </a:p>
        </p:txBody>
      </p:sp>
      <p:sp>
        <p:nvSpPr>
          <p:cNvPr id="3" name="İçerik Yer Tutucusu 2"/>
          <p:cNvSpPr>
            <a:spLocks noGrp="1"/>
          </p:cNvSpPr>
          <p:nvPr>
            <p:ph idx="1"/>
          </p:nvPr>
        </p:nvSpPr>
        <p:spPr>
          <a:xfrm>
            <a:off x="838200" y="1825626"/>
            <a:ext cx="10515600" cy="3190512"/>
          </a:xfrm>
        </p:spPr>
        <p:txBody>
          <a:bodyPr/>
          <a:lstStyle/>
          <a:p>
            <a:pPr algn="just"/>
            <a:r>
              <a:rPr lang="tr-TR" dirty="0" smtClean="0"/>
              <a:t>         5434 Sayılı Kanun’a tabi personelin emekli kesenekleri hesaplanırken, 7417 sayılı Kanun’un 2 inci maddesi ile düzenlenen ve 2023 yılı Ocak ayından itibaren geçerli olmak üzere mülga ek 70 inci maddeye istinaden en yüksek devlet memuru aylığına ek göstergelere göre uygulanan yüzdelik oranları ifade eder. </a:t>
            </a:r>
            <a:endParaRPr lang="tr-TR" dirty="0"/>
          </a:p>
        </p:txBody>
      </p:sp>
    </p:spTree>
    <p:extLst>
      <p:ext uri="{BB962C8B-B14F-4D97-AF65-F5344CB8AC3E}">
        <p14:creationId xmlns:p14="http://schemas.microsoft.com/office/powerpoint/2010/main" val="31119825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733006"/>
            <a:ext cx="10515600" cy="3108960"/>
          </a:xfrm>
        </p:spPr>
        <p:txBody>
          <a:bodyPr>
            <a:normAutofit/>
          </a:bodyPr>
          <a:lstStyle/>
          <a:p>
            <a:r>
              <a:rPr lang="tr-TR" sz="6600" b="1" dirty="0" smtClean="0">
                <a:solidFill>
                  <a:srgbClr val="FF0000"/>
                </a:solidFill>
              </a:rPr>
              <a:t>          YASAL DAYANAKLAR</a:t>
            </a:r>
            <a:endParaRPr lang="tr-TR" sz="6600" b="1" dirty="0">
              <a:solidFill>
                <a:srgbClr val="FF0000"/>
              </a:solidFill>
            </a:endParaRPr>
          </a:p>
        </p:txBody>
      </p:sp>
    </p:spTree>
    <p:extLst>
      <p:ext uri="{BB962C8B-B14F-4D97-AF65-F5344CB8AC3E}">
        <p14:creationId xmlns:p14="http://schemas.microsoft.com/office/powerpoint/2010/main" val="166361309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3840" y="69669"/>
            <a:ext cx="11861074" cy="5078313"/>
          </a:xfrm>
          <a:prstGeom prst="rect">
            <a:avLst/>
          </a:prstGeom>
        </p:spPr>
        <p:txBody>
          <a:bodyPr wrap="square">
            <a:spAutoFit/>
          </a:bodyPr>
          <a:lstStyle/>
          <a:p>
            <a:r>
              <a:rPr lang="tr-TR" dirty="0" smtClean="0"/>
              <a:t>-2547 sayılı Yükseköğretim Kanunu  </a:t>
            </a:r>
          </a:p>
          <a:p>
            <a:r>
              <a:rPr lang="tr-TR" dirty="0"/>
              <a:t>-</a:t>
            </a:r>
            <a:r>
              <a:rPr lang="tr-TR" dirty="0" smtClean="0"/>
              <a:t>2914 sayılı Yükseköğretim Personel Kanunu</a:t>
            </a:r>
          </a:p>
          <a:p>
            <a:r>
              <a:rPr lang="tr-TR" dirty="0"/>
              <a:t>-</a:t>
            </a:r>
            <a:r>
              <a:rPr lang="tr-TR" dirty="0" smtClean="0"/>
              <a:t>657 sayılı Devlet Memurları Kanunu </a:t>
            </a:r>
          </a:p>
          <a:p>
            <a:r>
              <a:rPr lang="tr-TR" dirty="0"/>
              <a:t>-</a:t>
            </a:r>
            <a:r>
              <a:rPr lang="tr-TR" dirty="0" smtClean="0"/>
              <a:t>5434 sayılı Türkiye Cumhuriyeti Emekli Sandığı Kanunu</a:t>
            </a:r>
          </a:p>
          <a:p>
            <a:r>
              <a:rPr lang="tr-TR" dirty="0"/>
              <a:t>-</a:t>
            </a:r>
            <a:r>
              <a:rPr lang="tr-TR" dirty="0" smtClean="0"/>
              <a:t>5510 sayılı Sosyal Sigortalar ve Genel Sağlık Sigortası Kanunu  4632 sayılı Bireysel Emeklilik Tasarruf ve Yatırım Sistemi Kanunu</a:t>
            </a:r>
          </a:p>
          <a:p>
            <a:r>
              <a:rPr lang="tr-TR" dirty="0"/>
              <a:t>-</a:t>
            </a:r>
            <a:r>
              <a:rPr lang="tr-TR" dirty="0" smtClean="0"/>
              <a:t>4688 sayılı Kamu Görevlileri Sendikaları ve Toplu Sözleşme Kanunu</a:t>
            </a:r>
          </a:p>
          <a:p>
            <a:r>
              <a:rPr lang="tr-TR" dirty="0"/>
              <a:t>-</a:t>
            </a:r>
            <a:r>
              <a:rPr lang="tr-TR" dirty="0" smtClean="0"/>
              <a:t>6356 sayılı Sendikalar ve Toplu İş Sözleşmesi Kanunu</a:t>
            </a:r>
          </a:p>
          <a:p>
            <a:r>
              <a:rPr lang="tr-TR" dirty="0"/>
              <a:t>-</a:t>
            </a:r>
            <a:r>
              <a:rPr lang="tr-TR" dirty="0" smtClean="0"/>
              <a:t>193 sayılı Gelir Vergisi Kanunu</a:t>
            </a:r>
          </a:p>
          <a:p>
            <a:r>
              <a:rPr lang="tr-TR" dirty="0"/>
              <a:t>-</a:t>
            </a:r>
            <a:r>
              <a:rPr lang="tr-TR" dirty="0" smtClean="0"/>
              <a:t>7349 sayılı Gelir Vergisi Kanunu İle Bazı Kanunlarda Değiş. Yapılmasına Dair Kanun</a:t>
            </a:r>
          </a:p>
          <a:p>
            <a:r>
              <a:rPr lang="tr-TR" dirty="0"/>
              <a:t>-</a:t>
            </a:r>
            <a:r>
              <a:rPr lang="tr-TR" dirty="0" smtClean="0"/>
              <a:t>488 sayılı Damga Vergisi Kanunu </a:t>
            </a:r>
          </a:p>
          <a:p>
            <a:r>
              <a:rPr lang="tr-TR" dirty="0"/>
              <a:t>-</a:t>
            </a:r>
            <a:r>
              <a:rPr lang="tr-TR" dirty="0" smtClean="0"/>
              <a:t>2004 sayılı İcra ve İflas Kanunu </a:t>
            </a:r>
          </a:p>
          <a:p>
            <a:r>
              <a:rPr lang="tr-TR" dirty="0"/>
              <a:t>-</a:t>
            </a:r>
            <a:r>
              <a:rPr lang="tr-TR" dirty="0" smtClean="0"/>
              <a:t>2489 sayılı Kefalet Kanunu</a:t>
            </a:r>
          </a:p>
          <a:p>
            <a:r>
              <a:rPr lang="tr-TR" dirty="0"/>
              <a:t>-</a:t>
            </a:r>
            <a:r>
              <a:rPr lang="tr-TR" dirty="0" smtClean="0"/>
              <a:t>4447 sayılı İşsizlik Sigortası Kanunu </a:t>
            </a:r>
          </a:p>
          <a:p>
            <a:r>
              <a:rPr lang="tr-TR" dirty="0"/>
              <a:t>-</a:t>
            </a:r>
            <a:r>
              <a:rPr lang="tr-TR" dirty="0" smtClean="0"/>
              <a:t>2946 sayılı Kamu Konutları Kanunu</a:t>
            </a:r>
          </a:p>
          <a:p>
            <a:r>
              <a:rPr lang="tr-TR" dirty="0"/>
              <a:t>-</a:t>
            </a:r>
            <a:r>
              <a:rPr lang="tr-TR" dirty="0" smtClean="0"/>
              <a:t>4721 sayılı Türk Medeni Kanunu </a:t>
            </a:r>
          </a:p>
          <a:p>
            <a:r>
              <a:rPr lang="tr-TR" dirty="0"/>
              <a:t>-</a:t>
            </a:r>
            <a:r>
              <a:rPr lang="tr-TR" dirty="0" smtClean="0"/>
              <a:t>4505 sayılı Sosyal Güvenlikle İlgili Bazı Kanunlarda Değişiklik Yapılması ve Temsil Tazminatı Ödenmesi Hakkında Kanun</a:t>
            </a:r>
          </a:p>
          <a:p>
            <a:r>
              <a:rPr lang="tr-TR" dirty="0"/>
              <a:t>-</a:t>
            </a:r>
            <a:r>
              <a:rPr lang="tr-TR" dirty="0" smtClean="0"/>
              <a:t>5018 sayılı Kamu Mali Yönetimi ve Kontrol Kanunu</a:t>
            </a:r>
            <a:endParaRPr lang="tr-TR" dirty="0"/>
          </a:p>
        </p:txBody>
      </p:sp>
    </p:spTree>
    <p:extLst>
      <p:ext uri="{BB962C8B-B14F-4D97-AF65-F5344CB8AC3E}">
        <p14:creationId xmlns:p14="http://schemas.microsoft.com/office/powerpoint/2010/main" val="338726237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 y="87086"/>
            <a:ext cx="12113623" cy="5909310"/>
          </a:xfrm>
          <a:prstGeom prst="rect">
            <a:avLst/>
          </a:prstGeom>
        </p:spPr>
        <p:txBody>
          <a:bodyPr wrap="square">
            <a:spAutoFit/>
          </a:bodyPr>
          <a:lstStyle/>
          <a:p>
            <a:r>
              <a:rPr lang="tr-TR" dirty="0" smtClean="0"/>
              <a:t>-6327 sayılı Bireysel Emeklilik Tasarruf ve Yatırım Sistemi Kanunu İle Bazı Kanun ve Kanun Hükmünde Kararnamelerde Değişiklik Yapılmasına Dair Kanun</a:t>
            </a:r>
          </a:p>
          <a:p>
            <a:r>
              <a:rPr lang="tr-TR" dirty="0"/>
              <a:t>-</a:t>
            </a:r>
            <a:r>
              <a:rPr lang="tr-TR" dirty="0" smtClean="0"/>
              <a:t>1416 sayılı Ecnebi Memleketlere Gönderilecek Talebe Hakkında Kanun</a:t>
            </a:r>
          </a:p>
          <a:p>
            <a:r>
              <a:rPr lang="tr-TR" dirty="0"/>
              <a:t>-</a:t>
            </a:r>
            <a:r>
              <a:rPr lang="tr-TR" dirty="0" smtClean="0"/>
              <a:t>1475 sayılı İş Kanunu</a:t>
            </a:r>
          </a:p>
          <a:p>
            <a:r>
              <a:rPr lang="tr-TR" dirty="0"/>
              <a:t>-</a:t>
            </a:r>
            <a:r>
              <a:rPr lang="tr-TR" dirty="0" smtClean="0"/>
              <a:t>3713 sayılı Terörle Mücadele Kanunu</a:t>
            </a:r>
          </a:p>
          <a:p>
            <a:r>
              <a:rPr lang="tr-TR" dirty="0"/>
              <a:t>-</a:t>
            </a:r>
            <a:r>
              <a:rPr lang="tr-TR" dirty="0" smtClean="0"/>
              <a:t>4046 sayılı Özelleştirme Uygulamaları Kanunu</a:t>
            </a:r>
          </a:p>
          <a:p>
            <a:r>
              <a:rPr lang="tr-TR" dirty="0"/>
              <a:t>-</a:t>
            </a:r>
            <a:r>
              <a:rPr lang="tr-TR" dirty="0" smtClean="0"/>
              <a:t>6183 sayılı Amme Alacaklarının Tahsili ve Usulü Hakkında Kanun</a:t>
            </a:r>
          </a:p>
          <a:p>
            <a:r>
              <a:rPr lang="tr-TR" dirty="0"/>
              <a:t>-</a:t>
            </a:r>
            <a:r>
              <a:rPr lang="tr-TR" dirty="0" smtClean="0"/>
              <a:t>4734 sayılı Kamu İhale Kanunu</a:t>
            </a:r>
          </a:p>
          <a:p>
            <a:r>
              <a:rPr lang="tr-TR" dirty="0"/>
              <a:t>-</a:t>
            </a:r>
            <a:r>
              <a:rPr lang="tr-TR" dirty="0" smtClean="0"/>
              <a:t>5070 sayılı Elektronik İmza Kanunu</a:t>
            </a:r>
          </a:p>
          <a:p>
            <a:r>
              <a:rPr lang="tr-TR" dirty="0"/>
              <a:t>-</a:t>
            </a:r>
            <a:r>
              <a:rPr lang="tr-TR" dirty="0" smtClean="0"/>
              <a:t>375 sayılı Kanun Hükmünde Kararname</a:t>
            </a:r>
          </a:p>
          <a:p>
            <a:r>
              <a:rPr lang="tr-TR" dirty="0"/>
              <a:t>-</a:t>
            </a:r>
            <a:r>
              <a:rPr lang="tr-TR" dirty="0" smtClean="0"/>
              <a:t>666 sayılı Kanun Hükmünde Kararname </a:t>
            </a:r>
          </a:p>
          <a:p>
            <a:r>
              <a:rPr lang="tr-TR" dirty="0"/>
              <a:t>-</a:t>
            </a:r>
            <a:r>
              <a:rPr lang="tr-TR" dirty="0" smtClean="0"/>
              <a:t>418 sayılı Kanun Hükmünde Kararname</a:t>
            </a:r>
          </a:p>
          <a:p>
            <a:r>
              <a:rPr lang="tr-TR" dirty="0"/>
              <a:t>-</a:t>
            </a:r>
            <a:r>
              <a:rPr lang="tr-TR" dirty="0" smtClean="0"/>
              <a:t>631 sayılı Kanun Hükmünde Kararname </a:t>
            </a:r>
          </a:p>
          <a:p>
            <a:r>
              <a:rPr lang="tr-TR" dirty="0"/>
              <a:t>-</a:t>
            </a:r>
            <a:r>
              <a:rPr lang="tr-TR" dirty="0" smtClean="0"/>
              <a:t>696 sayılı Kanun Hükmünde Kararname</a:t>
            </a:r>
          </a:p>
          <a:p>
            <a:r>
              <a:rPr lang="tr-TR" dirty="0"/>
              <a:t>-</a:t>
            </a:r>
            <a:r>
              <a:rPr lang="tr-TR" dirty="0" smtClean="0"/>
              <a:t>2000 - 457 sayılı Bakanlar Kurulu Kararı</a:t>
            </a:r>
          </a:p>
          <a:p>
            <a:r>
              <a:rPr lang="tr-TR" dirty="0"/>
              <a:t>-</a:t>
            </a:r>
            <a:r>
              <a:rPr lang="tr-TR" dirty="0" smtClean="0"/>
              <a:t>2011 - 1241 sayılı Bakanlar Kurulu Kararı </a:t>
            </a:r>
          </a:p>
          <a:p>
            <a:r>
              <a:rPr lang="tr-TR" dirty="0"/>
              <a:t>-</a:t>
            </a:r>
            <a:r>
              <a:rPr lang="tr-TR" dirty="0" smtClean="0"/>
              <a:t>2005 - 8681 sayılı Bakanlar Kurulu Kararı</a:t>
            </a:r>
          </a:p>
          <a:p>
            <a:r>
              <a:rPr lang="tr-TR" dirty="0"/>
              <a:t>-</a:t>
            </a:r>
            <a:r>
              <a:rPr lang="tr-TR" dirty="0" smtClean="0"/>
              <a:t>84 - 7784 sayılı Bakanlar Kurulu Kararı</a:t>
            </a:r>
          </a:p>
          <a:p>
            <a:r>
              <a:rPr lang="tr-TR" dirty="0"/>
              <a:t>-</a:t>
            </a:r>
            <a:r>
              <a:rPr lang="tr-TR" dirty="0" smtClean="0"/>
              <a:t>87 - 11782 sayılı Bakanlar Kurulu Kararı </a:t>
            </a:r>
          </a:p>
          <a:p>
            <a:r>
              <a:rPr lang="tr-TR" dirty="0"/>
              <a:t>-</a:t>
            </a:r>
            <a:r>
              <a:rPr lang="tr-TR" dirty="0" smtClean="0"/>
              <a:t>93 - 4664 sayılı Bakanlar Kurulu Kararı </a:t>
            </a:r>
          </a:p>
          <a:p>
            <a:r>
              <a:rPr lang="tr-TR" dirty="0"/>
              <a:t>-</a:t>
            </a:r>
            <a:r>
              <a:rPr lang="tr-TR" dirty="0" smtClean="0"/>
              <a:t>2008 - 13694 sayılı Bakanlar Kurulu Kararı</a:t>
            </a:r>
            <a:endParaRPr lang="tr-TR" dirty="0"/>
          </a:p>
        </p:txBody>
      </p:sp>
    </p:spTree>
    <p:extLst>
      <p:ext uri="{BB962C8B-B14F-4D97-AF65-F5344CB8AC3E}">
        <p14:creationId xmlns:p14="http://schemas.microsoft.com/office/powerpoint/2010/main" val="6338362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045" y="130629"/>
            <a:ext cx="11904617" cy="5632311"/>
          </a:xfrm>
          <a:prstGeom prst="rect">
            <a:avLst/>
          </a:prstGeom>
        </p:spPr>
        <p:txBody>
          <a:bodyPr wrap="square">
            <a:spAutoFit/>
          </a:bodyPr>
          <a:lstStyle/>
          <a:p>
            <a:r>
              <a:rPr lang="tr-TR" dirty="0" smtClean="0"/>
              <a:t>-2012 - 2665 sayılı Bakanlar Kurulu Kararı </a:t>
            </a:r>
          </a:p>
          <a:p>
            <a:r>
              <a:rPr lang="tr-TR" dirty="0"/>
              <a:t>-</a:t>
            </a:r>
            <a:r>
              <a:rPr lang="tr-TR" dirty="0" smtClean="0"/>
              <a:t>Devlet Memurlarına Ödenecek Zam ve Tazminatlara İlişkin Bakanlar Kurulu Kararı -Kamu Görevlilerinin Geneline ve Hizmet Kollarına Yönelik Mali ve Sosyal Haklara İlişkin Toplu Sözleşme </a:t>
            </a:r>
          </a:p>
          <a:p>
            <a:r>
              <a:rPr lang="tr-TR" dirty="0"/>
              <a:t>-</a:t>
            </a:r>
            <a:r>
              <a:rPr lang="tr-TR" dirty="0" smtClean="0"/>
              <a:t>Hizmet Kollarına Yönelik Mali ve Sosyal Haklara İlişkin 2024-2025 ve 2026-2027 Yıllarını Kapsayan 7. ve 8.  Dönem Toplu Sözleşmeler</a:t>
            </a:r>
          </a:p>
          <a:p>
            <a:r>
              <a:rPr lang="tr-TR" dirty="0" smtClean="0"/>
              <a:t>-Kamu Görevlileri Hakem Kurulu Kararları</a:t>
            </a:r>
          </a:p>
          <a:p>
            <a:r>
              <a:rPr lang="tr-TR" dirty="0"/>
              <a:t>-</a:t>
            </a:r>
            <a:r>
              <a:rPr lang="tr-TR" dirty="0" smtClean="0"/>
              <a:t>Yabancı Dil Tazminatı Miktarlarının Tespitine İlişkin Esaslar</a:t>
            </a:r>
          </a:p>
          <a:p>
            <a:r>
              <a:rPr lang="tr-TR" dirty="0"/>
              <a:t>-</a:t>
            </a:r>
            <a:r>
              <a:rPr lang="tr-TR" dirty="0" smtClean="0"/>
              <a:t>Sözleşmeli Personel Çalıştırılmasına İlişkin Esaslar </a:t>
            </a:r>
          </a:p>
          <a:p>
            <a:r>
              <a:rPr lang="tr-TR" dirty="0"/>
              <a:t>-</a:t>
            </a:r>
            <a:r>
              <a:rPr lang="tr-TR" dirty="0" smtClean="0"/>
              <a:t>Doçentlik Değerlendirmesi İle Öğretim Üyeliğine Atanma Süreçlerinde Görev Alan Jüri Üyelerine Ödenecek Ücrete İlişkin Usul ve Esaslar</a:t>
            </a:r>
          </a:p>
          <a:p>
            <a:r>
              <a:rPr lang="tr-TR" dirty="0"/>
              <a:t>-</a:t>
            </a:r>
            <a:r>
              <a:rPr lang="tr-TR" dirty="0" smtClean="0"/>
              <a:t>Kamu Görevlileri Sendikaları Kanunu Kapsamına Giren Kurum ve Kuruluşların Girdikleri Hizmet Kollarının Belirlenmesine İlişkin Yönetmelik </a:t>
            </a:r>
          </a:p>
          <a:p>
            <a:r>
              <a:rPr lang="tr-TR" dirty="0"/>
              <a:t>-</a:t>
            </a:r>
            <a:r>
              <a:rPr lang="tr-TR" dirty="0" smtClean="0"/>
              <a:t>Kamu Görevlileri Sendikaları ve Konfederasyonlarınca Düzenlenecek Üyeliğe Başvuru Belgesi, Çekilme Bildirimlerinin Şekli, İçeriği, Tutulacak Defterlerin Şekli, İhtiva Edeceği Bilgiler ile Kayıtların Düzenlenmesine İlişkin Usul ve Esaslar Hakkında Yönetmelik </a:t>
            </a:r>
          </a:p>
          <a:p>
            <a:r>
              <a:rPr lang="tr-TR" dirty="0"/>
              <a:t>-</a:t>
            </a:r>
            <a:r>
              <a:rPr lang="tr-TR" dirty="0" smtClean="0"/>
              <a:t>Toplu Sözleşme Görüşmelerinin Yapılma Usul ve Esasları İle Kamu Görevlileri Hakem Kurulu, Kamu Personeli Danışma Kurulu ve Kurum İdari Kurullarının Teşkili, Çalışma Usul ve Esaslarına İlişkin Yönetmelik </a:t>
            </a:r>
          </a:p>
          <a:p>
            <a:r>
              <a:rPr lang="tr-TR" dirty="0"/>
              <a:t>-</a:t>
            </a:r>
            <a:r>
              <a:rPr lang="tr-TR" dirty="0" smtClean="0"/>
              <a:t>Yabancı Dil Bilgisi Seviye Belirleme Usul ve Esasları Hakkında Yönetmelik </a:t>
            </a:r>
          </a:p>
          <a:p>
            <a:r>
              <a:rPr lang="tr-TR" dirty="0"/>
              <a:t>-</a:t>
            </a:r>
            <a:r>
              <a:rPr lang="tr-TR" dirty="0" smtClean="0"/>
              <a:t>Sosyal Sigorta İşlemleri Yönetmeliği  Kamu Konutları Yönetmeliği</a:t>
            </a:r>
          </a:p>
          <a:p>
            <a:r>
              <a:rPr lang="tr-TR" dirty="0"/>
              <a:t>-</a:t>
            </a:r>
            <a:r>
              <a:rPr lang="tr-TR" dirty="0" smtClean="0"/>
              <a:t>Akademik Teşvik Ödeneği Yönetmeliği  Doğum Yardımı Yönetmeliği </a:t>
            </a:r>
            <a:endParaRPr lang="tr-TR" dirty="0"/>
          </a:p>
        </p:txBody>
      </p:sp>
    </p:spTree>
    <p:extLst>
      <p:ext uri="{BB962C8B-B14F-4D97-AF65-F5344CB8AC3E}">
        <p14:creationId xmlns:p14="http://schemas.microsoft.com/office/powerpoint/2010/main" val="210439104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61257" y="235130"/>
            <a:ext cx="11704320" cy="3970318"/>
          </a:xfrm>
          <a:prstGeom prst="rect">
            <a:avLst/>
          </a:prstGeom>
        </p:spPr>
        <p:txBody>
          <a:bodyPr wrap="square">
            <a:spAutoFit/>
          </a:bodyPr>
          <a:lstStyle/>
          <a:p>
            <a:r>
              <a:rPr lang="tr-TR" dirty="0" smtClean="0"/>
              <a:t>-Bütünleşik Kamu Mali Yönetim Bilişim Sistemi Uygulama Usul ve Esasları Hakkında Yönetmelik</a:t>
            </a:r>
          </a:p>
          <a:p>
            <a:r>
              <a:rPr lang="tr-TR" dirty="0"/>
              <a:t>-</a:t>
            </a:r>
            <a:r>
              <a:rPr lang="tr-TR" dirty="0" smtClean="0"/>
              <a:t>Fiili Hizmet Süresi Zammı Uygulamasının Usul ve Esasları Hakkında Yönetmelik </a:t>
            </a:r>
          </a:p>
          <a:p>
            <a:r>
              <a:rPr lang="tr-TR" dirty="0"/>
              <a:t>-</a:t>
            </a:r>
            <a:r>
              <a:rPr lang="tr-TR" dirty="0" smtClean="0"/>
              <a:t>Kamu Zararlarının Tahsiline İlişkin Usul ve Esaslar Hakkında Yönetmelik </a:t>
            </a:r>
          </a:p>
          <a:p>
            <a:r>
              <a:rPr lang="tr-TR" dirty="0"/>
              <a:t>-</a:t>
            </a:r>
            <a:r>
              <a:rPr lang="tr-TR" dirty="0" smtClean="0"/>
              <a:t>Kamu Kurum ve Kuruluşlarının Büyük Ölçekli Bilgi İşlem Birimlerinde Sözleşmeli Bilişim Personeli İstihdamına İlişkin Esas ve Usuller Hakkında Yönetmelik</a:t>
            </a:r>
          </a:p>
          <a:p>
            <a:r>
              <a:rPr lang="tr-TR" dirty="0"/>
              <a:t>-</a:t>
            </a:r>
            <a:r>
              <a:rPr lang="tr-TR" dirty="0" smtClean="0"/>
              <a:t>Hazine ve Maliye Bakanlığı Gelir İdaresi Başkanlığı Gelir Vergisi Sirküleri (Sıra No:85)</a:t>
            </a:r>
          </a:p>
          <a:p>
            <a:r>
              <a:rPr lang="tr-TR" dirty="0"/>
              <a:t>-</a:t>
            </a:r>
            <a:r>
              <a:rPr lang="tr-TR" dirty="0" smtClean="0"/>
              <a:t>Devlet Memurları Kanunu Genel Tebliğ (Seri No: 160) </a:t>
            </a:r>
          </a:p>
          <a:p>
            <a:r>
              <a:rPr lang="tr-TR" dirty="0"/>
              <a:t>-</a:t>
            </a:r>
            <a:r>
              <a:rPr lang="tr-TR" dirty="0" smtClean="0"/>
              <a:t>Damga Vergisi Kanunu Genel Tebliği (Seri No: 67) </a:t>
            </a:r>
          </a:p>
          <a:p>
            <a:r>
              <a:rPr lang="tr-TR" dirty="0"/>
              <a:t>-</a:t>
            </a:r>
            <a:r>
              <a:rPr lang="tr-TR" dirty="0" smtClean="0"/>
              <a:t>Gelir Vergisi Genel Tebliği (Seri No: 323)</a:t>
            </a:r>
          </a:p>
          <a:p>
            <a:r>
              <a:rPr lang="tr-TR" dirty="0"/>
              <a:t>-</a:t>
            </a:r>
            <a:r>
              <a:rPr lang="tr-TR" dirty="0" smtClean="0"/>
              <a:t>Gelir Vergisi Genel Tebliği (Seri No: 324) </a:t>
            </a:r>
          </a:p>
          <a:p>
            <a:r>
              <a:rPr lang="tr-TR" dirty="0"/>
              <a:t>-</a:t>
            </a:r>
            <a:r>
              <a:rPr lang="tr-TR" dirty="0" smtClean="0"/>
              <a:t>Milli Emlak Genel Tebliğ (Sıra No: 418)</a:t>
            </a:r>
          </a:p>
          <a:p>
            <a:r>
              <a:rPr lang="tr-TR" dirty="0"/>
              <a:t>-</a:t>
            </a:r>
            <a:r>
              <a:rPr lang="tr-TR" dirty="0" smtClean="0"/>
              <a:t>Bütçe Uygulama Tebliği </a:t>
            </a:r>
          </a:p>
          <a:p>
            <a:r>
              <a:rPr lang="tr-TR" dirty="0"/>
              <a:t>-</a:t>
            </a:r>
            <a:r>
              <a:rPr lang="tr-TR" dirty="0" smtClean="0"/>
              <a:t>Hazine ve Maliye Bakanlığı Kamu Mali Yönetim ve Dönüşüm Genel Müdürlüğü Mali ve Sosyal Haklar Genelgesi</a:t>
            </a:r>
          </a:p>
          <a:p>
            <a:r>
              <a:rPr lang="tr-TR" dirty="0"/>
              <a:t>-</a:t>
            </a:r>
            <a:r>
              <a:rPr lang="tr-TR" dirty="0" smtClean="0"/>
              <a:t>Görüşler</a:t>
            </a:r>
            <a:endParaRPr lang="tr-TR" dirty="0"/>
          </a:p>
        </p:txBody>
      </p:sp>
    </p:spTree>
    <p:extLst>
      <p:ext uri="{BB962C8B-B14F-4D97-AF65-F5344CB8AC3E}">
        <p14:creationId xmlns:p14="http://schemas.microsoft.com/office/powerpoint/2010/main" val="237169320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rot="1299027">
            <a:off x="838200" y="1950720"/>
            <a:ext cx="10515600" cy="2229394"/>
          </a:xfrm>
        </p:spPr>
        <p:txBody>
          <a:bodyPr/>
          <a:lstStyle/>
          <a:p>
            <a:r>
              <a:rPr lang="tr-TR" dirty="0" smtClean="0"/>
              <a:t>                </a:t>
            </a:r>
            <a:r>
              <a:rPr lang="tr-TR" sz="6000" b="1" dirty="0" smtClean="0">
                <a:solidFill>
                  <a:srgbClr val="7030A0"/>
                </a:solidFill>
              </a:rPr>
              <a:t>TEŞEKKÜRLER</a:t>
            </a:r>
            <a:r>
              <a:rPr lang="tr-TR" sz="6000" b="1" dirty="0" smtClean="0"/>
              <a:t>…..</a:t>
            </a:r>
            <a:endParaRPr lang="tr-TR" sz="6000" b="1" dirty="0"/>
          </a:p>
        </p:txBody>
      </p:sp>
    </p:spTree>
    <p:extLst>
      <p:ext uri="{BB962C8B-B14F-4D97-AF65-F5344CB8AC3E}">
        <p14:creationId xmlns:p14="http://schemas.microsoft.com/office/powerpoint/2010/main" val="3616133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12371" y="992142"/>
            <a:ext cx="10515600" cy="4546509"/>
          </a:xfrm>
        </p:spPr>
        <p:txBody>
          <a:bodyPr/>
          <a:lstStyle/>
          <a:p>
            <a:r>
              <a:rPr lang="tr-TR" b="1" dirty="0" smtClean="0">
                <a:solidFill>
                  <a:srgbClr val="7030A0"/>
                </a:solidFill>
              </a:rPr>
              <a:t>             BORDRO GELİR UNSURLARI</a:t>
            </a:r>
            <a:endParaRPr lang="tr-TR" b="1" dirty="0">
              <a:solidFill>
                <a:srgbClr val="7030A0"/>
              </a:solidFill>
            </a:endParaRPr>
          </a:p>
        </p:txBody>
      </p:sp>
    </p:spTree>
    <p:extLst>
      <p:ext uri="{BB962C8B-B14F-4D97-AF65-F5344CB8AC3E}">
        <p14:creationId xmlns:p14="http://schemas.microsoft.com/office/powerpoint/2010/main" val="3806534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                        TABAN AYLIĞI</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            27.6.1989 tarihli ve 375 sayılı KHK’nın değişik 1 inci maddesi hükmü uyarınca; aylıklarını 657 sayılı Devlet Memurları Kanunu ve 2914 sayılı Yükseköğretim Personel Kanunu’na göre almakta olan personele, “1.000” gösterge rakamının taban aylık katsayısı ile çarpılması sonucunda elde edilen tutarı ifade etmektedir. 8. Dönem Toplu İş Sözleşmesi Kamu Hakem Kurulu Kararları ile birlikte 1000 TL seyyanen zam uygulanmıştır.</a:t>
            </a:r>
          </a:p>
          <a:p>
            <a:endParaRPr lang="tr-TR" dirty="0" smtClean="0"/>
          </a:p>
          <a:p>
            <a:r>
              <a:rPr lang="tr-TR" dirty="0" smtClean="0"/>
              <a:t>                 </a:t>
            </a:r>
            <a:r>
              <a:rPr lang="tr-TR" b="1" dirty="0" smtClean="0">
                <a:solidFill>
                  <a:srgbClr val="FF0000"/>
                </a:solidFill>
              </a:rPr>
              <a:t>Taban Aylığı </a:t>
            </a:r>
            <a:r>
              <a:rPr lang="tr-TR" dirty="0" smtClean="0"/>
              <a:t>= 1000 x Taban Aylık Katsayısı + 1000 TL</a:t>
            </a:r>
            <a:endParaRPr lang="tr-TR" dirty="0"/>
          </a:p>
        </p:txBody>
      </p:sp>
    </p:spTree>
    <p:extLst>
      <p:ext uri="{BB962C8B-B14F-4D97-AF65-F5344CB8AC3E}">
        <p14:creationId xmlns:p14="http://schemas.microsoft.com/office/powerpoint/2010/main" val="2053549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solidFill>
                  <a:srgbClr val="FF0000"/>
                </a:solidFill>
              </a:rPr>
              <a:t>KIDEM AYLIĞI</a:t>
            </a:r>
            <a:endParaRPr lang="tr-TR" b="1" dirty="0">
              <a:solidFill>
                <a:srgbClr val="FF0000"/>
              </a:solidFill>
            </a:endParaRPr>
          </a:p>
        </p:txBody>
      </p:sp>
      <p:sp>
        <p:nvSpPr>
          <p:cNvPr id="3" name="İçerik Yer Tutucusu 2"/>
          <p:cNvSpPr>
            <a:spLocks noGrp="1"/>
          </p:cNvSpPr>
          <p:nvPr>
            <p:ph idx="1"/>
          </p:nvPr>
        </p:nvSpPr>
        <p:spPr/>
        <p:txBody>
          <a:bodyPr>
            <a:normAutofit fontScale="92500"/>
          </a:bodyPr>
          <a:lstStyle/>
          <a:p>
            <a:pPr algn="just"/>
            <a:r>
              <a:rPr lang="tr-TR" dirty="0" smtClean="0"/>
              <a:t>      27.06.1989 tarihli ve 375 sayılı KHK’nın değişik 1 inci maddesi hükmü uyarınca; aylıklarını 657 sayılı Devlet Memurları Kanunu ve 2914 sayılı Yükseköğretim Personel Kanunu’na göre almakta olan personele hizmet süresi itibariyle belirlenen kıdem göstergesinin memur aylık katsayısı ile çarpımı sonucu bulunacak tutarı ifade etmektedir. </a:t>
            </a:r>
          </a:p>
          <a:p>
            <a:pPr algn="just"/>
            <a:r>
              <a:rPr lang="tr-TR" dirty="0"/>
              <a:t> </a:t>
            </a:r>
            <a:r>
              <a:rPr lang="tr-TR" dirty="0" smtClean="0"/>
              <a:t>     Kıdem göstergesi her hizmet yılı için 20 olarak belirlenmiştir. </a:t>
            </a:r>
          </a:p>
          <a:p>
            <a:pPr algn="just"/>
            <a:r>
              <a:rPr lang="tr-TR" dirty="0"/>
              <a:t> </a:t>
            </a:r>
            <a:r>
              <a:rPr lang="tr-TR" dirty="0" smtClean="0"/>
              <a:t>      25 ve daha fazla hizmet yılını dolduranlar için gösterge rakamı 500 olarak hesaplanır. </a:t>
            </a:r>
          </a:p>
          <a:p>
            <a:pPr algn="just"/>
            <a:endParaRPr lang="tr-TR" dirty="0"/>
          </a:p>
          <a:p>
            <a:pPr algn="just"/>
            <a:r>
              <a:rPr lang="tr-TR" dirty="0" smtClean="0"/>
              <a:t>                   </a:t>
            </a:r>
            <a:r>
              <a:rPr lang="tr-TR" b="1" dirty="0" smtClean="0">
                <a:solidFill>
                  <a:srgbClr val="FF0000"/>
                </a:solidFill>
              </a:rPr>
              <a:t>Kıdem Aylığı </a:t>
            </a:r>
            <a:r>
              <a:rPr lang="tr-TR" dirty="0" smtClean="0"/>
              <a:t>= 20 x Hizmet Yılı x Aylık Katsayı</a:t>
            </a:r>
            <a:endParaRPr lang="tr-TR" dirty="0"/>
          </a:p>
        </p:txBody>
      </p:sp>
    </p:spTree>
    <p:extLst>
      <p:ext uri="{BB962C8B-B14F-4D97-AF65-F5344CB8AC3E}">
        <p14:creationId xmlns:p14="http://schemas.microsoft.com/office/powerpoint/2010/main" val="40386294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TotalTime>
  <Words>10017</Words>
  <Application>Microsoft Office PowerPoint</Application>
  <PresentationFormat>Geniş ekran</PresentationFormat>
  <Paragraphs>413</Paragraphs>
  <Slides>65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65</vt:i4>
      </vt:variant>
    </vt:vector>
  </HeadingPairs>
  <TitlesOfParts>
    <vt:vector size="69" baseType="lpstr">
      <vt:lpstr>Arial</vt:lpstr>
      <vt:lpstr>Calibri</vt:lpstr>
      <vt:lpstr>Calibri Light</vt:lpstr>
      <vt:lpstr>Office Teması</vt:lpstr>
      <vt:lpstr>MEMUR MAAŞ EĞİTİMİ 2026</vt:lpstr>
      <vt:lpstr>                          AYLIK KATSAYI</vt:lpstr>
      <vt:lpstr>                 TABAN AYLIK KATSAYISI</vt:lpstr>
      <vt:lpstr>                YAN ÖDEME KATSAYISI</vt:lpstr>
      <vt:lpstr>    EN YÜKSEK DEVLET MEMURU BRÜT AYLIĞI</vt:lpstr>
      <vt:lpstr>            EMEKLİ KESENEĞİ KATKI ORANI</vt:lpstr>
      <vt:lpstr>             BORDRO GELİR UNSURLARI</vt:lpstr>
      <vt:lpstr>                        TABAN AYLIĞI</vt:lpstr>
      <vt:lpstr>                          KIDEM AYLIĞI</vt:lpstr>
      <vt:lpstr>                    GÖSTERGE AYLIĞI</vt:lpstr>
      <vt:lpstr>                    EK GÖSTERGE AYLIĞI</vt:lpstr>
      <vt:lpstr>                             YAN ÖDEME</vt:lpstr>
      <vt:lpstr>               ÖZEL HİZMET TAZMİNATI</vt:lpstr>
      <vt:lpstr>                       MAKAM TAZMİNATI</vt:lpstr>
      <vt:lpstr>                     GÖREV TAZMİNATI</vt:lpstr>
      <vt:lpstr>                    TEMSİL TAZMİNATI</vt:lpstr>
      <vt:lpstr>              YÜKSEKÖĞRETİM TAZMİNATI</vt:lpstr>
      <vt:lpstr>                              EK ÖDEME</vt:lpstr>
      <vt:lpstr>                       SABİT EK ÖDEME</vt:lpstr>
      <vt:lpstr>                             İLAVE ÖDEME</vt:lpstr>
      <vt:lpstr>                 YABANCI DİL TAZMİNATI</vt:lpstr>
      <vt:lpstr>    AİLE YARDIMI ÖDENEĞİ(EŞ VE ÇOCUK YARDIMI)</vt:lpstr>
      <vt:lpstr>                               EŞ YARDIMI</vt:lpstr>
      <vt:lpstr>                         ÇOCUK YARDIMI</vt:lpstr>
      <vt:lpstr>PowerPoint Sunusu</vt:lpstr>
      <vt:lpstr>                   ÜNİVERSİTE ÖDENEĞİ</vt:lpstr>
      <vt:lpstr>                     İDARİ GÖREV ÖDENEĞİ</vt:lpstr>
      <vt:lpstr>                     GELİŞTİRME ÖDENEĞİ</vt:lpstr>
      <vt:lpstr>PowerPoint Sunusu</vt:lpstr>
      <vt:lpstr>                 EĞİTİM ÖĞRETİM ÖDENEĞİ</vt:lpstr>
      <vt:lpstr>               AKADEMİK TEŞVİK ÖDENEĞİ</vt:lpstr>
      <vt:lpstr>                    DENETİM TAZMİNATI</vt:lpstr>
      <vt:lpstr>               TOPLU SÖZLEŞME DESTEĞİ</vt:lpstr>
      <vt:lpstr>                 EMEKLİ KESENEĞİ DEVLET</vt:lpstr>
      <vt:lpstr>            GENEL SAĞLIK SİGORTASI (DEVLET)</vt:lpstr>
      <vt:lpstr>                      ARTIŞ %100 (DEVLET)</vt:lpstr>
      <vt:lpstr>        BORDRO GİDER UNSURLARI</vt:lpstr>
      <vt:lpstr>                          GELİR VERGİSİ</vt:lpstr>
      <vt:lpstr>PowerPoint Sunusu</vt:lpstr>
      <vt:lpstr>PowerPoint Sunusu</vt:lpstr>
      <vt:lpstr>PowerPoint Sunusu</vt:lpstr>
      <vt:lpstr>PowerPoint Sunusu</vt:lpstr>
      <vt:lpstr>                        DAMGA VERGİSİ</vt:lpstr>
      <vt:lpstr>PowerPoint Sunusu</vt:lpstr>
      <vt:lpstr>5434 SAYILI KANUN’A GÖRE 4C’Lİ SİGORTALILARIN     EMEKLİ KES. VE KURUM KARŞILIĞI</vt:lpstr>
      <vt:lpstr>5510 SAYILI KANUN’A GÖRE 4C’Lİ SİGORTALILARIN PRİME ESAS KAZANÇALRI (PEK)</vt:lpstr>
      <vt:lpstr>                           BES KESİNTİSİ</vt:lpstr>
      <vt:lpstr>                           KEFALET AİDATI</vt:lpstr>
      <vt:lpstr>                          İCRA KESİNTİSİ</vt:lpstr>
      <vt:lpstr>                       NAFAKA KESİNTİSİ</vt:lpstr>
      <vt:lpstr>                      LOJMAN KESİNTİSİ</vt:lpstr>
      <vt:lpstr>                          DİSİPLİN CEZASI</vt:lpstr>
      <vt:lpstr>                                     VEKALET</vt:lpstr>
      <vt:lpstr>                             MAAŞ FARKI</vt:lpstr>
      <vt:lpstr>                      ARAZİ TAZMİNATI</vt:lpstr>
      <vt:lpstr>PowerPoint Sunusu</vt:lpstr>
      <vt:lpstr>      GÖZALTINA ALINMA, TUTUKLANMA YA DA GÖREVDEN UZAKLAŞTIRMADA MAAŞ HESAPLAMASI</vt:lpstr>
      <vt:lpstr>                          GİYİM YARDIMI</vt:lpstr>
      <vt:lpstr>                      FİİLİ HİZMET ZAMMI</vt:lpstr>
      <vt:lpstr>          YASAL DAYANAKLAR</vt:lpstr>
      <vt:lpstr>PowerPoint Sunusu</vt:lpstr>
      <vt:lpstr>PowerPoint Sunusu</vt:lpstr>
      <vt:lpstr>PowerPoint Sunusu</vt:lpstr>
      <vt:lpstr>PowerPoint Sunusu</vt:lpstr>
      <vt:lpstr>                TEŞEKKÜRLER…..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 HAZİRAN MAAŞ EĞİTİM SUNUMU</dc:title>
  <dc:creator>HP</dc:creator>
  <cp:lastModifiedBy>casper</cp:lastModifiedBy>
  <cp:revision>37</cp:revision>
  <dcterms:created xsi:type="dcterms:W3CDTF">2026-06-23T07:42:14Z</dcterms:created>
  <dcterms:modified xsi:type="dcterms:W3CDTF">2026-06-25T05:33:24Z</dcterms:modified>
</cp:coreProperties>
</file>