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7" r:id="rId2"/>
    <p:sldId id="296" r:id="rId3"/>
    <p:sldId id="258" r:id="rId4"/>
    <p:sldId id="272" r:id="rId5"/>
    <p:sldId id="273" r:id="rId6"/>
    <p:sldId id="282" r:id="rId7"/>
    <p:sldId id="283" r:id="rId8"/>
    <p:sldId id="284" r:id="rId9"/>
    <p:sldId id="285" r:id="rId10"/>
    <p:sldId id="286" r:id="rId11"/>
    <p:sldId id="287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98" r:id="rId20"/>
    <p:sldId id="299" r:id="rId21"/>
    <p:sldId id="295" r:id="rId22"/>
    <p:sldId id="288" r:id="rId23"/>
    <p:sldId id="289" r:id="rId24"/>
    <p:sldId id="291" r:id="rId25"/>
    <p:sldId id="292" r:id="rId2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DCF4F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BE0A4-83B8-1649-97A2-2F2FE0D40EEB}" v="73" dt="2024-12-05T08:26:29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68"/>
  </p:normalViewPr>
  <p:slideViewPr>
    <p:cSldViewPr snapToGrid="0">
      <p:cViewPr varScale="1">
        <p:scale>
          <a:sx n="127" d="100"/>
          <a:sy n="127" d="100"/>
        </p:scale>
        <p:origin x="1136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53AF5-77A0-4BDD-8FE4-2BAFF8463605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EC3F-BD22-4BA6-8926-FDEAC362B5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52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EC3F-BD22-4BA6-8926-FDEAC362B5D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225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1204C-A108-D703-ABCC-69966F005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>
            <a:extLst>
              <a:ext uri="{FF2B5EF4-FFF2-40B4-BE49-F238E27FC236}">
                <a16:creationId xmlns:a16="http://schemas.microsoft.com/office/drawing/2014/main" id="{CEBE329A-F0FD-39CF-9FC9-874C8DF3E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9AF75FD-3220-D8CC-8835-6F04FFD97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2F95E9-D7EA-A137-FCAB-D3CA07F8C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EC3F-BD22-4BA6-8926-FDEAC362B5D5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27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968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78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56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518082"/>
            <a:ext cx="8543925" cy="601846"/>
          </a:xfrm>
        </p:spPr>
        <p:txBody>
          <a:bodyPr>
            <a:normAutofit/>
          </a:bodyPr>
          <a:lstStyle>
            <a:lvl1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2299317"/>
            <a:ext cx="8543925" cy="3877646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3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64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42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08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48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8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75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1E0DE-1AFE-4C88-B85A-8630037ABCF5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24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F088F4-C766-4BE9-B314-F932E78D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215045"/>
            <a:ext cx="9906000" cy="182278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br>
              <a:rPr lang="tr-TR" dirty="0">
                <a:solidFill>
                  <a:schemeClr val="bg1"/>
                </a:solidFill>
              </a:rPr>
            </a:br>
            <a:br>
              <a:rPr lang="tr-TR" dirty="0">
                <a:solidFill>
                  <a:schemeClr val="bg1"/>
                </a:solidFill>
              </a:rPr>
            </a:br>
            <a:br>
              <a:rPr lang="tr-TR" dirty="0">
                <a:solidFill>
                  <a:schemeClr val="bg1"/>
                </a:solidFill>
              </a:rPr>
            </a:br>
            <a:br>
              <a:rPr lang="tr-TR" dirty="0">
                <a:solidFill>
                  <a:schemeClr val="bg1"/>
                </a:solidFill>
              </a:rPr>
            </a:br>
            <a:br>
              <a:rPr lang="tr-TR" dirty="0">
                <a:solidFill>
                  <a:schemeClr val="bg1"/>
                </a:solidFill>
              </a:rPr>
            </a:br>
            <a:br>
              <a:rPr lang="tr-TR" dirty="0">
                <a:solidFill>
                  <a:schemeClr val="bg1"/>
                </a:solidFill>
              </a:rPr>
            </a:br>
            <a:br>
              <a:rPr lang="tr-TR" dirty="0">
                <a:solidFill>
                  <a:schemeClr val="bg1"/>
                </a:solidFill>
              </a:rPr>
            </a:br>
            <a:br>
              <a:rPr lang="tr-TR" dirty="0">
                <a:solidFill>
                  <a:schemeClr val="bg1"/>
                </a:solidFill>
              </a:rPr>
            </a:br>
            <a:br>
              <a:rPr lang="tr-TR" dirty="0">
                <a:solidFill>
                  <a:schemeClr val="bg1"/>
                </a:solidFill>
              </a:rPr>
            </a:br>
            <a:br>
              <a:rPr lang="tr-TR" dirty="0">
                <a:solidFill>
                  <a:schemeClr val="bg1"/>
                </a:solidFill>
              </a:rPr>
            </a:br>
            <a:br>
              <a:rPr lang="tr-TR" dirty="0">
                <a:solidFill>
                  <a:schemeClr val="bg1"/>
                </a:solidFill>
              </a:rPr>
            </a:br>
            <a:br>
              <a:rPr lang="tr-TR" dirty="0">
                <a:solidFill>
                  <a:schemeClr val="bg1"/>
                </a:solidFill>
              </a:rPr>
            </a:br>
            <a:br>
              <a:rPr lang="tr-TR" dirty="0">
                <a:solidFill>
                  <a:schemeClr val="bg1"/>
                </a:solidFill>
              </a:rPr>
            </a:br>
            <a:br>
              <a:rPr lang="tr-TR" dirty="0">
                <a:solidFill>
                  <a:schemeClr val="bg1"/>
                </a:solidFill>
              </a:rPr>
            </a:br>
            <a:br>
              <a:rPr lang="tr-TR" dirty="0">
                <a:solidFill>
                  <a:schemeClr val="bg1"/>
                </a:solidFill>
              </a:rPr>
            </a:br>
            <a:br>
              <a:rPr lang="tr-TR" dirty="0">
                <a:solidFill>
                  <a:schemeClr val="bg1"/>
                </a:solidFill>
              </a:rPr>
            </a:br>
            <a:r>
              <a:rPr lang="tr-T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Bilimsel Araştırmalarda Yapay Zekâ Kullanımı ve Etik</a:t>
            </a:r>
            <a:br>
              <a:rPr lang="tr-T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Öğr. Üyesi Nazmi Ekin VURAL</a:t>
            </a:r>
          </a:p>
        </p:txBody>
      </p:sp>
    </p:spTree>
    <p:extLst>
      <p:ext uri="{BB962C8B-B14F-4D97-AF65-F5344CB8AC3E}">
        <p14:creationId xmlns:p14="http://schemas.microsoft.com/office/powerpoint/2010/main" val="2994806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AD390-6965-91E5-97A6-57F664387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D55E3B-9AD4-A13E-5FA2-9FB3BDF5A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Metin Analizi Araçları Kullanılırken Dikkat Edilmesi Gerekenler!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04101E-ECA1-32D4-06BD-2577F97A6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2400" b="1" i="0" u="none" strike="noStrike" dirty="0">
                <a:solidFill>
                  <a:srgbClr val="000000"/>
                </a:solidFill>
                <a:effectLst/>
              </a:rPr>
              <a:t>Önyargıları Göz Önünde Bulundurun!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Yapay zekâ modelleri, eğitildikleri veri setlerinde bulunan önyargıları yansıtabilir. Bu, taraflı veya ayrımcı ifadelerin metinlere yansımasına neden olabilir.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Üretilen metinlerde olası önyargıları belirlemek ve bu tür ifadeleri ortadan kaldırmak için dikkatli bir şekilde değerlendirme yapın.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0CFD216-6EDF-D91E-76C0-7804CB4C6456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 Araçları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Attention Vector Art, Icons, and Graphics for Free Download">
            <a:extLst>
              <a:ext uri="{FF2B5EF4-FFF2-40B4-BE49-F238E27FC236}">
                <a16:creationId xmlns:a16="http://schemas.microsoft.com/office/drawing/2014/main" id="{3755966C-AAD6-FFDE-6EA3-50161FD54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9" y="4504230"/>
            <a:ext cx="1671376" cy="167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10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7E35C-3AEE-794A-457C-4A536112F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0A51E0-9B3D-4917-8004-3F10BF44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Metin Analizi Araçları Kullanılırken Dikkat Edilmesi Gerekenler!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CAEA64-D789-6601-FC0A-775A8EC1F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2300" b="1" i="0" u="none" strike="noStrike" dirty="0">
                <a:solidFill>
                  <a:srgbClr val="000000"/>
                </a:solidFill>
                <a:effectLst/>
              </a:rPr>
              <a:t>Çıkışların Akademik Formatlara Uygunluğunu Kontrol Edin!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Yapay zeka araçları, bazen akademik format ve dil kurallarına tam olarak uygun metinler üretemeyebilir. Bu durum, akademik yazımda sıkıntılar yaratabilir.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Üretilen metni, akademik yazım kurallarına uygun hale getirmek için son düzenlemeleri manuel olarak yapın. Dil, biçim ve içerik uyumunu kontrol edin.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06C1669-D61D-5C08-1C7D-0B67DDD9AB36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 Araçları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Attention Vector Art, Icons, and Graphics for Free Download">
            <a:extLst>
              <a:ext uri="{FF2B5EF4-FFF2-40B4-BE49-F238E27FC236}">
                <a16:creationId xmlns:a16="http://schemas.microsoft.com/office/drawing/2014/main" id="{885F4D10-6E46-407E-C387-C05E8AE16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9" y="4504230"/>
            <a:ext cx="1671376" cy="167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18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BF6D3-53A7-2897-30F9-E23754698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BDBC50-E86B-47CF-3823-85920CEB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Veri Analizi ve Görselleştirme Araçları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3321F2-33D2-94E9-27A1-08E2641B8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2400" b="1" i="0" u="none" strike="noStrike" dirty="0">
                <a:solidFill>
                  <a:srgbClr val="000000"/>
                </a:solidFill>
                <a:effectLst/>
              </a:rPr>
              <a:t>Python (</a:t>
            </a:r>
            <a:r>
              <a:rPr lang="tr-TR" sz="2400" b="1" i="0" u="none" strike="noStrike" dirty="0" err="1">
                <a:solidFill>
                  <a:srgbClr val="000000"/>
                </a:solidFill>
                <a:effectLst/>
              </a:rPr>
              <a:t>Pandas</a:t>
            </a:r>
            <a:r>
              <a:rPr lang="tr-TR" sz="2400" b="1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tr-TR" sz="2400" b="1" i="0" u="none" strike="noStrike" dirty="0" err="1">
                <a:solidFill>
                  <a:srgbClr val="000000"/>
                </a:solidFill>
                <a:effectLst/>
              </a:rPr>
              <a:t>Matplotlib</a:t>
            </a:r>
            <a:r>
              <a:rPr lang="tr-TR" sz="2400" b="1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tr-TR" sz="2400" b="1" i="0" u="none" strike="noStrike" dirty="0" err="1">
                <a:solidFill>
                  <a:srgbClr val="000000"/>
                </a:solidFill>
                <a:effectLst/>
              </a:rPr>
              <a:t>Seaborn</a:t>
            </a:r>
            <a:r>
              <a:rPr lang="tr-TR" sz="2400" b="1" i="0" u="none" strike="noStrike" dirty="0">
                <a:solidFill>
                  <a:srgbClr val="000000"/>
                </a:solidFill>
                <a:effectLst/>
              </a:rPr>
              <a:t>)</a:t>
            </a:r>
            <a:endParaRPr lang="tr-TR" sz="2400" dirty="0">
              <a:solidFill>
                <a:srgbClr val="000000"/>
              </a:solidFill>
              <a:latin typeface="-webkit-standar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Geniş veri setlerini analiz etmek ve grafikler oluşturmak için ideal.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Örnek Görev: Bir veri setindeki ortalama, standart sapma gibi temel istatistikleri bulma ve dağılım grafiği çizme.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44BD037-C4F2-F396-DB0F-FAE78BE77B79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 Araçları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Python Kodları: 5 Adımda Yeni Başlayanlar Için Rehber - Sunucun">
            <a:extLst>
              <a:ext uri="{FF2B5EF4-FFF2-40B4-BE49-F238E27FC236}">
                <a16:creationId xmlns:a16="http://schemas.microsoft.com/office/drawing/2014/main" id="{874ED758-E9F3-6F3B-1738-E82F6108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91" y="4471360"/>
            <a:ext cx="2471895" cy="13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65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D57EC-E6F7-C814-D00D-395B7E5C1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CE2EEB-27B3-B745-8F15-FB08B0898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Veri Analizi ve Görselleştirme Araçları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7224E4-E077-B1A0-8BCD-CD57D7DA0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tr-TR" sz="2400" b="1" i="0" u="none" strike="noStrike" dirty="0" err="1">
                <a:solidFill>
                  <a:srgbClr val="000000"/>
                </a:solidFill>
                <a:effectLst/>
              </a:rPr>
              <a:t>Tableau</a:t>
            </a:r>
            <a:endParaRPr lang="tr-TR" sz="24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Etkileşimli görselleştirme ve geniş veri kaynaklarına entegrasyon sağlar.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Örnek: Yıllara göre yayın trendleri tablosu oluşturmak.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5BE306D-4959-04E8-D282-FE1439D822F5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 Araçları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7172" name="Picture 4" descr="What is Tableau?. Tableau is the Business Intelligence… | by Nilesh  Parashar | Medium">
            <a:extLst>
              <a:ext uri="{FF2B5EF4-FFF2-40B4-BE49-F238E27FC236}">
                <a16:creationId xmlns:a16="http://schemas.microsoft.com/office/drawing/2014/main" id="{1DD8D8AC-43D3-E8E3-060A-274199B92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15" y="4238140"/>
            <a:ext cx="3127473" cy="176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 descr="kalıp, desen, düzen, kare, piksel, tasarım içeren bir resim&#10;&#10;Açıklama otomatik olarak oluşturuldu">
            <a:extLst>
              <a:ext uri="{FF2B5EF4-FFF2-40B4-BE49-F238E27FC236}">
                <a16:creationId xmlns:a16="http://schemas.microsoft.com/office/drawing/2014/main" id="{8C598036-6A5A-07A0-ED83-ADA1236B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51" y="1120311"/>
            <a:ext cx="1425311" cy="14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46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95115-2F26-3630-8B23-25AD8B050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55DAB4-D7E3-821A-B285-02598191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Veri Analizi ve Görselleştirme Araçları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980851-899E-F4DB-647E-03F4BEF69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i="0" u="none" strike="noStrike" dirty="0" err="1">
                <a:solidFill>
                  <a:srgbClr val="000000"/>
                </a:solidFill>
                <a:effectLst/>
              </a:rPr>
              <a:t>Flourish</a:t>
            </a:r>
            <a:r>
              <a:rPr lang="tr-TR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tr-TR" sz="2400" b="1" i="0" u="none" strike="noStrike" dirty="0" err="1">
                <a:solidFill>
                  <a:srgbClr val="000000"/>
                </a:solidFill>
                <a:effectLst/>
              </a:rPr>
              <a:t>Studio</a:t>
            </a:r>
            <a:endParaRPr lang="tr-TR" sz="24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 err="1">
                <a:solidFill>
                  <a:srgbClr val="000000"/>
                </a:solidFill>
                <a:effectLst/>
              </a:rPr>
              <a:t>Flourish</a:t>
            </a: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tr-TR" sz="2000" b="0" i="0" u="none" strike="noStrike" dirty="0" err="1">
                <a:solidFill>
                  <a:srgbClr val="000000"/>
                </a:solidFill>
                <a:effectLst/>
              </a:rPr>
              <a:t>Studio</a:t>
            </a: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 ile etkileşimli haritalar, sütun grafikleri ve zaman çizelgeleri gibi görselleştirmeler oluşturabilirsiniz.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Veri yükleyerek hızlıca görselleştirme hazırlayabilir ve projelerinize etkileyici sunumlar ekleyebilirsiniz.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FAA1B7D-894E-D490-37B8-481AFD9B6EA0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 Araçları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Flourish - Product Information, Latest Updates, and Reviews 2024 | Product  Hunt">
            <a:extLst>
              <a:ext uri="{FF2B5EF4-FFF2-40B4-BE49-F238E27FC236}">
                <a16:creationId xmlns:a16="http://schemas.microsoft.com/office/drawing/2014/main" id="{877F755F-B6E7-8B1C-DF84-89BB1C484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93" y="4164762"/>
            <a:ext cx="2410209" cy="24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 descr="kalıp, desen, düzen, kare, simetri, bakışım, piksel içeren bir resim&#10;&#10;Açıklama otomatik olarak oluşturuldu">
            <a:extLst>
              <a:ext uri="{FF2B5EF4-FFF2-40B4-BE49-F238E27FC236}">
                <a16:creationId xmlns:a16="http://schemas.microsoft.com/office/drawing/2014/main" id="{02240639-9CC3-FB9F-C71D-83482A634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98" y="1328106"/>
            <a:ext cx="1322864" cy="135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76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31279-07C2-D1E9-23EB-FF6A9773F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48AFD7-97C2-D49E-F5D4-8DF8CDDF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 err="1"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 Yazma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CD1824-17D0-7D22-C57C-6FD28118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2400" b="1" i="0" u="none" strike="noStrike" dirty="0" err="1">
                <a:solidFill>
                  <a:srgbClr val="000000"/>
                </a:solidFill>
                <a:effectLst/>
              </a:rPr>
              <a:t>Prompt</a:t>
            </a:r>
            <a:r>
              <a:rPr lang="tr-TR" sz="2400" b="1" i="0" u="none" strike="noStrike" dirty="0">
                <a:solidFill>
                  <a:srgbClr val="000000"/>
                </a:solidFill>
                <a:effectLst/>
              </a:rPr>
              <a:t> Nedir?</a:t>
            </a:r>
            <a:endParaRPr lang="tr-TR" sz="24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 err="1">
                <a:solidFill>
                  <a:srgbClr val="000000"/>
                </a:solidFill>
                <a:effectLst/>
              </a:rPr>
              <a:t>Prompt</a:t>
            </a: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, bir yapay zeka modeline verilen talimatlardır.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Doğru ve etkili bir </a:t>
            </a:r>
            <a:r>
              <a:rPr lang="tr-TR" sz="2000" b="0" i="0" u="none" strike="noStrike" dirty="0" err="1">
                <a:solidFill>
                  <a:srgbClr val="000000"/>
                </a:solidFill>
                <a:effectLst/>
              </a:rPr>
              <a:t>prompt</a:t>
            </a: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, yapay zeka araçlarından istenilen çıktıyı almak için kritik öneme sahiptir.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D16E2DE-43EE-3AF5-77A3-86CE38AFB4F4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Etkili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Yazma Teknikleri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What is a Prompt | Its definition and importance for AI">
            <a:extLst>
              <a:ext uri="{FF2B5EF4-FFF2-40B4-BE49-F238E27FC236}">
                <a16:creationId xmlns:a16="http://schemas.microsoft.com/office/drawing/2014/main" id="{9A1FAE69-2F37-DAED-38B1-E684BA3A3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10374" r="1182" b="15640"/>
          <a:stretch/>
        </p:blipFill>
        <p:spPr bwMode="auto">
          <a:xfrm>
            <a:off x="7008582" y="4738073"/>
            <a:ext cx="2486469" cy="191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594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8991B-4439-104C-97CA-F1765521D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B284FA-4F47-4E3E-EC6D-F80CEB32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Etkili </a:t>
            </a:r>
            <a:r>
              <a:rPr lang="tr-TR" sz="2700" dirty="0" err="1"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 Yazma İpuçları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15B824-C275-355F-7D2B-C1719F0D5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000000"/>
                </a:solidFill>
                <a:effectLst/>
              </a:rPr>
              <a:t>Açık ve net ifadeler kullanın.</a:t>
            </a:r>
            <a:endParaRPr lang="tr-TR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000000"/>
                </a:solidFill>
                <a:effectLst/>
              </a:rPr>
              <a:t>Zayıf: </a:t>
            </a:r>
            <a:r>
              <a:rPr lang="tr-TR" b="0" i="1" u="none" strike="noStrike" dirty="0">
                <a:solidFill>
                  <a:srgbClr val="000000"/>
                </a:solidFill>
                <a:effectLst/>
              </a:rPr>
              <a:t>"Bilimsel araştırmalarda yapay zeka etik midir?"</a:t>
            </a:r>
            <a:endParaRPr lang="tr-TR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000000"/>
                </a:solidFill>
                <a:effectLst/>
              </a:rPr>
              <a:t>Güçlü: </a:t>
            </a:r>
            <a:r>
              <a:rPr lang="tr-TR" b="0" i="1" u="none" strike="noStrike" dirty="0">
                <a:solidFill>
                  <a:srgbClr val="000000"/>
                </a:solidFill>
                <a:effectLst/>
              </a:rPr>
              <a:t>"Bilimsel araştırmalarda yapay zekanın etik kullanımı üzerine 5 argüman yaz."</a:t>
            </a:r>
            <a:endParaRPr lang="tr-TR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000000"/>
                </a:solidFill>
                <a:effectLst/>
              </a:rPr>
              <a:t>Talimatları aşamalı verin.</a:t>
            </a:r>
            <a:endParaRPr lang="tr-TR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000000"/>
                </a:solidFill>
                <a:effectLst/>
              </a:rPr>
              <a:t>Örnek: </a:t>
            </a:r>
            <a:r>
              <a:rPr lang="tr-TR" b="0" i="1" u="none" strike="noStrike" dirty="0">
                <a:solidFill>
                  <a:srgbClr val="000000"/>
                </a:solidFill>
                <a:effectLst/>
              </a:rPr>
              <a:t>"İlk önce literatür taramasını özetle, ardından etik sorunları maddeler halinde listele."</a:t>
            </a:r>
            <a:endParaRPr lang="tr-TR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000000"/>
                </a:solidFill>
                <a:effectLst/>
              </a:rPr>
              <a:t>Kapsamı daraltın.</a:t>
            </a:r>
            <a:endParaRPr lang="tr-TR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000000"/>
                </a:solidFill>
                <a:effectLst/>
              </a:rPr>
              <a:t>Geniş: </a:t>
            </a:r>
            <a:r>
              <a:rPr lang="tr-TR" b="0" i="1" u="none" strike="noStrike" dirty="0">
                <a:solidFill>
                  <a:srgbClr val="000000"/>
                </a:solidFill>
                <a:effectLst/>
              </a:rPr>
              <a:t>"Tüm etik sorunları açıklayın."</a:t>
            </a:r>
            <a:endParaRPr lang="tr-TR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000000"/>
                </a:solidFill>
                <a:effectLst/>
              </a:rPr>
              <a:t>Dar: </a:t>
            </a:r>
            <a:r>
              <a:rPr lang="tr-TR" b="0" i="1" u="none" strike="noStrike" dirty="0">
                <a:solidFill>
                  <a:srgbClr val="000000"/>
                </a:solidFill>
                <a:effectLst/>
              </a:rPr>
              <a:t>"Akademik araştırmalarda veri mahremiyeti ile ilgili 3 etik sorunu listele."</a:t>
            </a:r>
            <a:endParaRPr lang="tr-TR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000000"/>
                </a:solidFill>
                <a:effectLst/>
              </a:rPr>
              <a:t>Çıkış formatını belirtin.</a:t>
            </a:r>
            <a:endParaRPr lang="tr-TR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000000"/>
                </a:solidFill>
                <a:effectLst/>
              </a:rPr>
              <a:t>Örnek: </a:t>
            </a:r>
            <a:r>
              <a:rPr lang="tr-TR" b="0" i="1" u="none" strike="noStrike" dirty="0">
                <a:solidFill>
                  <a:srgbClr val="000000"/>
                </a:solidFill>
                <a:effectLst/>
              </a:rPr>
              <a:t>"Sonuçları bir tablo şeklinde sun."</a:t>
            </a:r>
            <a:endParaRPr lang="tr-TR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3B69FE2-FDF8-2FB1-A252-CA2A18F13A9E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Etkili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Yazma Teknikleri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What is a Prompt | Its definition and importance for AI">
            <a:extLst>
              <a:ext uri="{FF2B5EF4-FFF2-40B4-BE49-F238E27FC236}">
                <a16:creationId xmlns:a16="http://schemas.microsoft.com/office/drawing/2014/main" id="{472C65CE-B3F5-671B-9D5B-F505C22F4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10374" r="1182" b="15640"/>
          <a:stretch/>
        </p:blipFill>
        <p:spPr bwMode="auto">
          <a:xfrm>
            <a:off x="7796691" y="5265197"/>
            <a:ext cx="1687602" cy="129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109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9E3C7-C1AF-1084-9838-DA986E9AA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F94472-C5B3-7218-8FB7-78B854159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 err="1"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 Örnekleri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E06059-737C-3DAC-2330-DD7D5228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000000"/>
                </a:solidFill>
                <a:effectLst/>
              </a:rPr>
              <a:t>Analitik Çıktılar İçin:</a:t>
            </a:r>
            <a:endParaRPr lang="tr-TR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1" u="none" strike="noStrike" dirty="0">
                <a:solidFill>
                  <a:srgbClr val="000000"/>
                </a:solidFill>
                <a:effectLst/>
              </a:rPr>
              <a:t>"Son 5 yılda yayımlanan yapay zeka makalelerindeki en yaygın temaları listele.</a:t>
            </a:r>
            <a:r>
              <a:rPr lang="tr-TR" i="1" dirty="0"/>
              <a:t>"</a:t>
            </a:r>
            <a:endParaRPr lang="tr-TR" b="0" i="1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i="1" dirty="0"/>
              <a:t>"2020-2024 arasında veri görselleştirme teknikleri üzerine yayımlanan makalelerden en çok kullanılan yöntemleri sırala."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i="1" dirty="0"/>
              <a:t>"Bir literatür taramasında, veri gizliliğiyle ilgili en sık tartışılan 3 etik sorunu listele."</a:t>
            </a:r>
            <a:endParaRPr lang="tr-TR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000000"/>
                </a:solidFill>
                <a:effectLst/>
              </a:rPr>
              <a:t>Yaratıcı Çıktılar İçin:</a:t>
            </a:r>
            <a:endParaRPr lang="tr-TR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1" u="none" strike="noStrike" dirty="0">
                <a:solidFill>
                  <a:srgbClr val="000000"/>
                </a:solidFill>
                <a:effectLst/>
              </a:rPr>
              <a:t>"Yapay zekanın akademik etik üzerindeki etkisi hakkında yaratıcı bir makale başlığı öner."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i="1" dirty="0"/>
              <a:t>"Yapay zekanın araştırmalarda kullanımı üzerine bir konferans için dikkat çekici bir başlık öner."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i="1" dirty="0"/>
              <a:t>"Bilimsel araştırmalarda yapay zekanın veri analizine etkisini anlatan 3 metafor oluştur."</a:t>
            </a:r>
            <a:endParaRPr lang="tr-TR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3C82232-AD3E-D7E8-508E-6E62FD50C190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Etkili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Yazma Teknikleri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7" name="Picture 2" descr="What is a Prompt | Its definition and importance for AI">
            <a:extLst>
              <a:ext uri="{FF2B5EF4-FFF2-40B4-BE49-F238E27FC236}">
                <a16:creationId xmlns:a16="http://schemas.microsoft.com/office/drawing/2014/main" id="{B9B1E41A-4435-BB3D-5CB7-B7BF79ABB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10374" r="1182" b="15640"/>
          <a:stretch/>
        </p:blipFill>
        <p:spPr bwMode="auto">
          <a:xfrm>
            <a:off x="7810759" y="1278957"/>
            <a:ext cx="1687602" cy="129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71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F5FCF-9FE9-577E-E2D2-B6E43B053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750938-836D-D025-96E2-F5F2742C8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 err="1"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 Örnekleri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EFC23E-42E4-0309-28B8-C19617A64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000000"/>
                </a:solidFill>
                <a:effectLst/>
              </a:rPr>
              <a:t>Özetleme İçin:</a:t>
            </a:r>
            <a:endParaRPr lang="tr-TR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1" u="none" strike="noStrike" dirty="0">
                <a:solidFill>
                  <a:srgbClr val="000000"/>
                </a:solidFill>
                <a:effectLst/>
              </a:rPr>
              <a:t>"Bu 500 kelimelik paragrafı 100 kelimelik bir özete dönüştür. "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i="1" dirty="0"/>
              <a:t>"Bir tez giriş bölümü için, aşağıdaki uzun açıklamayı daha kısa ve net bir şekilde yeniden yaz."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i="1" dirty="0"/>
              <a:t>"Bu makaleden 5 anahtar bulguyu çıkar ve maddeler halinde yaz.</a:t>
            </a:r>
            <a:r>
              <a:rPr lang="tr-TR" b="0" i="1" u="none" strike="noStrike" dirty="0">
                <a:solidFill>
                  <a:srgbClr val="000000"/>
                </a:solidFill>
                <a:effectLst/>
              </a:rPr>
              <a:t> "</a:t>
            </a:r>
            <a:endParaRPr lang="tr-TR" i="1" dirty="0"/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000000"/>
                </a:solidFill>
                <a:effectLst/>
              </a:rPr>
              <a:t>Karşılaştırma ve Analiz İçin</a:t>
            </a:r>
          </a:p>
          <a:p>
            <a:pPr lvl="1"/>
            <a:r>
              <a:rPr lang="tr-TR" b="0" i="1" u="none" strike="noStrike" dirty="0">
                <a:solidFill>
                  <a:srgbClr val="000000"/>
                </a:solidFill>
                <a:effectLst/>
              </a:rPr>
              <a:t>"Yapay zekanın sosyal bilimler ve fen bilimlerindeki farklı kullanımlarını karşılaştıran bir paragraf yaz."</a:t>
            </a:r>
            <a:endParaRPr lang="tr-TR" b="0" i="0" u="none" strike="noStrike" dirty="0">
              <a:solidFill>
                <a:srgbClr val="000000"/>
              </a:solidFill>
              <a:effectLst/>
            </a:endParaRPr>
          </a:p>
          <a:p>
            <a:pPr lvl="1"/>
            <a:r>
              <a:rPr lang="tr-TR" b="0" i="1" u="none" strike="noStrike" dirty="0">
                <a:solidFill>
                  <a:srgbClr val="000000"/>
                </a:solidFill>
                <a:effectLst/>
              </a:rPr>
              <a:t>"Nicel ve nitel yöntemlerin yapay zeka ile entegrasyonunda karşılaşılan zorlukları özetle."</a:t>
            </a:r>
            <a:endParaRPr lang="tr-TR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000000"/>
                </a:solidFill>
                <a:effectLst/>
              </a:rPr>
              <a:t>Veri Görselleştirme İçin</a:t>
            </a:r>
          </a:p>
          <a:p>
            <a:pPr lvl="1"/>
            <a:r>
              <a:rPr lang="tr-TR" b="0" i="1" u="none" strike="noStrike" dirty="0">
                <a:solidFill>
                  <a:srgbClr val="000000"/>
                </a:solidFill>
                <a:effectLst/>
              </a:rPr>
              <a:t>"Bir araştırma için veri setinin yıllık değişimini açıklayacak bir grafik türü öner ve neden uygun olduğunu belirt."</a:t>
            </a:r>
            <a:endParaRPr lang="tr-TR" b="0" i="0" u="none" strike="noStrike" dirty="0">
              <a:solidFill>
                <a:srgbClr val="000000"/>
              </a:solidFill>
              <a:effectLst/>
            </a:endParaRPr>
          </a:p>
          <a:p>
            <a:pPr lvl="1"/>
            <a:r>
              <a:rPr lang="tr-TR" b="0" i="1" u="none" strike="noStrike" dirty="0">
                <a:solidFill>
                  <a:srgbClr val="000000"/>
                </a:solidFill>
                <a:effectLst/>
              </a:rPr>
              <a:t>"Bir veri setinin hangi görselleştirme teknikleriyle daha etkili sunulabileceğini listele."</a:t>
            </a:r>
            <a:endParaRPr lang="tr-TR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tr-TR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2BE12B2-DE40-5CB5-8248-98F941E214F9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Etkili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Yazma Teknikleri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What is a Prompt | Its definition and importance for AI">
            <a:extLst>
              <a:ext uri="{FF2B5EF4-FFF2-40B4-BE49-F238E27FC236}">
                <a16:creationId xmlns:a16="http://schemas.microsoft.com/office/drawing/2014/main" id="{D6CC7835-8D66-417A-7CE3-97E9CE217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10374" r="1182" b="15640"/>
          <a:stretch/>
        </p:blipFill>
        <p:spPr bwMode="auto">
          <a:xfrm>
            <a:off x="7810759" y="1278957"/>
            <a:ext cx="1687602" cy="129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294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0759C-47C7-9709-FE67-CA0BBD09D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5FD2AA-C4A4-DAAB-1281-6F45D7972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 err="1"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 Örnekleri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645E6F-2A6B-8F29-7644-1DB571E12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l">
              <a:buNone/>
            </a:pPr>
            <a:endParaRPr lang="tr-TR" sz="1100" b="0" i="0" u="none" strike="noStrike" dirty="0">
              <a:solidFill>
                <a:srgbClr val="000000"/>
              </a:solidFill>
              <a:effectLst/>
            </a:endParaRPr>
          </a:p>
          <a:p>
            <a:pPr marL="457200" lvl="1" indent="0">
              <a:buNone/>
            </a:pPr>
            <a:r>
              <a:rPr lang="tr-TR" sz="1100" b="0" i="0" u="none" strike="noStrike" dirty="0">
                <a:solidFill>
                  <a:srgbClr val="000000"/>
                </a:solidFill>
                <a:effectLst/>
              </a:rPr>
              <a:t>"Belirli bir konu hakkında mevcut literatürü özetle. Konu: [Konu Adı]. Anahtar terimler: [Terim1, Terim2]. Özetlerde yıl aralığını [Yıl1-Yıl2] arasında tut ve yalnızca akademik makalelere odaklan."</a:t>
            </a:r>
          </a:p>
          <a:p>
            <a:pPr marL="457200" lvl="1" indent="0">
              <a:buNone/>
            </a:pPr>
            <a:endParaRPr lang="tr-TR" sz="1100" b="0" i="0" u="none" strike="noStrike" dirty="0">
              <a:solidFill>
                <a:srgbClr val="000000"/>
              </a:solidFill>
              <a:effectLst/>
            </a:endParaRPr>
          </a:p>
          <a:p>
            <a:pPr marL="457200" lvl="1" indent="0" algn="l">
              <a:buNone/>
            </a:pPr>
            <a:r>
              <a:rPr lang="tr-TR" sz="1100" b="0" i="0" u="none" strike="noStrike" dirty="0">
                <a:solidFill>
                  <a:srgbClr val="000000"/>
                </a:solidFill>
                <a:effectLst/>
              </a:rPr>
              <a:t>"Belirtilen bir konu alanında açık ve araştırılabilir bir problem tanımla. Alan: [Araştırma Alanı]. Problemin akademik literatürdeki boşluklara veya çözülmesi gereken pratik bir ihtiyaca dayalı olmasına dikkat et."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tr-TR" sz="1100" b="0" i="0" u="none" strike="noStrike" dirty="0">
              <a:solidFill>
                <a:srgbClr val="000000"/>
              </a:solidFill>
              <a:effectLst/>
            </a:endParaRPr>
          </a:p>
          <a:p>
            <a:pPr marL="457200" lvl="1" indent="0" algn="l">
              <a:buNone/>
            </a:pPr>
            <a:r>
              <a:rPr lang="tr-TR" sz="1100" b="0" i="0" u="none" strike="noStrike" dirty="0">
                <a:solidFill>
                  <a:srgbClr val="000000"/>
                </a:solidFill>
                <a:effectLst/>
              </a:rPr>
              <a:t>"Belirtilen araştırma için en uygun yazılım, araç veya yöntem önerilerini sun. Araştırma türü: [Nitel/Nicel/Karma]. Veri analizi, görselleştirme veya kaynak yönetimi için kullanılan popüler araçlardan örnekler ver."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tr-TR" sz="1100" b="0" i="0" u="none" strike="noStrike" dirty="0">
              <a:solidFill>
                <a:srgbClr val="000000"/>
              </a:solidFill>
              <a:effectLst/>
            </a:endParaRPr>
          </a:p>
          <a:p>
            <a:pPr marL="457200" lvl="1" indent="0" algn="l">
              <a:buNone/>
            </a:pPr>
            <a:r>
              <a:rPr lang="tr-TR" sz="1100" b="0" i="0" u="none" strike="noStrike" dirty="0">
                <a:solidFill>
                  <a:srgbClr val="000000"/>
                </a:solidFill>
                <a:effectLst/>
              </a:rPr>
              <a:t>"Belirtilen bir makale için kısa bir özet oluştur. Makale metni: [Makale Metni]. Özet 200 kelimeyi geçmesin ve çalışmanın amacı, yöntemleri, bulguları ve sonuçlarını kapsasın."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tr-TR" sz="1100" b="0" i="0" u="none" strike="noStrike" dirty="0">
              <a:solidFill>
                <a:srgbClr val="000000"/>
              </a:solidFill>
              <a:effectLst/>
            </a:endParaRPr>
          </a:p>
          <a:p>
            <a:pPr marL="457200" lvl="1" indent="0" algn="l">
              <a:buNone/>
            </a:pPr>
            <a:r>
              <a:rPr lang="tr-TR" sz="1100" b="0" i="0" u="none" strike="noStrike" dirty="0">
                <a:solidFill>
                  <a:srgbClr val="000000"/>
                </a:solidFill>
                <a:effectLst/>
              </a:rPr>
              <a:t>"Belirtilen bir alanda akademik literatürdeki boşlukları tespit et ve bu boşluklara yönelik araştırma önerileri geliştir. Alan: [Araştırma Alanı]."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tr-TR" sz="1100" b="0" i="0" u="none" strike="noStrike" dirty="0">
              <a:solidFill>
                <a:srgbClr val="000000"/>
              </a:solidFill>
              <a:effectLst/>
            </a:endParaRPr>
          </a:p>
          <a:p>
            <a:pPr marL="457200" lvl="1" indent="0" algn="l">
              <a:buNone/>
            </a:pPr>
            <a:r>
              <a:rPr lang="tr-TR" sz="1100" b="0" i="0" u="none" strike="noStrike" dirty="0">
                <a:solidFill>
                  <a:srgbClr val="000000"/>
                </a:solidFill>
                <a:effectLst/>
              </a:rPr>
              <a:t>"Belirtilen bir araştırma projesi için etik hususları değerlendir. Araştırma türü: [Araştırma Türü]. Etik kurallar, katılımcı hakları ve veri gizliliği gibi konulara odaklan."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9D770B8-80FB-12F4-3334-9550CA25959F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Etkili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Yazma Teknikleri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6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0CDC0-A46C-7550-D048-E6A2CD985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06C07C-2243-2FB2-130F-955F1A05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Metin Analizi Araçları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71C8C3-0209-B83D-0A07-048EF95EB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2000" b="1" dirty="0"/>
              <a:t>Yapay Zekâ Nedir?</a:t>
            </a:r>
            <a:endParaRPr lang="tr-T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900" dirty="0"/>
              <a:t>Büyük veri setleri üzerinde öğrenme, problem çözme ve karar verme süreçlerini otomatize eden bir teknolojidir.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900" dirty="0"/>
              <a:t>Kullanım Alanları: Tıp, mühendislik, iletişim, eğitim, bilimsel araştırmalar vb.</a:t>
            </a:r>
          </a:p>
          <a:p>
            <a:pPr marL="0" indent="0">
              <a:buNone/>
            </a:pPr>
            <a:r>
              <a:rPr lang="tr-TR" sz="2000" b="1" dirty="0"/>
              <a:t>Dil Modelleri (Language </a:t>
            </a:r>
            <a:r>
              <a:rPr lang="tr-TR" sz="2000" b="1" dirty="0" err="1"/>
              <a:t>Models</a:t>
            </a:r>
            <a:r>
              <a:rPr lang="tr-TR" sz="2000" b="1" dirty="0"/>
              <a:t>) Nedir?</a:t>
            </a:r>
            <a:endParaRPr lang="tr-T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900" dirty="0"/>
              <a:t>Metin verilerini analiz etmek ve üretmek için tasarlanmış yapay zekâ algoritmalarıdır.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900" dirty="0"/>
              <a:t>İşlevler: Yazım önerileri, özet çıkarma, soru-cevap sistemleri.</a:t>
            </a:r>
          </a:p>
          <a:p>
            <a:pPr marL="0" indent="0">
              <a:buNone/>
            </a:pPr>
            <a:r>
              <a:rPr lang="tr-TR" sz="2000" b="1" dirty="0"/>
              <a:t>Bilimsel Araştırmalardaki Potansiyeli:</a:t>
            </a:r>
            <a:endParaRPr lang="tr-T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900" dirty="0"/>
              <a:t>Daha hızlı literatür tarama.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900" dirty="0"/>
              <a:t>Veri analizini otomatize etme.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900" dirty="0"/>
              <a:t>Akademik yazımda destek sağlama.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D906E78-4630-E39F-5A75-4AE09AA54C49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 ve Dil Modelleri Nedir?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70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5EF32-9670-8388-03CE-A56F4BE53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04721D-6CAA-4484-3B5E-3EC6CBE1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 err="1"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 Örnekleri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908DA9-BB71-C3A6-E1A8-9982783FB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l">
              <a:buNone/>
            </a:pPr>
            <a:endParaRPr lang="tr-TR" sz="1100" b="0" i="0" u="none" strike="noStrike" dirty="0">
              <a:solidFill>
                <a:srgbClr val="000000"/>
              </a:solidFill>
              <a:effectLst/>
            </a:endParaRPr>
          </a:p>
          <a:p>
            <a:pPr marL="457200" lvl="1" indent="0" algn="l">
              <a:buNone/>
            </a:pPr>
            <a:r>
              <a:rPr lang="tr-TR" sz="1100" b="0" i="0" u="none" strike="noStrike" dirty="0">
                <a:solidFill>
                  <a:srgbClr val="000000"/>
                </a:solidFill>
                <a:effectLst/>
              </a:rPr>
              <a:t>"Belirtilen alan için yenilikçi ve araştırmaya değer bir araştırma sorusu öner. Alan: [Araştırma Alanı]. Sorunun hem özgün hem de bilimsel olarak araştırılabilir olmasına dikkat et."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tr-TR" sz="1100" b="0" i="0" u="none" strike="noStrike" dirty="0">
              <a:solidFill>
                <a:srgbClr val="000000"/>
              </a:solidFill>
              <a:effectLst/>
            </a:endParaRPr>
          </a:p>
          <a:p>
            <a:pPr marL="457200" lvl="1" indent="0" algn="l">
              <a:buNone/>
            </a:pPr>
            <a:r>
              <a:rPr lang="tr-TR" sz="1100" b="0" i="0" u="none" strike="noStrike" dirty="0">
                <a:solidFill>
                  <a:srgbClr val="000000"/>
                </a:solidFill>
                <a:effectLst/>
              </a:rPr>
              <a:t>"Bir tez için giriş bölümü yaz. Konu: [Tez Konusu]. Bu bölümde çalışmanın amacı, önemi, kapsamı ve temel araştırma soruları açıklansın. Metni akademik bir üslupla yaz."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tr-TR" sz="1100" b="0" i="0" u="none" strike="noStrike" dirty="0">
              <a:solidFill>
                <a:srgbClr val="000000"/>
              </a:solidFill>
              <a:effectLst/>
            </a:endParaRPr>
          </a:p>
          <a:p>
            <a:pPr marL="457200" lvl="1" indent="0" algn="l">
              <a:buNone/>
            </a:pPr>
            <a:r>
              <a:rPr lang="tr-TR" sz="1100" b="0" i="0" u="none" strike="noStrike" dirty="0">
                <a:solidFill>
                  <a:srgbClr val="000000"/>
                </a:solidFill>
                <a:effectLst/>
              </a:rPr>
              <a:t>"Bir araştırma projesi için metodoloji bölümü yaz. Araştırmanın türü: [Nitel/Nicel/Karma]. Kullanılacak veri toplama yöntemleri: [Anket, Görüşme, Deney vb.]. Örneklem büyüklüğü ve seçim yöntemini de açıkla."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tr-TR" sz="1100" b="0" i="0" u="none" strike="noStrike" dirty="0">
              <a:solidFill>
                <a:srgbClr val="000000"/>
              </a:solidFill>
              <a:effectLst/>
            </a:endParaRPr>
          </a:p>
          <a:p>
            <a:pPr marL="457200" lvl="1" indent="0" algn="l">
              <a:buNone/>
            </a:pPr>
            <a:r>
              <a:rPr lang="tr-TR" sz="1100" b="0" i="0" u="none" strike="noStrike" dirty="0">
                <a:solidFill>
                  <a:srgbClr val="000000"/>
                </a:solidFill>
                <a:effectLst/>
              </a:rPr>
              <a:t>"Belirtilen bulgulara dayanarak bir makale için tartışma bölümü yaz. Bulgular: [Bulgularınızı Buraya Yazın]. Tartışmada bulguların mevcut literatürle nasıl örtüştüğüne veya ayrıştığına odaklan ve gelecekteki araştırmalar için öneriler sun."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tr-TR" sz="1100" b="0" i="0" u="none" strike="noStrike" dirty="0">
              <a:solidFill>
                <a:srgbClr val="000000"/>
              </a:solidFill>
              <a:effectLst/>
            </a:endParaRPr>
          </a:p>
          <a:p>
            <a:pPr marL="457200" lvl="1" indent="0" algn="l">
              <a:buNone/>
            </a:pPr>
            <a:r>
              <a:rPr lang="tr-TR" sz="1100" b="0" i="0" u="none" strike="noStrike" dirty="0">
                <a:solidFill>
                  <a:srgbClr val="000000"/>
                </a:solidFill>
                <a:effectLst/>
              </a:rPr>
              <a:t>"Belirtilen kaynaklara dayanarak bir 'Kaynakça' veya 'Referanslar' bölümü oluştur. Kaynaklar: [Kaynak Listesi]. APA/MLA/Chicago gibi standart bir referans formatını kullanarak düzenle."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tr-TR" sz="1100" b="0" i="0" u="none" strike="noStrike" dirty="0">
              <a:solidFill>
                <a:srgbClr val="000000"/>
              </a:solidFill>
              <a:effectLst/>
            </a:endParaRPr>
          </a:p>
          <a:p>
            <a:pPr marL="457200" lvl="1" indent="0" algn="l">
              <a:buNone/>
            </a:pPr>
            <a:r>
              <a:rPr lang="tr-TR" sz="1100" b="0" i="0" u="none" strike="noStrike" dirty="0">
                <a:solidFill>
                  <a:srgbClr val="000000"/>
                </a:solidFill>
                <a:effectLst/>
              </a:rPr>
              <a:t>"Bir akademik metni daha resmi ve akademik bir üslupla yeniden yaz. Metin: [Metni Buraya Yapıştırın]. Dilbilgisi, ton ve akademik uygunluk açısından düzenlemeler yap."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3846C7A-4543-D250-03B2-BFA29E2FF46C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Etkili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Yazma Teknikleri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73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CEDFF-4D12-AFEE-9162-269949BA4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F473CA-29AA-C272-4B94-BAC61CBF4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215045"/>
            <a:ext cx="9906000" cy="182278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tr-T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tr-T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89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12C5C-0D10-6731-0551-941F7BB61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54A0F9-FBB5-C420-95B7-06937C15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Veri Mahremiyeti ve Güvenlik Sorunu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2B78A6-5F4E-21B0-D602-A991810A2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000" dirty="0"/>
              <a:t>Yapay zeka araçları, kişisel veriler ve hassas bilgiler içeren veri setlerini işlerken veri mahremiyeti ihlalleri yaratabilir.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/>
              <a:t>Bir akademik araştırma için kullanılan veri seti, uygun şekilde anonimleştirilmeden yapay zekaya sunulursa, bireylerin kimlikleri açığa çıkabilir.</a:t>
            </a:r>
          </a:p>
          <a:p>
            <a:pPr marL="0" indent="0">
              <a:buNone/>
            </a:pPr>
            <a:r>
              <a:rPr lang="tr-TR" sz="2000" b="1" dirty="0"/>
              <a:t>Tartışma Soruları</a:t>
            </a:r>
          </a:p>
          <a:p>
            <a:pPr lvl="1"/>
            <a:r>
              <a:rPr lang="tr-TR" sz="1800" dirty="0"/>
              <a:t>Bu riski minimize etmek için hangi yöntemler kullanılabilir?</a:t>
            </a:r>
          </a:p>
          <a:p>
            <a:pPr lvl="1"/>
            <a:r>
              <a:rPr lang="tr-TR" sz="1800" dirty="0"/>
              <a:t>Yapay zekanın kullandığı verilerde şeffaflık nasıl sağlanabilir?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1694ADE-0CE4-A12C-FB93-9799B96157ED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 Sorunlar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17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7FF12-F821-EB89-5A20-FA148199A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F2F42A-EE9F-D82E-4945-12BB89AB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Önyargı ve Şeffaflık Sorunu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1F98CB-86B2-7534-D351-589CFB297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000" dirty="0"/>
              <a:t>Yapay zeka, eğitildiği verilerde bulunan önyargıları kopyalayabilir veya güçlendirebilir.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/>
              <a:t>Yapay zeka tarafından yazılan akademik metinlerde belirli bir grup ya da fikrin öne çıkarılması.</a:t>
            </a:r>
          </a:p>
          <a:p>
            <a:pPr marL="0" indent="0">
              <a:buNone/>
            </a:pPr>
            <a:r>
              <a:rPr lang="tr-TR" sz="2000" b="1" dirty="0"/>
              <a:t>Çözüm Yolları:</a:t>
            </a:r>
            <a:endParaRPr lang="tr-T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/>
              <a:t>Verilerin çeşitlendirilmesi.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/>
              <a:t>Yapay zeka çıktılarının insan gözetiminde değerlendirilmesi.</a:t>
            </a:r>
          </a:p>
          <a:p>
            <a:pPr marL="0" indent="0">
              <a:buNone/>
            </a:pPr>
            <a:br>
              <a:rPr lang="tr-TR" dirty="0"/>
            </a:br>
            <a:endParaRPr lang="tr-TR" sz="2000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C8B6C61-A557-7B17-D0CA-556AA921E78C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 Sorunlar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48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7A10F-9E17-5A0A-EB7D-1A8C5F596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F7B51B-926C-C341-9760-04E5EA21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Akademik Bütünlük, Yazarlık ve İntihal Riskleri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EB386A-F88A-9C0B-2A0D-D34A79813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000" dirty="0"/>
              <a:t>Yapay zeka araçları, intihal yapılmış veya özgün olmayan içerikler üretebilir. Araştırmacıların bu içerikleri kullanması, akademik etik kurallarına aykırı olabilir.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/>
              <a:t>Bir makalenin büyük kısmının yapay zeka ile oluşturulup, yazarın katkısının minimal düzeyde olması.</a:t>
            </a:r>
          </a:p>
          <a:p>
            <a:pPr marL="0" indent="0">
              <a:buNone/>
            </a:pPr>
            <a:r>
              <a:rPr lang="tr-TR" sz="2000" b="1" dirty="0"/>
              <a:t>Çözüm Önerileri</a:t>
            </a:r>
          </a:p>
          <a:p>
            <a:pPr lvl="1"/>
            <a:r>
              <a:rPr lang="tr-TR" sz="1800" dirty="0"/>
              <a:t>Yapay zeka katkısının açıkça belirtilmesi.</a:t>
            </a:r>
          </a:p>
          <a:p>
            <a:pPr lvl="1"/>
            <a:r>
              <a:rPr lang="tr-TR" sz="1800" dirty="0"/>
              <a:t>Akademik yazımda yapay zeka kullanımına dair etik yönergelerin oluşturulması (YÖK Bilimsel Araştırma ve Yayın Faaliyetlerinde </a:t>
            </a:r>
          </a:p>
          <a:p>
            <a:pPr marL="457200" lvl="1" indent="0">
              <a:buNone/>
            </a:pPr>
            <a:r>
              <a:rPr lang="tr-TR" sz="1800" dirty="0"/>
              <a:t>   Üretken Yapay Zekâ Kullanımına Dair Etik Rehber)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CD803C3-2AFA-86DF-6375-7FE2678D6FB0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 Sorunlar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8" name="Resim 7" descr="kalıp, desen, düzen, metin, dikiş, kumaş, doku içeren bir resim&#10;&#10;Açıklama otomatik olarak oluşturuldu">
            <a:extLst>
              <a:ext uri="{FF2B5EF4-FFF2-40B4-BE49-F238E27FC236}">
                <a16:creationId xmlns:a16="http://schemas.microsoft.com/office/drawing/2014/main" id="{9F4089F7-4014-8A07-6F89-3742CE086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97" y="4895621"/>
            <a:ext cx="1729014" cy="17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25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568F7-BA5C-5E95-434E-BB4373FEA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B88125-4A78-6094-BF04-F4A8F0C4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Araştırmacıların Rolü ve Sorumlulukları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1FE284-05E9-E891-FE3C-82DB55B80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Yapay zekanın araştırmacılar üzerindeki olumlu etkisi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Daha hızlı analiz ve sonuç alma avantajı.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Yapay zekanın araştırmacılar üzerindeki olumsuz etkisi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Araştırmacıların derinlemesine analitik düşünme rolünün azalması.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/>
              <a:t>Soru:</a:t>
            </a:r>
            <a:r>
              <a:rPr lang="tr-TR" dirty="0"/>
              <a:t> "Araştırmacı, yapay zekanın ürettiği sonuçların doğruluğundan ne ölçüde sorumludur?"</a:t>
            </a:r>
            <a:endParaRPr lang="tr-TR" sz="1800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24A143B-AD38-01D6-9BF5-8352F34E2810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 Sorunlar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1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Metin Analizi Araçları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2000" b="1" i="0" u="none" strike="noStrike" dirty="0" err="1">
                <a:solidFill>
                  <a:srgbClr val="000000"/>
                </a:solidFill>
                <a:effectLst/>
              </a:rPr>
              <a:t>ChatGPT</a:t>
            </a:r>
            <a:r>
              <a:rPr lang="tr-TR" sz="2000" b="1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tr-TR" sz="2000" b="1" i="0" u="none" strike="noStrike" dirty="0" err="1">
                <a:solidFill>
                  <a:srgbClr val="000000"/>
                </a:solidFill>
                <a:effectLst/>
              </a:rPr>
              <a:t>OpenAI</a:t>
            </a:r>
            <a:r>
              <a:rPr lang="tr-TR" sz="2000" b="1" i="0" u="none" strike="noStrike" dirty="0">
                <a:solidFill>
                  <a:srgbClr val="000000"/>
                </a:solidFill>
                <a:effectLst/>
              </a:rPr>
              <a:t>)</a:t>
            </a:r>
            <a:endParaRPr lang="tr-TR" sz="2000" dirty="0">
              <a:solidFill>
                <a:srgbClr val="000000"/>
              </a:solidFill>
              <a:latin typeface="-webkit-standar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Kullanım alanları: Akademik yazım önerileri, özet çıkarma, araştırma soruları oluşturma.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Örnek: </a:t>
            </a:r>
            <a:r>
              <a:rPr lang="tr-TR" sz="2000" b="0" i="1" u="none" strike="noStrike" dirty="0">
                <a:solidFill>
                  <a:srgbClr val="000000"/>
                </a:solidFill>
                <a:effectLst/>
              </a:rPr>
              <a:t>"Yapay zekanın sosyal bilimlerde kullanımı üzerine 3 kısa paragraf oluştur."</a:t>
            </a:r>
            <a:endParaRPr lang="tr-TR" sz="2000" b="0" i="0" u="none" strike="noStrike" dirty="0">
              <a:solidFill>
                <a:srgbClr val="000000"/>
              </a:solidFill>
              <a:effectLst/>
            </a:endParaRP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EBF0F80-8C3D-C360-637F-2F87C7C28506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 Araçları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Using OpenAI-ChatGPT with Drafts - Integration Guides - Drafts Community">
            <a:extLst>
              <a:ext uri="{FF2B5EF4-FFF2-40B4-BE49-F238E27FC236}">
                <a16:creationId xmlns:a16="http://schemas.microsoft.com/office/drawing/2014/main" id="{CC039BAB-1C19-D233-6571-0AFB6A431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60" y="4141694"/>
            <a:ext cx="2816561" cy="195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 descr="kalıp, desen, düzen, kare, piksel, tasarım içeren bir resim&#10;&#10;Açıklama otomatik olarak oluşturuldu">
            <a:extLst>
              <a:ext uri="{FF2B5EF4-FFF2-40B4-BE49-F238E27FC236}">
                <a16:creationId xmlns:a16="http://schemas.microsoft.com/office/drawing/2014/main" id="{8DAB8E69-8370-30C8-EE7A-BE901541E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350" y="1161501"/>
            <a:ext cx="1379971" cy="13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2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1258F-37F6-3A1F-37AD-466CB9D4F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8E853D-D4D3-FF5D-5ED6-21566254E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Metin Analizi Araçları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E2A63B-E7C0-92E8-2DF5-AD220C4DC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2000" b="1" i="0" u="none" strike="noStrike" dirty="0">
                <a:solidFill>
                  <a:srgbClr val="000000"/>
                </a:solidFill>
                <a:effectLst/>
              </a:rPr>
              <a:t>Claude (</a:t>
            </a:r>
            <a:r>
              <a:rPr lang="tr-TR" sz="2000" b="1" i="0" u="none" strike="noStrike" dirty="0" err="1">
                <a:solidFill>
                  <a:srgbClr val="000000"/>
                </a:solidFill>
                <a:effectLst/>
              </a:rPr>
              <a:t>Anthropic</a:t>
            </a:r>
            <a:r>
              <a:rPr lang="tr-TR" sz="2000" b="1" i="0" u="none" strike="noStrike" dirty="0">
                <a:solidFill>
                  <a:srgbClr val="000000"/>
                </a:solidFill>
                <a:effectLst/>
              </a:rPr>
              <a:t>)</a:t>
            </a:r>
            <a:endParaRPr lang="tr-TR" sz="2000" dirty="0">
              <a:solidFill>
                <a:srgbClr val="000000"/>
              </a:solidFill>
              <a:latin typeface="-webkit-standar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Özellikle metin analizlerinde güçlüdür ve daha etik odaklıdır.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Örnek: </a:t>
            </a:r>
            <a:r>
              <a:rPr lang="tr-TR" sz="2000" b="0" i="1" u="none" strike="noStrike" dirty="0">
                <a:solidFill>
                  <a:srgbClr val="000000"/>
                </a:solidFill>
                <a:effectLst/>
              </a:rPr>
              <a:t>"Güncel akademik çalışmaları etik açıdan analiz et."</a:t>
            </a:r>
            <a:endParaRPr lang="tr-TR" sz="2000" b="0" i="0" u="none" strike="noStrike" dirty="0">
              <a:solidFill>
                <a:srgbClr val="000000"/>
              </a:solidFill>
              <a:effectLst/>
            </a:endParaRP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F76283C-F160-4D9B-6CC3-4675133C8650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 Araçları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Anthropic Claude - AI Vendor Risk Profile - Credo AI">
            <a:extLst>
              <a:ext uri="{FF2B5EF4-FFF2-40B4-BE49-F238E27FC236}">
                <a16:creationId xmlns:a16="http://schemas.microsoft.com/office/drawing/2014/main" id="{F18FCCCF-933A-C3FC-9920-E7F7540E8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10" y="3996941"/>
            <a:ext cx="3304652" cy="165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 descr="kalıp, desen, düzen, kare, piksel, tasarım içeren bir resim&#10;&#10;Açıklama otomatik olarak oluşturuldu">
            <a:extLst>
              <a:ext uri="{FF2B5EF4-FFF2-40B4-BE49-F238E27FC236}">
                <a16:creationId xmlns:a16="http://schemas.microsoft.com/office/drawing/2014/main" id="{6B8A92DD-3753-38F4-CF1D-5A48EB542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29" y="1161501"/>
            <a:ext cx="1427267" cy="143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6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CD5F1-D9D9-BF48-B037-AB04839D9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AA549F-B269-CD27-54E2-D4813397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Metin Analizi Araçları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21F2DF-FDFC-12D6-1EAE-A68D20762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2400" b="1" i="0" u="none" strike="noStrike" dirty="0" err="1">
                <a:solidFill>
                  <a:srgbClr val="000000"/>
                </a:solidFill>
                <a:effectLst/>
              </a:rPr>
              <a:t>Lex</a:t>
            </a:r>
            <a:r>
              <a:rPr lang="tr-TR" sz="2400" b="1" i="0" u="none" strike="noStrike" dirty="0">
                <a:solidFill>
                  <a:srgbClr val="000000"/>
                </a:solidFill>
                <a:effectLst/>
              </a:rPr>
              <a:t> (AI </a:t>
            </a:r>
            <a:r>
              <a:rPr lang="tr-TR" sz="2400" b="1" i="0" u="none" strike="noStrike" dirty="0" err="1">
                <a:solidFill>
                  <a:srgbClr val="000000"/>
                </a:solidFill>
                <a:effectLst/>
              </a:rPr>
              <a:t>Writing</a:t>
            </a:r>
            <a:r>
              <a:rPr lang="tr-TR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tr-TR" sz="2400" b="1" i="0" u="none" strike="noStrike" dirty="0" err="1">
                <a:solidFill>
                  <a:srgbClr val="000000"/>
                </a:solidFill>
                <a:effectLst/>
              </a:rPr>
              <a:t>Tool</a:t>
            </a:r>
            <a:r>
              <a:rPr lang="tr-TR" sz="2400" b="1" i="0" u="none" strike="noStrike" dirty="0">
                <a:solidFill>
                  <a:srgbClr val="000000"/>
                </a:solidFill>
                <a:effectLst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Daha kısa ve verimli metin yazımları için.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Örnek: </a:t>
            </a:r>
            <a:r>
              <a:rPr lang="tr-TR" sz="2000" b="0" i="1" u="none" strike="noStrike" dirty="0">
                <a:solidFill>
                  <a:srgbClr val="000000"/>
                </a:solidFill>
                <a:effectLst/>
              </a:rPr>
              <a:t>"Bir akademik makale için giriş cümlesi önerileri sun."</a:t>
            </a:r>
            <a:endParaRPr lang="tr-TR" sz="20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6AA506D-D7E4-1FEE-DE0C-8339BDB4B0F6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 Araçları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Lex.Page: Free Online Writing Tool Which Make Writing Sound Less AI -  BlogSaays">
            <a:extLst>
              <a:ext uri="{FF2B5EF4-FFF2-40B4-BE49-F238E27FC236}">
                <a16:creationId xmlns:a16="http://schemas.microsoft.com/office/drawing/2014/main" id="{BD9BA189-BC38-E410-EBDD-C0FBA0CAA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64" y="4238140"/>
            <a:ext cx="2897398" cy="140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 descr="kalıp, desen, düzen, kare, piksel, tasarım içeren bir resim&#10;&#10;Açıklama otomatik olarak oluşturuldu">
            <a:extLst>
              <a:ext uri="{FF2B5EF4-FFF2-40B4-BE49-F238E27FC236}">
                <a16:creationId xmlns:a16="http://schemas.microsoft.com/office/drawing/2014/main" id="{05387DA9-CF1F-0E33-D268-F338F5611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62" y="1161501"/>
            <a:ext cx="1397386" cy="140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4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96042-FBF0-F89C-B754-D5F1F63B0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900703-9002-AA7F-4545-DB7C88E6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Metin Analizi Araçları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4AC84B-FC87-A9E8-71C2-8A001B3ED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2400" b="1" i="0" u="none" strike="noStrike" dirty="0" err="1">
                <a:solidFill>
                  <a:srgbClr val="000000"/>
                </a:solidFill>
                <a:effectLst/>
              </a:rPr>
              <a:t>NotebookLM</a:t>
            </a:r>
            <a:endParaRPr lang="tr-TR" sz="2400" b="1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i="0" u="none" strike="noStrike" dirty="0">
                <a:solidFill>
                  <a:srgbClr val="000000"/>
                </a:solidFill>
                <a:effectLst/>
              </a:rPr>
              <a:t>Kullanım Alanları: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i="0" u="none" strike="noStrike" dirty="0">
                <a:solidFill>
                  <a:srgbClr val="000000"/>
                </a:solidFill>
                <a:effectLst/>
              </a:rPr>
              <a:t>Araştırma notlarını düzenleme, akademik metinlerde belirli bölümleri özetleme ve kapsamlı içeriklerin hızlı analizini yapma.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i="0" u="none" strike="noStrike" dirty="0">
                <a:solidFill>
                  <a:srgbClr val="000000"/>
                </a:solidFill>
                <a:effectLst/>
              </a:rPr>
              <a:t>Örnek: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i="1" u="none" strike="noStrike" dirty="0">
                <a:solidFill>
                  <a:srgbClr val="000000"/>
                </a:solidFill>
                <a:effectLst/>
              </a:rPr>
              <a:t>"Bu akademik makaledeki temel hipotezleri maddeler halinde listele ve çalışmanın sonucunu özetle</a:t>
            </a:r>
            <a:r>
              <a:rPr lang="tr-TR" sz="2400" i="1" u="none" strike="noStrike" dirty="0">
                <a:solidFill>
                  <a:srgbClr val="000000"/>
                </a:solidFill>
                <a:effectLst/>
              </a:rPr>
              <a:t>."</a:t>
            </a:r>
            <a:endParaRPr lang="tr-TR" sz="240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872E28D-34A0-9969-A3DC-7DF88A73FDC1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 Araçları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NotebookLM Update: AI-powered audio summaries and business pilot launch">
            <a:extLst>
              <a:ext uri="{FF2B5EF4-FFF2-40B4-BE49-F238E27FC236}">
                <a16:creationId xmlns:a16="http://schemas.microsoft.com/office/drawing/2014/main" id="{BD6DD2D6-89AB-65C0-BFAC-BEACCF20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70" y="4144923"/>
            <a:ext cx="3823984" cy="238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 descr="kalıp, desen, düzen, kare, piksel, çapraz bulmaca içeren bir resim&#10;&#10;Açıklama otomatik olarak oluşturuldu">
            <a:extLst>
              <a:ext uri="{FF2B5EF4-FFF2-40B4-BE49-F238E27FC236}">
                <a16:creationId xmlns:a16="http://schemas.microsoft.com/office/drawing/2014/main" id="{68B59ECB-BDFB-D9DF-A19B-58C44683C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3249" y="1169350"/>
            <a:ext cx="1284860" cy="130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3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ED498-118A-08B2-24F5-94B9E4F64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2A5D62-582C-F3B2-BDA3-10B06EA99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Metin Analizi Araçları Kullanılırken Dikkat Edilmesi Gerekenler!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6B583A-4AB7-863E-FC9C-4477648E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2400" b="1" i="0" u="none" strike="noStrike" dirty="0">
                <a:solidFill>
                  <a:srgbClr val="000000"/>
                </a:solidFill>
                <a:effectLst/>
              </a:rPr>
              <a:t>Çıktıların Doğruluğunu Kontrol Edin!</a:t>
            </a:r>
          </a:p>
          <a:p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Yapay zekâ araçları zaman zaman yanlış, eksik veya bağlamdan kopuk bilgiler üretebilir. Özellikle akademik çalışmalarda bu tür hatalar, bilimsel yanlışlıklara neden olabilir.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Üretilen çıktıları güvenilir kaynaklarla karşılaştırarak doğrulayın ve mutlaka bir uzman gözetiminde değerlendirin.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DD1A7DE-9A2A-D3E8-21B5-623D20224C3C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 Araçları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Attention Vector Art, Icons, and Graphics for Free Download">
            <a:extLst>
              <a:ext uri="{FF2B5EF4-FFF2-40B4-BE49-F238E27FC236}">
                <a16:creationId xmlns:a16="http://schemas.microsoft.com/office/drawing/2014/main" id="{DF910BF5-6B63-9370-F9B6-09807DE37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9" y="4504230"/>
            <a:ext cx="1671376" cy="167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67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43A63-89E9-6BDE-0387-6D0872834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B66B5B-F445-C223-05E9-37E52BF8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Metin Analizi Araçları Kullanılırken Dikkat Edilmesi Gerekenler!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254967-22ED-A516-9774-00BEBC7BF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2400" b="1" i="0" u="none" strike="noStrike" dirty="0">
                <a:solidFill>
                  <a:srgbClr val="000000"/>
                </a:solidFill>
                <a:effectLst/>
              </a:rPr>
              <a:t>Kaynakların Güvenilirliğini Sorgulayın!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Yapay zekâ araçları bazen uydurma referanslar veya yanlış kaynaklar gösterebilir. Bu durum, akademik yazımda ciddi sorunlara yol açabilir.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Araç tarafından sunulan kaynakların orijinalliğini kontrol edin ve akademik standartlara uygunluğu doğrulayın.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7DB699E-75C1-C2C2-458B-E94C062E0D5C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 Araçları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Attention Vector Art, Icons, and Graphics for Free Download">
            <a:extLst>
              <a:ext uri="{FF2B5EF4-FFF2-40B4-BE49-F238E27FC236}">
                <a16:creationId xmlns:a16="http://schemas.microsoft.com/office/drawing/2014/main" id="{8102B5A2-D1B9-56D2-943A-3C53CB810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9" y="4504230"/>
            <a:ext cx="1671376" cy="167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5FE68-6F24-39D8-B11A-E9506F5D9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3E5F70-6D91-93CE-3F36-4B20BFDE7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Metin Analizi Araçları Kullanılırken Dikkat Edilmesi Gerekenler!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84A127-E495-B3AC-331D-7D7010DCC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2400" b="1" i="0" u="none" strike="noStrike" dirty="0">
                <a:solidFill>
                  <a:srgbClr val="000000"/>
                </a:solidFill>
                <a:effectLst/>
              </a:rPr>
              <a:t>Etik Kullanıma Özen Gösterin!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Yapay zekâ tarafından üretilen metinler, akademik bütünlük ve etik kurallar açısından tartışmalı olabilir. İntihal veya yazarlık haklarının ihlali riski taşır.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</a:rPr>
              <a:t>Yapay zekâ katkısını açıkça belirtin ve sadece yardımcı araç olarak kullanın; tüm çalışmayı yapay zekaya bırakmayın.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5BD729C-084C-24A4-1C84-3BE365347419}"/>
              </a:ext>
            </a:extLst>
          </p:cNvPr>
          <p:cNvSpPr txBox="1"/>
          <p:nvPr/>
        </p:nvSpPr>
        <p:spPr>
          <a:xfrm>
            <a:off x="2090057" y="89560"/>
            <a:ext cx="7134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Zekânın Araştırmalarda Kullanımı</a:t>
            </a:r>
          </a:p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Yapay Zekâ Araçları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Attention Vector Art, Icons, and Graphics for Free Download">
            <a:extLst>
              <a:ext uri="{FF2B5EF4-FFF2-40B4-BE49-F238E27FC236}">
                <a16:creationId xmlns:a16="http://schemas.microsoft.com/office/drawing/2014/main" id="{27D622D9-5BCB-1BE2-6D43-021DDAAE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9" y="4504230"/>
            <a:ext cx="1671376" cy="167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04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Özel 2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1751</Words>
  <Application>Microsoft Macintosh PowerPoint</Application>
  <PresentationFormat>A4 Kağıt (210x297 mm)</PresentationFormat>
  <Paragraphs>198</Paragraphs>
  <Slides>25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-webkit-standard</vt:lpstr>
      <vt:lpstr>Arial</vt:lpstr>
      <vt:lpstr>Calibri</vt:lpstr>
      <vt:lpstr>Garamond</vt:lpstr>
      <vt:lpstr>Office Teması</vt:lpstr>
      <vt:lpstr>                Bilimsel Araştırmalarda Yapay Zekâ Kullanımı ve Etik  Dr. Öğr. Üyesi Nazmi Ekin VURAL</vt:lpstr>
      <vt:lpstr>Metin Analizi Araçları</vt:lpstr>
      <vt:lpstr>Metin Analizi Araçları</vt:lpstr>
      <vt:lpstr>Metin Analizi Araçları</vt:lpstr>
      <vt:lpstr>Metin Analizi Araçları</vt:lpstr>
      <vt:lpstr>Metin Analizi Araçları</vt:lpstr>
      <vt:lpstr>Metin Analizi Araçları Kullanılırken Dikkat Edilmesi Gerekenler!</vt:lpstr>
      <vt:lpstr>Metin Analizi Araçları Kullanılırken Dikkat Edilmesi Gerekenler!</vt:lpstr>
      <vt:lpstr>Metin Analizi Araçları Kullanılırken Dikkat Edilmesi Gerekenler!</vt:lpstr>
      <vt:lpstr>Metin Analizi Araçları Kullanılırken Dikkat Edilmesi Gerekenler!</vt:lpstr>
      <vt:lpstr>Metin Analizi Araçları Kullanılırken Dikkat Edilmesi Gerekenler!</vt:lpstr>
      <vt:lpstr>Veri Analizi ve Görselleştirme Araçları</vt:lpstr>
      <vt:lpstr>Veri Analizi ve Görselleştirme Araçları</vt:lpstr>
      <vt:lpstr>Veri Analizi ve Görselleştirme Araçları</vt:lpstr>
      <vt:lpstr>Prompt Yazma</vt:lpstr>
      <vt:lpstr>Etkili Prompt Yazma İpuçları</vt:lpstr>
      <vt:lpstr>Prompt Örnekleri</vt:lpstr>
      <vt:lpstr>Prompt Örnekleri</vt:lpstr>
      <vt:lpstr>Prompt Örnekleri</vt:lpstr>
      <vt:lpstr>Prompt Örnekleri</vt:lpstr>
      <vt:lpstr>UYGULAMA</vt:lpstr>
      <vt:lpstr>Veri Mahremiyeti ve Güvenlik Sorunu</vt:lpstr>
      <vt:lpstr>Önyargı ve Şeffaflık Sorunu</vt:lpstr>
      <vt:lpstr>Akademik Bütünlük, Yazarlık ve İntihal Riskleri</vt:lpstr>
      <vt:lpstr>Araştırmacıların Rolü ve Sorumlulukları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Gamze AYDIN</dc:creator>
  <cp:lastModifiedBy>Nazmi Ekin VURAL</cp:lastModifiedBy>
  <cp:revision>18</cp:revision>
  <dcterms:created xsi:type="dcterms:W3CDTF">2019-10-08T08:16:33Z</dcterms:created>
  <dcterms:modified xsi:type="dcterms:W3CDTF">2024-12-05T08:36:00Z</dcterms:modified>
</cp:coreProperties>
</file>