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72" r:id="rId3"/>
    <p:sldId id="257" r:id="rId4"/>
    <p:sldId id="258" r:id="rId5"/>
    <p:sldId id="259" r:id="rId6"/>
    <p:sldId id="260" r:id="rId7"/>
    <p:sldId id="273" r:id="rId8"/>
    <p:sldId id="321" r:id="rId9"/>
    <p:sldId id="322" r:id="rId10"/>
    <p:sldId id="261" r:id="rId11"/>
    <p:sldId id="271" r:id="rId12"/>
    <p:sldId id="262" r:id="rId13"/>
    <p:sldId id="263" r:id="rId14"/>
    <p:sldId id="264" r:id="rId15"/>
    <p:sldId id="265" r:id="rId16"/>
    <p:sldId id="266" r:id="rId17"/>
    <p:sldId id="268" r:id="rId18"/>
    <p:sldId id="269" r:id="rId19"/>
    <p:sldId id="275" r:id="rId20"/>
    <p:sldId id="309" r:id="rId21"/>
    <p:sldId id="270" r:id="rId22"/>
    <p:sldId id="274"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6" r:id="rId51"/>
    <p:sldId id="308" r:id="rId52"/>
    <p:sldId id="303" r:id="rId53"/>
    <p:sldId id="304" r:id="rId54"/>
    <p:sldId id="305" r:id="rId5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495" autoAdjust="0"/>
  </p:normalViewPr>
  <p:slideViewPr>
    <p:cSldViewPr>
      <p:cViewPr varScale="1">
        <p:scale>
          <a:sx n="110" d="100"/>
          <a:sy n="110" d="100"/>
        </p:scale>
        <p:origin x="1266"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04D637FF-B7B3-4322-8DCB-07ADB3A0E398}" type="datetimeFigureOut">
              <a:rPr lang="tr-TR" smtClean="0"/>
              <a:t>31.08.2026</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7CD575D7-40BF-4BF3-AC94-74D6AAEE4027}"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04D637FF-B7B3-4322-8DCB-07ADB3A0E398}" type="datetimeFigureOut">
              <a:rPr lang="tr-TR" smtClean="0"/>
              <a:t>31.08.2026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CD575D7-40BF-4BF3-AC94-74D6AAEE402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04D637FF-B7B3-4322-8DCB-07ADB3A0E398}" type="datetimeFigureOut">
              <a:rPr lang="tr-TR" smtClean="0"/>
              <a:t>31.08.2026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CD575D7-40BF-4BF3-AC94-74D6AAEE402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04D637FF-B7B3-4322-8DCB-07ADB3A0E398}" type="datetimeFigureOut">
              <a:rPr lang="tr-TR" smtClean="0"/>
              <a:t>31.08.2026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CD575D7-40BF-4BF3-AC94-74D6AAEE402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04D637FF-B7B3-4322-8DCB-07ADB3A0E398}" type="datetimeFigureOut">
              <a:rPr lang="tr-TR" smtClean="0"/>
              <a:t>31.08.2026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CD575D7-40BF-4BF3-AC94-74D6AAEE4027}"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04D637FF-B7B3-4322-8DCB-07ADB3A0E398}" type="datetimeFigureOut">
              <a:rPr lang="tr-TR" smtClean="0"/>
              <a:t>31.08.2026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CD575D7-40BF-4BF3-AC94-74D6AAEE402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04D637FF-B7B3-4322-8DCB-07ADB3A0E398}" type="datetimeFigureOut">
              <a:rPr lang="tr-TR" smtClean="0"/>
              <a:t>31.08.2026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CD575D7-40BF-4BF3-AC94-74D6AAEE402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04D637FF-B7B3-4322-8DCB-07ADB3A0E398}" type="datetimeFigureOut">
              <a:rPr lang="tr-TR" smtClean="0"/>
              <a:t>31.08.2026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CD575D7-40BF-4BF3-AC94-74D6AAEE402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D637FF-B7B3-4322-8DCB-07ADB3A0E398}" type="datetimeFigureOut">
              <a:rPr lang="tr-TR" smtClean="0"/>
              <a:t>31.08.2026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CD575D7-40BF-4BF3-AC94-74D6AAEE402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04D637FF-B7B3-4322-8DCB-07ADB3A0E398}" type="datetimeFigureOut">
              <a:rPr lang="tr-TR" smtClean="0"/>
              <a:t>31.08.2026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CD575D7-40BF-4BF3-AC94-74D6AAEE402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04D637FF-B7B3-4322-8DCB-07ADB3A0E398}" type="datetimeFigureOut">
              <a:rPr lang="tr-TR" smtClean="0"/>
              <a:t>31.08.2026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7CD575D7-40BF-4BF3-AC94-74D6AAEE4027}"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4D637FF-B7B3-4322-8DCB-07ADB3A0E398}" type="datetimeFigureOut">
              <a:rPr lang="tr-TR" smtClean="0"/>
              <a:t>31.08.2026</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CD575D7-40BF-4BF3-AC94-74D6AAEE4027}"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idari.mali@bozok.edu.tr"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11000">
              <a:srgbClr val="85C2FF"/>
            </a:gs>
            <a:gs pos="0">
              <a:srgbClr val="C4D6EB"/>
            </a:gs>
            <a:gs pos="0">
              <a:srgbClr val="FFEBFA"/>
            </a:gs>
          </a:gsLst>
          <a:lin ang="2700000" scaled="0"/>
          <a:tileRect/>
        </a:gra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539552" y="2580953"/>
            <a:ext cx="7851648" cy="3124746"/>
          </a:xfrm>
        </p:spPr>
        <p:txBody>
          <a:bodyPr>
            <a:noAutofit/>
          </a:bodyPr>
          <a:lstStyle/>
          <a:p>
            <a:pPr algn="ctr"/>
            <a:r>
              <a:rPr lang="tr-TR" sz="4400" b="1" dirty="0" smtClean="0">
                <a:solidFill>
                  <a:schemeClr val="bg1"/>
                </a:solidFill>
                <a:latin typeface="Comic Sans MS" pitchFamily="66" charset="0"/>
              </a:rPr>
              <a:t>4734 SAYILI KAMU İHALE KANUNU MADDE 22 DOĞRUDAN TEMİN</a:t>
            </a:r>
            <a:br>
              <a:rPr lang="tr-TR" sz="4400" b="1" dirty="0" smtClean="0">
                <a:solidFill>
                  <a:schemeClr val="bg1"/>
                </a:solidFill>
                <a:latin typeface="Comic Sans MS" pitchFamily="66" charset="0"/>
              </a:rPr>
            </a:br>
            <a:r>
              <a:rPr lang="tr-TR" sz="4400" b="1" dirty="0" smtClean="0">
                <a:solidFill>
                  <a:schemeClr val="bg1"/>
                </a:solidFill>
                <a:latin typeface="Comic Sans MS" pitchFamily="66" charset="0"/>
              </a:rPr>
              <a:t/>
            </a:r>
            <a:br>
              <a:rPr lang="tr-TR" sz="4400" b="1" dirty="0" smtClean="0">
                <a:solidFill>
                  <a:schemeClr val="bg1"/>
                </a:solidFill>
                <a:latin typeface="Comic Sans MS" pitchFamily="66" charset="0"/>
              </a:rPr>
            </a:br>
            <a:r>
              <a:rPr lang="tr-TR" sz="4400" b="1" dirty="0" smtClean="0">
                <a:solidFill>
                  <a:schemeClr val="bg1"/>
                </a:solidFill>
                <a:latin typeface="Comic Sans MS" pitchFamily="66" charset="0"/>
              </a:rPr>
              <a:t>2026</a:t>
            </a:r>
            <a:endParaRPr lang="tr-TR" sz="4400" b="1" dirty="0">
              <a:solidFill>
                <a:schemeClr val="bg1"/>
              </a:solidFill>
              <a:latin typeface="Comic Sans MS" pitchFamily="66" charset="0"/>
            </a:endParaRP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424377"/>
            <a:ext cx="1512168" cy="1511649"/>
          </a:xfrm>
          <a:prstGeom prst="rect">
            <a:avLst/>
          </a:prstGeom>
        </p:spPr>
      </p:pic>
      <p:sp>
        <p:nvSpPr>
          <p:cNvPr id="6" name="Dikdörtgen 5"/>
          <p:cNvSpPr/>
          <p:nvPr/>
        </p:nvSpPr>
        <p:spPr>
          <a:xfrm>
            <a:off x="1756957" y="764705"/>
            <a:ext cx="7135523"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2000" b="1" cap="none" spc="0" dirty="0">
                <a:ln w="11430"/>
                <a:effectLst>
                  <a:outerShdw blurRad="50800" dist="39000" dir="5460000" algn="tl">
                    <a:srgbClr val="000000">
                      <a:alpha val="38000"/>
                    </a:srgbClr>
                  </a:outerShdw>
                </a:effectLst>
                <a:latin typeface="Comic Sans MS" pitchFamily="66" charset="0"/>
              </a:rPr>
              <a:t>YOZGAT BOZOK ÜNİVERSİTESİ</a:t>
            </a:r>
            <a:br>
              <a:rPr lang="tr-TR" sz="2000" b="1" cap="none" spc="0" dirty="0">
                <a:ln w="11430"/>
                <a:effectLst>
                  <a:outerShdw blurRad="50800" dist="39000" dir="5460000" algn="tl">
                    <a:srgbClr val="000000">
                      <a:alpha val="38000"/>
                    </a:srgbClr>
                  </a:outerShdw>
                </a:effectLst>
                <a:latin typeface="Comic Sans MS" pitchFamily="66" charset="0"/>
              </a:rPr>
            </a:br>
            <a:r>
              <a:rPr lang="tr-TR" sz="2000" b="1" cap="none" spc="0" dirty="0">
                <a:ln w="11430"/>
                <a:effectLst>
                  <a:outerShdw blurRad="50800" dist="39000" dir="5460000" algn="tl">
                    <a:srgbClr val="000000">
                      <a:alpha val="38000"/>
                    </a:srgbClr>
                  </a:outerShdw>
                </a:effectLst>
                <a:latin typeface="Comic Sans MS" pitchFamily="66" charset="0"/>
              </a:rPr>
              <a:t>İDARİ VE MALİ İŞLER DAİRE BAŞKANLIĞI</a:t>
            </a:r>
          </a:p>
        </p:txBody>
      </p:sp>
    </p:spTree>
    <p:extLst>
      <p:ext uri="{BB962C8B-B14F-4D97-AF65-F5344CB8AC3E}">
        <p14:creationId xmlns:p14="http://schemas.microsoft.com/office/powerpoint/2010/main" val="2207097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tr-TR" dirty="0" smtClean="0"/>
              <a:t>22. Madde İş Akış Süreci </a:t>
            </a:r>
            <a:br>
              <a:rPr lang="tr-TR" dirty="0" smtClean="0"/>
            </a:br>
            <a:r>
              <a:rPr lang="tr-TR" sz="3600" dirty="0" smtClean="0"/>
              <a:t>(Kronolojik Sıraya Göre)</a:t>
            </a:r>
            <a:endParaRPr lang="tr-TR" sz="3600" dirty="0"/>
          </a:p>
        </p:txBody>
      </p:sp>
      <p:sp>
        <p:nvSpPr>
          <p:cNvPr id="3" name="İçerik Yer Tutucusu 2"/>
          <p:cNvSpPr>
            <a:spLocks noGrp="1"/>
          </p:cNvSpPr>
          <p:nvPr>
            <p:ph idx="1"/>
          </p:nvPr>
        </p:nvSpPr>
        <p:spPr>
          <a:xfrm>
            <a:off x="457200" y="2060848"/>
            <a:ext cx="8507288" cy="4536504"/>
          </a:xfrm>
        </p:spPr>
        <p:txBody>
          <a:bodyPr>
            <a:normAutofit fontScale="70000" lnSpcReduction="20000"/>
          </a:bodyPr>
          <a:lstStyle/>
          <a:p>
            <a:pPr marL="514350" indent="-514350" algn="just">
              <a:buFont typeface="+mj-lt"/>
              <a:buAutoNum type="arabicPeriod"/>
            </a:pPr>
            <a:r>
              <a:rPr lang="tr-TR" dirty="0" smtClean="0"/>
              <a:t>İhtiyaç (Talep) Listesi Hazırlanması (İhtiyaçlar onay belgesine de yazılabilir.)</a:t>
            </a:r>
          </a:p>
          <a:p>
            <a:pPr marL="514350" indent="-514350" algn="just">
              <a:buFont typeface="+mj-lt"/>
              <a:buAutoNum type="arabicPeriod"/>
            </a:pPr>
            <a:r>
              <a:rPr lang="tr-TR" dirty="0" smtClean="0"/>
              <a:t>İhtiyaç Listesine Göre, Alım Yapılacak Bütçe Tertibi Kontrol Edilir</a:t>
            </a:r>
          </a:p>
          <a:p>
            <a:pPr marL="514350" indent="-514350" algn="just">
              <a:buFont typeface="+mj-lt"/>
              <a:buAutoNum type="arabicPeriod"/>
            </a:pPr>
            <a:r>
              <a:rPr lang="tr-TR" dirty="0" smtClean="0"/>
              <a:t>Yaklaşık Maliyet Hesaplanması (İhtiyaç varsa)</a:t>
            </a:r>
          </a:p>
          <a:p>
            <a:pPr marL="514350" indent="-514350" algn="just">
              <a:buFont typeface="+mj-lt"/>
              <a:buAutoNum type="arabicPeriod"/>
            </a:pPr>
            <a:r>
              <a:rPr lang="tr-TR" dirty="0" smtClean="0"/>
              <a:t>Onay Alınması</a:t>
            </a:r>
          </a:p>
          <a:p>
            <a:pPr marL="514350" indent="-514350" algn="just">
              <a:buFont typeface="+mj-lt"/>
              <a:buAutoNum type="arabicPeriod"/>
            </a:pPr>
            <a:r>
              <a:rPr lang="tr-TR" dirty="0" smtClean="0"/>
              <a:t>Tekliflerin Hazırlanması ve Firmalara Verilmesi </a:t>
            </a:r>
          </a:p>
          <a:p>
            <a:pPr marL="514350" indent="-514350" algn="just">
              <a:buFont typeface="+mj-lt"/>
              <a:buAutoNum type="arabicPeriod"/>
            </a:pPr>
            <a:r>
              <a:rPr lang="tr-TR" dirty="0" smtClean="0"/>
              <a:t>Tekliflere Göre Piyasa Araştırma Tutanağı Hazırlanması (Yüklenici tespiti ve EKAP yasaklılık sorgusu)</a:t>
            </a:r>
          </a:p>
          <a:p>
            <a:pPr marL="514350" indent="-514350" algn="just">
              <a:buFont typeface="+mj-lt"/>
              <a:buAutoNum type="arabicPeriod"/>
            </a:pPr>
            <a:r>
              <a:rPr lang="tr-TR" dirty="0" smtClean="0"/>
              <a:t>Tek Kaynak Tespiti (22 </a:t>
            </a:r>
            <a:r>
              <a:rPr lang="tr-TR" dirty="0" err="1" smtClean="0"/>
              <a:t>a,b,c</a:t>
            </a:r>
            <a:r>
              <a:rPr lang="tr-TR" dirty="0" smtClean="0"/>
              <a:t> için yetki belgesi istenir)</a:t>
            </a:r>
          </a:p>
          <a:p>
            <a:pPr marL="514350" indent="-514350" algn="just">
              <a:buFont typeface="+mj-lt"/>
              <a:buAutoNum type="arabicPeriod"/>
            </a:pPr>
            <a:r>
              <a:rPr lang="tr-TR" dirty="0" smtClean="0"/>
              <a:t>Mallar, fatura, borç durum yazısı, </a:t>
            </a:r>
            <a:r>
              <a:rPr lang="tr-TR" dirty="0" err="1" smtClean="0"/>
              <a:t>iban</a:t>
            </a:r>
            <a:r>
              <a:rPr lang="tr-TR" dirty="0" smtClean="0"/>
              <a:t> dilekçesi firmadan istenir</a:t>
            </a:r>
          </a:p>
          <a:p>
            <a:pPr marL="514350" indent="-514350" algn="just">
              <a:buFont typeface="+mj-lt"/>
              <a:buAutoNum type="arabicPeriod"/>
            </a:pPr>
            <a:r>
              <a:rPr lang="tr-TR" dirty="0" smtClean="0"/>
              <a:t>Muayenenin Yapılması (komisyon şeklinde olabilir)</a:t>
            </a:r>
          </a:p>
          <a:p>
            <a:pPr marL="514350" indent="-514350" algn="just">
              <a:buFont typeface="+mj-lt"/>
              <a:buAutoNum type="arabicPeriod"/>
            </a:pPr>
            <a:r>
              <a:rPr lang="tr-TR" dirty="0" smtClean="0"/>
              <a:t>Taşınır İşlem Fişi Düzenlenmesi (</a:t>
            </a:r>
            <a:r>
              <a:rPr lang="tr-TR" dirty="0" err="1" smtClean="0"/>
              <a:t>Tif</a:t>
            </a:r>
            <a:r>
              <a:rPr lang="tr-TR" dirty="0" smtClean="0"/>
              <a:t> düzenlenmesi gerekmiyorsa, depolanmadığını gösterir tüketim tutanağı düzenlenecektir.)</a:t>
            </a:r>
          </a:p>
          <a:p>
            <a:pPr marL="514350" indent="-514350" algn="just">
              <a:buFont typeface="+mj-lt"/>
              <a:buAutoNum type="arabicPeriod"/>
            </a:pPr>
            <a:r>
              <a:rPr lang="tr-TR" dirty="0" smtClean="0"/>
              <a:t>Ödeme Emri Düzenlenmesi</a:t>
            </a:r>
          </a:p>
          <a:p>
            <a:pPr marL="514350" indent="-514350" algn="just">
              <a:buFont typeface="+mj-lt"/>
              <a:buAutoNum type="arabicPeriod"/>
            </a:pPr>
            <a:r>
              <a:rPr lang="tr-TR" dirty="0" smtClean="0"/>
              <a:t>Evrakların Tutanakla Strateji Geliştirme Daire Başkanlığına Teslim Edilmesi.</a:t>
            </a:r>
            <a:endParaRPr lang="tr-TR" dirty="0"/>
          </a:p>
        </p:txBody>
      </p:sp>
    </p:spTree>
    <p:extLst>
      <p:ext uri="{BB962C8B-B14F-4D97-AF65-F5344CB8AC3E}">
        <p14:creationId xmlns:p14="http://schemas.microsoft.com/office/powerpoint/2010/main" val="601443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700808"/>
            <a:ext cx="8229600" cy="1143000"/>
          </a:xfrm>
        </p:spPr>
        <p:txBody>
          <a:bodyPr>
            <a:normAutofit fontScale="90000"/>
          </a:bodyPr>
          <a:lstStyle/>
          <a:p>
            <a:pPr algn="ctr"/>
            <a:r>
              <a:rPr lang="tr-TR" dirty="0" smtClean="0"/>
              <a:t>BELGE VE FORMLARDAN ÖRNEKLER</a:t>
            </a:r>
            <a:endParaRPr lang="tr-TR" dirty="0"/>
          </a:p>
        </p:txBody>
      </p:sp>
      <p:sp>
        <p:nvSpPr>
          <p:cNvPr id="4" name="Aşağı Ok 3"/>
          <p:cNvSpPr/>
          <p:nvPr/>
        </p:nvSpPr>
        <p:spPr>
          <a:xfrm>
            <a:off x="3923928" y="3645024"/>
            <a:ext cx="1368152" cy="1728192"/>
          </a:xfrm>
          <a:prstGeom prst="down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50977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924712"/>
          </a:xfrm>
        </p:spPr>
        <p:txBody>
          <a:bodyPr/>
          <a:lstStyle/>
          <a:p>
            <a:pPr algn="ctr"/>
            <a:r>
              <a:rPr lang="tr-TR" dirty="0" smtClean="0"/>
              <a:t>İhtiyaç (Talep) Listesi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607008574"/>
              </p:ext>
            </p:extLst>
          </p:nvPr>
        </p:nvGraphicFramePr>
        <p:xfrm>
          <a:off x="1403648" y="2204864"/>
          <a:ext cx="6264696" cy="4400550"/>
        </p:xfrm>
        <a:graphic>
          <a:graphicData uri="http://schemas.openxmlformats.org/drawingml/2006/table">
            <a:tbl>
              <a:tblPr>
                <a:tableStyleId>{5C22544A-7EE6-4342-B048-85BDC9FD1C3A}</a:tableStyleId>
              </a:tblPr>
              <a:tblGrid>
                <a:gridCol w="442958"/>
                <a:gridCol w="4587783"/>
                <a:gridCol w="553698"/>
                <a:gridCol w="680257"/>
              </a:tblGrid>
              <a:tr h="328647">
                <a:tc gridSpan="4">
                  <a:txBody>
                    <a:bodyPr/>
                    <a:lstStyle/>
                    <a:p>
                      <a:pPr algn="ctr" fontAlgn="ctr"/>
                      <a:r>
                        <a:rPr lang="tr-TR" sz="2800" u="none" strike="noStrike" dirty="0">
                          <a:effectLst/>
                        </a:rPr>
                        <a:t>İhtiyaç Listesi</a:t>
                      </a:r>
                      <a:endParaRPr lang="tr-TR" sz="2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r>
              <a:tr h="552127">
                <a:tc>
                  <a:txBody>
                    <a:bodyPr/>
                    <a:lstStyle/>
                    <a:p>
                      <a:pPr algn="ctr" fontAlgn="b"/>
                      <a:r>
                        <a:rPr lang="tr-TR" sz="1800" u="none" strike="noStrike" dirty="0">
                          <a:effectLst/>
                        </a:rPr>
                        <a:t>Sıra</a:t>
                      </a:r>
                      <a:br>
                        <a:rPr lang="tr-TR" sz="1800" u="none" strike="noStrike" dirty="0">
                          <a:effectLst/>
                        </a:rPr>
                      </a:br>
                      <a:r>
                        <a:rPr lang="tr-TR" sz="1800" u="none" strike="noStrike" dirty="0">
                          <a:effectLst/>
                        </a:rPr>
                        <a:t>No</a:t>
                      </a:r>
                      <a:endParaRPr lang="tr-TR"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dirty="0">
                          <a:effectLst/>
                        </a:rPr>
                        <a:t>İşin Cinsi</a:t>
                      </a:r>
                      <a:endParaRPr lang="tr-TR"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ctr"/>
                      <a:r>
                        <a:rPr lang="tr-TR" sz="1800" u="none" strike="noStrike">
                          <a:effectLst/>
                        </a:rPr>
                        <a:t>Miktarı</a:t>
                      </a:r>
                      <a:endParaRPr lang="tr-TR" sz="18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r>
              <a:tr h="262918">
                <a:tc>
                  <a:txBody>
                    <a:bodyPr/>
                    <a:lstStyle/>
                    <a:p>
                      <a:pPr algn="ctr" fontAlgn="ctr"/>
                      <a:r>
                        <a:rPr lang="tr-TR" sz="1800" u="none" strike="noStrike" dirty="0">
                          <a:effectLst/>
                        </a:rPr>
                        <a:t>1</a:t>
                      </a:r>
                      <a:endParaRPr lang="tr-TR"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dirty="0">
                          <a:effectLst/>
                        </a:rPr>
                        <a:t>Silgi </a:t>
                      </a:r>
                      <a:endParaRPr lang="tr-TR"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a:effectLst/>
                        </a:rPr>
                        <a:t>1</a:t>
                      </a:r>
                      <a:endParaRPr lang="tr-TR" sz="18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a:effectLst/>
                        </a:rPr>
                        <a:t>Adet</a:t>
                      </a:r>
                      <a:endParaRPr lang="tr-TR" sz="18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2918">
                <a:tc>
                  <a:txBody>
                    <a:bodyPr/>
                    <a:lstStyle/>
                    <a:p>
                      <a:pPr algn="ctr" fontAlgn="ctr"/>
                      <a:r>
                        <a:rPr lang="tr-TR" sz="1800" u="none" strike="noStrike">
                          <a:effectLst/>
                        </a:rPr>
                        <a:t>2</a:t>
                      </a:r>
                      <a:endParaRPr lang="tr-TR" sz="18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dirty="0">
                          <a:effectLst/>
                        </a:rPr>
                        <a:t>Kalem</a:t>
                      </a:r>
                      <a:endParaRPr lang="tr-TR"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a:effectLst/>
                        </a:rPr>
                        <a:t>2</a:t>
                      </a:r>
                      <a:endParaRPr lang="tr-TR" sz="18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a:effectLst/>
                        </a:rPr>
                        <a:t>Adet</a:t>
                      </a:r>
                      <a:endParaRPr lang="tr-TR" sz="18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2918">
                <a:tc>
                  <a:txBody>
                    <a:bodyPr/>
                    <a:lstStyle/>
                    <a:p>
                      <a:pPr algn="ctr" fontAlgn="ctr"/>
                      <a:r>
                        <a:rPr lang="tr-TR" sz="1800" u="none" strike="noStrike">
                          <a:effectLst/>
                        </a:rPr>
                        <a:t>3</a:t>
                      </a:r>
                      <a:endParaRPr lang="tr-TR" sz="18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dirty="0">
                          <a:effectLst/>
                        </a:rPr>
                        <a:t>Cetvel</a:t>
                      </a:r>
                      <a:endParaRPr lang="tr-TR"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a:effectLst/>
                        </a:rPr>
                        <a:t>3</a:t>
                      </a:r>
                      <a:endParaRPr lang="tr-TR" sz="18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a:effectLst/>
                        </a:rPr>
                        <a:t>Adet</a:t>
                      </a:r>
                      <a:endParaRPr lang="tr-TR" sz="18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2918">
                <a:tc>
                  <a:txBody>
                    <a:bodyPr/>
                    <a:lstStyle/>
                    <a:p>
                      <a:pPr algn="ctr" fontAlgn="ctr"/>
                      <a:r>
                        <a:rPr lang="tr-TR" sz="1800" u="none" strike="noStrike">
                          <a:effectLst/>
                        </a:rPr>
                        <a:t>4</a:t>
                      </a:r>
                      <a:endParaRPr lang="tr-TR" sz="18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dirty="0">
                          <a:effectLst/>
                        </a:rPr>
                        <a:t>Makas</a:t>
                      </a:r>
                      <a:endParaRPr lang="tr-TR"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a:effectLst/>
                        </a:rPr>
                        <a:t>4</a:t>
                      </a:r>
                      <a:endParaRPr lang="tr-TR" sz="18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a:effectLst/>
                        </a:rPr>
                        <a:t>Adet</a:t>
                      </a:r>
                      <a:endParaRPr lang="tr-TR" sz="18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2918">
                <a:tc>
                  <a:txBody>
                    <a:bodyPr/>
                    <a:lstStyle/>
                    <a:p>
                      <a:pPr algn="ctr" fontAlgn="ctr"/>
                      <a:r>
                        <a:rPr lang="tr-TR" sz="1800" u="none" strike="noStrike" dirty="0">
                          <a:effectLst/>
                        </a:rPr>
                        <a:t>5</a:t>
                      </a:r>
                      <a:endParaRPr lang="tr-TR"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dirty="0">
                          <a:effectLst/>
                        </a:rPr>
                        <a:t>Bant</a:t>
                      </a:r>
                      <a:endParaRPr lang="tr-TR"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dirty="0">
                          <a:effectLst/>
                        </a:rPr>
                        <a:t>5</a:t>
                      </a:r>
                      <a:endParaRPr lang="tr-TR"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tr-TR" sz="1800" u="none" strike="noStrike" dirty="0">
                          <a:effectLst/>
                        </a:rPr>
                        <a:t>Adet</a:t>
                      </a:r>
                      <a:endParaRPr lang="tr-TR"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2918">
                <a:tc gridSpan="4">
                  <a:txBody>
                    <a:bodyPr/>
                    <a:lstStyle/>
                    <a:p>
                      <a:pPr algn="l" fontAlgn="b"/>
                      <a:endParaRPr lang="tr-TR" sz="1800" b="0" i="0" u="none" strike="noStrike" dirty="0">
                        <a:solidFill>
                          <a:srgbClr val="000000"/>
                        </a:solidFill>
                        <a:effectLst/>
                        <a:latin typeface="Calibri"/>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endParaRPr lang="tr-TR"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tr-TR"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tr-TR"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2918">
                <a:tc gridSpan="4">
                  <a:txBody>
                    <a:bodyPr/>
                    <a:lstStyle/>
                    <a:p>
                      <a:pPr algn="l" fontAlgn="b"/>
                      <a:endParaRPr lang="tr-TR" sz="1800" b="0" i="0" u="none" strike="noStrike" dirty="0">
                        <a:solidFill>
                          <a:srgbClr val="000000"/>
                        </a:solidFill>
                        <a:effectLst/>
                        <a:latin typeface="Calibri"/>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endParaRPr lang="tr-TR"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tr-TR"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tr-TR"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2918">
                <a:tc gridSpan="4">
                  <a:txBody>
                    <a:bodyPr/>
                    <a:lstStyle/>
                    <a:p>
                      <a:pPr algn="ctr" fontAlgn="ctr"/>
                      <a:r>
                        <a:rPr lang="tr-TR" sz="1800" u="none" strike="noStrike" dirty="0">
                          <a:effectLst/>
                        </a:rPr>
                        <a:t>……../………/………</a:t>
                      </a:r>
                      <a:endParaRPr lang="tr-TR" sz="1800" b="0" i="0" u="none" strike="noStrike" dirty="0">
                        <a:solidFill>
                          <a:srgbClr val="000000"/>
                        </a:solidFill>
                        <a:effectLst/>
                        <a:latin typeface="Calibri"/>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r>
              <a:tr h="262918">
                <a:tc gridSpan="4">
                  <a:txBody>
                    <a:bodyPr/>
                    <a:lstStyle/>
                    <a:p>
                      <a:pPr algn="l" fontAlgn="b"/>
                      <a:endParaRPr lang="tr-TR" sz="1800" b="0" i="0" u="none" strike="noStrike" dirty="0">
                        <a:solidFill>
                          <a:srgbClr val="000000"/>
                        </a:solidFill>
                        <a:effectLst/>
                        <a:latin typeface="Calibri"/>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ctr"/>
                      <a:endParaRPr lang="tr-TR"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tr-TR"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tr-TR"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2918">
                <a:tc gridSpan="4">
                  <a:txBody>
                    <a:bodyPr/>
                    <a:lstStyle/>
                    <a:p>
                      <a:pPr algn="l" fontAlgn="b"/>
                      <a:endParaRPr lang="tr-TR" sz="1800" b="0" i="0" u="none" strike="noStrike" dirty="0">
                        <a:solidFill>
                          <a:srgbClr val="000000"/>
                        </a:solidFill>
                        <a:effectLst/>
                        <a:latin typeface="Calibri"/>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ctr"/>
                      <a:endParaRPr lang="tr-TR" sz="18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tr-TR"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tr-TR"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62918">
                <a:tc gridSpan="4">
                  <a:txBody>
                    <a:bodyPr/>
                    <a:lstStyle/>
                    <a:p>
                      <a:pPr algn="ctr" fontAlgn="ctr"/>
                      <a:r>
                        <a:rPr lang="tr-TR" sz="1800" u="none" strike="noStrike" dirty="0">
                          <a:effectLst/>
                        </a:rPr>
                        <a:t>İmza</a:t>
                      </a:r>
                      <a:endParaRPr lang="tr-TR" sz="1800" b="0" i="0" u="none" strike="noStrike" dirty="0">
                        <a:solidFill>
                          <a:srgbClr val="000000"/>
                        </a:solidFill>
                        <a:effectLst/>
                        <a:latin typeface="Calibri"/>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r>
              <a:tr h="262918">
                <a:tc gridSpan="4">
                  <a:txBody>
                    <a:bodyPr/>
                    <a:lstStyle/>
                    <a:p>
                      <a:pPr algn="ctr" fontAlgn="ctr"/>
                      <a:r>
                        <a:rPr lang="tr-TR" sz="1800" u="none" strike="noStrike" dirty="0">
                          <a:effectLst/>
                        </a:rPr>
                        <a:t>İdare İlgilisi</a:t>
                      </a:r>
                      <a:endParaRPr lang="tr-TR" sz="1800" b="0" i="0" u="none" strike="noStrike" dirty="0">
                        <a:solidFill>
                          <a:srgbClr val="000000"/>
                        </a:solidFill>
                        <a:effectLst/>
                        <a:latin typeface="Calibri"/>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r>
            </a:tbl>
          </a:graphicData>
        </a:graphic>
      </p:graphicFrame>
    </p:spTree>
    <p:extLst>
      <p:ext uri="{BB962C8B-B14F-4D97-AF65-F5344CB8AC3E}">
        <p14:creationId xmlns:p14="http://schemas.microsoft.com/office/powerpoint/2010/main" val="1195338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29647"/>
            <a:ext cx="8229600" cy="1143000"/>
          </a:xfrm>
        </p:spPr>
        <p:txBody>
          <a:bodyPr/>
          <a:lstStyle/>
          <a:p>
            <a:pPr algn="ctr"/>
            <a:r>
              <a:rPr lang="tr-TR" dirty="0" smtClean="0"/>
              <a:t>Yaklaşık Maliyet</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587400507"/>
              </p:ext>
            </p:extLst>
          </p:nvPr>
        </p:nvGraphicFramePr>
        <p:xfrm>
          <a:off x="467544" y="1772816"/>
          <a:ext cx="8229601" cy="4490748"/>
        </p:xfrm>
        <a:graphic>
          <a:graphicData uri="http://schemas.openxmlformats.org/drawingml/2006/table">
            <a:tbl>
              <a:tblPr>
                <a:tableStyleId>{5C22544A-7EE6-4342-B048-85BDC9FD1C3A}</a:tableStyleId>
              </a:tblPr>
              <a:tblGrid>
                <a:gridCol w="1363746"/>
                <a:gridCol w="465670"/>
                <a:gridCol w="365883"/>
                <a:gridCol w="956286"/>
                <a:gridCol w="956286"/>
                <a:gridCol w="956286"/>
                <a:gridCol w="956286"/>
                <a:gridCol w="956286"/>
                <a:gridCol w="532193"/>
                <a:gridCol w="720679"/>
              </a:tblGrid>
              <a:tr h="141602">
                <a:tc>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r" fontAlgn="b"/>
                      <a:endParaRPr lang="tr-TR" sz="900" b="1" i="0" u="none" strike="noStrike">
                        <a:effectLst/>
                        <a:latin typeface="Times New Roman Tur"/>
                      </a:endParaRPr>
                    </a:p>
                  </a:txBody>
                  <a:tcPr marL="8330" marR="8330" marT="8330" marB="0" anchor="b">
                    <a:solidFill>
                      <a:schemeClr val="bg1"/>
                    </a:solidFill>
                  </a:tcPr>
                </a:tc>
              </a:tr>
              <a:tr h="174921">
                <a:tc gridSpan="10">
                  <a:txBody>
                    <a:bodyPr/>
                    <a:lstStyle/>
                    <a:p>
                      <a:pPr algn="ctr" fontAlgn="ctr"/>
                      <a:r>
                        <a:rPr lang="tr-TR" sz="1000" u="none" strike="noStrike" dirty="0">
                          <a:effectLst/>
                        </a:rPr>
                        <a:t>YAKLAŞIK MALİYET HESAP CETVELİ</a:t>
                      </a:r>
                      <a:endParaRPr lang="tr-TR" sz="1000" b="1" i="0" u="none" strike="noStrike" dirty="0">
                        <a:effectLst/>
                        <a:latin typeface="Times New Roman Tur"/>
                      </a:endParaRPr>
                    </a:p>
                  </a:txBody>
                  <a:tcPr marL="8330" marR="8330" marT="8330" marB="0" anchor="ctr">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141602">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r>
              <a:tr h="141602">
                <a:tc>
                  <a:txBody>
                    <a:bodyPr/>
                    <a:lstStyle/>
                    <a:p>
                      <a:pPr algn="l" fontAlgn="b"/>
                      <a:r>
                        <a:rPr lang="tr-TR" sz="900" u="none" strike="noStrike">
                          <a:effectLst/>
                        </a:rPr>
                        <a:t>İDARENİN ADI  : </a:t>
                      </a:r>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c gridSpan="2">
                  <a:txBody>
                    <a:bodyPr/>
                    <a:lstStyle/>
                    <a:p>
                      <a:pPr algn="l" fontAlgn="b"/>
                      <a:endParaRPr lang="tr-TR" sz="900" b="0" i="0" u="none" strike="noStrike" dirty="0">
                        <a:effectLst/>
                        <a:latin typeface="Times New Roman Tur"/>
                      </a:endParaRPr>
                    </a:p>
                  </a:txBody>
                  <a:tcPr marL="8330" marR="8330" marT="8330" marB="0" anchor="b">
                    <a:solidFill>
                      <a:schemeClr val="bg1"/>
                    </a:solidFill>
                  </a:tcPr>
                </a:tc>
                <a:tc hMerge="1">
                  <a:txBody>
                    <a:bodyPr/>
                    <a:lstStyle/>
                    <a:p>
                      <a:endParaRPr lang="tr-TR"/>
                    </a:p>
                  </a:txBody>
                  <a:tcPr/>
                </a:tc>
              </a:tr>
              <a:tr h="141602">
                <a:tc>
                  <a:txBody>
                    <a:bodyPr/>
                    <a:lstStyle/>
                    <a:p>
                      <a:pPr algn="l" fontAlgn="b"/>
                      <a:r>
                        <a:rPr lang="tr-TR" sz="900" u="none" strike="noStrike">
                          <a:effectLst/>
                        </a:rPr>
                        <a:t>İŞİN ADI :</a:t>
                      </a:r>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r>
              <a:tr h="149932">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a:effectLst/>
                        <a:latin typeface="Times New Roman Tur"/>
                      </a:endParaRPr>
                    </a:p>
                  </a:txBody>
                  <a:tcPr marL="8330" marR="8330" marT="8330"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a:effectLst/>
                        <a:latin typeface="Times New Roman Tur"/>
                      </a:endParaRPr>
                    </a:p>
                  </a:txBody>
                  <a:tcPr marL="8330" marR="8330" marT="8330"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a:effectLst/>
                        <a:latin typeface="Times New Roman Tur"/>
                      </a:endParaRPr>
                    </a:p>
                  </a:txBody>
                  <a:tcPr marL="8330" marR="8330" marT="8330"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a:effectLst/>
                        <a:latin typeface="Times New Roman Tur"/>
                      </a:endParaRPr>
                    </a:p>
                  </a:txBody>
                  <a:tcPr marL="8330" marR="8330" marT="8330"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a:effectLst/>
                        <a:latin typeface="Times New Roman Tur"/>
                      </a:endParaRPr>
                    </a:p>
                  </a:txBody>
                  <a:tcPr marL="8330" marR="8330" marT="8330"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a:effectLst/>
                        <a:latin typeface="Times New Roman Tur"/>
                      </a:endParaRPr>
                    </a:p>
                  </a:txBody>
                  <a:tcPr marL="8330" marR="8330" marT="8330"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r>
              <a:tr h="443688">
                <a:tc>
                  <a:txBody>
                    <a:bodyPr/>
                    <a:lstStyle/>
                    <a:p>
                      <a:pPr algn="l" fontAlgn="b"/>
                      <a:endParaRPr lang="tr-TR" sz="900" b="1" i="0" u="none" strike="noStrike">
                        <a:effectLst/>
                        <a:latin typeface="Times New Roman Tur"/>
                      </a:endParaRPr>
                    </a:p>
                  </a:txBody>
                  <a:tcPr marL="8330" marR="8330" marT="833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gridSpan="2">
                  <a:txBody>
                    <a:bodyPr/>
                    <a:lstStyle/>
                    <a:p>
                      <a:pPr algn="ctr" fontAlgn="ctr"/>
                      <a:r>
                        <a:rPr lang="tr-TR" sz="900" u="none" strike="noStrike" dirty="0">
                          <a:effectLst/>
                        </a:rPr>
                        <a:t>FİRMA ADI</a:t>
                      </a:r>
                      <a:br>
                        <a:rPr lang="tr-TR" sz="900" u="none" strike="noStrike" dirty="0">
                          <a:effectLst/>
                        </a:rPr>
                      </a:br>
                      <a:r>
                        <a:rPr lang="tr-TR" sz="900" u="none" strike="noStrike" dirty="0">
                          <a:effectLst/>
                        </a:rPr>
                        <a:t>ADRESİ</a:t>
                      </a:r>
                      <a:endParaRPr lang="tr-TR" sz="900" b="1" i="0" u="none" strike="noStrike" dirty="0">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a:txBody>
                    <a:bodyPr/>
                    <a:lstStyle/>
                    <a:p>
                      <a:pPr algn="l" fontAlgn="b"/>
                      <a:r>
                        <a:rPr lang="tr-TR" sz="700" u="none" strike="noStrike" dirty="0">
                          <a:effectLst/>
                        </a:rPr>
                        <a:t> </a:t>
                      </a:r>
                      <a:endParaRPr lang="tr-TR" sz="700" b="1" i="0" u="none" strike="noStrike" dirty="0">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700" u="none" strike="noStrike" dirty="0">
                          <a:effectLst/>
                        </a:rPr>
                        <a:t> </a:t>
                      </a:r>
                      <a:endParaRPr lang="tr-TR" sz="700" b="1" i="0" u="none" strike="noStrike" dirty="0">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700" u="none" strike="noStrike" dirty="0">
                          <a:effectLst/>
                        </a:rPr>
                        <a:t> </a:t>
                      </a:r>
                      <a:endParaRPr lang="tr-TR" sz="700" b="1" i="0" u="none" strike="noStrike" dirty="0">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700" u="none" strike="noStrike" dirty="0">
                          <a:effectLst/>
                        </a:rPr>
                        <a:t> </a:t>
                      </a:r>
                      <a:endParaRPr lang="tr-TR" sz="700" b="1" i="0" u="none" strike="noStrike" dirty="0">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700" u="none" strike="noStrike" dirty="0">
                          <a:effectLst/>
                        </a:rPr>
                        <a:t> </a:t>
                      </a:r>
                      <a:endParaRPr lang="tr-TR" sz="700" b="1" i="0" u="none" strike="noStrike" dirty="0">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dirty="0">
                          <a:effectLst/>
                        </a:rPr>
                        <a:t> </a:t>
                      </a:r>
                      <a:endParaRPr lang="tr-TR" sz="900" b="1" i="0" u="none" strike="noStrike" dirty="0">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lnB w="12700" cap="flat" cmpd="sng" algn="ctr">
                      <a:solidFill>
                        <a:schemeClr val="tx1"/>
                      </a:solidFill>
                      <a:prstDash val="solid"/>
                      <a:round/>
                      <a:headEnd type="none" w="med" len="med"/>
                      <a:tailEnd type="none" w="med" len="med"/>
                    </a:lnB>
                    <a:solidFill>
                      <a:schemeClr val="bg1"/>
                    </a:solidFill>
                  </a:tcPr>
                </a:tc>
              </a:tr>
              <a:tr h="424807">
                <a:tc>
                  <a:txBody>
                    <a:bodyPr/>
                    <a:lstStyle/>
                    <a:p>
                      <a:pPr algn="ctr" fontAlgn="ctr"/>
                      <a:r>
                        <a:rPr lang="tr-TR" sz="900" u="none" strike="noStrike" dirty="0">
                          <a:effectLst/>
                        </a:rPr>
                        <a:t>Mal / Hizmetin Adı</a:t>
                      </a:r>
                      <a:endParaRPr lang="tr-TR" sz="900" b="1" i="0" u="none" strike="noStrike" dirty="0">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Mal / Hizmetin</a:t>
                      </a:r>
                      <a:br>
                        <a:rPr lang="tr-TR" sz="900" u="none" strike="noStrike">
                          <a:effectLst/>
                        </a:rPr>
                      </a:br>
                      <a:r>
                        <a:rPr lang="tr-TR" sz="900" u="none" strike="noStrike">
                          <a:effectLst/>
                        </a:rPr>
                        <a:t>Miktarı</a:t>
                      </a:r>
                      <a:endParaRPr lang="tr-TR" sz="900" b="1"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Ölçü</a:t>
                      </a:r>
                      <a:br>
                        <a:rPr lang="tr-TR" sz="900" u="none" strike="noStrike" dirty="0">
                          <a:effectLst/>
                        </a:rPr>
                      </a:br>
                      <a:r>
                        <a:rPr lang="tr-TR" sz="900" u="none" strike="noStrike" dirty="0">
                          <a:effectLst/>
                        </a:rPr>
                        <a:t>Birimi</a:t>
                      </a:r>
                      <a:endParaRPr lang="tr-TR" sz="900" b="1" i="0" u="none" strike="noStrike" dirty="0">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Mal/Hizmet                   Birim Fiyat Teklifi</a:t>
                      </a:r>
                      <a:endParaRPr lang="tr-TR" sz="900" b="1" i="0" u="none" strike="noStrike" dirty="0">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Mal/Hizmet               Birim Fiyat Teklifi</a:t>
                      </a:r>
                      <a:endParaRPr lang="tr-TR" sz="900" b="1" i="0" u="none" strike="noStrike" dirty="0">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Mal/Hizmet              Birim Fiyat Teklifi</a:t>
                      </a:r>
                      <a:endParaRPr lang="tr-TR" sz="900" b="1" i="0" u="none" strike="noStrike" dirty="0">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Mal/Hizmet              Birim Fiyat Teklifi</a:t>
                      </a:r>
                      <a:endParaRPr lang="tr-TR" sz="900" b="1" i="0" u="none" strike="noStrike" dirty="0">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Mal/Hizmet             Birim Fiyat Teklifi</a:t>
                      </a:r>
                      <a:endParaRPr lang="tr-TR" sz="900" b="1" i="0" u="none" strike="noStrike" dirty="0">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Ortalama Birim Fiyat</a:t>
                      </a:r>
                      <a:endParaRPr lang="tr-TR" sz="900" b="1" i="0" u="none" strike="noStrike" dirty="0">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Toplam Maliyet Bedeli</a:t>
                      </a:r>
                      <a:endParaRPr lang="tr-TR" sz="900" b="1" i="0" u="none" strike="noStrike" dirty="0">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6591">
                <a:tc>
                  <a:txBody>
                    <a:bodyPr/>
                    <a:lstStyle/>
                    <a:p>
                      <a:pPr algn="ctr" fontAlgn="ctr"/>
                      <a:r>
                        <a:rPr lang="tr-TR" sz="1000" u="none" strike="noStrike" dirty="0">
                          <a:effectLst/>
                        </a:rPr>
                        <a:t> </a:t>
                      </a:r>
                      <a:endParaRPr lang="tr-TR" sz="1000" b="0" i="0" u="none" strike="noStrike" dirty="0">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 </a:t>
                      </a:r>
                      <a:endParaRPr lang="tr-TR" sz="1000" b="0" i="0" u="none" strike="noStrike" dirty="0">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 </a:t>
                      </a:r>
                      <a:endParaRPr lang="tr-TR" sz="900" b="0" i="0" u="none" strike="noStrike" dirty="0">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 </a:t>
                      </a:r>
                      <a:endParaRPr lang="tr-TR" sz="900" b="0" i="0" u="none" strike="noStrike" dirty="0">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 </a:t>
                      </a:r>
                      <a:endParaRPr lang="tr-TR" sz="900" b="0" i="0" u="none" strike="noStrike" dirty="0">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0"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6591">
                <a:tc>
                  <a:txBody>
                    <a:bodyPr/>
                    <a:lstStyle/>
                    <a:p>
                      <a:pPr algn="ctr" fontAlgn="ctr"/>
                      <a:r>
                        <a:rPr lang="tr-TR" sz="1000" u="none" strike="noStrike">
                          <a:effectLst/>
                        </a:rPr>
                        <a:t> </a:t>
                      </a:r>
                      <a:endParaRPr lang="tr-TR" sz="1000" b="0" i="0" u="none" strike="noStrike">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 </a:t>
                      </a:r>
                      <a:endParaRPr lang="tr-TR" sz="1000" b="0" i="0" u="none" strike="noStrike" dirty="0">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 </a:t>
                      </a:r>
                      <a:endParaRPr lang="tr-TR" sz="1000" b="0" i="0" u="none" strike="noStrike" dirty="0">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 </a:t>
                      </a:r>
                      <a:endParaRPr lang="tr-TR" sz="900" b="0" i="0" u="none" strike="noStrike" dirty="0">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 </a:t>
                      </a:r>
                      <a:endParaRPr lang="tr-TR" sz="900" b="0" i="0" u="none" strike="noStrike" dirty="0">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 </a:t>
                      </a:r>
                      <a:endParaRPr lang="tr-TR" sz="900" b="0" i="0" u="none" strike="noStrike" dirty="0">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0"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6591">
                <a:tc>
                  <a:txBody>
                    <a:bodyPr/>
                    <a:lstStyle/>
                    <a:p>
                      <a:pPr algn="ctr" fontAlgn="ctr"/>
                      <a:r>
                        <a:rPr lang="tr-TR" sz="1000" u="none" strike="noStrike">
                          <a:effectLst/>
                        </a:rPr>
                        <a:t> </a:t>
                      </a:r>
                      <a:endParaRPr lang="tr-TR" sz="1000" b="0" i="0" u="none" strike="noStrike">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 </a:t>
                      </a:r>
                      <a:endParaRPr lang="tr-TR" sz="1000" b="0" i="0" u="none" strike="noStrike" dirty="0">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 </a:t>
                      </a:r>
                      <a:endParaRPr lang="tr-TR" sz="900" b="0" i="0" u="none" strike="noStrike" dirty="0">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 </a:t>
                      </a:r>
                      <a:endParaRPr lang="tr-TR" sz="900" b="0" i="0" u="none" strike="noStrike" dirty="0">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1"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6591">
                <a:tc>
                  <a:txBody>
                    <a:bodyPr/>
                    <a:lstStyle/>
                    <a:p>
                      <a:pPr algn="ctr" fontAlgn="ctr"/>
                      <a:r>
                        <a:rPr lang="tr-TR" sz="1000" u="none" strike="noStrike">
                          <a:effectLst/>
                        </a:rPr>
                        <a:t> </a:t>
                      </a:r>
                      <a:endParaRPr lang="tr-TR" sz="1000" b="0" i="0" u="none" strike="noStrike">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 </a:t>
                      </a:r>
                      <a:endParaRPr lang="tr-TR" sz="900" b="0" i="0" u="none" strike="noStrike" dirty="0">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 </a:t>
                      </a:r>
                      <a:endParaRPr lang="tr-TR" sz="900" b="0" i="0" u="none" strike="noStrike" dirty="0">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1"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6591">
                <a:tc>
                  <a:txBody>
                    <a:bodyPr/>
                    <a:lstStyle/>
                    <a:p>
                      <a:pPr algn="ctr" fontAlgn="ctr"/>
                      <a:r>
                        <a:rPr lang="tr-TR" sz="1000" u="none" strike="noStrike">
                          <a:effectLst/>
                        </a:rPr>
                        <a:t> </a:t>
                      </a:r>
                      <a:endParaRPr lang="tr-TR" sz="1000" b="0" i="0" u="none" strike="noStrike">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Calibri"/>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 </a:t>
                      </a:r>
                      <a:endParaRPr lang="tr-TR" sz="900" b="0" i="0" u="none" strike="noStrike" dirty="0">
                        <a:effectLst/>
                        <a:latin typeface="Arial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1"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1602">
                <a:tc>
                  <a:txBody>
                    <a:bodyPr/>
                    <a:lstStyle/>
                    <a:p>
                      <a:pPr algn="l" fontAlgn="b"/>
                      <a:r>
                        <a:rPr lang="tr-TR" sz="900" u="none" strike="noStrike">
                          <a:effectLst/>
                        </a:rPr>
                        <a:t> </a:t>
                      </a:r>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0"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1"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1"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 </a:t>
                      </a:r>
                      <a:endParaRPr lang="tr-TR" sz="900" b="1" i="0" u="none" strike="noStrike" dirty="0">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dirty="0">
                          <a:effectLst/>
                        </a:rPr>
                        <a:t> </a:t>
                      </a:r>
                      <a:endParaRPr lang="tr-TR" sz="900" b="1" i="0" u="none" strike="noStrike" dirty="0">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900" u="none" strike="noStrike">
                          <a:effectLst/>
                        </a:rPr>
                        <a:t> </a:t>
                      </a:r>
                      <a:endParaRPr lang="tr-TR" sz="900" b="0" i="0" u="none" strike="noStrike">
                        <a:effectLst/>
                        <a:latin typeface="Times New Roman Tur"/>
                      </a:endParaRPr>
                    </a:p>
                  </a:txBody>
                  <a:tcPr marL="8330" marR="8330" marT="83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9932">
                <a:tc>
                  <a:txBody>
                    <a:bodyPr/>
                    <a:lstStyle/>
                    <a:p>
                      <a:pPr algn="l" fontAlgn="b"/>
                      <a:r>
                        <a:rPr lang="tr-TR" sz="900" u="none" strike="noStrike">
                          <a:effectLst/>
                        </a:rPr>
                        <a:t> </a:t>
                      </a:r>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0"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dirty="0">
                          <a:effectLst/>
                        </a:rPr>
                        <a:t> </a:t>
                      </a:r>
                      <a:endParaRPr lang="tr-TR" sz="900" b="1" i="0" u="none" strike="noStrike" dirty="0">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0"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900" u="none" strike="noStrike">
                          <a:effectLst/>
                        </a:rPr>
                        <a:t> </a:t>
                      </a:r>
                      <a:endParaRPr lang="tr-TR" sz="900" b="0"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1602">
                <a:tc>
                  <a:txBody>
                    <a:bodyPr/>
                    <a:lstStyle/>
                    <a:p>
                      <a:pPr algn="l" fontAlgn="b"/>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1602">
                <a:tc>
                  <a:txBody>
                    <a:bodyPr/>
                    <a:lstStyle/>
                    <a:p>
                      <a:pPr algn="r" fontAlgn="b"/>
                      <a:endParaRPr lang="tr-TR" sz="900" b="1" i="0" u="none" strike="noStrike" dirty="0">
                        <a:effectLst/>
                        <a:latin typeface="Times New Roman Tur"/>
                      </a:endParaRPr>
                    </a:p>
                  </a:txBody>
                  <a:tcPr marL="8330" marR="8330" marT="8330" marB="0" anchor="b">
                    <a:lnT w="12700" cap="flat" cmpd="sng" algn="ctr">
                      <a:solidFill>
                        <a:schemeClr val="tx1"/>
                      </a:solidFill>
                      <a:prstDash val="solid"/>
                      <a:round/>
                      <a:headEnd type="none" w="med" len="med"/>
                      <a:tailEnd type="none" w="med" len="med"/>
                    </a:lnT>
                    <a:solidFill>
                      <a:schemeClr val="bg1"/>
                    </a:solidFill>
                  </a:tcPr>
                </a:tc>
                <a:tc>
                  <a:txBody>
                    <a:bodyPr/>
                    <a:lstStyle/>
                    <a:p>
                      <a:pPr algn="l" fontAlgn="b"/>
                      <a:endParaRPr lang="tr-TR" sz="900" b="1" i="0" u="none" strike="noStrike">
                        <a:effectLst/>
                        <a:latin typeface="Times New Roman Tur"/>
                      </a:endParaRPr>
                    </a:p>
                  </a:txBody>
                  <a:tcPr marL="8330" marR="8330" marT="8330" marB="0" anchor="b">
                    <a:lnT w="12700" cap="flat" cmpd="sng" algn="ctr">
                      <a:solidFill>
                        <a:schemeClr val="tx1"/>
                      </a:solidFill>
                      <a:prstDash val="solid"/>
                      <a:round/>
                      <a:headEnd type="none" w="med" len="med"/>
                      <a:tailEnd type="none" w="med" len="med"/>
                    </a:lnT>
                    <a:solidFill>
                      <a:schemeClr val="bg1"/>
                    </a:solidFill>
                  </a:tcPr>
                </a:tc>
                <a:tc>
                  <a:txBody>
                    <a:bodyPr/>
                    <a:lstStyle/>
                    <a:p>
                      <a:pPr algn="l" fontAlgn="b"/>
                      <a:endParaRPr lang="tr-TR" sz="900" b="1" i="0" u="none" strike="noStrike">
                        <a:effectLst/>
                        <a:latin typeface="Times New Roman Tur"/>
                      </a:endParaRPr>
                    </a:p>
                  </a:txBody>
                  <a:tcPr marL="8330" marR="8330" marT="8330" marB="0" anchor="b">
                    <a:lnT w="12700" cap="flat" cmpd="sng" algn="ctr">
                      <a:solidFill>
                        <a:schemeClr val="tx1"/>
                      </a:solidFill>
                      <a:prstDash val="solid"/>
                      <a:round/>
                      <a:headEnd type="none" w="med" len="med"/>
                      <a:tailEnd type="none" w="med" len="med"/>
                    </a:lnT>
                    <a:solidFill>
                      <a:schemeClr val="bg1"/>
                    </a:solidFill>
                  </a:tcPr>
                </a:tc>
                <a:tc>
                  <a:txBody>
                    <a:bodyPr/>
                    <a:lstStyle/>
                    <a:p>
                      <a:pPr algn="l" fontAlgn="b"/>
                      <a:endParaRPr lang="tr-TR" sz="900" b="1" i="0" u="none" strike="noStrike">
                        <a:effectLst/>
                        <a:latin typeface="Times New Roman Tur"/>
                      </a:endParaRPr>
                    </a:p>
                  </a:txBody>
                  <a:tcPr marL="8330" marR="8330" marT="8330" marB="0" anchor="b">
                    <a:lnT w="12700" cap="flat" cmpd="sng" algn="ctr">
                      <a:solidFill>
                        <a:schemeClr val="tx1"/>
                      </a:solidFill>
                      <a:prstDash val="solid"/>
                      <a:round/>
                      <a:headEnd type="none" w="med" len="med"/>
                      <a:tailEnd type="none" w="med" len="med"/>
                    </a:lnT>
                    <a:solidFill>
                      <a:schemeClr val="bg1"/>
                    </a:solidFill>
                  </a:tcPr>
                </a:tc>
                <a:tc>
                  <a:txBody>
                    <a:bodyPr/>
                    <a:lstStyle/>
                    <a:p>
                      <a:pPr algn="l" fontAlgn="b"/>
                      <a:endParaRPr lang="tr-TR" sz="900" b="1" i="0" u="none" strike="noStrike">
                        <a:effectLst/>
                        <a:latin typeface="Times New Roman Tur"/>
                      </a:endParaRPr>
                    </a:p>
                  </a:txBody>
                  <a:tcPr marL="8330" marR="8330" marT="8330" marB="0" anchor="b">
                    <a:lnT w="12700" cap="flat" cmpd="sng" algn="ctr">
                      <a:solidFill>
                        <a:schemeClr val="tx1"/>
                      </a:solidFill>
                      <a:prstDash val="solid"/>
                      <a:round/>
                      <a:headEnd type="none" w="med" len="med"/>
                      <a:tailEnd type="none" w="med" len="med"/>
                    </a:lnT>
                    <a:solidFill>
                      <a:schemeClr val="bg1"/>
                    </a:solidFill>
                  </a:tcPr>
                </a:tc>
                <a:tc>
                  <a:txBody>
                    <a:bodyPr/>
                    <a:lstStyle/>
                    <a:p>
                      <a:pPr algn="l" fontAlgn="b"/>
                      <a:endParaRPr lang="tr-TR" sz="900" b="1" i="0" u="none" strike="noStrike">
                        <a:effectLst/>
                        <a:latin typeface="Times New Roman Tur"/>
                      </a:endParaRPr>
                    </a:p>
                  </a:txBody>
                  <a:tcPr marL="8330" marR="8330" marT="8330" marB="0" anchor="b">
                    <a:lnT w="12700" cap="flat" cmpd="sng" algn="ctr">
                      <a:solidFill>
                        <a:schemeClr val="tx1"/>
                      </a:solidFill>
                      <a:prstDash val="solid"/>
                      <a:round/>
                      <a:headEnd type="none" w="med" len="med"/>
                      <a:tailEnd type="none" w="med" len="med"/>
                    </a:lnT>
                    <a:solidFill>
                      <a:schemeClr val="bg1"/>
                    </a:solidFill>
                  </a:tcPr>
                </a:tc>
                <a:tc>
                  <a:txBody>
                    <a:bodyPr/>
                    <a:lstStyle/>
                    <a:p>
                      <a:pPr algn="l" fontAlgn="b"/>
                      <a:endParaRPr lang="tr-TR" sz="900" b="1" i="0" u="none" strike="noStrike">
                        <a:effectLst/>
                        <a:latin typeface="Times New Roman Tur"/>
                      </a:endParaRPr>
                    </a:p>
                  </a:txBody>
                  <a:tcPr marL="8330" marR="8330" marT="8330" marB="0" anchor="b">
                    <a:lnT w="12700" cap="flat" cmpd="sng" algn="ctr">
                      <a:solidFill>
                        <a:schemeClr val="tx1"/>
                      </a:solidFill>
                      <a:prstDash val="solid"/>
                      <a:round/>
                      <a:headEnd type="none" w="med" len="med"/>
                      <a:tailEnd type="none" w="med" len="med"/>
                    </a:lnT>
                    <a:solidFill>
                      <a:schemeClr val="bg1"/>
                    </a:solidFill>
                  </a:tcPr>
                </a:tc>
                <a:tc>
                  <a:txBody>
                    <a:bodyPr/>
                    <a:lstStyle/>
                    <a:p>
                      <a:pPr algn="l" fontAlgn="b"/>
                      <a:endParaRPr lang="tr-TR" sz="900" b="1" i="0" u="none" strike="noStrike">
                        <a:effectLst/>
                        <a:latin typeface="Times New Roman Tur"/>
                      </a:endParaRPr>
                    </a:p>
                  </a:txBody>
                  <a:tcPr marL="8330" marR="8330" marT="833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l" fontAlgn="b"/>
                      <a:r>
                        <a:rPr lang="tr-TR" sz="900" b="0" i="0" u="none" strike="noStrike" dirty="0" smtClean="0">
                          <a:effectLst/>
                          <a:latin typeface="Times New Roman Tur"/>
                        </a:rPr>
                        <a:t>TOPLAM</a:t>
                      </a:r>
                      <a:endParaRPr lang="tr-TR" sz="900" b="0" i="0" u="none" strike="noStrike" dirty="0">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1602">
                <a:tc>
                  <a:txBody>
                    <a:bodyPr/>
                    <a:lstStyle/>
                    <a:p>
                      <a:pPr algn="r" fontAlgn="b"/>
                      <a:endParaRPr lang="tr-TR" sz="900" b="1" i="0" u="none" strike="noStrike" dirty="0">
                        <a:effectLst/>
                        <a:latin typeface="Times New Roman Tur"/>
                      </a:endParaRPr>
                    </a:p>
                  </a:txBody>
                  <a:tcPr marL="8330" marR="8330" marT="8330" marB="0" anchor="b">
                    <a:solidFill>
                      <a:schemeClr val="bg1"/>
                    </a:solidFill>
                  </a:tcPr>
                </a:tc>
                <a:tc gridSpan="3">
                  <a:txBody>
                    <a:bodyPr/>
                    <a:lstStyle/>
                    <a:p>
                      <a:pPr algn="l" fontAlgn="b"/>
                      <a:endParaRPr lang="tr-TR" sz="900" b="1" i="0" u="none" strike="noStrike">
                        <a:effectLst/>
                        <a:latin typeface="Times New Roman Tur"/>
                      </a:endParaRPr>
                    </a:p>
                  </a:txBody>
                  <a:tcPr marL="8330" marR="8330" marT="8330" marB="0" anchor="b">
                    <a:solidFill>
                      <a:schemeClr val="bg1"/>
                    </a:solidFill>
                  </a:tcPr>
                </a:tc>
                <a:tc hMerge="1">
                  <a:txBody>
                    <a:bodyPr/>
                    <a:lstStyle/>
                    <a:p>
                      <a:endParaRPr lang="tr-TR"/>
                    </a:p>
                  </a:txBody>
                  <a:tcPr/>
                </a:tc>
                <a:tc hMerge="1">
                  <a:txBody>
                    <a:bodyPr/>
                    <a:lstStyle/>
                    <a:p>
                      <a:endParaRPr lang="tr-TR"/>
                    </a:p>
                  </a:txBody>
                  <a:tcPr/>
                </a:tc>
                <a:tc>
                  <a:txBody>
                    <a:bodyPr/>
                    <a:lstStyle/>
                    <a:p>
                      <a:pPr algn="r" fontAlgn="b"/>
                      <a:endParaRPr lang="tr-TR" sz="900" b="1" i="0" u="none" strike="noStrike" dirty="0">
                        <a:effectLst/>
                        <a:latin typeface="Times New Roman Tur"/>
                      </a:endParaRPr>
                    </a:p>
                  </a:txBody>
                  <a:tcPr marL="8330" marR="8330" marT="8330" marB="0" anchor="b">
                    <a:solidFill>
                      <a:schemeClr val="bg1"/>
                    </a:solidFill>
                  </a:tcPr>
                </a:tc>
                <a:tc gridSpan="2">
                  <a:txBody>
                    <a:bodyPr/>
                    <a:lstStyle/>
                    <a:p>
                      <a:pPr algn="l" fontAlgn="b"/>
                      <a:endParaRPr lang="tr-TR" sz="900" b="1" i="0" u="none" strike="noStrike">
                        <a:effectLst/>
                        <a:latin typeface="Times New Roman Tur"/>
                      </a:endParaRPr>
                    </a:p>
                  </a:txBody>
                  <a:tcPr marL="8330" marR="8330" marT="8330" marB="0" anchor="b">
                    <a:solidFill>
                      <a:schemeClr val="bg1"/>
                    </a:solidFill>
                  </a:tcPr>
                </a:tc>
                <a:tc hMerge="1">
                  <a:txBody>
                    <a:bodyPr/>
                    <a:lstStyle/>
                    <a:p>
                      <a:endParaRPr lang="tr-TR"/>
                    </a:p>
                  </a:txBody>
                  <a:tcPr/>
                </a:tc>
                <a:tc>
                  <a:txBody>
                    <a:bodyPr/>
                    <a:lstStyle/>
                    <a:p>
                      <a:pPr algn="r" fontAlgn="b"/>
                      <a:endParaRPr lang="tr-TR" sz="900" b="1" i="0" u="none" strike="noStrike">
                        <a:effectLst/>
                        <a:latin typeface="Times New Roman Tur"/>
                      </a:endParaRPr>
                    </a:p>
                  </a:txBody>
                  <a:tcPr marL="8330" marR="8330" marT="8330" marB="0" anchor="b">
                    <a:solidFill>
                      <a:schemeClr val="bg1"/>
                    </a:solidFill>
                  </a:tcPr>
                </a:tc>
                <a:tc gridSpan="2">
                  <a:txBody>
                    <a:bodyPr/>
                    <a:lstStyle/>
                    <a:p>
                      <a:pPr algn="l" fontAlgn="b"/>
                      <a:endParaRPr lang="tr-TR" sz="900" b="1" i="0" u="none" strike="noStrike">
                        <a:effectLst/>
                        <a:latin typeface="Times New Roman Tur"/>
                      </a:endParaRPr>
                    </a:p>
                  </a:txBody>
                  <a:tcPr marL="8330" marR="8330" marT="8330" marB="0" anchor="b">
                    <a:lnT w="12700" cap="flat" cmpd="sng" algn="ctr">
                      <a:solidFill>
                        <a:schemeClr val="tx1"/>
                      </a:solidFill>
                      <a:prstDash val="solid"/>
                      <a:round/>
                      <a:headEnd type="none" w="med" len="med"/>
                      <a:tailEnd type="none" w="med" len="med"/>
                    </a:lnT>
                    <a:solidFill>
                      <a:schemeClr val="bg1"/>
                    </a:solidFill>
                  </a:tcPr>
                </a:tc>
                <a:tc hMerge="1">
                  <a:txBody>
                    <a:bodyPr/>
                    <a:lstStyle/>
                    <a:p>
                      <a:endParaRPr lang="tr-TR"/>
                    </a:p>
                  </a:txBody>
                  <a:tcPr/>
                </a:tc>
              </a:tr>
              <a:tr h="141602">
                <a:tc>
                  <a:txBody>
                    <a:bodyPr/>
                    <a:lstStyle/>
                    <a:p>
                      <a:pPr algn="r" fontAlgn="b"/>
                      <a:endParaRPr lang="tr-TR" sz="900" b="1" i="0" u="none" strike="noStrike" dirty="0">
                        <a:effectLst/>
                        <a:latin typeface="Times New Roman Tur"/>
                      </a:endParaRPr>
                    </a:p>
                  </a:txBody>
                  <a:tcPr marL="8330" marR="8330" marT="8330" marB="0" anchor="b">
                    <a:solidFill>
                      <a:schemeClr val="bg1"/>
                    </a:solidFill>
                  </a:tcPr>
                </a:tc>
                <a:tc gridSpan="3">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c hMerge="1">
                  <a:txBody>
                    <a:bodyPr/>
                    <a:lstStyle/>
                    <a:p>
                      <a:endParaRPr lang="tr-TR"/>
                    </a:p>
                  </a:txBody>
                  <a:tcPr/>
                </a:tc>
                <a:tc hMerge="1">
                  <a:txBody>
                    <a:bodyPr/>
                    <a:lstStyle/>
                    <a:p>
                      <a:endParaRPr lang="tr-TR"/>
                    </a:p>
                  </a:txBody>
                  <a:tcPr/>
                </a:tc>
                <a:tc>
                  <a:txBody>
                    <a:bodyPr/>
                    <a:lstStyle/>
                    <a:p>
                      <a:pPr algn="r" fontAlgn="b"/>
                      <a:r>
                        <a:rPr lang="tr-TR" sz="900" b="1" i="0" u="none" strike="noStrike" dirty="0" smtClean="0">
                          <a:effectLst/>
                          <a:latin typeface="Times New Roman Tur"/>
                        </a:rPr>
                        <a:t>…./…../…......</a:t>
                      </a:r>
                      <a:endParaRPr lang="tr-TR" sz="900" b="1" i="0" u="none" strike="noStrike" dirty="0">
                        <a:effectLst/>
                        <a:latin typeface="Times New Roman Tur"/>
                      </a:endParaRPr>
                    </a:p>
                  </a:txBody>
                  <a:tcPr marL="8330" marR="8330" marT="8330" marB="0" anchor="b">
                    <a:solidFill>
                      <a:schemeClr val="bg1"/>
                    </a:solidFill>
                  </a:tcPr>
                </a:tc>
                <a:tc gridSpan="2">
                  <a:txBody>
                    <a:bodyPr/>
                    <a:lstStyle/>
                    <a:p>
                      <a:pPr algn="l" fontAlgn="b"/>
                      <a:endParaRPr lang="tr-TR" sz="900" b="1" i="0" u="none" strike="noStrike">
                        <a:effectLst/>
                        <a:latin typeface="Times New Roman Tur"/>
                      </a:endParaRPr>
                    </a:p>
                  </a:txBody>
                  <a:tcPr marL="8330" marR="8330" marT="8330" marB="0" anchor="b">
                    <a:solidFill>
                      <a:schemeClr val="bg1"/>
                    </a:solidFill>
                  </a:tcPr>
                </a:tc>
                <a:tc hMerge="1">
                  <a:txBody>
                    <a:bodyPr/>
                    <a:lstStyle/>
                    <a:p>
                      <a:endParaRPr lang="tr-TR"/>
                    </a:p>
                  </a:txBody>
                  <a:tcPr/>
                </a:tc>
                <a:tc>
                  <a:txBody>
                    <a:bodyPr/>
                    <a:lstStyle/>
                    <a:p>
                      <a:pPr algn="r" fontAlgn="b"/>
                      <a:endParaRPr lang="tr-TR" sz="900" b="1" i="0" u="none" strike="noStrike">
                        <a:effectLst/>
                        <a:latin typeface="Times New Roman Tur"/>
                      </a:endParaRPr>
                    </a:p>
                  </a:txBody>
                  <a:tcPr marL="8330" marR="8330" marT="8330" marB="0" anchor="b">
                    <a:solidFill>
                      <a:schemeClr val="bg1"/>
                    </a:solidFill>
                  </a:tcPr>
                </a:tc>
                <a:tc gridSpan="2">
                  <a:txBody>
                    <a:bodyPr/>
                    <a:lstStyle/>
                    <a:p>
                      <a:pPr algn="l" fontAlgn="b"/>
                      <a:endParaRPr lang="tr-TR" sz="900" b="1" i="0" u="none" strike="noStrike">
                        <a:effectLst/>
                        <a:latin typeface="Times New Roman Tur"/>
                      </a:endParaRPr>
                    </a:p>
                  </a:txBody>
                  <a:tcPr marL="8330" marR="8330" marT="8330" marB="0" anchor="b">
                    <a:solidFill>
                      <a:schemeClr val="bg1"/>
                    </a:solidFill>
                  </a:tcPr>
                </a:tc>
                <a:tc hMerge="1">
                  <a:txBody>
                    <a:bodyPr/>
                    <a:lstStyle/>
                    <a:p>
                      <a:endParaRPr lang="tr-TR"/>
                    </a:p>
                  </a:txBody>
                  <a:tcPr/>
                </a:tc>
              </a:tr>
              <a:tr h="141602">
                <a:tc>
                  <a:txBody>
                    <a:bodyPr/>
                    <a:lstStyle/>
                    <a:p>
                      <a:pPr algn="r" fontAlgn="b"/>
                      <a:endParaRPr lang="tr-TR" sz="900" b="1" i="0" u="none" strike="noStrike">
                        <a:effectLst/>
                        <a:latin typeface="Times New Roman Tur"/>
                      </a:endParaRPr>
                    </a:p>
                  </a:txBody>
                  <a:tcPr marL="8330" marR="8330" marT="8330" marB="0" anchor="b">
                    <a:solidFill>
                      <a:schemeClr val="bg1"/>
                    </a:solidFill>
                  </a:tcPr>
                </a:tc>
                <a:tc gridSpan="3">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c hMerge="1">
                  <a:txBody>
                    <a:bodyPr/>
                    <a:lstStyle/>
                    <a:p>
                      <a:endParaRPr lang="tr-TR"/>
                    </a:p>
                  </a:txBody>
                  <a:tcPr/>
                </a:tc>
                <a:tc hMerge="1">
                  <a:txBody>
                    <a:bodyPr/>
                    <a:lstStyle/>
                    <a:p>
                      <a:endParaRPr lang="tr-TR"/>
                    </a:p>
                  </a:txBody>
                  <a:tcPr/>
                </a:tc>
                <a:tc>
                  <a:txBody>
                    <a:bodyPr/>
                    <a:lstStyle/>
                    <a:p>
                      <a:pPr algn="r" fontAlgn="b"/>
                      <a:r>
                        <a:rPr lang="tr-TR" sz="900" b="1" i="0" u="none" strike="noStrike" dirty="0" smtClean="0">
                          <a:effectLst/>
                          <a:latin typeface="Times New Roman Tur"/>
                        </a:rPr>
                        <a:t>İlgili/İlgililer İmza</a:t>
                      </a:r>
                    </a:p>
                  </a:txBody>
                  <a:tcPr marL="8330" marR="8330" marT="8330" marB="0" anchor="b">
                    <a:solidFill>
                      <a:schemeClr val="bg1"/>
                    </a:solidFill>
                  </a:tcPr>
                </a:tc>
                <a:tc gridSpan="2">
                  <a:txBody>
                    <a:bodyPr/>
                    <a:lstStyle/>
                    <a:p>
                      <a:pPr algn="l" fontAlgn="b"/>
                      <a:endParaRPr lang="tr-TR" sz="900" b="1" i="0" u="none" strike="noStrike">
                        <a:effectLst/>
                        <a:latin typeface="Times New Roman Tur"/>
                      </a:endParaRPr>
                    </a:p>
                  </a:txBody>
                  <a:tcPr marL="8330" marR="8330" marT="8330" marB="0" anchor="b">
                    <a:solidFill>
                      <a:schemeClr val="bg1"/>
                    </a:solidFill>
                  </a:tcPr>
                </a:tc>
                <a:tc hMerge="1">
                  <a:txBody>
                    <a:bodyPr/>
                    <a:lstStyle/>
                    <a:p>
                      <a:endParaRPr lang="tr-TR"/>
                    </a:p>
                  </a:txBody>
                  <a:tcPr/>
                </a:tc>
                <a:tc>
                  <a:txBody>
                    <a:bodyPr/>
                    <a:lstStyle/>
                    <a:p>
                      <a:pPr algn="r" fontAlgn="b"/>
                      <a:endParaRPr lang="tr-TR" sz="900" b="1" i="0" u="none" strike="noStrike">
                        <a:effectLst/>
                        <a:latin typeface="Times New Roman Tur"/>
                      </a:endParaRPr>
                    </a:p>
                  </a:txBody>
                  <a:tcPr marL="8330" marR="8330" marT="8330" marB="0" anchor="b">
                    <a:solidFill>
                      <a:schemeClr val="bg1"/>
                    </a:solidFill>
                  </a:tcPr>
                </a:tc>
                <a:tc gridSpan="2">
                  <a:txBody>
                    <a:bodyPr/>
                    <a:lstStyle/>
                    <a:p>
                      <a:pPr algn="l" fontAlgn="b"/>
                      <a:endParaRPr lang="tr-TR" sz="900" b="1" i="0" u="none" strike="noStrike">
                        <a:effectLst/>
                        <a:latin typeface="Times New Roman Tur"/>
                      </a:endParaRPr>
                    </a:p>
                  </a:txBody>
                  <a:tcPr marL="8330" marR="8330" marT="8330" marB="0" anchor="b">
                    <a:solidFill>
                      <a:schemeClr val="bg1"/>
                    </a:solidFill>
                  </a:tcPr>
                </a:tc>
                <a:tc hMerge="1">
                  <a:txBody>
                    <a:bodyPr/>
                    <a:lstStyle/>
                    <a:p>
                      <a:endParaRPr lang="tr-TR"/>
                    </a:p>
                  </a:txBody>
                  <a:tcPr/>
                </a:tc>
              </a:tr>
              <a:tr h="141602">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r>
              <a:tr h="141602">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r>
              <a:tr h="141602">
                <a:tc>
                  <a:txBody>
                    <a:bodyPr/>
                    <a:lstStyle/>
                    <a:p>
                      <a:pPr algn="l" fontAlgn="b"/>
                      <a:endParaRPr lang="tr-TR" sz="900" b="0" i="0" u="none" strike="noStrike" dirty="0">
                        <a:effectLst/>
                        <a:latin typeface="Times New Roman Tur"/>
                      </a:endParaRPr>
                    </a:p>
                  </a:txBody>
                  <a:tcPr marL="8330" marR="8330" marT="8330" marB="0" anchor="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r>
              <a:tr h="141602">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r>
              <a:tr h="141602">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a:effectLst/>
                        <a:latin typeface="Times New Roman Tur"/>
                      </a:endParaRPr>
                    </a:p>
                  </a:txBody>
                  <a:tcPr marL="8330" marR="8330" marT="8330" marB="0" anchor="b">
                    <a:solidFill>
                      <a:schemeClr val="bg1"/>
                    </a:solidFill>
                  </a:tcPr>
                </a:tc>
                <a:tc>
                  <a:txBody>
                    <a:bodyPr/>
                    <a:lstStyle/>
                    <a:p>
                      <a:pPr algn="l" fontAlgn="b"/>
                      <a:endParaRPr lang="tr-TR" sz="900" b="1" i="0" u="none" strike="noStrike" dirty="0">
                        <a:effectLst/>
                        <a:latin typeface="Times New Roman Tur"/>
                      </a:endParaRPr>
                    </a:p>
                  </a:txBody>
                  <a:tcPr marL="8330" marR="8330" marT="8330" marB="0" anchor="b">
                    <a:solidFill>
                      <a:schemeClr val="bg1"/>
                    </a:solidFill>
                  </a:tcPr>
                </a:tc>
              </a:tr>
            </a:tbl>
          </a:graphicData>
        </a:graphic>
      </p:graphicFrame>
    </p:spTree>
    <p:extLst>
      <p:ext uri="{BB962C8B-B14F-4D97-AF65-F5344CB8AC3E}">
        <p14:creationId xmlns:p14="http://schemas.microsoft.com/office/powerpoint/2010/main" val="1983960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76672"/>
            <a:ext cx="8229600" cy="792088"/>
          </a:xfrm>
        </p:spPr>
        <p:txBody>
          <a:bodyPr>
            <a:normAutofit fontScale="90000"/>
          </a:bodyPr>
          <a:lstStyle/>
          <a:p>
            <a:pPr algn="ctr"/>
            <a:r>
              <a:rPr lang="tr-TR" dirty="0" smtClean="0"/>
              <a:t>Onay Belgesi</a:t>
            </a:r>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9" y="1249589"/>
            <a:ext cx="7981610" cy="5387661"/>
          </a:xfrm>
          <a:prstGeom prst="rect">
            <a:avLst/>
          </a:prstGeom>
        </p:spPr>
      </p:pic>
      <p:sp>
        <p:nvSpPr>
          <p:cNvPr id="6" name="Metin kutusu 5"/>
          <p:cNvSpPr txBox="1"/>
          <p:nvPr/>
        </p:nvSpPr>
        <p:spPr>
          <a:xfrm>
            <a:off x="395536" y="5589240"/>
            <a:ext cx="4464496" cy="738664"/>
          </a:xfrm>
          <a:prstGeom prst="rect">
            <a:avLst/>
          </a:prstGeom>
          <a:noFill/>
        </p:spPr>
        <p:txBody>
          <a:bodyPr wrap="square" rtlCol="0">
            <a:spAutoFit/>
          </a:bodyPr>
          <a:lstStyle/>
          <a:p>
            <a:r>
              <a:rPr lang="tr-TR" sz="2400" b="1" dirty="0" err="1">
                <a:solidFill>
                  <a:schemeClr val="accent2"/>
                </a:solidFill>
              </a:rPr>
              <a:t>H</a:t>
            </a:r>
            <a:r>
              <a:rPr lang="tr-TR" sz="2400" b="1" dirty="0" err="1" smtClean="0">
                <a:solidFill>
                  <a:schemeClr val="accent2"/>
                </a:solidFill>
              </a:rPr>
              <a:t>ys</a:t>
            </a:r>
            <a:r>
              <a:rPr lang="tr-TR" sz="2400" b="1" dirty="0" smtClean="0">
                <a:solidFill>
                  <a:schemeClr val="accent2"/>
                </a:solidFill>
              </a:rPr>
              <a:t> </a:t>
            </a:r>
            <a:r>
              <a:rPr lang="tr-TR" sz="2400" b="1" dirty="0">
                <a:solidFill>
                  <a:schemeClr val="accent2"/>
                </a:solidFill>
              </a:rPr>
              <a:t>üzerinden alınmaktadır.</a:t>
            </a:r>
          </a:p>
          <a:p>
            <a:endParaRPr lang="tr-TR" b="1" dirty="0">
              <a:solidFill>
                <a:schemeClr val="accent2"/>
              </a:solidFill>
            </a:endParaRPr>
          </a:p>
        </p:txBody>
      </p:sp>
    </p:spTree>
    <p:extLst>
      <p:ext uri="{BB962C8B-B14F-4D97-AF65-F5344CB8AC3E}">
        <p14:creationId xmlns:p14="http://schemas.microsoft.com/office/powerpoint/2010/main" val="3028536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76672"/>
            <a:ext cx="8229600" cy="792088"/>
          </a:xfrm>
        </p:spPr>
        <p:txBody>
          <a:bodyPr>
            <a:normAutofit fontScale="90000"/>
          </a:bodyPr>
          <a:lstStyle/>
          <a:p>
            <a:pPr algn="ctr"/>
            <a:r>
              <a:rPr lang="tr-TR" dirty="0" smtClean="0"/>
              <a:t>Teklif Mektubu</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579189941"/>
              </p:ext>
            </p:extLst>
          </p:nvPr>
        </p:nvGraphicFramePr>
        <p:xfrm>
          <a:off x="611560" y="1442445"/>
          <a:ext cx="5256585" cy="5217491"/>
        </p:xfrm>
        <a:graphic>
          <a:graphicData uri="http://schemas.openxmlformats.org/drawingml/2006/table">
            <a:tbl>
              <a:tblPr>
                <a:tableStyleId>{5C22544A-7EE6-4342-B048-85BDC9FD1C3A}</a:tableStyleId>
              </a:tblPr>
              <a:tblGrid>
                <a:gridCol w="323948"/>
                <a:gridCol w="2877582"/>
                <a:gridCol w="465677"/>
                <a:gridCol w="415060"/>
                <a:gridCol w="587159"/>
                <a:gridCol w="587159"/>
              </a:tblGrid>
              <a:tr h="133822">
                <a:tc gridSpan="6">
                  <a:txBody>
                    <a:bodyPr/>
                    <a:lstStyle/>
                    <a:p>
                      <a:pPr algn="ctr" fontAlgn="b"/>
                      <a:r>
                        <a:rPr lang="tr-TR" sz="800" u="none" strike="noStrike" dirty="0">
                          <a:effectLst/>
                        </a:rPr>
                        <a:t> YOZGAT BOZOK ÜNİVERSİTESİ</a:t>
                      </a:r>
                      <a:endParaRPr lang="tr-TR" sz="800" b="1" i="0" u="none" strike="noStrike" dirty="0">
                        <a:effectLst/>
                        <a:latin typeface="Times New Roman"/>
                      </a:endParaRPr>
                    </a:p>
                  </a:txBody>
                  <a:tcPr marL="5331" marR="5331" marT="533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133822">
                <a:tc gridSpan="6">
                  <a:txBody>
                    <a:bodyPr/>
                    <a:lstStyle/>
                    <a:p>
                      <a:pPr algn="ctr" fontAlgn="b"/>
                      <a:r>
                        <a:rPr lang="tr-TR" sz="800" u="none" strike="noStrike" dirty="0">
                          <a:effectLst/>
                        </a:rPr>
                        <a:t>İDARİ VE MALİ İŞLER DAİRE BAŞKANLIĞI</a:t>
                      </a:r>
                      <a:endParaRPr lang="tr-TR" sz="800" b="1" i="0" u="none" strike="noStrike" dirty="0">
                        <a:effectLst/>
                        <a:latin typeface="Times New Roman"/>
                      </a:endParaRPr>
                    </a:p>
                  </a:txBody>
                  <a:tcPr marL="5331" marR="5331" marT="533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133822">
                <a:tc gridSpan="6">
                  <a:txBody>
                    <a:bodyPr/>
                    <a:lstStyle/>
                    <a:p>
                      <a:pPr algn="ctr" fontAlgn="b"/>
                      <a:r>
                        <a:rPr lang="tr-TR" sz="800" u="none" strike="noStrike" dirty="0">
                          <a:effectLst/>
                        </a:rPr>
                        <a:t>TEKLİF MEKTUBU</a:t>
                      </a:r>
                      <a:endParaRPr lang="tr-TR" sz="800" b="1" i="0" u="none" strike="noStrike" dirty="0">
                        <a:effectLst/>
                        <a:latin typeface="Times New Roman"/>
                      </a:endParaRPr>
                    </a:p>
                  </a:txBody>
                  <a:tcPr marL="5331" marR="5331" marT="533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112473">
                <a:tc>
                  <a:txBody>
                    <a:bodyPr/>
                    <a:lstStyle/>
                    <a:p>
                      <a:pPr algn="l" fontAlgn="b"/>
                      <a:r>
                        <a:rPr lang="tr-TR" sz="600" u="none" strike="noStrike" dirty="0">
                          <a:effectLst/>
                        </a:rPr>
                        <a:t>Tel:</a:t>
                      </a:r>
                      <a:endParaRPr lang="tr-TR" sz="600" b="1" i="0" u="none" strike="noStrike" dirty="0">
                        <a:effectLst/>
                        <a:latin typeface="Arial"/>
                      </a:endParaRPr>
                    </a:p>
                  </a:txBody>
                  <a:tcPr marL="5331" marR="5331" marT="5331" marB="0" anchor="b">
                    <a:lnL w="12700" cap="flat" cmpd="sng" algn="ctr">
                      <a:solidFill>
                        <a:schemeClr val="tx1"/>
                      </a:solidFill>
                      <a:prstDash val="solid"/>
                      <a:round/>
                      <a:headEnd type="none" w="med" len="med"/>
                      <a:tailEnd type="none" w="med" len="med"/>
                    </a:lnL>
                    <a:solidFill>
                      <a:schemeClr val="bg1"/>
                    </a:solidFill>
                  </a:tcPr>
                </a:tc>
                <a:tc>
                  <a:txBody>
                    <a:bodyPr/>
                    <a:lstStyle/>
                    <a:p>
                      <a:pPr algn="l" fontAlgn="b"/>
                      <a:r>
                        <a:rPr lang="tr-TR" sz="600" u="none" strike="noStrike" dirty="0">
                          <a:effectLst/>
                        </a:rPr>
                        <a:t>0354 242 10 78</a:t>
                      </a:r>
                      <a:endParaRPr lang="tr-TR" sz="600" b="0" i="0" u="none" strike="noStrike" dirty="0">
                        <a:effectLst/>
                        <a:latin typeface="Arial"/>
                      </a:endParaRPr>
                    </a:p>
                  </a:txBody>
                  <a:tcPr marL="5331" marR="5331" marT="5331" marB="0" anchor="b">
                    <a:solidFill>
                      <a:schemeClr val="bg1"/>
                    </a:solidFill>
                  </a:tcPr>
                </a:tc>
                <a:tc gridSpan="4">
                  <a:txBody>
                    <a:bodyPr/>
                    <a:lstStyle/>
                    <a:p>
                      <a:pPr algn="ctr" fontAlgn="b"/>
                      <a:r>
                        <a:rPr lang="tr-TR" sz="700" u="none" strike="noStrike">
                          <a:effectLst/>
                        </a:rPr>
                        <a:t>……../……../……..</a:t>
                      </a:r>
                      <a:endParaRPr lang="tr-TR" sz="700" b="0" i="0" u="none" strike="noStrike">
                        <a:effectLst/>
                        <a:latin typeface="Calibri"/>
                      </a:endParaRPr>
                    </a:p>
                  </a:txBody>
                  <a:tcPr marL="5331" marR="5331" marT="5331" marB="0" anchor="b">
                    <a:lnR w="12700" cap="flat" cmpd="sng" algn="ctr">
                      <a:solidFill>
                        <a:schemeClr val="tx1"/>
                      </a:solidFill>
                      <a:prstDash val="solid"/>
                      <a:round/>
                      <a:headEnd type="none" w="med" len="med"/>
                      <a:tailEnd type="none" w="med" len="med"/>
                    </a:lnR>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r>
              <a:tr h="112473">
                <a:tc>
                  <a:txBody>
                    <a:bodyPr/>
                    <a:lstStyle/>
                    <a:p>
                      <a:pPr algn="l" fontAlgn="b"/>
                      <a:r>
                        <a:rPr lang="tr-TR" sz="600" u="none" strike="noStrike">
                          <a:effectLst/>
                        </a:rPr>
                        <a:t>Fax:</a:t>
                      </a:r>
                      <a:endParaRPr lang="tr-TR" sz="600" b="1" i="0" u="none" strike="noStrike">
                        <a:effectLst/>
                        <a:latin typeface="Arial"/>
                      </a:endParaRPr>
                    </a:p>
                  </a:txBody>
                  <a:tcPr marL="5331" marR="5331" marT="5331" marB="0" anchor="b">
                    <a:lnL w="12700" cap="flat" cmpd="sng" algn="ctr">
                      <a:solidFill>
                        <a:schemeClr val="tx1"/>
                      </a:solidFill>
                      <a:prstDash val="solid"/>
                      <a:round/>
                      <a:headEnd type="none" w="med" len="med"/>
                      <a:tailEnd type="none" w="med" len="med"/>
                    </a:lnL>
                    <a:solidFill>
                      <a:schemeClr val="bg1"/>
                    </a:solidFill>
                  </a:tcPr>
                </a:tc>
                <a:tc>
                  <a:txBody>
                    <a:bodyPr/>
                    <a:lstStyle/>
                    <a:p>
                      <a:pPr algn="l" fontAlgn="b"/>
                      <a:r>
                        <a:rPr lang="tr-TR" sz="600" u="none" strike="noStrike" dirty="0">
                          <a:effectLst/>
                        </a:rPr>
                        <a:t>0354 242 10 84</a:t>
                      </a:r>
                      <a:endParaRPr lang="tr-TR" sz="600" b="0" i="0" u="none" strike="noStrike" dirty="0">
                        <a:effectLst/>
                        <a:latin typeface="Arial"/>
                      </a:endParaRPr>
                    </a:p>
                  </a:txBody>
                  <a:tcPr marL="5331" marR="5331" marT="5331" marB="0" anchor="b">
                    <a:solidFill>
                      <a:schemeClr val="bg1"/>
                    </a:solidFill>
                  </a:tcPr>
                </a:tc>
                <a:tc>
                  <a:txBody>
                    <a:bodyPr/>
                    <a:lstStyle/>
                    <a:p>
                      <a:pPr algn="ctr" fontAlgn="b"/>
                      <a:endParaRPr lang="tr-TR" sz="700" b="0" i="0" u="none" strike="noStrike">
                        <a:effectLst/>
                        <a:latin typeface="Calibri"/>
                      </a:endParaRPr>
                    </a:p>
                  </a:txBody>
                  <a:tcPr marL="5331" marR="5331" marT="5331" marB="0" anchor="b">
                    <a:solidFill>
                      <a:schemeClr val="bg1"/>
                    </a:solidFill>
                  </a:tcPr>
                </a:tc>
                <a:tc>
                  <a:txBody>
                    <a:bodyPr/>
                    <a:lstStyle/>
                    <a:p>
                      <a:pPr algn="ctr" fontAlgn="b"/>
                      <a:endParaRPr lang="tr-TR" sz="700" b="0" i="0" u="none" strike="noStrike">
                        <a:effectLst/>
                        <a:latin typeface="Calibri"/>
                      </a:endParaRPr>
                    </a:p>
                  </a:txBody>
                  <a:tcPr marL="5331" marR="5331" marT="5331" marB="0" anchor="b">
                    <a:solidFill>
                      <a:schemeClr val="bg1"/>
                    </a:solidFill>
                  </a:tcPr>
                </a:tc>
                <a:tc>
                  <a:txBody>
                    <a:bodyPr/>
                    <a:lstStyle/>
                    <a:p>
                      <a:pPr algn="ctr" fontAlgn="b"/>
                      <a:endParaRPr lang="tr-TR" sz="700" b="0" i="0" u="none" strike="noStrike">
                        <a:effectLst/>
                        <a:latin typeface="Calibri"/>
                      </a:endParaRPr>
                    </a:p>
                  </a:txBody>
                  <a:tcPr marL="5331" marR="5331" marT="5331" marB="0" anchor="b">
                    <a:solidFill>
                      <a:schemeClr val="bg1"/>
                    </a:solidFill>
                  </a:tcPr>
                </a:tc>
                <a:tc>
                  <a:txBody>
                    <a:bodyPr/>
                    <a:lstStyle/>
                    <a:p>
                      <a:pPr algn="ctr" fontAlgn="b"/>
                      <a:endParaRPr lang="tr-TR" sz="700" b="0" i="0" u="none" strike="noStrike">
                        <a:effectLst/>
                        <a:latin typeface="Calibri"/>
                      </a:endParaRPr>
                    </a:p>
                  </a:txBody>
                  <a:tcPr marL="5331" marR="5331" marT="5331" marB="0" anchor="b">
                    <a:lnR w="12700" cap="flat" cmpd="sng" algn="ctr">
                      <a:solidFill>
                        <a:schemeClr val="tx1"/>
                      </a:solidFill>
                      <a:prstDash val="solid"/>
                      <a:round/>
                      <a:headEnd type="none" w="med" len="med"/>
                      <a:tailEnd type="none" w="med" len="med"/>
                    </a:lnR>
                    <a:solidFill>
                      <a:schemeClr val="bg1"/>
                    </a:solidFill>
                  </a:tcPr>
                </a:tc>
              </a:tr>
              <a:tr h="112473">
                <a:tc>
                  <a:txBody>
                    <a:bodyPr/>
                    <a:lstStyle/>
                    <a:p>
                      <a:pPr algn="l" fontAlgn="b"/>
                      <a:r>
                        <a:rPr lang="tr-TR" sz="600" u="none" strike="noStrike">
                          <a:effectLst/>
                        </a:rPr>
                        <a:t>Mail:</a:t>
                      </a:r>
                      <a:endParaRPr lang="tr-TR" sz="600" b="1" i="0" u="none" strike="noStrike">
                        <a:effectLst/>
                        <a:latin typeface="Arial"/>
                      </a:endParaRPr>
                    </a:p>
                  </a:txBody>
                  <a:tcPr marL="5331" marR="5331" marT="5331" marB="0" anchor="b">
                    <a:lnL w="12700" cap="flat" cmpd="sng" algn="ctr">
                      <a:solidFill>
                        <a:schemeClr val="tx1"/>
                      </a:solidFill>
                      <a:prstDash val="solid"/>
                      <a:round/>
                      <a:headEnd type="none" w="med" len="med"/>
                      <a:tailEnd type="none" w="med" len="med"/>
                    </a:lnL>
                    <a:solidFill>
                      <a:schemeClr val="bg1"/>
                    </a:solidFill>
                  </a:tcPr>
                </a:tc>
                <a:tc>
                  <a:txBody>
                    <a:bodyPr/>
                    <a:lstStyle/>
                    <a:p>
                      <a:pPr algn="l" fontAlgn="b"/>
                      <a:r>
                        <a:rPr lang="tr-TR" sz="600" u="sng" strike="noStrike" dirty="0">
                          <a:effectLst/>
                          <a:hlinkClick r:id="rId2"/>
                        </a:rPr>
                        <a:t>idari.mali@bozok.edu.tr</a:t>
                      </a:r>
                      <a:endParaRPr lang="tr-TR" sz="600" b="0" i="0" u="sng" strike="noStrike" dirty="0">
                        <a:solidFill>
                          <a:srgbClr val="0000FF"/>
                        </a:solidFill>
                        <a:effectLst/>
                        <a:latin typeface="Arial"/>
                      </a:endParaRPr>
                    </a:p>
                  </a:txBody>
                  <a:tcPr marL="5331" marR="5331" marT="5331" marB="0" anchor="b">
                    <a:solidFill>
                      <a:schemeClr val="bg1"/>
                    </a:solidFill>
                  </a:tcPr>
                </a:tc>
                <a:tc>
                  <a:txBody>
                    <a:bodyPr/>
                    <a:lstStyle/>
                    <a:p>
                      <a:pPr algn="ctr" fontAlgn="b"/>
                      <a:endParaRPr lang="tr-TR" sz="700" b="0" i="0" u="none" strike="noStrike">
                        <a:effectLst/>
                        <a:latin typeface="Calibri"/>
                      </a:endParaRPr>
                    </a:p>
                  </a:txBody>
                  <a:tcPr marL="5331" marR="5331" marT="5331" marB="0" anchor="b">
                    <a:solidFill>
                      <a:schemeClr val="bg1"/>
                    </a:solidFill>
                  </a:tcPr>
                </a:tc>
                <a:tc>
                  <a:txBody>
                    <a:bodyPr/>
                    <a:lstStyle/>
                    <a:p>
                      <a:pPr algn="ctr" fontAlgn="b"/>
                      <a:endParaRPr lang="tr-TR" sz="700" b="0" i="0" u="none" strike="noStrike">
                        <a:effectLst/>
                        <a:latin typeface="Calibri"/>
                      </a:endParaRPr>
                    </a:p>
                  </a:txBody>
                  <a:tcPr marL="5331" marR="5331" marT="5331" marB="0" anchor="b">
                    <a:solidFill>
                      <a:schemeClr val="bg1"/>
                    </a:solidFill>
                  </a:tcPr>
                </a:tc>
                <a:tc>
                  <a:txBody>
                    <a:bodyPr/>
                    <a:lstStyle/>
                    <a:p>
                      <a:pPr algn="ctr" fontAlgn="b"/>
                      <a:endParaRPr lang="tr-TR" sz="700" b="0" i="0" u="none" strike="noStrike">
                        <a:effectLst/>
                        <a:latin typeface="Calibri"/>
                      </a:endParaRPr>
                    </a:p>
                  </a:txBody>
                  <a:tcPr marL="5331" marR="5331" marT="5331" marB="0" anchor="b">
                    <a:solidFill>
                      <a:schemeClr val="bg1"/>
                    </a:solidFill>
                  </a:tcPr>
                </a:tc>
                <a:tc>
                  <a:txBody>
                    <a:bodyPr/>
                    <a:lstStyle/>
                    <a:p>
                      <a:pPr algn="ctr" fontAlgn="b"/>
                      <a:endParaRPr lang="tr-TR" sz="700" b="0" i="0" u="none" strike="noStrike">
                        <a:effectLst/>
                        <a:latin typeface="Calibri"/>
                      </a:endParaRPr>
                    </a:p>
                  </a:txBody>
                  <a:tcPr marL="5331" marR="5331" marT="5331" marB="0" anchor="b">
                    <a:lnR w="12700" cap="flat" cmpd="sng" algn="ctr">
                      <a:solidFill>
                        <a:schemeClr val="tx1"/>
                      </a:solidFill>
                      <a:prstDash val="solid"/>
                      <a:round/>
                      <a:headEnd type="none" w="med" len="med"/>
                      <a:tailEnd type="none" w="med" len="med"/>
                    </a:lnR>
                    <a:solidFill>
                      <a:schemeClr val="bg1"/>
                    </a:solidFill>
                  </a:tcPr>
                </a:tc>
              </a:tr>
              <a:tr h="112412">
                <a:tc gridSpan="6">
                  <a:txBody>
                    <a:bodyPr/>
                    <a:lstStyle/>
                    <a:p>
                      <a:pPr algn="ctr" fontAlgn="b"/>
                      <a:endParaRPr lang="tr-TR" sz="600" b="1" i="0" u="none" strike="noStrike" dirty="0">
                        <a:effectLst/>
                        <a:latin typeface="Arial"/>
                      </a:endParaRPr>
                    </a:p>
                  </a:txBody>
                  <a:tcPr marL="5331" marR="5331" marT="533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112473">
                <a:tc>
                  <a:txBody>
                    <a:bodyPr/>
                    <a:lstStyle/>
                    <a:p>
                      <a:pPr algn="l" fontAlgn="b"/>
                      <a:endParaRPr lang="tr-TR" sz="600" b="1" i="0" u="none" strike="noStrike">
                        <a:effectLst/>
                        <a:latin typeface="Arial"/>
                      </a:endParaRPr>
                    </a:p>
                  </a:txBody>
                  <a:tcPr marL="5331" marR="5331" marT="5331" marB="0" anchor="b">
                    <a:lnL w="12700" cap="flat" cmpd="sng" algn="ctr">
                      <a:solidFill>
                        <a:schemeClr val="tx1"/>
                      </a:solidFill>
                      <a:prstDash val="solid"/>
                      <a:round/>
                      <a:headEnd type="none" w="med" len="med"/>
                      <a:tailEnd type="none" w="med" len="med"/>
                    </a:lnL>
                    <a:solidFill>
                      <a:schemeClr val="bg1"/>
                    </a:solidFill>
                  </a:tcPr>
                </a:tc>
                <a:tc>
                  <a:txBody>
                    <a:bodyPr/>
                    <a:lstStyle/>
                    <a:p>
                      <a:pPr algn="l" fontAlgn="b"/>
                      <a:endParaRPr lang="tr-TR" sz="600" b="0" i="0" u="none" strike="noStrike" dirty="0">
                        <a:effectLst/>
                        <a:latin typeface="Arial"/>
                      </a:endParaRPr>
                    </a:p>
                  </a:txBody>
                  <a:tcPr marL="5331" marR="5331" marT="5331" marB="0" anchor="b">
                    <a:solidFill>
                      <a:schemeClr val="bg1"/>
                    </a:solidFill>
                  </a:tcPr>
                </a:tc>
                <a:tc gridSpan="4">
                  <a:txBody>
                    <a:bodyPr/>
                    <a:lstStyle/>
                    <a:p>
                      <a:pPr algn="ctr" fontAlgn="b"/>
                      <a:r>
                        <a:rPr lang="tr-TR" sz="700" u="none" strike="noStrike">
                          <a:effectLst/>
                        </a:rPr>
                        <a:t>Ahmet ARSLAN</a:t>
                      </a:r>
                      <a:endParaRPr lang="tr-TR" sz="700" b="0" i="0" u="none" strike="noStrike">
                        <a:effectLst/>
                        <a:latin typeface="Calibri"/>
                      </a:endParaRPr>
                    </a:p>
                  </a:txBody>
                  <a:tcPr marL="5331" marR="5331" marT="5331" marB="0" anchor="b">
                    <a:lnR w="12700" cap="flat" cmpd="sng" algn="ctr">
                      <a:solidFill>
                        <a:schemeClr val="tx1"/>
                      </a:solidFill>
                      <a:prstDash val="solid"/>
                      <a:round/>
                      <a:headEnd type="none" w="med" len="med"/>
                      <a:tailEnd type="none" w="med" len="med"/>
                    </a:lnR>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r>
              <a:tr h="112473">
                <a:tc>
                  <a:txBody>
                    <a:bodyPr/>
                    <a:lstStyle/>
                    <a:p>
                      <a:pPr algn="l" fontAlgn="b"/>
                      <a:endParaRPr lang="tr-TR" sz="600" b="1" i="0" u="none" strike="noStrike">
                        <a:effectLst/>
                        <a:latin typeface="Arial"/>
                      </a:endParaRPr>
                    </a:p>
                  </a:txBody>
                  <a:tcPr marL="5331" marR="5331" marT="5331" marB="0" anchor="b">
                    <a:lnL w="12700" cap="flat" cmpd="sng" algn="ctr">
                      <a:solidFill>
                        <a:schemeClr val="tx1"/>
                      </a:solidFill>
                      <a:prstDash val="solid"/>
                      <a:round/>
                      <a:headEnd type="none" w="med" len="med"/>
                      <a:tailEnd type="none" w="med" len="med"/>
                    </a:lnL>
                    <a:solidFill>
                      <a:schemeClr val="bg1"/>
                    </a:solidFill>
                  </a:tcPr>
                </a:tc>
                <a:tc>
                  <a:txBody>
                    <a:bodyPr/>
                    <a:lstStyle/>
                    <a:p>
                      <a:pPr algn="l" fontAlgn="b"/>
                      <a:endParaRPr lang="tr-TR" sz="600" b="0" i="0" u="sng" strike="noStrike" dirty="0">
                        <a:solidFill>
                          <a:srgbClr val="0000FF"/>
                        </a:solidFill>
                        <a:effectLst/>
                        <a:latin typeface="Arial"/>
                      </a:endParaRPr>
                    </a:p>
                  </a:txBody>
                  <a:tcPr marL="5331" marR="5331" marT="5331" marB="0" anchor="b">
                    <a:solidFill>
                      <a:schemeClr val="bg1"/>
                    </a:solidFill>
                  </a:tcPr>
                </a:tc>
                <a:tc gridSpan="4">
                  <a:txBody>
                    <a:bodyPr/>
                    <a:lstStyle/>
                    <a:p>
                      <a:pPr algn="ctr" fontAlgn="b"/>
                      <a:r>
                        <a:rPr lang="tr-TR" sz="700" u="none" strike="noStrike">
                          <a:effectLst/>
                        </a:rPr>
                        <a:t>İdari ve Mali İşler Daire Başkan V.</a:t>
                      </a:r>
                      <a:endParaRPr lang="tr-TR" sz="700" b="0" i="0" u="none" strike="noStrike">
                        <a:effectLst/>
                        <a:latin typeface="Calibri"/>
                      </a:endParaRPr>
                    </a:p>
                  </a:txBody>
                  <a:tcPr marL="5331" marR="5331" marT="5331" marB="0" anchor="b">
                    <a:lnR w="12700" cap="flat" cmpd="sng" algn="ctr">
                      <a:solidFill>
                        <a:schemeClr val="tx1"/>
                      </a:solidFill>
                      <a:prstDash val="solid"/>
                      <a:round/>
                      <a:headEnd type="none" w="med" len="med"/>
                      <a:tailEnd type="none" w="med" len="med"/>
                    </a:lnR>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r>
              <a:tr h="127627">
                <a:tc gridSpan="6">
                  <a:txBody>
                    <a:bodyPr/>
                    <a:lstStyle/>
                    <a:p>
                      <a:pPr algn="ctr" fontAlgn="b"/>
                      <a:endParaRPr lang="tr-TR" sz="800" b="1" i="0" u="none" strike="noStrike" dirty="0">
                        <a:effectLst/>
                        <a:latin typeface="Arial"/>
                      </a:endParaRPr>
                    </a:p>
                  </a:txBody>
                  <a:tcPr marL="5331" marR="5331" marT="533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127627">
                <a:tc>
                  <a:txBody>
                    <a:bodyPr/>
                    <a:lstStyle/>
                    <a:p>
                      <a:pPr algn="l" fontAlgn="b"/>
                      <a:r>
                        <a:rPr lang="tr-TR" sz="800" u="none" strike="noStrike" dirty="0">
                          <a:effectLst/>
                        </a:rPr>
                        <a:t>Adres:</a:t>
                      </a:r>
                      <a:endParaRPr lang="tr-TR" sz="800" b="0" i="0" u="none" strike="noStrike" dirty="0">
                        <a:effectLst/>
                        <a:latin typeface="Arial"/>
                      </a:endParaRPr>
                    </a:p>
                  </a:txBody>
                  <a:tcPr marL="5331" marR="5331" marT="5331" marB="0" anchor="b">
                    <a:lnL w="12700" cap="flat" cmpd="sng" algn="ctr">
                      <a:solidFill>
                        <a:schemeClr val="tx1"/>
                      </a:solidFill>
                      <a:prstDash val="solid"/>
                      <a:round/>
                      <a:headEnd type="none" w="med" len="med"/>
                      <a:tailEnd type="none" w="med" len="med"/>
                    </a:lnL>
                    <a:solidFill>
                      <a:schemeClr val="bg1"/>
                    </a:solidFill>
                  </a:tcPr>
                </a:tc>
                <a:tc gridSpan="2">
                  <a:txBody>
                    <a:bodyPr/>
                    <a:lstStyle/>
                    <a:p>
                      <a:pPr algn="l" fontAlgn="b"/>
                      <a:r>
                        <a:rPr lang="tr-TR" sz="800" u="none" strike="noStrike" dirty="0">
                          <a:effectLst/>
                        </a:rPr>
                        <a:t>Erdoğan Akdağ Kampüsü, İdari ve Mali İşler Daire Başkanlığı  YOZGAT</a:t>
                      </a:r>
                      <a:endParaRPr lang="tr-TR" sz="800" b="0" i="0" u="none" strike="noStrike" dirty="0">
                        <a:effectLst/>
                        <a:latin typeface="Arial"/>
                      </a:endParaRPr>
                    </a:p>
                  </a:txBody>
                  <a:tcPr marL="5331" marR="5331" marT="5331" marB="0" anchor="b">
                    <a:solidFill>
                      <a:schemeClr val="bg1"/>
                    </a:solidFill>
                  </a:tcPr>
                </a:tc>
                <a:tc hMerge="1">
                  <a:txBody>
                    <a:bodyPr/>
                    <a:lstStyle/>
                    <a:p>
                      <a:endParaRPr lang="tr-TR"/>
                    </a:p>
                  </a:txBody>
                  <a:tcPr/>
                </a:tc>
                <a:tc>
                  <a:txBody>
                    <a:bodyPr/>
                    <a:lstStyle/>
                    <a:p>
                      <a:pPr algn="ctr" fontAlgn="b"/>
                      <a:endParaRPr lang="tr-TR" sz="800" b="0" i="0" u="none" strike="noStrike">
                        <a:effectLst/>
                        <a:latin typeface="Arial"/>
                      </a:endParaRPr>
                    </a:p>
                  </a:txBody>
                  <a:tcPr marL="5331" marR="5331" marT="5331" marB="0" anchor="b">
                    <a:solidFill>
                      <a:schemeClr val="bg1"/>
                    </a:solidFill>
                  </a:tcPr>
                </a:tc>
                <a:tc>
                  <a:txBody>
                    <a:bodyPr/>
                    <a:lstStyle/>
                    <a:p>
                      <a:pPr algn="ctr" fontAlgn="b"/>
                      <a:endParaRPr lang="tr-TR" sz="800" b="0" i="0" u="none" strike="noStrike">
                        <a:effectLst/>
                        <a:latin typeface="Arial"/>
                      </a:endParaRPr>
                    </a:p>
                  </a:txBody>
                  <a:tcPr marL="5331" marR="5331" marT="5331" marB="0" anchor="b">
                    <a:solidFill>
                      <a:schemeClr val="bg1"/>
                    </a:solidFill>
                  </a:tcPr>
                </a:tc>
                <a:tc>
                  <a:txBody>
                    <a:bodyPr/>
                    <a:lstStyle/>
                    <a:p>
                      <a:pPr algn="ctr" fontAlgn="b"/>
                      <a:endParaRPr lang="tr-TR" sz="800" b="0" i="0" u="none" strike="noStrike">
                        <a:effectLst/>
                        <a:latin typeface="Arial"/>
                      </a:endParaRPr>
                    </a:p>
                  </a:txBody>
                  <a:tcPr marL="5331" marR="5331" marT="5331" marB="0" anchor="b">
                    <a:lnR w="12700" cap="flat" cmpd="sng" algn="ctr">
                      <a:solidFill>
                        <a:schemeClr val="tx1"/>
                      </a:solidFill>
                      <a:prstDash val="solid"/>
                      <a:round/>
                      <a:headEnd type="none" w="med" len="med"/>
                      <a:tailEnd type="none" w="med" len="med"/>
                    </a:lnR>
                    <a:solidFill>
                      <a:schemeClr val="bg1"/>
                    </a:solidFill>
                  </a:tcPr>
                </a:tc>
              </a:tr>
              <a:tr h="481756">
                <a:tc gridSpan="6">
                  <a:txBody>
                    <a:bodyPr/>
                    <a:lstStyle/>
                    <a:p>
                      <a:pPr algn="l" fontAlgn="ctr"/>
                      <a:r>
                        <a:rPr lang="tr-TR" sz="800" u="none" strike="noStrike" dirty="0">
                          <a:effectLst/>
                        </a:rPr>
                        <a:t> </a:t>
                      </a:r>
                      <a:r>
                        <a:rPr lang="tr-TR" sz="1000" u="none" strike="noStrike" dirty="0">
                          <a:effectLst/>
                        </a:rPr>
                        <a:t>İdaremizce aşağıda belirtilen işin 4734 sayılı Kamu İhale Kanunu'nun 22/d maddesi gereğince doğrudan temin ile </a:t>
                      </a:r>
                      <a:r>
                        <a:rPr lang="tr-TR" sz="1000" u="none" strike="noStrike" dirty="0" err="1">
                          <a:effectLst/>
                        </a:rPr>
                        <a:t>satınalınacaktır</a:t>
                      </a:r>
                      <a:r>
                        <a:rPr lang="tr-TR" sz="1000" u="none" strike="noStrike" dirty="0">
                          <a:effectLst/>
                        </a:rPr>
                        <a:t>.  </a:t>
                      </a:r>
                      <a:r>
                        <a:rPr lang="tr-TR" sz="1000" u="sng" strike="noStrike" dirty="0">
                          <a:effectLst/>
                        </a:rPr>
                        <a:t>Kargo/teslimat/sigorta dahil </a:t>
                      </a:r>
                      <a:r>
                        <a:rPr lang="tr-TR" sz="1000" u="sng" strike="noStrike" dirty="0" err="1">
                          <a:effectLst/>
                        </a:rPr>
                        <a:t>kdv</a:t>
                      </a:r>
                      <a:r>
                        <a:rPr lang="tr-TR" sz="1000" u="sng" strike="noStrike" dirty="0">
                          <a:effectLst/>
                        </a:rPr>
                        <a:t> hariç</a:t>
                      </a:r>
                      <a:r>
                        <a:rPr lang="tr-TR" sz="1000" u="none" strike="noStrike" dirty="0">
                          <a:effectLst/>
                        </a:rPr>
                        <a:t> fiyat teklifi verebilirsiniz.</a:t>
                      </a:r>
                      <a:endParaRPr lang="tr-TR" sz="1000" b="0" i="0" u="none" strike="noStrike" dirty="0">
                        <a:effectLst/>
                        <a:latin typeface="Arial"/>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249908">
                <a:tc>
                  <a:txBody>
                    <a:bodyPr/>
                    <a:lstStyle/>
                    <a:p>
                      <a:pPr algn="ctr" fontAlgn="b"/>
                      <a:r>
                        <a:rPr lang="tr-TR" sz="1000" u="none" strike="noStrike" dirty="0">
                          <a:effectLst/>
                        </a:rPr>
                        <a:t>Sıra</a:t>
                      </a:r>
                      <a:br>
                        <a:rPr lang="tr-TR" sz="1000" u="none" strike="noStrike" dirty="0">
                          <a:effectLst/>
                        </a:rPr>
                      </a:br>
                      <a:r>
                        <a:rPr lang="tr-TR" sz="1000" u="none" strike="noStrike" dirty="0">
                          <a:effectLst/>
                        </a:rPr>
                        <a:t>No</a:t>
                      </a:r>
                      <a:endParaRPr lang="tr-TR" sz="1000" b="0" i="0" u="none" strike="noStrike" dirty="0">
                        <a:effectLst/>
                        <a:latin typeface="Calibri"/>
                      </a:endParaRPr>
                    </a:p>
                  </a:txBody>
                  <a:tcPr marL="5331" marR="5331" marT="533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İşin Cinsi</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fontAlgn="ctr"/>
                      <a:r>
                        <a:rPr lang="tr-TR" sz="1000" u="none" strike="noStrike">
                          <a:effectLst/>
                        </a:rPr>
                        <a:t>Miktarı</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a:txBody>
                    <a:bodyPr/>
                    <a:lstStyle/>
                    <a:p>
                      <a:pPr algn="ctr" fontAlgn="ctr"/>
                      <a:r>
                        <a:rPr lang="tr-TR" sz="1000" u="none" strike="noStrike">
                          <a:effectLst/>
                        </a:rPr>
                        <a:t>Birim Fiyat</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Tutar</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5939">
                <a:tc>
                  <a:txBody>
                    <a:bodyPr/>
                    <a:lstStyle/>
                    <a:p>
                      <a:pPr algn="ctr" fontAlgn="ctr"/>
                      <a:r>
                        <a:rPr lang="tr-TR" sz="1000" u="none" strike="noStrike" dirty="0">
                          <a:effectLst/>
                        </a:rPr>
                        <a:t>1</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Silgi </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1</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Adet</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5939">
                <a:tc>
                  <a:txBody>
                    <a:bodyPr/>
                    <a:lstStyle/>
                    <a:p>
                      <a:pPr algn="ctr" fontAlgn="ctr"/>
                      <a:r>
                        <a:rPr lang="tr-TR" sz="1000" u="none" strike="noStrike">
                          <a:effectLst/>
                        </a:rPr>
                        <a:t>2</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Kalem</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2</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Adet</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5939">
                <a:tc>
                  <a:txBody>
                    <a:bodyPr/>
                    <a:lstStyle/>
                    <a:p>
                      <a:pPr algn="ctr" fontAlgn="ctr"/>
                      <a:r>
                        <a:rPr lang="tr-TR" sz="1000" u="none" strike="noStrike">
                          <a:effectLst/>
                        </a:rPr>
                        <a:t>3</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Cetvel</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3</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Adet</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5939">
                <a:tc>
                  <a:txBody>
                    <a:bodyPr/>
                    <a:lstStyle/>
                    <a:p>
                      <a:pPr algn="ctr" fontAlgn="ctr"/>
                      <a:r>
                        <a:rPr lang="tr-TR" sz="1000" u="none" strike="noStrike">
                          <a:effectLst/>
                        </a:rPr>
                        <a:t>4</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Makas</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4</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Adet</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 </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 </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5939">
                <a:tc>
                  <a:txBody>
                    <a:bodyPr/>
                    <a:lstStyle/>
                    <a:p>
                      <a:pPr algn="ctr" fontAlgn="ctr"/>
                      <a:r>
                        <a:rPr lang="tr-TR" sz="1000" u="none" strike="noStrike">
                          <a:effectLst/>
                        </a:rPr>
                        <a:t>5</a:t>
                      </a:r>
                      <a:endParaRPr lang="tr-TR" sz="10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Bant</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5</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Adet</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 </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 </a:t>
                      </a:r>
                      <a:endParaRPr lang="tr-TR" sz="10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89843">
                <a:tc gridSpan="4">
                  <a:txBody>
                    <a:bodyPr/>
                    <a:lstStyle/>
                    <a:p>
                      <a:pPr algn="l" fontAlgn="ctr"/>
                      <a:r>
                        <a:rPr lang="tr-TR" sz="1050" u="none" strike="noStrike" dirty="0" err="1">
                          <a:effectLst/>
                        </a:rPr>
                        <a:t>Fax</a:t>
                      </a:r>
                      <a:r>
                        <a:rPr lang="tr-TR" sz="1050" u="none" strike="noStrike" dirty="0">
                          <a:effectLst/>
                        </a:rPr>
                        <a:t> , Mail veya ıslak imza ile teklifinizi verebilirsiniz.</a:t>
                      </a:r>
                      <a:endParaRPr lang="tr-TR" sz="105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fontAlgn="ctr"/>
                      <a:r>
                        <a:rPr lang="pt-BR" sz="700" u="none" strike="noStrike" dirty="0">
                          <a:effectLst/>
                        </a:rPr>
                        <a:t>TOPLAM TUTAR:</a:t>
                      </a:r>
                      <a:br>
                        <a:rPr lang="pt-BR" sz="700" u="none" strike="noStrike" dirty="0">
                          <a:effectLst/>
                        </a:rPr>
                      </a:br>
                      <a:r>
                        <a:rPr lang="pt-BR" sz="700" u="none" strike="noStrike" dirty="0">
                          <a:effectLst/>
                        </a:rPr>
                        <a:t>(KDV HARİÇ)</a:t>
                      </a:r>
                      <a:br>
                        <a:rPr lang="pt-BR" sz="700" u="none" strike="noStrike" dirty="0">
                          <a:effectLst/>
                        </a:rPr>
                      </a:br>
                      <a:r>
                        <a:rPr lang="pt-BR" sz="700" u="none" strike="noStrike" dirty="0">
                          <a:effectLst/>
                        </a:rPr>
                        <a:t>(A)</a:t>
                      </a:r>
                      <a:endParaRPr lang="pt-BR" sz="7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800" u="none" strike="noStrike" dirty="0">
                          <a:effectLst/>
                        </a:rPr>
                        <a:t> </a:t>
                      </a:r>
                      <a:endParaRPr lang="tr-TR" sz="8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18372">
                <a:tc gridSpan="4">
                  <a:txBody>
                    <a:bodyPr/>
                    <a:lstStyle/>
                    <a:p>
                      <a:pPr algn="l" fontAlgn="ctr"/>
                      <a:r>
                        <a:rPr lang="tr-TR" sz="1050" u="none" strike="noStrike" dirty="0">
                          <a:effectLst/>
                        </a:rPr>
                        <a:t>Teklifi elden getiriniz veya gönderdiğiniz teklifin tarafımıza ulaşıp ulaşmadığını  telefonla teyit ediniz.</a:t>
                      </a:r>
                      <a:endParaRPr lang="tr-TR" sz="105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l" fontAlgn="ctr"/>
                      <a:endParaRPr lang="tr-TR" sz="800" b="0"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pPr algn="ctr" fontAlgn="ctr"/>
                      <a:endParaRPr lang="tr-TR" sz="800" b="0" i="0" u="none" strike="noStrike">
                        <a:effectLst/>
                        <a:latin typeface="Calibri"/>
                      </a:endParaRPr>
                    </a:p>
                  </a:txBody>
                  <a:tcPr marL="5331" marR="5331" marT="5331"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r>
              <a:tr h="318372">
                <a:tc gridSpan="4">
                  <a:txBody>
                    <a:bodyPr/>
                    <a:lstStyle/>
                    <a:p>
                      <a:pPr algn="l" fontAlgn="ctr"/>
                      <a:r>
                        <a:rPr lang="tr-TR" sz="1050" u="none" strike="noStrike" dirty="0">
                          <a:effectLst/>
                        </a:rPr>
                        <a:t>Faturada ki </a:t>
                      </a:r>
                      <a:r>
                        <a:rPr lang="tr-TR" sz="1050" u="none" strike="noStrike" dirty="0" err="1">
                          <a:effectLst/>
                        </a:rPr>
                        <a:t>kdv</a:t>
                      </a:r>
                      <a:r>
                        <a:rPr lang="tr-TR" sz="1050" u="none" strike="noStrike" dirty="0">
                          <a:effectLst/>
                        </a:rPr>
                        <a:t> hariç toplam tutar üzerinden binde 9.48 damga vergisi kesilir.</a:t>
                      </a:r>
                      <a:endParaRPr lang="tr-TR" sz="105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l" fontAlgn="ctr"/>
                      <a:endParaRPr lang="tr-TR" sz="80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solidFill>
                      <a:schemeClr val="bg1"/>
                    </a:solidFill>
                  </a:tcPr>
                </a:tc>
                <a:tc>
                  <a:txBody>
                    <a:bodyPr/>
                    <a:lstStyle/>
                    <a:p>
                      <a:pPr algn="ctr" fontAlgn="ctr"/>
                      <a:endParaRPr lang="tr-TR" sz="800" b="0" i="0" u="none" strike="noStrike" dirty="0">
                        <a:effectLst/>
                        <a:latin typeface="Calibri"/>
                      </a:endParaRPr>
                    </a:p>
                  </a:txBody>
                  <a:tcPr marL="5331" marR="5331" marT="5331" marB="0" anchor="ctr">
                    <a:lnR w="12700" cap="flat" cmpd="sng" algn="ctr">
                      <a:solidFill>
                        <a:schemeClr val="tx1"/>
                      </a:solidFill>
                      <a:prstDash val="solid"/>
                      <a:round/>
                      <a:headEnd type="none" w="med" len="med"/>
                      <a:tailEnd type="none" w="med" len="med"/>
                    </a:lnR>
                    <a:solidFill>
                      <a:schemeClr val="bg1"/>
                    </a:solidFill>
                  </a:tcPr>
                </a:tc>
              </a:tr>
              <a:tr h="318372">
                <a:tc gridSpan="4">
                  <a:txBody>
                    <a:bodyPr/>
                    <a:lstStyle/>
                    <a:p>
                      <a:pPr algn="l" fontAlgn="ctr"/>
                      <a:r>
                        <a:rPr lang="tr-TR" sz="1050" u="none" strike="noStrike" dirty="0">
                          <a:effectLst/>
                        </a:rPr>
                        <a:t>Vergi borcu varsa, tarafımızca vergi dairenize ödenmek üzere toplam tutardan kesilir.</a:t>
                      </a:r>
                      <a:endParaRPr lang="tr-TR" sz="105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fontAlgn="ctr"/>
                      <a:endParaRPr lang="tr-TR" sz="800" b="1" i="0" u="none" strike="noStrike">
                        <a:effectLst/>
                        <a:latin typeface="Calibri"/>
                      </a:endParaRPr>
                    </a:p>
                  </a:txBody>
                  <a:tcPr marL="5331" marR="5331" marT="5331" marB="0" anchor="ctr">
                    <a:lnL w="12700" cap="flat" cmpd="sng" algn="ctr">
                      <a:solidFill>
                        <a:schemeClr val="tx1"/>
                      </a:solidFill>
                      <a:prstDash val="solid"/>
                      <a:round/>
                      <a:headEnd type="none" w="med" len="med"/>
                      <a:tailEnd type="none" w="med" len="med"/>
                    </a:lnL>
                    <a:solidFill>
                      <a:schemeClr val="bg1"/>
                    </a:solidFill>
                  </a:tcPr>
                </a:tc>
                <a:tc>
                  <a:txBody>
                    <a:bodyPr/>
                    <a:lstStyle/>
                    <a:p>
                      <a:pPr algn="ctr" fontAlgn="ctr"/>
                      <a:endParaRPr lang="tr-TR" sz="800" b="0" i="0" u="none" strike="noStrike" dirty="0">
                        <a:effectLst/>
                        <a:latin typeface="Calibri"/>
                      </a:endParaRPr>
                    </a:p>
                  </a:txBody>
                  <a:tcPr marL="5331" marR="5331" marT="5331" marB="0" anchor="ctr">
                    <a:lnR w="12700" cap="flat" cmpd="sng" algn="ctr">
                      <a:solidFill>
                        <a:schemeClr val="tx1"/>
                      </a:solidFill>
                      <a:prstDash val="solid"/>
                      <a:round/>
                      <a:headEnd type="none" w="med" len="med"/>
                      <a:tailEnd type="none" w="med" len="med"/>
                    </a:lnR>
                    <a:solidFill>
                      <a:schemeClr val="bg1"/>
                    </a:solidFill>
                  </a:tcPr>
                </a:tc>
              </a:tr>
              <a:tr h="318372">
                <a:tc gridSpan="4">
                  <a:txBody>
                    <a:bodyPr/>
                    <a:lstStyle/>
                    <a:p>
                      <a:pPr algn="l" fontAlgn="ctr"/>
                      <a:r>
                        <a:rPr lang="tr-TR" sz="1050" u="none" strike="noStrike" dirty="0">
                          <a:effectLst/>
                        </a:rPr>
                        <a:t>Kalem </a:t>
                      </a:r>
                      <a:r>
                        <a:rPr lang="tr-TR" sz="1050" u="none" strike="noStrike" dirty="0" err="1">
                          <a:effectLst/>
                        </a:rPr>
                        <a:t>kalem</a:t>
                      </a:r>
                      <a:r>
                        <a:rPr lang="tr-TR" sz="1050" u="none" strike="noStrike" dirty="0">
                          <a:effectLst/>
                        </a:rPr>
                        <a:t> değerlendirilecektir./Toplam tutar (A) baz alınacaktır.</a:t>
                      </a:r>
                      <a:br>
                        <a:rPr lang="tr-TR" sz="1050" u="none" strike="noStrike" dirty="0">
                          <a:effectLst/>
                        </a:rPr>
                      </a:br>
                      <a:r>
                        <a:rPr lang="tr-TR" sz="1050" u="none" strike="noStrike" dirty="0">
                          <a:effectLst/>
                        </a:rPr>
                        <a:t>(Bu ifadelerden herhangi biri yazılacaktır.)</a:t>
                      </a:r>
                      <a:endParaRPr lang="tr-TR" sz="105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fontAlgn="ctr"/>
                      <a:endParaRPr lang="tr-TR" sz="800" b="1"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solidFill>
                      <a:schemeClr val="bg1"/>
                    </a:solidFill>
                  </a:tcPr>
                </a:tc>
                <a:tc>
                  <a:txBody>
                    <a:bodyPr/>
                    <a:lstStyle/>
                    <a:p>
                      <a:pPr algn="ctr" fontAlgn="ctr"/>
                      <a:endParaRPr lang="tr-TR" sz="800" b="0" i="0" u="none" strike="noStrike" dirty="0">
                        <a:effectLst/>
                        <a:latin typeface="Calibri"/>
                      </a:endParaRPr>
                    </a:p>
                  </a:txBody>
                  <a:tcPr marL="5331" marR="5331" marT="5331" marB="0" anchor="ctr">
                    <a:lnR w="12700" cap="flat" cmpd="sng" algn="ctr">
                      <a:solidFill>
                        <a:schemeClr val="tx1"/>
                      </a:solidFill>
                      <a:prstDash val="solid"/>
                      <a:round/>
                      <a:headEnd type="none" w="med" len="med"/>
                      <a:tailEnd type="none" w="med" len="med"/>
                    </a:lnR>
                    <a:solidFill>
                      <a:schemeClr val="bg1"/>
                    </a:solidFill>
                  </a:tcPr>
                </a:tc>
              </a:tr>
              <a:tr h="208761">
                <a:tc gridSpan="4">
                  <a:txBody>
                    <a:bodyPr/>
                    <a:lstStyle/>
                    <a:p>
                      <a:pPr algn="l" fontAlgn="ctr"/>
                      <a:r>
                        <a:rPr lang="tr-TR" sz="1050" u="none" strike="noStrike" dirty="0">
                          <a:effectLst/>
                        </a:rPr>
                        <a:t>Malzemeler Üniversitemize teslim edilecektir.</a:t>
                      </a:r>
                      <a:endParaRPr lang="tr-TR" sz="1050" b="0"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fontAlgn="ctr"/>
                      <a:endParaRPr lang="tr-TR" sz="800" b="1" i="0" u="none" strike="noStrike" dirty="0">
                        <a:effectLst/>
                        <a:latin typeface="Calibri"/>
                      </a:endParaRPr>
                    </a:p>
                  </a:txBody>
                  <a:tcPr marL="5331" marR="5331" marT="5331" marB="0" anchor="ctr">
                    <a:lnL w="12700" cap="flat" cmpd="sng" algn="ctr">
                      <a:solidFill>
                        <a:schemeClr val="tx1"/>
                      </a:solidFill>
                      <a:prstDash val="solid"/>
                      <a:round/>
                      <a:headEnd type="none" w="med" len="med"/>
                      <a:tailEnd type="none" w="med" len="med"/>
                    </a:lnL>
                    <a:solidFill>
                      <a:schemeClr val="bg1"/>
                    </a:solidFill>
                  </a:tcPr>
                </a:tc>
                <a:tc>
                  <a:txBody>
                    <a:bodyPr/>
                    <a:lstStyle/>
                    <a:p>
                      <a:pPr algn="ctr" fontAlgn="ctr"/>
                      <a:endParaRPr lang="tr-TR" sz="800" b="0" i="0" u="none" strike="noStrike" dirty="0">
                        <a:effectLst/>
                        <a:latin typeface="Calibri"/>
                      </a:endParaRPr>
                    </a:p>
                  </a:txBody>
                  <a:tcPr marL="5331" marR="5331" marT="5331" marB="0" anchor="ctr">
                    <a:lnR w="12700" cap="flat" cmpd="sng" algn="ctr">
                      <a:solidFill>
                        <a:schemeClr val="tx1"/>
                      </a:solidFill>
                      <a:prstDash val="solid"/>
                      <a:round/>
                      <a:headEnd type="none" w="med" len="med"/>
                      <a:tailEnd type="none" w="med" len="med"/>
                    </a:lnR>
                    <a:solidFill>
                      <a:schemeClr val="bg1"/>
                    </a:solidFill>
                  </a:tcPr>
                </a:tc>
              </a:tr>
              <a:tr h="112473">
                <a:tc gridSpan="6">
                  <a:txBody>
                    <a:bodyPr/>
                    <a:lstStyle/>
                    <a:p>
                      <a:pPr algn="ctr" fontAlgn="ctr"/>
                      <a:r>
                        <a:rPr lang="tr-TR" sz="700" u="none" strike="noStrike" dirty="0">
                          <a:effectLst/>
                        </a:rPr>
                        <a:t>TEKLİF VEREN FİRMA/KİŞİ</a:t>
                      </a:r>
                      <a:endParaRPr lang="tr-TR" sz="700" b="1" i="0" u="none" strike="noStrike" dirty="0">
                        <a:effectLst/>
                        <a:latin typeface="Arial"/>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112473">
                <a:tc gridSpan="6">
                  <a:txBody>
                    <a:bodyPr/>
                    <a:lstStyle/>
                    <a:p>
                      <a:pPr algn="ctr" fontAlgn="ctr"/>
                      <a:r>
                        <a:rPr lang="tr-TR" sz="700" u="none" strike="noStrike" dirty="0">
                          <a:effectLst/>
                        </a:rPr>
                        <a:t>KAŞE/İMZA</a:t>
                      </a:r>
                      <a:endParaRPr lang="tr-TR" sz="700" b="1" i="0" u="none" strike="noStrike" dirty="0">
                        <a:effectLst/>
                        <a:latin typeface="Arial"/>
                      </a:endParaRPr>
                    </a:p>
                  </a:txBody>
                  <a:tcPr marL="5331" marR="5331" marT="53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97170">
                <a:tc>
                  <a:txBody>
                    <a:bodyPr/>
                    <a:lstStyle/>
                    <a:p>
                      <a:pPr algn="l" fontAlgn="b"/>
                      <a:endParaRPr lang="tr-TR" sz="600" b="0" i="0" u="none" strike="noStrike">
                        <a:effectLst/>
                        <a:latin typeface="Arial"/>
                      </a:endParaRPr>
                    </a:p>
                  </a:txBody>
                  <a:tcPr marL="5331" marR="5331" marT="5331"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600" b="0" i="0" u="none" strike="noStrike">
                        <a:effectLst/>
                        <a:latin typeface="Arial"/>
                      </a:endParaRPr>
                    </a:p>
                  </a:txBody>
                  <a:tcPr marL="5331" marR="5331" marT="5331"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600" b="0" i="0" u="none" strike="noStrike" dirty="0">
                        <a:effectLst/>
                        <a:latin typeface="Arial"/>
                      </a:endParaRPr>
                    </a:p>
                  </a:txBody>
                  <a:tcPr marL="5331" marR="5331" marT="5331"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600" b="0" i="0" u="none" strike="noStrike" dirty="0">
                        <a:effectLst/>
                        <a:latin typeface="Arial"/>
                      </a:endParaRPr>
                    </a:p>
                  </a:txBody>
                  <a:tcPr marL="5331" marR="5331" marT="5331"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600" b="0" i="0" u="none" strike="noStrike" dirty="0">
                        <a:effectLst/>
                        <a:latin typeface="Arial"/>
                      </a:endParaRPr>
                    </a:p>
                  </a:txBody>
                  <a:tcPr marL="5331" marR="5331" marT="5331" marB="0" anchor="b">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tr-TR" sz="600" b="0" i="0" u="none" strike="noStrike" dirty="0">
                        <a:effectLst/>
                        <a:latin typeface="Arial"/>
                      </a:endParaRPr>
                    </a:p>
                  </a:txBody>
                  <a:tcPr marL="5331" marR="5331" marT="5331"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Metin kutusu 2"/>
          <p:cNvSpPr txBox="1"/>
          <p:nvPr/>
        </p:nvSpPr>
        <p:spPr>
          <a:xfrm>
            <a:off x="6372200" y="1556792"/>
            <a:ext cx="2448272" cy="3139321"/>
          </a:xfrm>
          <a:prstGeom prst="rect">
            <a:avLst/>
          </a:prstGeom>
          <a:noFill/>
        </p:spPr>
        <p:txBody>
          <a:bodyPr wrap="square" rtlCol="0">
            <a:spAutoFit/>
          </a:bodyPr>
          <a:lstStyle/>
          <a:p>
            <a:pPr algn="just"/>
            <a:r>
              <a:rPr lang="tr-TR" dirty="0"/>
              <a:t>Teklif ekinde firmalara verilmek üzere, varsa sözleşme örneği, varsa teknik şartname örneği olmalıdır</a:t>
            </a:r>
            <a:r>
              <a:rPr lang="tr-TR" dirty="0" smtClean="0"/>
              <a:t>.</a:t>
            </a:r>
          </a:p>
          <a:p>
            <a:endParaRPr lang="tr-TR" dirty="0"/>
          </a:p>
          <a:p>
            <a:pPr algn="just"/>
            <a:r>
              <a:rPr lang="tr-TR" dirty="0" smtClean="0"/>
              <a:t>Toplam tutarın değerlendirilebilmesi için yapılacak iş kalemleri arasında bir bağ olmalıdır. </a:t>
            </a:r>
            <a:endParaRPr lang="tr-TR" dirty="0"/>
          </a:p>
        </p:txBody>
      </p:sp>
    </p:spTree>
    <p:extLst>
      <p:ext uri="{BB962C8B-B14F-4D97-AF65-F5344CB8AC3E}">
        <p14:creationId xmlns:p14="http://schemas.microsoft.com/office/powerpoint/2010/main" val="2451299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636680"/>
          </a:xfrm>
        </p:spPr>
        <p:txBody>
          <a:bodyPr>
            <a:normAutofit fontScale="90000"/>
          </a:bodyPr>
          <a:lstStyle/>
          <a:p>
            <a:pPr algn="ctr"/>
            <a:r>
              <a:rPr lang="tr-TR" dirty="0" smtClean="0"/>
              <a:t>Piyasa Fiyat Araştırma Tutanağı</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095366273"/>
              </p:ext>
            </p:extLst>
          </p:nvPr>
        </p:nvGraphicFramePr>
        <p:xfrm>
          <a:off x="1763691" y="1426665"/>
          <a:ext cx="5472606" cy="5311072"/>
        </p:xfrm>
        <a:graphic>
          <a:graphicData uri="http://schemas.openxmlformats.org/drawingml/2006/table">
            <a:tbl>
              <a:tblPr>
                <a:tableStyleId>{5C22544A-7EE6-4342-B048-85BDC9FD1C3A}</a:tableStyleId>
              </a:tblPr>
              <a:tblGrid>
                <a:gridCol w="270895"/>
                <a:gridCol w="2010878"/>
                <a:gridCol w="322989"/>
                <a:gridCol w="398528"/>
                <a:gridCol w="617329"/>
                <a:gridCol w="617329"/>
                <a:gridCol w="617329"/>
                <a:gridCol w="617329"/>
              </a:tblGrid>
              <a:tr h="515792">
                <a:tc>
                  <a:txBody>
                    <a:bodyPr/>
                    <a:lstStyle/>
                    <a:p>
                      <a:pPr algn="l" fontAlgn="b"/>
                      <a:r>
                        <a:rPr lang="tr-TR" sz="1000" u="none" strike="noStrike" dirty="0">
                          <a:effectLst/>
                        </a:rPr>
                        <a:t> </a:t>
                      </a:r>
                      <a:endParaRPr lang="tr-TR" sz="1000" b="0" i="0" u="none" strike="noStrike" dirty="0">
                        <a:effectLst/>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7">
                  <a:txBody>
                    <a:bodyPr/>
                    <a:lstStyle/>
                    <a:p>
                      <a:pPr algn="ctr" fontAlgn="ctr"/>
                      <a:r>
                        <a:rPr lang="tr-TR" sz="1000" u="none" strike="noStrike" dirty="0">
                          <a:effectLst/>
                        </a:rPr>
                        <a:t>YOZGAT BOZOK ÜNİVERSİTESİ</a:t>
                      </a:r>
                      <a:br>
                        <a:rPr lang="tr-TR" sz="1000" u="none" strike="noStrike" dirty="0">
                          <a:effectLst/>
                        </a:rPr>
                      </a:br>
                      <a:r>
                        <a:rPr lang="tr-TR" sz="1000" u="none" strike="noStrike" dirty="0">
                          <a:effectLst/>
                        </a:rPr>
                        <a:t>PİYASA FİYAT ARAŞTIRMA TUTANAĞI</a:t>
                      </a:r>
                      <a:endParaRPr lang="tr-TR" sz="1000" b="1" i="0" u="none" strike="noStrike" dirty="0">
                        <a:effectLst/>
                        <a:latin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593512">
                <a:tc gridSpan="8">
                  <a:txBody>
                    <a:bodyPr/>
                    <a:lstStyle/>
                    <a:p>
                      <a:pPr algn="l" fontAlgn="ctr"/>
                      <a:r>
                        <a:rPr lang="tr-TR" sz="1000" u="none" strike="noStrike" dirty="0">
                          <a:effectLst/>
                        </a:rPr>
                        <a:t>İdarenin Adı                                      </a:t>
                      </a:r>
                      <a:r>
                        <a:rPr lang="tr-TR" sz="1000" u="none" strike="noStrike" dirty="0" smtClean="0">
                          <a:effectLst/>
                        </a:rPr>
                        <a:t>  : </a:t>
                      </a:r>
                      <a:r>
                        <a:rPr lang="tr-TR" sz="1000" u="none" strike="noStrike" dirty="0">
                          <a:effectLst/>
                        </a:rPr>
                        <a:t>İdari ve Mali İşler Daire Başkanlığı</a:t>
                      </a:r>
                      <a:br>
                        <a:rPr lang="tr-TR" sz="1000" u="none" strike="noStrike" dirty="0">
                          <a:effectLst/>
                        </a:rPr>
                      </a:br>
                      <a:r>
                        <a:rPr lang="tr-TR" sz="1000" u="none" strike="noStrike" dirty="0">
                          <a:effectLst/>
                        </a:rPr>
                        <a:t>Yapılan İş/Mal Hizmetin Niteliği     </a:t>
                      </a:r>
                      <a:r>
                        <a:rPr lang="tr-TR" sz="1000" u="none" strike="noStrike" dirty="0" smtClean="0">
                          <a:effectLst/>
                        </a:rPr>
                        <a:t> </a:t>
                      </a:r>
                      <a:r>
                        <a:rPr lang="tr-TR" sz="1000" u="none" strike="noStrike" dirty="0">
                          <a:effectLst/>
                        </a:rPr>
                        <a:t>: Malzeme Alımı</a:t>
                      </a:r>
                      <a:br>
                        <a:rPr lang="tr-TR" sz="1000" u="none" strike="noStrike" dirty="0">
                          <a:effectLst/>
                        </a:rPr>
                      </a:br>
                      <a:r>
                        <a:rPr lang="tr-TR" sz="1000" u="none" strike="noStrike" dirty="0">
                          <a:effectLst/>
                        </a:rPr>
                        <a:t>Alım ve Yetkilendirilen  Görevlilere İlişkin Görevlendirme/Onay Tarih ve </a:t>
                      </a:r>
                      <a:r>
                        <a:rPr lang="tr-TR" sz="1000" u="none" strike="noStrike" dirty="0" err="1">
                          <a:effectLst/>
                        </a:rPr>
                        <a:t>Nosu</a:t>
                      </a:r>
                      <a:r>
                        <a:rPr lang="tr-TR" sz="1000" u="none" strike="noStrike" dirty="0">
                          <a:effectLst/>
                        </a:rPr>
                        <a:t> :……./……./……. - …………..</a:t>
                      </a:r>
                      <a:endParaRPr lang="tr-TR" sz="1000" b="0" i="0" u="none" strike="noStrike" dirty="0">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593512">
                <a:tc>
                  <a:txBody>
                    <a:bodyPr/>
                    <a:lstStyle/>
                    <a:p>
                      <a:pPr algn="ctr" fontAlgn="ctr"/>
                      <a:r>
                        <a:rPr lang="tr-TR" sz="1000" u="none" strike="noStrike">
                          <a:effectLst/>
                        </a:rPr>
                        <a:t>Sıra No</a:t>
                      </a:r>
                      <a:endParaRPr lang="tr-TR" sz="1000" b="1"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Mal / Hizmet / Yapım İş</a:t>
                      </a:r>
                      <a:endParaRPr lang="tr-TR" sz="1000" b="1"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Birim </a:t>
                      </a:r>
                      <a:endParaRPr lang="tr-TR" sz="1000" b="1"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Miktar </a:t>
                      </a:r>
                      <a:endParaRPr lang="tr-TR" sz="1000" b="1"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Kişi / Firmalar ve Fiyat Teklifleri</a:t>
                      </a:r>
                      <a:endParaRPr lang="tr-TR" sz="1000" b="1"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Kişi / Firmalar ve Fiyat Teklifleri</a:t>
                      </a:r>
                      <a:endParaRPr lang="tr-TR" sz="1000" b="1"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Kişi / Firmalar ve Fiyat Teklifleri</a:t>
                      </a:r>
                      <a:endParaRPr lang="tr-TR" sz="1000" b="1"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Kişi / Firmalar ve Fiyat Teklifleri</a:t>
                      </a:r>
                      <a:endParaRPr lang="tr-TR" sz="1000" b="1"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6216">
                <a:tc>
                  <a:txBody>
                    <a:bodyPr/>
                    <a:lstStyle/>
                    <a:p>
                      <a:pPr algn="ctr" fontAlgn="t"/>
                      <a:r>
                        <a:rPr lang="tr-TR" sz="1000" u="none" strike="noStrike">
                          <a:effectLst/>
                        </a:rPr>
                        <a:t> </a:t>
                      </a:r>
                      <a:endParaRPr lang="tr-TR" sz="1000" b="1" i="0" u="none" strike="noStrike">
                        <a:effectLst/>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1000" u="none" strike="noStrike" dirty="0">
                          <a:effectLst/>
                        </a:rPr>
                        <a:t> </a:t>
                      </a:r>
                      <a:endParaRPr lang="tr-TR" sz="1000" b="0" i="0" u="none" strike="noStrike" dirty="0">
                        <a:effectLst/>
                        <a:latin typeface="Arial"/>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1000" u="none" strike="noStrike">
                          <a:effectLst/>
                        </a:rPr>
                        <a:t> </a:t>
                      </a:r>
                      <a:endParaRPr lang="tr-TR" sz="1000" b="0" i="0" u="none" strike="noStrike">
                        <a:effectLst/>
                        <a:latin typeface="Arial"/>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tr-TR" sz="1000" u="none" strike="noStrike">
                          <a:effectLst/>
                        </a:rPr>
                        <a:t> </a:t>
                      </a:r>
                      <a:endParaRPr lang="tr-TR" sz="1000" b="0" i="0" u="none" strike="noStrike">
                        <a:effectLst/>
                        <a:latin typeface="Arial"/>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A</a:t>
                      </a:r>
                      <a:endParaRPr lang="tr-TR" sz="1000" b="0" i="0" u="none" strike="noStrike">
                        <a:effectLst/>
                        <a:latin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B</a:t>
                      </a:r>
                      <a:endParaRPr lang="tr-TR" sz="1000" b="0" i="0" u="none" strike="noStrike" dirty="0">
                        <a:effectLst/>
                        <a:latin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C</a:t>
                      </a:r>
                      <a:endParaRPr lang="tr-TR" sz="1000" b="0" i="0" u="none" strike="noStrike">
                        <a:effectLst/>
                        <a:latin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61429">
                <a:tc>
                  <a:txBody>
                    <a:bodyPr/>
                    <a:lstStyle/>
                    <a:p>
                      <a:pPr algn="ctr" fontAlgn="ctr"/>
                      <a:r>
                        <a:rPr lang="tr-TR" sz="1000" u="none" strike="noStrike">
                          <a:effectLst/>
                        </a:rPr>
                        <a:t>1</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Silgi </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1</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Adet</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sng" strike="noStrike">
                          <a:effectLst/>
                        </a:rPr>
                        <a:t>1,00</a:t>
                      </a:r>
                      <a:endParaRPr lang="tr-TR" sz="1000" b="1" i="0" u="sng"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2,00</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sng" strike="noStrike">
                          <a:effectLst/>
                        </a:rPr>
                        <a:t>1,00</a:t>
                      </a:r>
                      <a:endParaRPr lang="tr-TR" sz="1000" b="1" i="0" u="sng"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61429">
                <a:tc>
                  <a:txBody>
                    <a:bodyPr/>
                    <a:lstStyle/>
                    <a:p>
                      <a:pPr algn="ctr" fontAlgn="ctr"/>
                      <a:r>
                        <a:rPr lang="tr-TR" sz="1000" u="none" strike="noStrike">
                          <a:effectLst/>
                        </a:rPr>
                        <a:t>2</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Kalem</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2</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Adet</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4,00</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6,00</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sng" strike="noStrike">
                          <a:effectLst/>
                        </a:rPr>
                        <a:t>2,00</a:t>
                      </a:r>
                      <a:endParaRPr lang="tr-TR" sz="1000" b="1" i="0" u="sng"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61429">
                <a:tc>
                  <a:txBody>
                    <a:bodyPr/>
                    <a:lstStyle/>
                    <a:p>
                      <a:pPr algn="ctr" fontAlgn="ctr"/>
                      <a:r>
                        <a:rPr lang="tr-TR" sz="1000" u="none" strike="noStrike">
                          <a:effectLst/>
                        </a:rPr>
                        <a:t>3</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Cetvel</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3</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Adet</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sng" strike="noStrike">
                          <a:effectLst/>
                        </a:rPr>
                        <a:t>9,00</a:t>
                      </a:r>
                      <a:endParaRPr lang="tr-TR" sz="1000" b="1" i="0" u="sng"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15,00</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15,00</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61429">
                <a:tc>
                  <a:txBody>
                    <a:bodyPr/>
                    <a:lstStyle/>
                    <a:p>
                      <a:pPr algn="ctr" fontAlgn="ctr"/>
                      <a:r>
                        <a:rPr lang="tr-TR" sz="1000" u="none" strike="noStrike">
                          <a:effectLst/>
                        </a:rPr>
                        <a:t>4</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Makas</a:t>
                      </a:r>
                      <a:endParaRPr lang="tr-TR" sz="1000" b="0" i="0" u="none" strike="noStrike" dirty="0">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4</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Adet</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sng" strike="noStrike">
                          <a:effectLst/>
                        </a:rPr>
                        <a:t>20,00</a:t>
                      </a:r>
                      <a:endParaRPr lang="tr-TR" sz="1000" b="1" i="0" u="sng"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28,00</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26,00</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 </a:t>
                      </a:r>
                      <a:endParaRPr lang="tr-TR" sz="1000" b="0" i="0" u="none" strike="noStrike" dirty="0">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61429">
                <a:tc>
                  <a:txBody>
                    <a:bodyPr/>
                    <a:lstStyle/>
                    <a:p>
                      <a:pPr algn="ctr" fontAlgn="ctr"/>
                      <a:r>
                        <a:rPr lang="tr-TR" sz="1000" u="none" strike="noStrike">
                          <a:effectLst/>
                        </a:rPr>
                        <a:t>5</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Bant</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5</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Adet</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sng" strike="noStrike">
                          <a:effectLst/>
                        </a:rPr>
                        <a:t>5,00</a:t>
                      </a:r>
                      <a:endParaRPr lang="tr-TR" sz="1000" b="1" i="0" u="sng"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10,00</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15,00</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dirty="0">
                          <a:effectLst/>
                        </a:rPr>
                        <a:t> </a:t>
                      </a:r>
                      <a:endParaRPr lang="tr-TR" sz="1000" b="0" i="0" u="none" strike="noStrike" dirty="0">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3281">
                <a:tc gridSpan="2">
                  <a:txBody>
                    <a:bodyPr/>
                    <a:lstStyle/>
                    <a:p>
                      <a:pPr algn="r" fontAlgn="ctr"/>
                      <a:r>
                        <a:rPr lang="tr-TR" sz="1000" u="none" strike="noStrike">
                          <a:effectLst/>
                        </a:rPr>
                        <a:t>TOPLAM</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a:txBody>
                    <a:bodyPr/>
                    <a:lstStyle/>
                    <a:p>
                      <a:pPr algn="ctr" fontAlgn="ctr"/>
                      <a:r>
                        <a:rPr lang="tr-TR" sz="1000" u="none" strike="noStrike">
                          <a:effectLst/>
                        </a:rPr>
                        <a:t>5</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Kalem</a:t>
                      </a:r>
                      <a:endParaRPr lang="tr-TR" sz="1000" b="0" i="0" u="none" strike="noStrike">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39,00</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61,00</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59,00</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tr-TR" sz="1000" u="none" strike="noStrike">
                          <a:effectLst/>
                        </a:rPr>
                        <a:t> </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7838">
                <a:tc gridSpan="8">
                  <a:txBody>
                    <a:bodyPr/>
                    <a:lstStyle/>
                    <a:p>
                      <a:pPr algn="ctr" fontAlgn="ctr"/>
                      <a:r>
                        <a:rPr lang="tr-TR" sz="1000" u="none" strike="noStrike">
                          <a:effectLst/>
                        </a:rPr>
                        <a:t>Uygun Görülen Kişi / Firma / Firmalar</a:t>
                      </a:r>
                      <a:endParaRPr lang="tr-TR" sz="1000" b="1"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148378">
                <a:tc gridSpan="4">
                  <a:txBody>
                    <a:bodyPr/>
                    <a:lstStyle/>
                    <a:p>
                      <a:pPr algn="ctr" fontAlgn="ctr"/>
                      <a:r>
                        <a:rPr lang="tr-TR" sz="1000" u="none" strike="noStrike">
                          <a:effectLst/>
                        </a:rPr>
                        <a:t>Adı</a:t>
                      </a:r>
                      <a:endParaRPr lang="tr-TR" sz="1000" b="1"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gridSpan="2">
                  <a:txBody>
                    <a:bodyPr/>
                    <a:lstStyle/>
                    <a:p>
                      <a:pPr algn="ctr" fontAlgn="ctr"/>
                      <a:r>
                        <a:rPr lang="tr-TR" sz="1000" u="none" strike="noStrike">
                          <a:effectLst/>
                        </a:rPr>
                        <a:t>Adresi</a:t>
                      </a:r>
                      <a:endParaRPr lang="tr-TR" sz="1000" b="1"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gridSpan="2">
                  <a:txBody>
                    <a:bodyPr/>
                    <a:lstStyle/>
                    <a:p>
                      <a:pPr algn="ctr" fontAlgn="ctr"/>
                      <a:r>
                        <a:rPr lang="tr-TR" sz="1000" u="none" strike="noStrike">
                          <a:effectLst/>
                        </a:rPr>
                        <a:t>Teklif Ettiği Fiyat</a:t>
                      </a:r>
                      <a:endParaRPr lang="tr-TR" sz="1000" b="1"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r>
              <a:tr h="148378">
                <a:tc gridSpan="4">
                  <a:txBody>
                    <a:bodyPr/>
                    <a:lstStyle/>
                    <a:p>
                      <a:pPr algn="ctr" fontAlgn="ctr"/>
                      <a:r>
                        <a:rPr lang="tr-TR" sz="1000" u="none" strike="noStrike" dirty="0">
                          <a:effectLst/>
                        </a:rPr>
                        <a:t>A</a:t>
                      </a:r>
                      <a:endParaRPr lang="tr-TR" sz="1000" b="1" i="0" u="none" strike="noStrike" dirty="0">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gridSpan="2">
                  <a:txBody>
                    <a:bodyPr/>
                    <a:lstStyle/>
                    <a:p>
                      <a:pPr algn="ctr" fontAlgn="ctr"/>
                      <a:r>
                        <a:rPr lang="tr-TR" sz="1000" u="none" strike="noStrike">
                          <a:effectLst/>
                        </a:rPr>
                        <a:t>YOZGAT</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gridSpan="2">
                  <a:txBody>
                    <a:bodyPr/>
                    <a:lstStyle/>
                    <a:p>
                      <a:pPr algn="ctr" fontAlgn="ctr"/>
                      <a:r>
                        <a:rPr lang="tr-TR" sz="1000" u="none" strike="noStrike">
                          <a:effectLst/>
                        </a:rPr>
                        <a:t>34,00</a:t>
                      </a:r>
                      <a:endParaRPr lang="tr-TR" sz="1000" b="1"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r>
              <a:tr h="148378">
                <a:tc gridSpan="4">
                  <a:txBody>
                    <a:bodyPr/>
                    <a:lstStyle/>
                    <a:p>
                      <a:pPr algn="ctr" fontAlgn="ctr"/>
                      <a:r>
                        <a:rPr lang="tr-TR" sz="1000" u="none" strike="noStrike" dirty="0">
                          <a:effectLst/>
                        </a:rPr>
                        <a:t>C</a:t>
                      </a:r>
                      <a:endParaRPr lang="tr-TR" sz="1000" b="1" i="0" u="none" strike="noStrike" dirty="0">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gridSpan="2">
                  <a:txBody>
                    <a:bodyPr/>
                    <a:lstStyle/>
                    <a:p>
                      <a:pPr algn="ctr" fontAlgn="ctr"/>
                      <a:r>
                        <a:rPr lang="tr-TR" sz="1000" u="none" strike="noStrike">
                          <a:effectLst/>
                        </a:rPr>
                        <a:t>YOZGAT</a:t>
                      </a:r>
                      <a:endParaRPr lang="tr-TR" sz="1000" b="0"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c gridSpan="2">
                  <a:txBody>
                    <a:bodyPr/>
                    <a:lstStyle/>
                    <a:p>
                      <a:pPr algn="ctr" fontAlgn="ctr"/>
                      <a:r>
                        <a:rPr lang="tr-TR" sz="1000" u="none" strike="noStrike">
                          <a:effectLst/>
                        </a:rPr>
                        <a:t>3,00</a:t>
                      </a:r>
                      <a:endParaRPr lang="tr-TR" sz="1000" b="1" i="0" u="none" strike="noStrike">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tr-TR"/>
                    </a:p>
                  </a:txBody>
                  <a:tcPr/>
                </a:tc>
              </a:tr>
              <a:tr h="445134">
                <a:tc gridSpan="8">
                  <a:txBody>
                    <a:bodyPr/>
                    <a:lstStyle/>
                    <a:p>
                      <a:pPr algn="l" fontAlgn="ctr"/>
                      <a:r>
                        <a:rPr lang="tr-TR" sz="1000" u="none" strike="noStrike" dirty="0">
                          <a:effectLst/>
                        </a:rPr>
                        <a:t>4734 Sayılı  Kamu İhale Kanunu'nun 22. madde doğrudan temin yöntemiyle  satın alınacak mal/ malzeme/ hizmetlere yapılan piyasa fiyat araştırma sonucu  </a:t>
                      </a:r>
                      <a:r>
                        <a:rPr lang="tr-TR" sz="1000" u="none" strike="noStrike" dirty="0" err="1">
                          <a:effectLst/>
                        </a:rPr>
                        <a:t>kdv</a:t>
                      </a:r>
                      <a:r>
                        <a:rPr lang="tr-TR" sz="1000" u="none" strike="noStrike" dirty="0">
                          <a:effectLst/>
                        </a:rPr>
                        <a:t> hariç yukarıdaki fiyat/fiyatlar tespit edilmiş olup uygun görülen firmalar/kişiler belirtilmiştir.</a:t>
                      </a:r>
                      <a:endParaRPr lang="tr-TR" sz="1000" b="0" i="0" u="none" strike="noStrike" dirty="0">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148378">
                <a:tc>
                  <a:txBody>
                    <a:bodyPr/>
                    <a:lstStyle/>
                    <a:p>
                      <a:pPr algn="l" fontAlgn="ctr"/>
                      <a:endParaRPr lang="tr-TR" sz="1000" b="0" i="0" u="none" strike="noStrike" dirty="0">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tr-TR" sz="1000" b="0" i="0" u="none" strike="noStrike" dirty="0">
                        <a:effectLst/>
                        <a:latin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tr-TR" sz="1000" b="0" i="0" u="none" strike="noStrike" dirty="0">
                        <a:effectLst/>
                        <a:latin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tr-TR" sz="1000" b="0" i="0" u="none" strike="noStrike">
                        <a:effectLst/>
                        <a:latin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tr-TR" sz="1000" b="0" i="0" u="none" strike="noStrike">
                        <a:effectLst/>
                        <a:latin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tr-TR" sz="1000" b="0" i="0" u="none" strike="noStrike">
                        <a:effectLst/>
                        <a:latin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tr-TR" sz="1000" b="0" i="0" u="none" strike="noStrike" dirty="0">
                        <a:effectLst/>
                        <a:latin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tr-TR" sz="1000" b="0" i="0" u="none" strike="noStrike">
                        <a:effectLst/>
                        <a:latin typeface="Arial"/>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48378">
                <a:tc gridSpan="8">
                  <a:txBody>
                    <a:bodyPr/>
                    <a:lstStyle/>
                    <a:p>
                      <a:pPr algn="ctr" fontAlgn="ctr"/>
                      <a:r>
                        <a:rPr lang="tr-TR" sz="1000" u="none" strike="noStrike" dirty="0">
                          <a:effectLst/>
                        </a:rPr>
                        <a:t>……./……/………</a:t>
                      </a:r>
                      <a:endParaRPr lang="tr-TR" sz="1000" b="0" i="0" u="none" strike="noStrike" dirty="0">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148378">
                <a:tc gridSpan="8">
                  <a:txBody>
                    <a:bodyPr/>
                    <a:lstStyle/>
                    <a:p>
                      <a:pPr algn="ctr" fontAlgn="ctr"/>
                      <a:r>
                        <a:rPr lang="tr-TR" sz="1000" u="none" strike="noStrike" dirty="0" smtClean="0">
                          <a:effectLst/>
                        </a:rPr>
                        <a:t>İlgili/İlgililer İmza</a:t>
                      </a:r>
                      <a:endParaRPr lang="tr-TR" sz="1000" b="0" i="0" u="none" strike="noStrike" dirty="0">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bl>
          </a:graphicData>
        </a:graphic>
      </p:graphicFrame>
      <p:pic>
        <p:nvPicPr>
          <p:cNvPr id="5" name="Resim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1484784"/>
            <a:ext cx="648072" cy="441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7294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80696"/>
          </a:xfrm>
        </p:spPr>
        <p:txBody>
          <a:bodyPr>
            <a:normAutofit fontScale="90000"/>
          </a:bodyPr>
          <a:lstStyle/>
          <a:p>
            <a:pPr algn="ctr"/>
            <a:r>
              <a:rPr lang="tr-TR" dirty="0"/>
              <a:t>Tek Kaynak </a:t>
            </a:r>
            <a:r>
              <a:rPr lang="tr-TR" dirty="0" smtClean="0"/>
              <a:t>Belgesi</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7745" y="1404933"/>
            <a:ext cx="4160140" cy="4919668"/>
          </a:xfrm>
        </p:spPr>
      </p:pic>
    </p:spTree>
    <p:extLst>
      <p:ext uri="{BB962C8B-B14F-4D97-AF65-F5344CB8AC3E}">
        <p14:creationId xmlns:p14="http://schemas.microsoft.com/office/powerpoint/2010/main" val="1072041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620688"/>
            <a:ext cx="8229600" cy="780696"/>
          </a:xfrm>
        </p:spPr>
        <p:txBody>
          <a:bodyPr>
            <a:normAutofit fontScale="90000"/>
          </a:bodyPr>
          <a:lstStyle/>
          <a:p>
            <a:pPr algn="ctr"/>
            <a:r>
              <a:rPr lang="tr-TR" dirty="0" smtClean="0"/>
              <a:t>Muayene Tutanağı</a:t>
            </a:r>
            <a:endParaRPr lang="tr-TR" dirty="0"/>
          </a:p>
        </p:txBody>
      </p:sp>
      <p:pic>
        <p:nvPicPr>
          <p:cNvPr id="8" name="İçerik Yer Tutucusu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11760" y="1484784"/>
            <a:ext cx="4131775" cy="4961962"/>
          </a:xfrm>
        </p:spPr>
      </p:pic>
    </p:spTree>
    <p:extLst>
      <p:ext uri="{BB962C8B-B14F-4D97-AF65-F5344CB8AC3E}">
        <p14:creationId xmlns:p14="http://schemas.microsoft.com/office/powerpoint/2010/main" val="2107917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980728"/>
            <a:ext cx="8229600" cy="1143000"/>
          </a:xfrm>
        </p:spPr>
        <p:txBody>
          <a:bodyPr>
            <a:normAutofit fontScale="90000"/>
          </a:bodyPr>
          <a:lstStyle/>
          <a:p>
            <a:pPr algn="ctr"/>
            <a:r>
              <a:rPr lang="tr-TR" b="1" dirty="0" smtClean="0"/>
              <a:t>Ödeme Emrinde Sık Kullanılan Kesintiler</a:t>
            </a:r>
            <a:endParaRPr lang="tr-TR" b="1" dirty="0"/>
          </a:p>
        </p:txBody>
      </p:sp>
      <p:sp>
        <p:nvSpPr>
          <p:cNvPr id="3" name="İçerik Yer Tutucusu 2"/>
          <p:cNvSpPr>
            <a:spLocks noGrp="1"/>
          </p:cNvSpPr>
          <p:nvPr>
            <p:ph idx="1"/>
          </p:nvPr>
        </p:nvSpPr>
        <p:spPr>
          <a:xfrm>
            <a:off x="467544" y="2564904"/>
            <a:ext cx="8229600" cy="3240360"/>
          </a:xfrm>
        </p:spPr>
        <p:txBody>
          <a:bodyPr/>
          <a:lstStyle/>
          <a:p>
            <a:r>
              <a:rPr lang="tr-TR" dirty="0"/>
              <a:t>Binde 9,48 damga vergisi</a:t>
            </a:r>
          </a:p>
          <a:p>
            <a:r>
              <a:rPr lang="tr-TR" dirty="0"/>
              <a:t>Binde 9,48 sözleşme damga vergisi(sözleşme varsa)</a:t>
            </a:r>
          </a:p>
          <a:p>
            <a:r>
              <a:rPr lang="tr-TR" dirty="0"/>
              <a:t>Vergi borcu ( fatura tutarı </a:t>
            </a:r>
            <a:r>
              <a:rPr lang="tr-TR" dirty="0" smtClean="0"/>
              <a:t>5000tl </a:t>
            </a:r>
            <a:r>
              <a:rPr lang="tr-TR" dirty="0" err="1" smtClean="0"/>
              <a:t>yi</a:t>
            </a:r>
            <a:r>
              <a:rPr lang="tr-TR" dirty="0" smtClean="0"/>
              <a:t> </a:t>
            </a:r>
            <a:r>
              <a:rPr lang="tr-TR" dirty="0"/>
              <a:t>ve vergi </a:t>
            </a:r>
            <a:r>
              <a:rPr lang="tr-TR" dirty="0" err="1"/>
              <a:t>borcuda</a:t>
            </a:r>
            <a:r>
              <a:rPr lang="tr-TR" dirty="0"/>
              <a:t> </a:t>
            </a:r>
            <a:r>
              <a:rPr lang="tr-TR" dirty="0" smtClean="0"/>
              <a:t>5000tl </a:t>
            </a:r>
            <a:r>
              <a:rPr lang="tr-TR" dirty="0" err="1"/>
              <a:t>yi</a:t>
            </a:r>
            <a:r>
              <a:rPr lang="tr-TR" dirty="0"/>
              <a:t> aşıyorsa kesilir)</a:t>
            </a:r>
          </a:p>
          <a:p>
            <a:r>
              <a:rPr lang="tr-TR" dirty="0" err="1"/>
              <a:t>Kdv</a:t>
            </a:r>
            <a:r>
              <a:rPr lang="tr-TR" dirty="0"/>
              <a:t> </a:t>
            </a:r>
            <a:r>
              <a:rPr lang="tr-TR" dirty="0" err="1"/>
              <a:t>Tevkifat</a:t>
            </a:r>
            <a:r>
              <a:rPr lang="tr-TR" dirty="0"/>
              <a:t> kesintisi( bakım onarım </a:t>
            </a:r>
            <a:r>
              <a:rPr lang="tr-TR" dirty="0" err="1"/>
              <a:t>v.b</a:t>
            </a:r>
            <a:r>
              <a:rPr lang="tr-TR" dirty="0"/>
              <a:t>. </a:t>
            </a:r>
            <a:r>
              <a:rPr lang="tr-TR" dirty="0" smtClean="0"/>
              <a:t>İşlerde </a:t>
            </a:r>
            <a:r>
              <a:rPr lang="tr-TR" smtClean="0"/>
              <a:t>6.900TL’yi aşıyorsa </a:t>
            </a:r>
            <a:r>
              <a:rPr lang="tr-TR" dirty="0" smtClean="0"/>
              <a:t>kesilir.)</a:t>
            </a:r>
          </a:p>
          <a:p>
            <a:endParaRPr lang="tr-TR" dirty="0" smtClean="0"/>
          </a:p>
          <a:p>
            <a:endParaRPr lang="tr-TR" dirty="0"/>
          </a:p>
          <a:p>
            <a:endParaRPr lang="tr-TR" dirty="0"/>
          </a:p>
        </p:txBody>
      </p:sp>
    </p:spTree>
    <p:extLst>
      <p:ext uri="{BB962C8B-B14F-4D97-AF65-F5344CB8AC3E}">
        <p14:creationId xmlns:p14="http://schemas.microsoft.com/office/powerpoint/2010/main" val="1102637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Doğrudan Temin Nedir?</a:t>
            </a:r>
            <a:endParaRPr lang="tr-TR" dirty="0"/>
          </a:p>
        </p:txBody>
      </p:sp>
      <p:sp>
        <p:nvSpPr>
          <p:cNvPr id="3" name="İçerik Yer Tutucusu 2"/>
          <p:cNvSpPr>
            <a:spLocks noGrp="1"/>
          </p:cNvSpPr>
          <p:nvPr>
            <p:ph idx="1"/>
          </p:nvPr>
        </p:nvSpPr>
        <p:spPr/>
        <p:txBody>
          <a:bodyPr>
            <a:normAutofit/>
          </a:bodyPr>
          <a:lstStyle/>
          <a:p>
            <a:pPr algn="just"/>
            <a:r>
              <a:rPr lang="tr-TR" dirty="0" smtClean="0">
                <a:latin typeface="Arial" pitchFamily="34" charset="0"/>
                <a:cs typeface="Arial" pitchFamily="34" charset="0"/>
              </a:rPr>
              <a:t>İhtiyaçların ihalede olan süreçlere takılmadan, piyasa araştırması yapılarak hızlı bir şekilde satın alınmasıdır.</a:t>
            </a:r>
          </a:p>
          <a:p>
            <a:pPr algn="just"/>
            <a:r>
              <a:rPr lang="tr-TR" dirty="0" smtClean="0">
                <a:latin typeface="Arial" pitchFamily="34" charset="0"/>
                <a:cs typeface="Arial" pitchFamily="34" charset="0"/>
              </a:rPr>
              <a:t>Bu alım usulü 4734 sayılı Kamu İhale Kanunu’nun 22. maddesi ile düzenlenmiştir.</a:t>
            </a:r>
          </a:p>
          <a:p>
            <a:pPr algn="just"/>
            <a:r>
              <a:rPr lang="tr-TR" dirty="0" smtClean="0">
                <a:latin typeface="Arial" pitchFamily="34" charset="0"/>
                <a:cs typeface="Arial" pitchFamily="34" charset="0"/>
              </a:rPr>
              <a:t>Bir ihale usulü olmayıp, alım usulüdür.</a:t>
            </a:r>
          </a:p>
          <a:p>
            <a:pPr algn="just"/>
            <a:r>
              <a:rPr lang="tr-TR" dirty="0" smtClean="0">
                <a:latin typeface="Arial" pitchFamily="34" charset="0"/>
                <a:cs typeface="Arial" pitchFamily="34" charset="0"/>
              </a:rPr>
              <a:t>Bu eğitim sunumumuzda, kurumumuzda çok kullanılan 22. maddenin </a:t>
            </a:r>
            <a:r>
              <a:rPr lang="tr-TR" dirty="0" err="1" smtClean="0">
                <a:latin typeface="Arial" pitchFamily="34" charset="0"/>
                <a:cs typeface="Arial" pitchFamily="34" charset="0"/>
              </a:rPr>
              <a:t>a,b,c,d,f</a:t>
            </a:r>
            <a:r>
              <a:rPr lang="tr-TR" dirty="0" smtClean="0">
                <a:latin typeface="Arial" pitchFamily="34" charset="0"/>
                <a:cs typeface="Arial" pitchFamily="34" charset="0"/>
              </a:rPr>
              <a:t> bentlerini inceleyeceğiz.</a:t>
            </a:r>
          </a:p>
          <a:p>
            <a:pPr algn="just"/>
            <a:r>
              <a:rPr lang="tr-TR" dirty="0" smtClean="0">
                <a:latin typeface="Arial" pitchFamily="34" charset="0"/>
                <a:cs typeface="Arial" pitchFamily="34" charset="0"/>
              </a:rPr>
              <a:t>22/d hariç diğer bentlerde parasal limit yoktur.</a:t>
            </a:r>
          </a:p>
          <a:p>
            <a:pPr algn="just"/>
            <a:endParaRPr lang="tr-TR" dirty="0"/>
          </a:p>
        </p:txBody>
      </p:sp>
    </p:spTree>
    <p:extLst>
      <p:ext uri="{BB962C8B-B14F-4D97-AF65-F5344CB8AC3E}">
        <p14:creationId xmlns:p14="http://schemas.microsoft.com/office/powerpoint/2010/main" val="3911212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Önemli!</a:t>
            </a:r>
            <a:endParaRPr lang="tr-TR" dirty="0">
              <a:solidFill>
                <a:srgbClr val="FF0000"/>
              </a:solidFill>
            </a:endParaRPr>
          </a:p>
        </p:txBody>
      </p:sp>
      <p:sp>
        <p:nvSpPr>
          <p:cNvPr id="3" name="İçerik Yer Tutucusu 2"/>
          <p:cNvSpPr>
            <a:spLocks noGrp="1"/>
          </p:cNvSpPr>
          <p:nvPr>
            <p:ph idx="1"/>
          </p:nvPr>
        </p:nvSpPr>
        <p:spPr/>
        <p:txBody>
          <a:bodyPr>
            <a:normAutofit lnSpcReduction="10000"/>
          </a:bodyPr>
          <a:lstStyle/>
          <a:p>
            <a:r>
              <a:rPr lang="tr-TR" sz="2000" dirty="0" smtClean="0">
                <a:latin typeface="Arial" pitchFamily="34" charset="0"/>
                <a:cs typeface="Arial" pitchFamily="34" charset="0"/>
              </a:rPr>
              <a:t>16 Şubat 2021 tarih ve 31397 sayılı tebliğ ile 1 Mart 2021 tarihi itibariyle </a:t>
            </a:r>
            <a:r>
              <a:rPr lang="tr-TR" sz="2000" dirty="0" err="1" smtClean="0">
                <a:latin typeface="Arial" pitchFamily="34" charset="0"/>
                <a:cs typeface="Arial" pitchFamily="34" charset="0"/>
              </a:rPr>
              <a:t>tevkifat</a:t>
            </a:r>
            <a:r>
              <a:rPr lang="tr-TR" sz="2000" dirty="0" smtClean="0">
                <a:latin typeface="Arial" pitchFamily="34" charset="0"/>
                <a:cs typeface="Arial" pitchFamily="34" charset="0"/>
              </a:rPr>
              <a:t> oranları değişmiş olup yeni oranlar:</a:t>
            </a:r>
          </a:p>
          <a:p>
            <a:r>
              <a:rPr lang="tr-TR" sz="2000" dirty="0">
                <a:latin typeface="Arial" pitchFamily="34" charset="0"/>
                <a:cs typeface="Arial" pitchFamily="34" charset="0"/>
              </a:rPr>
              <a:t>Makine, teçhizat, demirbaş ve taşıtlara ait tadil, bakım ve onarım   </a:t>
            </a:r>
            <a:r>
              <a:rPr lang="tr-TR" sz="2000" dirty="0" smtClean="0">
                <a:latin typeface="Arial" pitchFamily="34" charset="0"/>
                <a:cs typeface="Arial" pitchFamily="34" charset="0"/>
              </a:rPr>
              <a:t>Hizmetlerinde 7/10 (Eski oran 5/10)</a:t>
            </a:r>
          </a:p>
          <a:p>
            <a:r>
              <a:rPr lang="tr-TR" sz="2000" dirty="0">
                <a:latin typeface="Arial" pitchFamily="34" charset="0"/>
                <a:cs typeface="Arial" pitchFamily="34" charset="0"/>
              </a:rPr>
              <a:t>Her türlü baskı ve basım </a:t>
            </a:r>
            <a:r>
              <a:rPr lang="tr-TR" sz="2000" dirty="0" smtClean="0">
                <a:latin typeface="Arial" pitchFamily="34" charset="0"/>
                <a:cs typeface="Arial" pitchFamily="34" charset="0"/>
              </a:rPr>
              <a:t>hizmetleri 7/10 (</a:t>
            </a:r>
            <a:r>
              <a:rPr lang="tr-TR" sz="2000" dirty="0">
                <a:latin typeface="Arial" pitchFamily="34" charset="0"/>
                <a:cs typeface="Arial" pitchFamily="34" charset="0"/>
              </a:rPr>
              <a:t>Eski oran 5/10)</a:t>
            </a:r>
          </a:p>
          <a:p>
            <a:pPr lvl="0">
              <a:buClr>
                <a:srgbClr val="0BD0D9"/>
              </a:buClr>
            </a:pPr>
            <a:r>
              <a:rPr lang="tr-TR" sz="2000" dirty="0" smtClean="0">
                <a:latin typeface="Arial" pitchFamily="34" charset="0"/>
                <a:cs typeface="Arial" pitchFamily="34" charset="0"/>
              </a:rPr>
              <a:t>Otomasyon sisteminin ve bilgisayarların kullanımında gerekli olan işletim sistemi yazılımlarına ilişkin olarak verilen değişiklik, sorun giderme, yenileme, bakım, güncelleme </a:t>
            </a:r>
            <a:r>
              <a:rPr lang="tr-TR" sz="2000" dirty="0" err="1" smtClean="0">
                <a:latin typeface="Arial" pitchFamily="34" charset="0"/>
                <a:cs typeface="Arial" pitchFamily="34" charset="0"/>
              </a:rPr>
              <a:t>v.b</a:t>
            </a:r>
            <a:r>
              <a:rPr lang="tr-TR" sz="2000" dirty="0" smtClean="0">
                <a:latin typeface="Arial" pitchFamily="34" charset="0"/>
                <a:cs typeface="Arial" pitchFamily="34" charset="0"/>
              </a:rPr>
              <a:t>. Hizmetler 7/10 </a:t>
            </a:r>
            <a:r>
              <a:rPr lang="tr-TR" sz="2000" dirty="0">
                <a:solidFill>
                  <a:prstClr val="black"/>
                </a:solidFill>
                <a:latin typeface="Arial" pitchFamily="34" charset="0"/>
                <a:cs typeface="Arial" pitchFamily="34" charset="0"/>
              </a:rPr>
              <a:t>(Eski oran 5/10</a:t>
            </a:r>
            <a:r>
              <a:rPr lang="tr-TR" sz="2000" dirty="0" smtClean="0">
                <a:solidFill>
                  <a:prstClr val="black"/>
                </a:solidFill>
                <a:latin typeface="Arial" pitchFamily="34" charset="0"/>
                <a:cs typeface="Arial" pitchFamily="34" charset="0"/>
              </a:rPr>
              <a:t>)</a:t>
            </a:r>
          </a:p>
          <a:p>
            <a:pPr lvl="0">
              <a:buClr>
                <a:srgbClr val="0BD0D9"/>
              </a:buClr>
            </a:pPr>
            <a:r>
              <a:rPr lang="tr-TR" sz="2000" dirty="0">
                <a:solidFill>
                  <a:prstClr val="black"/>
                </a:solidFill>
                <a:latin typeface="Arial" pitchFamily="34" charset="0"/>
                <a:cs typeface="Arial" pitchFamily="34" charset="0"/>
              </a:rPr>
              <a:t>Taşımacılık Hizmetleri-Yük Taşımacılığı 2/10 oranında </a:t>
            </a:r>
            <a:r>
              <a:rPr lang="tr-TR" sz="2000" dirty="0" err="1">
                <a:solidFill>
                  <a:prstClr val="black"/>
                </a:solidFill>
                <a:latin typeface="Arial" pitchFamily="34" charset="0"/>
                <a:cs typeface="Arial" pitchFamily="34" charset="0"/>
              </a:rPr>
              <a:t>tevkifat</a:t>
            </a:r>
            <a:r>
              <a:rPr lang="tr-TR" sz="2000" dirty="0">
                <a:solidFill>
                  <a:prstClr val="black"/>
                </a:solidFill>
                <a:latin typeface="Arial" pitchFamily="34" charset="0"/>
                <a:cs typeface="Arial" pitchFamily="34" charset="0"/>
              </a:rPr>
              <a:t> kesilecektir</a:t>
            </a:r>
            <a:r>
              <a:rPr lang="tr-TR" sz="2000" dirty="0" smtClean="0">
                <a:solidFill>
                  <a:prstClr val="black"/>
                </a:solidFill>
                <a:latin typeface="Arial" pitchFamily="34" charset="0"/>
                <a:cs typeface="Arial" pitchFamily="34" charset="0"/>
              </a:rPr>
              <a:t>.</a:t>
            </a:r>
          </a:p>
          <a:p>
            <a:pPr lvl="0">
              <a:buClr>
                <a:srgbClr val="0BD0D9"/>
              </a:buClr>
            </a:pPr>
            <a:r>
              <a:rPr lang="tr-TR" sz="1900" dirty="0" smtClean="0">
                <a:solidFill>
                  <a:prstClr val="black"/>
                </a:solidFill>
                <a:latin typeface="Arial" pitchFamily="34" charset="0"/>
                <a:cs typeface="Arial" pitchFamily="34" charset="0"/>
              </a:rPr>
              <a:t>30.12.2022 </a:t>
            </a:r>
            <a:r>
              <a:rPr lang="tr-TR" sz="1900" dirty="0">
                <a:solidFill>
                  <a:prstClr val="black"/>
                </a:solidFill>
                <a:latin typeface="Arial" pitchFamily="34" charset="0"/>
                <a:cs typeface="Arial" pitchFamily="34" charset="0"/>
              </a:rPr>
              <a:t>tarih ve 32059 sayılı Resmi Gazete' de yayınlanan 544 Sıra No.lu Vergi Usul Kanunu Genel Tebliği ile, 1 Ocak </a:t>
            </a:r>
            <a:r>
              <a:rPr lang="tr-TR" sz="1900" dirty="0" smtClean="0">
                <a:solidFill>
                  <a:prstClr val="black"/>
                </a:solidFill>
                <a:latin typeface="Arial" pitchFamily="34" charset="0"/>
                <a:cs typeface="Arial" pitchFamily="34" charset="0"/>
              </a:rPr>
              <a:t>2024 </a:t>
            </a:r>
            <a:r>
              <a:rPr lang="tr-TR" sz="1900" dirty="0">
                <a:solidFill>
                  <a:prstClr val="black"/>
                </a:solidFill>
                <a:latin typeface="Arial" pitchFamily="34" charset="0"/>
                <a:cs typeface="Arial" pitchFamily="34" charset="0"/>
              </a:rPr>
              <a:t>tarihinden itibaren fatura düzenleme sınırı KDV dahil </a:t>
            </a:r>
            <a:r>
              <a:rPr lang="tr-TR" sz="1900" dirty="0" smtClean="0">
                <a:solidFill>
                  <a:prstClr val="black"/>
                </a:solidFill>
                <a:latin typeface="Arial" pitchFamily="34" charset="0"/>
                <a:cs typeface="Arial" pitchFamily="34" charset="0"/>
              </a:rPr>
              <a:t>6.900,00 </a:t>
            </a:r>
            <a:r>
              <a:rPr lang="tr-TR" sz="1900" dirty="0">
                <a:solidFill>
                  <a:prstClr val="black"/>
                </a:solidFill>
                <a:latin typeface="Arial" pitchFamily="34" charset="0"/>
                <a:cs typeface="Arial" pitchFamily="34" charset="0"/>
              </a:rPr>
              <a:t>TL olarak belirlendi</a:t>
            </a:r>
            <a:r>
              <a:rPr lang="tr-TR" sz="1900" dirty="0" smtClean="0">
                <a:solidFill>
                  <a:prstClr val="black"/>
                </a:solidFill>
                <a:latin typeface="Arial" pitchFamily="34" charset="0"/>
                <a:cs typeface="Arial" pitchFamily="34" charset="0"/>
              </a:rPr>
              <a:t>.</a:t>
            </a:r>
          </a:p>
          <a:p>
            <a:pPr lvl="0">
              <a:buClr>
                <a:srgbClr val="0BD0D9"/>
              </a:buClr>
            </a:pPr>
            <a:endParaRPr lang="tr-TR" sz="1900" dirty="0">
              <a:solidFill>
                <a:prstClr val="black"/>
              </a:solidFill>
              <a:latin typeface="Arial" pitchFamily="34" charset="0"/>
              <a:cs typeface="Arial" pitchFamily="34" charset="0"/>
            </a:endParaRPr>
          </a:p>
          <a:p>
            <a:pPr lvl="0">
              <a:buClr>
                <a:srgbClr val="0BD0D9"/>
              </a:buClr>
            </a:pPr>
            <a:endParaRPr lang="tr-TR" sz="2100" dirty="0">
              <a:solidFill>
                <a:prstClr val="black"/>
              </a:solidFill>
              <a:latin typeface="Arial" pitchFamily="34" charset="0"/>
              <a:cs typeface="Arial" pitchFamily="34" charset="0"/>
            </a:endParaRPr>
          </a:p>
          <a:p>
            <a:endParaRPr lang="tr-TR" sz="2400" dirty="0" smtClean="0">
              <a:latin typeface="Arial" pitchFamily="34" charset="0"/>
              <a:cs typeface="Arial" pitchFamily="34" charset="0"/>
            </a:endParaRPr>
          </a:p>
          <a:p>
            <a:endParaRPr lang="tr-TR" sz="2400" dirty="0">
              <a:latin typeface="Arial" pitchFamily="34" charset="0"/>
              <a:cs typeface="Arial" pitchFamily="34" charset="0"/>
            </a:endParaRPr>
          </a:p>
          <a:p>
            <a:endParaRPr lang="tr-TR" sz="2400" dirty="0" smtClean="0">
              <a:latin typeface="Arial" pitchFamily="34" charset="0"/>
              <a:cs typeface="Arial" pitchFamily="34" charset="0"/>
            </a:endParaRPr>
          </a:p>
          <a:p>
            <a:endParaRPr lang="tr-TR" dirty="0"/>
          </a:p>
          <a:p>
            <a:endParaRPr lang="tr-TR" dirty="0"/>
          </a:p>
        </p:txBody>
      </p:sp>
    </p:spTree>
    <p:extLst>
      <p:ext uri="{BB962C8B-B14F-4D97-AF65-F5344CB8AC3E}">
        <p14:creationId xmlns:p14="http://schemas.microsoft.com/office/powerpoint/2010/main" val="2474965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916832"/>
            <a:ext cx="8229600" cy="1143000"/>
          </a:xfrm>
        </p:spPr>
        <p:txBody>
          <a:bodyPr>
            <a:normAutofit/>
          </a:bodyPr>
          <a:lstStyle/>
          <a:p>
            <a:pPr algn="ctr"/>
            <a:r>
              <a:rPr lang="tr-TR" b="1" dirty="0" smtClean="0"/>
              <a:t>Soru ve Cevaplar</a:t>
            </a:r>
            <a:endParaRPr lang="tr-TR" b="1"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0312" y="1268760"/>
            <a:ext cx="1143000" cy="1143000"/>
          </a:xfrm>
          <a:prstGeom prst="rect">
            <a:avLst/>
          </a:prstGeom>
        </p:spPr>
      </p:pic>
      <p:sp>
        <p:nvSpPr>
          <p:cNvPr id="4" name="Aşağı Ok 3"/>
          <p:cNvSpPr/>
          <p:nvPr/>
        </p:nvSpPr>
        <p:spPr>
          <a:xfrm>
            <a:off x="3923928" y="3645024"/>
            <a:ext cx="1368152" cy="1728192"/>
          </a:xfrm>
          <a:prstGeom prst="down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871062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996952"/>
            <a:ext cx="8229600" cy="1143000"/>
          </a:xfrm>
        </p:spPr>
        <p:txBody>
          <a:bodyPr>
            <a:normAutofit fontScale="90000"/>
          </a:bodyPr>
          <a:lstStyle/>
          <a:p>
            <a:pPr algn="ctr"/>
            <a:r>
              <a:rPr lang="tr-TR" b="1" dirty="0" smtClean="0"/>
              <a:t>Doğrudan Temin Kapsamında</a:t>
            </a:r>
            <a:br>
              <a:rPr lang="tr-TR" b="1" dirty="0" smtClean="0"/>
            </a:br>
            <a:r>
              <a:rPr lang="tr-TR" b="1" dirty="0" smtClean="0"/>
              <a:t>İş Deneyim Belgesi Düzenlenebilir mi?</a:t>
            </a:r>
            <a:endParaRPr lang="tr-TR" dirty="0"/>
          </a:p>
        </p:txBody>
      </p:sp>
    </p:spTree>
    <p:extLst>
      <p:ext uri="{BB962C8B-B14F-4D97-AF65-F5344CB8AC3E}">
        <p14:creationId xmlns:p14="http://schemas.microsoft.com/office/powerpoint/2010/main" val="2021560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844824"/>
            <a:ext cx="8229600" cy="3528392"/>
          </a:xfrm>
        </p:spPr>
        <p:txBody>
          <a:bodyPr/>
          <a:lstStyle/>
          <a:p>
            <a:r>
              <a:rPr lang="tr-TR" dirty="0"/>
              <a:t>Evet düzenlenebilir</a:t>
            </a:r>
            <a:r>
              <a:rPr lang="tr-TR" dirty="0" smtClean="0"/>
              <a:t>.</a:t>
            </a:r>
          </a:p>
          <a:p>
            <a:endParaRPr lang="tr-TR" dirty="0"/>
          </a:p>
          <a:p>
            <a:pPr marL="0" indent="0">
              <a:buNone/>
            </a:pPr>
            <a:r>
              <a:rPr lang="tr-TR" b="1" dirty="0"/>
              <a:t>Kamu ihale genel tebliği ne diyor ?</a:t>
            </a:r>
            <a:endParaRPr lang="tr-TR" dirty="0"/>
          </a:p>
          <a:p>
            <a:r>
              <a:rPr lang="tr-TR" b="1" dirty="0"/>
              <a:t>22.1.1.6. </a:t>
            </a:r>
            <a:r>
              <a:rPr lang="tr-TR" dirty="0"/>
              <a:t>Doğrudan temin yoluyla bedel içeren bir sözleşme kapsamında gerçekleştirilen alımlarda, İhale Uygulama Yönetmeliklerinin ilgili maddeleri çerçevesinde iş deneyim belgesi düzenlenmesi mümkündür.</a:t>
            </a:r>
          </a:p>
          <a:p>
            <a:endParaRPr lang="tr-TR" dirty="0"/>
          </a:p>
        </p:txBody>
      </p:sp>
    </p:spTree>
    <p:extLst>
      <p:ext uri="{BB962C8B-B14F-4D97-AF65-F5344CB8AC3E}">
        <p14:creationId xmlns:p14="http://schemas.microsoft.com/office/powerpoint/2010/main" val="2199678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636912"/>
            <a:ext cx="8229600" cy="1143000"/>
          </a:xfrm>
        </p:spPr>
        <p:txBody>
          <a:bodyPr>
            <a:normAutofit fontScale="90000"/>
          </a:bodyPr>
          <a:lstStyle/>
          <a:p>
            <a:pPr algn="ctr"/>
            <a:r>
              <a:rPr lang="tr-TR" b="1" dirty="0"/>
              <a:t>Doğrudan </a:t>
            </a:r>
            <a:r>
              <a:rPr lang="tr-TR" b="1" dirty="0" smtClean="0"/>
              <a:t>Teminde  </a:t>
            </a:r>
            <a:r>
              <a:rPr lang="tr-TR" b="1" dirty="0"/>
              <a:t>Firmalara Yasaklama Kararı </a:t>
            </a:r>
            <a:r>
              <a:rPr lang="tr-TR" b="1" dirty="0" smtClean="0"/>
              <a:t>Verilebilir mi ?</a:t>
            </a:r>
            <a:endParaRPr lang="tr-TR" dirty="0"/>
          </a:p>
        </p:txBody>
      </p:sp>
    </p:spTree>
    <p:extLst>
      <p:ext uri="{BB962C8B-B14F-4D97-AF65-F5344CB8AC3E}">
        <p14:creationId xmlns:p14="http://schemas.microsoft.com/office/powerpoint/2010/main" val="19359248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052737"/>
            <a:ext cx="8229600" cy="4896544"/>
          </a:xfrm>
        </p:spPr>
        <p:txBody>
          <a:bodyPr>
            <a:normAutofit fontScale="92500"/>
          </a:bodyPr>
          <a:lstStyle/>
          <a:p>
            <a:r>
              <a:rPr lang="tr-TR" dirty="0"/>
              <a:t>Hayır verilemez</a:t>
            </a:r>
            <a:r>
              <a:rPr lang="tr-TR" dirty="0" smtClean="0"/>
              <a:t>.</a:t>
            </a:r>
          </a:p>
          <a:p>
            <a:endParaRPr lang="tr-TR" dirty="0"/>
          </a:p>
          <a:p>
            <a:pPr marL="0" indent="0">
              <a:buNone/>
            </a:pPr>
            <a:r>
              <a:rPr lang="tr-TR" b="1" dirty="0"/>
              <a:t>Kamu ihale genel tebliği ne diyor ?</a:t>
            </a:r>
            <a:endParaRPr lang="tr-TR" dirty="0"/>
          </a:p>
          <a:p>
            <a:pPr algn="just"/>
            <a:r>
              <a:rPr lang="tr-TR" b="1" dirty="0"/>
              <a:t>28.1.10.1. </a:t>
            </a:r>
            <a:r>
              <a:rPr lang="tr-TR" dirty="0"/>
              <a:t>Doğrudan temin yoluyla yapılan alımlarda, Kanunun 58 inci maddesine göre ihalelere katılmaktan yasaklama kararı verilebilmesi mümkün değildir.</a:t>
            </a:r>
          </a:p>
          <a:p>
            <a:pPr algn="just"/>
            <a:r>
              <a:rPr lang="tr-TR" dirty="0"/>
              <a:t>Bununla birlikte; doğrudan temin usulüyle yapılan alımlarda ortaya çıkan 4734 sayılı Kanunun 17 inci ve 4735 sayılı Kanunun 25 inci maddesinde belirtilen yasak fiil veya davranışların Türk Ceza Kanununa göre suç teşkil etmesi; bu fiil veya davranışlar için ceza sorumluluğuna ilişkin hükümlerin uygulanmasına engel teşkil etmez.</a:t>
            </a:r>
          </a:p>
          <a:p>
            <a:endParaRPr lang="tr-TR" dirty="0"/>
          </a:p>
        </p:txBody>
      </p:sp>
    </p:spTree>
    <p:extLst>
      <p:ext uri="{BB962C8B-B14F-4D97-AF65-F5344CB8AC3E}">
        <p14:creationId xmlns:p14="http://schemas.microsoft.com/office/powerpoint/2010/main" val="537883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2924944"/>
            <a:ext cx="8229600" cy="1143000"/>
          </a:xfrm>
        </p:spPr>
        <p:txBody>
          <a:bodyPr>
            <a:normAutofit fontScale="90000"/>
          </a:bodyPr>
          <a:lstStyle/>
          <a:p>
            <a:pPr algn="ctr"/>
            <a:r>
              <a:rPr lang="tr-TR" b="1" dirty="0"/>
              <a:t>Doğrudan Teminde Sözleşme </a:t>
            </a:r>
            <a:r>
              <a:rPr lang="tr-TR" b="1" dirty="0" smtClean="0"/>
              <a:t>Yapma Zorunluluğu Var mı ?</a:t>
            </a:r>
            <a:endParaRPr lang="tr-TR" dirty="0"/>
          </a:p>
        </p:txBody>
      </p:sp>
    </p:spTree>
    <p:extLst>
      <p:ext uri="{BB962C8B-B14F-4D97-AF65-F5344CB8AC3E}">
        <p14:creationId xmlns:p14="http://schemas.microsoft.com/office/powerpoint/2010/main" val="20202875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8720"/>
            <a:ext cx="8229600" cy="5217443"/>
          </a:xfrm>
        </p:spPr>
        <p:txBody>
          <a:bodyPr>
            <a:normAutofit lnSpcReduction="10000"/>
          </a:bodyPr>
          <a:lstStyle/>
          <a:p>
            <a:r>
              <a:rPr lang="tr-TR" dirty="0"/>
              <a:t>22c ve süreli işlerde var.</a:t>
            </a:r>
          </a:p>
          <a:p>
            <a:pPr algn="just"/>
            <a:r>
              <a:rPr lang="tr-TR" dirty="0"/>
              <a:t>Süreli işe örnek: 1 yıllık yazılım destek ve güncelleme hizmeti</a:t>
            </a:r>
            <a:r>
              <a:rPr lang="tr-TR" dirty="0" smtClean="0"/>
              <a:t>.</a:t>
            </a:r>
          </a:p>
          <a:p>
            <a:endParaRPr lang="tr-TR" dirty="0"/>
          </a:p>
          <a:p>
            <a:pPr marL="0" indent="0">
              <a:buNone/>
            </a:pPr>
            <a:r>
              <a:rPr lang="tr-TR" b="1" dirty="0"/>
              <a:t>Kamu ihale genel tebliği ne diyor?</a:t>
            </a:r>
            <a:endParaRPr lang="tr-TR" dirty="0"/>
          </a:p>
          <a:p>
            <a:pPr algn="just"/>
            <a:r>
              <a:rPr lang="tr-TR" dirty="0"/>
              <a:t> </a:t>
            </a:r>
            <a:r>
              <a:rPr lang="tr-TR" b="1" dirty="0"/>
              <a:t>22.1.1.3. </a:t>
            </a:r>
            <a:r>
              <a:rPr lang="tr-TR" dirty="0"/>
              <a:t>Bu madde kapsamında alımı yapılacak malın teslimi veya hizmetin ya da yapım işinin belli bir süreyi gerektirmesi durumunda, alımın bir sözleşmeye bağlanması zorunlu olup bir defada yapılacak alımlarda sözleşme yapılması idarelerin takdirindedir. Buna karşılık, 22 </a:t>
            </a:r>
            <a:r>
              <a:rPr lang="tr-TR" dirty="0" err="1"/>
              <a:t>nci</a:t>
            </a:r>
            <a:r>
              <a:rPr lang="tr-TR" dirty="0"/>
              <a:t> maddenin (c) bendi kapsamında yapılan alımlarda ise madde metninde belirtildiği üzere sözleşme yapılması zorunludur.</a:t>
            </a:r>
          </a:p>
          <a:p>
            <a:endParaRPr lang="tr-TR" dirty="0"/>
          </a:p>
        </p:txBody>
      </p:sp>
    </p:spTree>
    <p:extLst>
      <p:ext uri="{BB962C8B-B14F-4D97-AF65-F5344CB8AC3E}">
        <p14:creationId xmlns:p14="http://schemas.microsoft.com/office/powerpoint/2010/main" val="413929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2924944"/>
            <a:ext cx="8229600" cy="1143000"/>
          </a:xfrm>
        </p:spPr>
        <p:txBody>
          <a:bodyPr>
            <a:normAutofit fontScale="90000"/>
          </a:bodyPr>
          <a:lstStyle/>
          <a:p>
            <a:pPr algn="ctr"/>
            <a:r>
              <a:rPr lang="tr-TR" b="1" dirty="0" smtClean="0"/>
              <a:t>Piyasa Fiyat Araştırması </a:t>
            </a:r>
            <a:r>
              <a:rPr lang="tr-TR" b="1" dirty="0"/>
              <a:t>Y</a:t>
            </a:r>
            <a:r>
              <a:rPr lang="tr-TR" b="1" dirty="0" smtClean="0"/>
              <a:t>apılırken </a:t>
            </a:r>
            <a:r>
              <a:rPr lang="tr-TR" b="1" dirty="0"/>
              <a:t>I</a:t>
            </a:r>
            <a:r>
              <a:rPr lang="tr-TR" b="1" dirty="0" smtClean="0"/>
              <a:t>slak </a:t>
            </a:r>
            <a:r>
              <a:rPr lang="tr-TR" b="1" dirty="0"/>
              <a:t>İ</a:t>
            </a:r>
            <a:r>
              <a:rPr lang="tr-TR" b="1" dirty="0" smtClean="0"/>
              <a:t>mzalı </a:t>
            </a:r>
            <a:r>
              <a:rPr lang="tr-TR" b="1" dirty="0"/>
              <a:t>T</a:t>
            </a:r>
            <a:r>
              <a:rPr lang="tr-TR" b="1" dirty="0" smtClean="0"/>
              <a:t>eklif Alınması Şart mıdır ve Araştırma Nasıl Yapılır ?</a:t>
            </a:r>
            <a:endParaRPr lang="tr-TR" dirty="0"/>
          </a:p>
        </p:txBody>
      </p:sp>
    </p:spTree>
    <p:extLst>
      <p:ext uri="{BB962C8B-B14F-4D97-AF65-F5344CB8AC3E}">
        <p14:creationId xmlns:p14="http://schemas.microsoft.com/office/powerpoint/2010/main" val="481885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124745"/>
            <a:ext cx="8229600" cy="4752528"/>
          </a:xfrm>
        </p:spPr>
        <p:txBody>
          <a:bodyPr>
            <a:normAutofit/>
          </a:bodyPr>
          <a:lstStyle/>
          <a:p>
            <a:pPr algn="just"/>
            <a:r>
              <a:rPr lang="tr-TR" dirty="0"/>
              <a:t>Şart değildir. Faks, mail, internet araştırması yapılabilir</a:t>
            </a:r>
            <a:r>
              <a:rPr lang="tr-TR" dirty="0" smtClean="0"/>
              <a:t>.</a:t>
            </a:r>
          </a:p>
          <a:p>
            <a:endParaRPr lang="tr-TR" dirty="0"/>
          </a:p>
          <a:p>
            <a:pPr marL="0" indent="0">
              <a:buNone/>
            </a:pPr>
            <a:r>
              <a:rPr lang="tr-TR" b="1" dirty="0"/>
              <a:t>Kamu ihale genel tebliği ne diyor ?</a:t>
            </a:r>
            <a:endParaRPr lang="tr-TR" dirty="0"/>
          </a:p>
          <a:p>
            <a:pPr algn="just"/>
            <a:r>
              <a:rPr lang="tr-TR" b="1" dirty="0"/>
              <a:t>22.1.1.4. </a:t>
            </a:r>
            <a:r>
              <a:rPr lang="tr-TR" dirty="0"/>
              <a:t>Diğer taraftan 22 </a:t>
            </a:r>
            <a:r>
              <a:rPr lang="tr-TR" dirty="0" err="1"/>
              <a:t>nci</a:t>
            </a:r>
            <a:r>
              <a:rPr lang="tr-TR" dirty="0"/>
              <a:t> maddeye göre ihtiyaçların karşılanmasında onay belgesi düzenlenmesi, onayı takiben ihale yetkilisince görevlendirilen kişi veya kişiler tarafından piyasada fiyat araştırması yapılması ve buna ilişkin belgelerin dayanakları ile birlikte onay belgesine eklenmesi zorunludur.</a:t>
            </a:r>
          </a:p>
          <a:p>
            <a:endParaRPr lang="tr-TR" dirty="0"/>
          </a:p>
        </p:txBody>
      </p:sp>
    </p:spTree>
    <p:extLst>
      <p:ext uri="{BB962C8B-B14F-4D97-AF65-F5344CB8AC3E}">
        <p14:creationId xmlns:p14="http://schemas.microsoft.com/office/powerpoint/2010/main" val="2778553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22/a</a:t>
            </a:r>
            <a:endParaRPr lang="tr-TR" dirty="0"/>
          </a:p>
        </p:txBody>
      </p:sp>
      <p:sp>
        <p:nvSpPr>
          <p:cNvPr id="3" name="İçerik Yer Tutucusu 2"/>
          <p:cNvSpPr>
            <a:spLocks noGrp="1"/>
          </p:cNvSpPr>
          <p:nvPr>
            <p:ph idx="1"/>
          </p:nvPr>
        </p:nvSpPr>
        <p:spPr/>
        <p:txBody>
          <a:bodyPr/>
          <a:lstStyle/>
          <a:p>
            <a:pPr algn="just"/>
            <a:r>
              <a:rPr lang="tr-TR" b="1" i="1" dirty="0">
                <a:latin typeface="Arial" pitchFamily="34" charset="0"/>
                <a:cs typeface="Arial" pitchFamily="34" charset="0"/>
              </a:rPr>
              <a:t>İhtiyacın sadece gerçek veya tüzel tek kişi tarafından karşılanabileceğinin tespit edilmesi</a:t>
            </a:r>
            <a:r>
              <a:rPr lang="tr-TR" b="1" i="1" dirty="0" smtClean="0">
                <a:latin typeface="Arial" pitchFamily="34" charset="0"/>
                <a:cs typeface="Arial" pitchFamily="34" charset="0"/>
              </a:rPr>
              <a:t>.</a:t>
            </a:r>
          </a:p>
          <a:p>
            <a:pPr algn="just"/>
            <a:r>
              <a:rPr lang="tr-TR" dirty="0" smtClean="0">
                <a:latin typeface="Arial" pitchFamily="34" charset="0"/>
                <a:cs typeface="Arial" pitchFamily="34" charset="0"/>
              </a:rPr>
              <a:t>Örnek : İdarenin bulunduğu ilçede yalnızca bir tane akaryakıt istasyonunun olmasından dolayı buradan akaryakıt almak.</a:t>
            </a:r>
          </a:p>
        </p:txBody>
      </p:sp>
    </p:spTree>
    <p:extLst>
      <p:ext uri="{BB962C8B-B14F-4D97-AF65-F5344CB8AC3E}">
        <p14:creationId xmlns:p14="http://schemas.microsoft.com/office/powerpoint/2010/main" val="1870114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068960"/>
            <a:ext cx="8229600" cy="1143000"/>
          </a:xfrm>
        </p:spPr>
        <p:txBody>
          <a:bodyPr>
            <a:normAutofit fontScale="90000"/>
          </a:bodyPr>
          <a:lstStyle/>
          <a:p>
            <a:pPr algn="ctr"/>
            <a:r>
              <a:rPr lang="tr-TR" b="1" dirty="0"/>
              <a:t>Doğrudan </a:t>
            </a:r>
            <a:r>
              <a:rPr lang="tr-TR" b="1" dirty="0" smtClean="0"/>
              <a:t>Teminde Fiyat Farkı Verilebilir mi?</a:t>
            </a:r>
            <a:endParaRPr lang="tr-TR" dirty="0"/>
          </a:p>
        </p:txBody>
      </p:sp>
    </p:spTree>
    <p:extLst>
      <p:ext uri="{BB962C8B-B14F-4D97-AF65-F5344CB8AC3E}">
        <p14:creationId xmlns:p14="http://schemas.microsoft.com/office/powerpoint/2010/main" val="9015906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96752"/>
            <a:ext cx="8229600" cy="5112567"/>
          </a:xfrm>
        </p:spPr>
        <p:txBody>
          <a:bodyPr>
            <a:normAutofit fontScale="92500" lnSpcReduction="10000"/>
          </a:bodyPr>
          <a:lstStyle/>
          <a:p>
            <a:pPr algn="just"/>
            <a:r>
              <a:rPr lang="tr-TR" dirty="0"/>
              <a:t>Evet verilebilir. Teklifte, onay belgesinde, teknik şartnamede ve sözleşmede fiyat farkı verileceği yazılmalıdır</a:t>
            </a:r>
            <a:r>
              <a:rPr lang="tr-TR" dirty="0" smtClean="0"/>
              <a:t>.</a:t>
            </a:r>
          </a:p>
          <a:p>
            <a:endParaRPr lang="tr-TR" dirty="0"/>
          </a:p>
          <a:p>
            <a:pPr marL="0" indent="0">
              <a:buNone/>
            </a:pPr>
            <a:r>
              <a:rPr lang="tr-TR" b="1" dirty="0"/>
              <a:t>Kamu ihale genel tebliği ne diyor ?</a:t>
            </a:r>
            <a:endParaRPr lang="tr-TR" dirty="0"/>
          </a:p>
          <a:p>
            <a:pPr algn="just"/>
            <a:r>
              <a:rPr lang="tr-TR" b="1" dirty="0"/>
              <a:t>22.1.1.4. </a:t>
            </a:r>
            <a:r>
              <a:rPr lang="tr-TR" dirty="0" smtClean="0"/>
              <a:t>Doğrudan </a:t>
            </a:r>
            <a:r>
              <a:rPr lang="tr-TR" dirty="0"/>
              <a:t>temin kapsamında yapılan alımlarda fiyat farkı hesaplanmasının öngörülmesi halinde, piyasa araştırması yapılması aşamasında bu hususun belirtilerek fiyat tekliflerinin alınması gerekmektedir.</a:t>
            </a:r>
          </a:p>
          <a:p>
            <a:pPr algn="just"/>
            <a:r>
              <a:rPr lang="tr-TR" dirty="0"/>
              <a:t>Örnek: Bir ilçede bulunan Meslek Yüksekokulu’nun envanterinde bulunan taşıtı için 1 yıllık sözleşme ile ihtiyaç duydukça akaryakıt alması.( benzin ve mazotun fiyatı sürekli değişmektedir, fiyat farkı verilmezse muhtemelen firma teklif vermeyecektir.)</a:t>
            </a:r>
          </a:p>
          <a:p>
            <a:endParaRPr lang="tr-TR" dirty="0"/>
          </a:p>
        </p:txBody>
      </p:sp>
    </p:spTree>
    <p:extLst>
      <p:ext uri="{BB962C8B-B14F-4D97-AF65-F5344CB8AC3E}">
        <p14:creationId xmlns:p14="http://schemas.microsoft.com/office/powerpoint/2010/main" val="29768953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924944"/>
            <a:ext cx="8229600" cy="1215008"/>
          </a:xfrm>
        </p:spPr>
        <p:txBody>
          <a:bodyPr>
            <a:normAutofit fontScale="90000"/>
          </a:bodyPr>
          <a:lstStyle/>
          <a:p>
            <a:pPr algn="ctr"/>
            <a:r>
              <a:rPr lang="tr-TR" b="1" dirty="0"/>
              <a:t>Doğrudan </a:t>
            </a:r>
            <a:r>
              <a:rPr lang="tr-TR" b="1" dirty="0" smtClean="0"/>
              <a:t>Temin </a:t>
            </a:r>
            <a:r>
              <a:rPr lang="tr-TR" b="1" dirty="0"/>
              <a:t>22d ile </a:t>
            </a:r>
            <a:r>
              <a:rPr lang="tr-TR" b="1" dirty="0" smtClean="0"/>
              <a:t>Yapılacak Alımlarda Yaklaşık Maliyet </a:t>
            </a:r>
            <a:r>
              <a:rPr lang="tr-TR" b="1" dirty="0"/>
              <a:t>H</a:t>
            </a:r>
            <a:r>
              <a:rPr lang="tr-TR" b="1" dirty="0" smtClean="0"/>
              <a:t>esaplanması Zorunlu mudur ?</a:t>
            </a:r>
            <a:endParaRPr lang="tr-TR" dirty="0"/>
          </a:p>
        </p:txBody>
      </p:sp>
    </p:spTree>
    <p:extLst>
      <p:ext uri="{BB962C8B-B14F-4D97-AF65-F5344CB8AC3E}">
        <p14:creationId xmlns:p14="http://schemas.microsoft.com/office/powerpoint/2010/main" val="39849822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40768"/>
            <a:ext cx="8229600" cy="4785395"/>
          </a:xfrm>
        </p:spPr>
        <p:txBody>
          <a:bodyPr/>
          <a:lstStyle/>
          <a:p>
            <a:r>
              <a:rPr lang="tr-TR" dirty="0"/>
              <a:t>Yapım işleri hariç zorunlu değildir</a:t>
            </a:r>
            <a:r>
              <a:rPr lang="tr-TR" dirty="0" smtClean="0"/>
              <a:t>.</a:t>
            </a:r>
          </a:p>
          <a:p>
            <a:endParaRPr lang="tr-TR" dirty="0"/>
          </a:p>
          <a:p>
            <a:pPr marL="0" indent="0">
              <a:buNone/>
            </a:pPr>
            <a:r>
              <a:rPr lang="tr-TR" b="1" dirty="0"/>
              <a:t>Kamu İhale Genel Tebliği Ne diyor ?</a:t>
            </a:r>
            <a:endParaRPr lang="tr-TR" dirty="0"/>
          </a:p>
          <a:p>
            <a:pPr algn="just"/>
            <a:r>
              <a:rPr lang="tr-TR" b="1" dirty="0"/>
              <a:t>22.5.1</a:t>
            </a:r>
            <a:r>
              <a:rPr lang="tr-TR" dirty="0"/>
              <a:t> Bu bent(22 d) kapsamında gerçekleştirilecek yapım işlerinde fiyat araştırmasının, Yapım İşleri İhaleleri Uygulama Yönetmeliğinde belirlenen yaklaşık maliyetin hesaplanmasına ilişkin esas ve usullere göre yapılması zorunludur.</a:t>
            </a:r>
          </a:p>
          <a:p>
            <a:endParaRPr lang="tr-TR" dirty="0"/>
          </a:p>
        </p:txBody>
      </p:sp>
    </p:spTree>
    <p:extLst>
      <p:ext uri="{BB962C8B-B14F-4D97-AF65-F5344CB8AC3E}">
        <p14:creationId xmlns:p14="http://schemas.microsoft.com/office/powerpoint/2010/main" val="1543566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068960"/>
            <a:ext cx="8229600" cy="1143000"/>
          </a:xfrm>
        </p:spPr>
        <p:txBody>
          <a:bodyPr>
            <a:normAutofit fontScale="90000"/>
          </a:bodyPr>
          <a:lstStyle/>
          <a:p>
            <a:pPr algn="ctr"/>
            <a:r>
              <a:rPr lang="tr-TR" b="1" dirty="0" smtClean="0"/>
              <a:t>Parasal Limitinin Altında Kalmak </a:t>
            </a:r>
            <a:r>
              <a:rPr lang="tr-TR" b="1" dirty="0"/>
              <a:t>İçin, Doğrudan Temin 22d </a:t>
            </a:r>
            <a:r>
              <a:rPr lang="tr-TR" b="1" dirty="0" smtClean="0"/>
              <a:t>ile Parça </a:t>
            </a:r>
            <a:r>
              <a:rPr lang="tr-TR" b="1" dirty="0"/>
              <a:t>P</a:t>
            </a:r>
            <a:r>
              <a:rPr lang="tr-TR" b="1" dirty="0" smtClean="0"/>
              <a:t>arça Alım </a:t>
            </a:r>
            <a:r>
              <a:rPr lang="tr-TR" b="1" dirty="0"/>
              <a:t>Y</a:t>
            </a:r>
            <a:r>
              <a:rPr lang="tr-TR" b="1" dirty="0" smtClean="0"/>
              <a:t>apılabilir </a:t>
            </a:r>
            <a:r>
              <a:rPr lang="tr-TR" b="1" dirty="0"/>
              <a:t>mi</a:t>
            </a:r>
            <a:r>
              <a:rPr lang="tr-TR" b="1" dirty="0" smtClean="0"/>
              <a:t>?</a:t>
            </a:r>
            <a:endParaRPr lang="tr-TR" dirty="0"/>
          </a:p>
        </p:txBody>
      </p:sp>
    </p:spTree>
    <p:extLst>
      <p:ext uri="{BB962C8B-B14F-4D97-AF65-F5344CB8AC3E}">
        <p14:creationId xmlns:p14="http://schemas.microsoft.com/office/powerpoint/2010/main" val="11663550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544616"/>
          </a:xfrm>
        </p:spPr>
        <p:txBody>
          <a:bodyPr>
            <a:normAutofit lnSpcReduction="10000"/>
          </a:bodyPr>
          <a:lstStyle/>
          <a:p>
            <a:r>
              <a:rPr lang="tr-TR" dirty="0"/>
              <a:t>Aynı tür iş parçalara ayrılarak </a:t>
            </a:r>
            <a:r>
              <a:rPr lang="tr-TR" dirty="0" smtClean="0"/>
              <a:t>22/d ile alınamaz.</a:t>
            </a:r>
          </a:p>
          <a:p>
            <a:endParaRPr lang="tr-TR" dirty="0"/>
          </a:p>
          <a:p>
            <a:pPr marL="0" indent="0">
              <a:buNone/>
            </a:pPr>
            <a:r>
              <a:rPr lang="tr-TR" b="1" dirty="0"/>
              <a:t>Kamu İhale Genel Tebliği Ne diyor:</a:t>
            </a:r>
            <a:endParaRPr lang="tr-TR" dirty="0"/>
          </a:p>
          <a:p>
            <a:pPr algn="just"/>
            <a:r>
              <a:rPr lang="tr-TR" b="1" dirty="0"/>
              <a:t>22.5.1.2. </a:t>
            </a:r>
            <a:r>
              <a:rPr lang="tr-TR" dirty="0"/>
              <a:t>Ayrıca, 4734 sayılı Kanunun 19 uncu maddesine göre açık ihale usulü ile temini gereken ihtiyacın, Kanunun 22 </a:t>
            </a:r>
            <a:r>
              <a:rPr lang="tr-TR" dirty="0" err="1"/>
              <a:t>nci</a:t>
            </a:r>
            <a:r>
              <a:rPr lang="tr-TR" dirty="0"/>
              <a:t> maddesinin (d) bendi için öngörülen parasal sınırların altında kalacak şekilde, adet bazında veya aynı ihale konusu içinde yer alabilecek nitelikteki mal ve hizmet alımları ile yapım işlerinin, kalemlere veya gruplara bölünmek suretiyle aynı Kanunun 22 </a:t>
            </a:r>
            <a:r>
              <a:rPr lang="tr-TR" dirty="0" err="1"/>
              <a:t>nci</a:t>
            </a:r>
            <a:r>
              <a:rPr lang="tr-TR" dirty="0"/>
              <a:t> maddesinin (d) bendine göre temini, 4734 sayılı Kanunun temel ilkelerine aykırılık teşkil ettiğinden,  bu yönde </a:t>
            </a:r>
            <a:r>
              <a:rPr lang="tr-TR" u="sng" dirty="0"/>
              <a:t>uygulamaların sorumluluk doğuracağı</a:t>
            </a:r>
            <a:r>
              <a:rPr lang="tr-TR" dirty="0"/>
              <a:t> hususuna dikkat edilmesi gereklidir.</a:t>
            </a:r>
          </a:p>
          <a:p>
            <a:endParaRPr lang="tr-TR" dirty="0"/>
          </a:p>
        </p:txBody>
      </p:sp>
    </p:spTree>
    <p:extLst>
      <p:ext uri="{BB962C8B-B14F-4D97-AF65-F5344CB8AC3E}">
        <p14:creationId xmlns:p14="http://schemas.microsoft.com/office/powerpoint/2010/main" val="40859580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068960"/>
            <a:ext cx="8229600" cy="1143000"/>
          </a:xfrm>
        </p:spPr>
        <p:txBody>
          <a:bodyPr>
            <a:normAutofit fontScale="90000"/>
          </a:bodyPr>
          <a:lstStyle/>
          <a:p>
            <a:pPr algn="ctr"/>
            <a:r>
              <a:rPr lang="tr-TR" b="1" dirty="0"/>
              <a:t>Doğrudan </a:t>
            </a:r>
            <a:r>
              <a:rPr lang="tr-TR" b="1" dirty="0" smtClean="0"/>
              <a:t>Teminde Yapılacak Alımlarla İlgili, Yıllık Kısıtlama Var mıdır?</a:t>
            </a:r>
            <a:endParaRPr lang="tr-TR" dirty="0"/>
          </a:p>
        </p:txBody>
      </p:sp>
    </p:spTree>
    <p:extLst>
      <p:ext uri="{BB962C8B-B14F-4D97-AF65-F5344CB8AC3E}">
        <p14:creationId xmlns:p14="http://schemas.microsoft.com/office/powerpoint/2010/main" val="34216043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268761"/>
            <a:ext cx="8229600" cy="4464496"/>
          </a:xfrm>
        </p:spPr>
        <p:txBody>
          <a:bodyPr>
            <a:normAutofit/>
          </a:bodyPr>
          <a:lstStyle/>
          <a:p>
            <a:pPr algn="just"/>
            <a:r>
              <a:rPr lang="tr-TR" dirty="0">
                <a:latin typeface="Arial" pitchFamily="34" charset="0"/>
                <a:cs typeface="Arial" pitchFamily="34" charset="0"/>
              </a:rPr>
              <a:t>%10 </a:t>
            </a:r>
            <a:r>
              <a:rPr lang="tr-TR" dirty="0" err="1">
                <a:latin typeface="Arial" pitchFamily="34" charset="0"/>
                <a:cs typeface="Arial" pitchFamily="34" charset="0"/>
              </a:rPr>
              <a:t>luk</a:t>
            </a:r>
            <a:r>
              <a:rPr lang="tr-TR" dirty="0">
                <a:latin typeface="Arial" pitchFamily="34" charset="0"/>
                <a:cs typeface="Arial" pitchFamily="34" charset="0"/>
              </a:rPr>
              <a:t> kısıtlama bulunmaktadır. Kurumun genel bütçesi düşünülerek %10 hesaplanır</a:t>
            </a:r>
            <a:r>
              <a:rPr lang="tr-TR" dirty="0" smtClean="0">
                <a:latin typeface="Arial" pitchFamily="34" charset="0"/>
                <a:cs typeface="Arial" pitchFamily="34" charset="0"/>
              </a:rPr>
              <a:t>.</a:t>
            </a:r>
          </a:p>
          <a:p>
            <a:endParaRPr lang="tr-TR" dirty="0">
              <a:latin typeface="Arial" pitchFamily="34" charset="0"/>
              <a:cs typeface="Arial" pitchFamily="34" charset="0"/>
            </a:endParaRPr>
          </a:p>
          <a:p>
            <a:pPr marL="0" indent="0">
              <a:buNone/>
            </a:pPr>
            <a:r>
              <a:rPr lang="tr-TR" b="1" dirty="0">
                <a:latin typeface="Arial" pitchFamily="34" charset="0"/>
                <a:cs typeface="Arial" pitchFamily="34" charset="0"/>
              </a:rPr>
              <a:t>Kamu ihale kanunu ne diyor ?</a:t>
            </a:r>
            <a:endParaRPr lang="tr-TR" dirty="0">
              <a:latin typeface="Arial" pitchFamily="34" charset="0"/>
              <a:cs typeface="Arial" pitchFamily="34" charset="0"/>
            </a:endParaRPr>
          </a:p>
          <a:p>
            <a:pPr algn="just"/>
            <a:r>
              <a:rPr lang="tr-TR" dirty="0">
                <a:latin typeface="Arial" pitchFamily="34" charset="0"/>
                <a:cs typeface="Arial" pitchFamily="34" charset="0"/>
              </a:rPr>
              <a:t>ı) (Ek: 30/7/2003-4964/38 </a:t>
            </a:r>
            <a:r>
              <a:rPr lang="tr-TR" dirty="0" err="1">
                <a:latin typeface="Arial" pitchFamily="34" charset="0"/>
                <a:cs typeface="Arial" pitchFamily="34" charset="0"/>
              </a:rPr>
              <a:t>md.</a:t>
            </a:r>
            <a:r>
              <a:rPr lang="tr-TR" dirty="0">
                <a:latin typeface="Arial" pitchFamily="34" charset="0"/>
                <a:cs typeface="Arial" pitchFamily="34" charset="0"/>
              </a:rPr>
              <a:t>) Bu Kanunun 21 ve 22 </a:t>
            </a:r>
            <a:r>
              <a:rPr lang="tr-TR" dirty="0" err="1">
                <a:latin typeface="Arial" pitchFamily="34" charset="0"/>
                <a:cs typeface="Arial" pitchFamily="34" charset="0"/>
              </a:rPr>
              <a:t>nci</a:t>
            </a:r>
            <a:r>
              <a:rPr lang="tr-TR" dirty="0">
                <a:latin typeface="Arial" pitchFamily="34" charset="0"/>
                <a:cs typeface="Arial" pitchFamily="34" charset="0"/>
              </a:rPr>
              <a:t> maddelerindeki parasal limitler dahilinde yapılacak harcamaların yıllık toplamı, idarelerin bütçelerine bu amaçla konulacak ödeneklerin %10’unu Kamu İhale Kurulunun uygun görüşü olmadıkça aşamaz.</a:t>
            </a:r>
          </a:p>
          <a:p>
            <a:endParaRPr lang="tr-TR" dirty="0"/>
          </a:p>
        </p:txBody>
      </p:sp>
    </p:spTree>
    <p:extLst>
      <p:ext uri="{BB962C8B-B14F-4D97-AF65-F5344CB8AC3E}">
        <p14:creationId xmlns:p14="http://schemas.microsoft.com/office/powerpoint/2010/main" val="23290881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2924944"/>
            <a:ext cx="8229600" cy="1143000"/>
          </a:xfrm>
        </p:spPr>
        <p:txBody>
          <a:bodyPr>
            <a:normAutofit fontScale="90000"/>
          </a:bodyPr>
          <a:lstStyle/>
          <a:p>
            <a:pPr algn="ctr"/>
            <a:r>
              <a:rPr lang="tr-TR" b="1" dirty="0"/>
              <a:t>Doğrudan </a:t>
            </a:r>
            <a:r>
              <a:rPr lang="tr-TR" b="1" dirty="0" smtClean="0"/>
              <a:t>Temin Alımlarında Yasaklılık Sorgusu Yapılacak mıdır?</a:t>
            </a:r>
            <a:endParaRPr lang="tr-TR" dirty="0"/>
          </a:p>
        </p:txBody>
      </p:sp>
    </p:spTree>
    <p:extLst>
      <p:ext uri="{BB962C8B-B14F-4D97-AF65-F5344CB8AC3E}">
        <p14:creationId xmlns:p14="http://schemas.microsoft.com/office/powerpoint/2010/main" val="12185918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052736"/>
            <a:ext cx="8229600" cy="5433467"/>
          </a:xfrm>
        </p:spPr>
        <p:txBody>
          <a:bodyPr>
            <a:normAutofit fontScale="92500" lnSpcReduction="20000"/>
          </a:bodyPr>
          <a:lstStyle/>
          <a:p>
            <a:r>
              <a:rPr lang="tr-TR" dirty="0">
                <a:latin typeface="Arial" pitchFamily="34" charset="0"/>
                <a:cs typeface="Arial" pitchFamily="34" charset="0"/>
              </a:rPr>
              <a:t>Sadece 22d maddesi kapsamında yapılacak alımlarda </a:t>
            </a:r>
            <a:r>
              <a:rPr lang="tr-TR" dirty="0" smtClean="0">
                <a:latin typeface="Arial" pitchFamily="34" charset="0"/>
                <a:cs typeface="Arial" pitchFamily="34" charset="0"/>
              </a:rPr>
              <a:t>yasaklılık sorgusu </a:t>
            </a:r>
            <a:r>
              <a:rPr lang="tr-TR" dirty="0">
                <a:latin typeface="Arial" pitchFamily="34" charset="0"/>
                <a:cs typeface="Arial" pitchFamily="34" charset="0"/>
              </a:rPr>
              <a:t>yapılacaktır.</a:t>
            </a:r>
            <a:br>
              <a:rPr lang="tr-TR" dirty="0">
                <a:latin typeface="Arial" pitchFamily="34" charset="0"/>
                <a:cs typeface="Arial" pitchFamily="34" charset="0"/>
              </a:rPr>
            </a:br>
            <a:endParaRPr lang="tr-TR" dirty="0">
              <a:latin typeface="Arial" pitchFamily="34" charset="0"/>
              <a:cs typeface="Arial" pitchFamily="34" charset="0"/>
            </a:endParaRPr>
          </a:p>
          <a:p>
            <a:pPr marL="0" indent="0">
              <a:buNone/>
            </a:pPr>
            <a:r>
              <a:rPr lang="tr-TR" b="1" dirty="0">
                <a:latin typeface="Arial" pitchFamily="34" charset="0"/>
                <a:cs typeface="Arial" pitchFamily="34" charset="0"/>
              </a:rPr>
              <a:t>Kamu ihale </a:t>
            </a:r>
            <a:r>
              <a:rPr lang="tr-TR" b="1" dirty="0" smtClean="0">
                <a:latin typeface="Arial" pitchFamily="34" charset="0"/>
                <a:cs typeface="Arial" pitchFamily="34" charset="0"/>
              </a:rPr>
              <a:t>Kurumu’nun </a:t>
            </a:r>
            <a:r>
              <a:rPr lang="tr-TR" b="1" dirty="0">
                <a:latin typeface="Arial" pitchFamily="34" charset="0"/>
                <a:cs typeface="Arial" pitchFamily="34" charset="0"/>
              </a:rPr>
              <a:t>7 haziran 2014 </a:t>
            </a:r>
            <a:r>
              <a:rPr lang="tr-TR" b="1" dirty="0" smtClean="0">
                <a:latin typeface="Arial" pitchFamily="34" charset="0"/>
                <a:cs typeface="Arial" pitchFamily="34" charset="0"/>
              </a:rPr>
              <a:t> </a:t>
            </a:r>
            <a:r>
              <a:rPr lang="tr-TR" b="1" dirty="0">
                <a:latin typeface="Arial" pitchFamily="34" charset="0"/>
                <a:cs typeface="Arial" pitchFamily="34" charset="0"/>
              </a:rPr>
              <a:t>29023 sayılı tebliği ne diyor ?</a:t>
            </a:r>
            <a:endParaRPr lang="tr-TR" dirty="0">
              <a:latin typeface="Arial" pitchFamily="34" charset="0"/>
              <a:cs typeface="Arial" pitchFamily="34" charset="0"/>
            </a:endParaRPr>
          </a:p>
          <a:p>
            <a:pPr algn="just"/>
            <a:r>
              <a:rPr lang="tr-TR" b="1" dirty="0">
                <a:latin typeface="Arial" pitchFamily="34" charset="0"/>
                <a:cs typeface="Arial" pitchFamily="34" charset="0"/>
              </a:rPr>
              <a:t>30.5.4</a:t>
            </a:r>
            <a:r>
              <a:rPr lang="tr-TR" dirty="0">
                <a:latin typeface="Arial" pitchFamily="34" charset="0"/>
                <a:cs typeface="Arial" pitchFamily="34" charset="0"/>
              </a:rPr>
              <a:t> 4734 sayılı Kanunun 22 </a:t>
            </a:r>
            <a:r>
              <a:rPr lang="tr-TR" dirty="0" err="1">
                <a:latin typeface="Arial" pitchFamily="34" charset="0"/>
                <a:cs typeface="Arial" pitchFamily="34" charset="0"/>
              </a:rPr>
              <a:t>nci</a:t>
            </a:r>
            <a:r>
              <a:rPr lang="tr-TR" dirty="0">
                <a:latin typeface="Arial" pitchFamily="34" charset="0"/>
                <a:cs typeface="Arial" pitchFamily="34" charset="0"/>
              </a:rPr>
              <a:t> maddesi uyarınca doğrudan temin yoluyla alım yapılması halinde alım yapılacak kişi ya da firmanın ihalelere katılmaktan yasaklı olup olmadığı teyit ettirilmeyecektir. Ancak, anılan Kanunun 22 </a:t>
            </a:r>
            <a:r>
              <a:rPr lang="tr-TR" dirty="0" err="1">
                <a:latin typeface="Arial" pitchFamily="34" charset="0"/>
                <a:cs typeface="Arial" pitchFamily="34" charset="0"/>
              </a:rPr>
              <a:t>nci</a:t>
            </a:r>
            <a:r>
              <a:rPr lang="tr-TR" dirty="0">
                <a:latin typeface="Arial" pitchFamily="34" charset="0"/>
                <a:cs typeface="Arial" pitchFamily="34" charset="0"/>
              </a:rPr>
              <a:t> maddesinin birinci fıkrasının (d) bendinde belirtilen parasal limit dahilinde yapılan alımlarda, alım yapılacak gerçek veya tüzel kişinin Kurumun internet sayfasındaki yasaklılar listesinde bulunup bulunmadığının kontrol edilmesi ve yasaklı olduğunun belirlenmesi durumunda, söz konusu kişiden alım yapılmaması gerekmektedir.</a:t>
            </a:r>
          </a:p>
          <a:p>
            <a:endParaRPr lang="tr-TR" dirty="0"/>
          </a:p>
        </p:txBody>
      </p:sp>
    </p:spTree>
    <p:extLst>
      <p:ext uri="{BB962C8B-B14F-4D97-AF65-F5344CB8AC3E}">
        <p14:creationId xmlns:p14="http://schemas.microsoft.com/office/powerpoint/2010/main" val="1686750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dirty="0" smtClean="0"/>
              <a:t>22/b</a:t>
            </a:r>
            <a:endParaRPr lang="tr-TR" dirty="0"/>
          </a:p>
        </p:txBody>
      </p:sp>
      <p:sp>
        <p:nvSpPr>
          <p:cNvPr id="3" name="İçerik Yer Tutucusu 2"/>
          <p:cNvSpPr>
            <a:spLocks noGrp="1"/>
          </p:cNvSpPr>
          <p:nvPr>
            <p:ph idx="1"/>
          </p:nvPr>
        </p:nvSpPr>
        <p:spPr>
          <a:xfrm>
            <a:off x="457200" y="1916832"/>
            <a:ext cx="8291264" cy="4209331"/>
          </a:xfrm>
        </p:spPr>
        <p:txBody>
          <a:bodyPr>
            <a:normAutofit lnSpcReduction="10000"/>
          </a:bodyPr>
          <a:lstStyle/>
          <a:p>
            <a:r>
              <a:rPr lang="tr-TR" b="1" i="1" dirty="0"/>
              <a:t>Sadece gerçek veya tüzel tek kişinin ihtiyaç ile ilgili özel bir hakka sahip olması. </a:t>
            </a:r>
            <a:endParaRPr lang="tr-TR" b="1" i="1" dirty="0" smtClean="0"/>
          </a:p>
          <a:p>
            <a:pPr algn="just"/>
            <a:r>
              <a:rPr lang="tr-TR" dirty="0" smtClean="0"/>
              <a:t>İdarelerin </a:t>
            </a:r>
            <a:r>
              <a:rPr lang="tr-TR" dirty="0"/>
              <a:t>diğer usullerle temini mümkün olmayan bilimsel yayın, fikir ve sanat eseri, belirli bir akademik kişiden eğitim </a:t>
            </a:r>
            <a:r>
              <a:rPr lang="tr-TR" dirty="0" err="1"/>
              <a:t>v.b</a:t>
            </a:r>
            <a:r>
              <a:rPr lang="tr-TR" dirty="0"/>
              <a:t>. mal veya hizmetler bu bent kapsamında temin edilebilecektir</a:t>
            </a:r>
            <a:r>
              <a:rPr lang="tr-TR" dirty="0" smtClean="0"/>
              <a:t>.</a:t>
            </a:r>
          </a:p>
          <a:p>
            <a:pPr algn="just"/>
            <a:r>
              <a:rPr lang="tr-TR" dirty="0" smtClean="0"/>
              <a:t>Örnek : Yazılımların güncelleme, teknik destek hizmetinin,  ilgili markaya ait yetki belgesi olan firmalara yaptırılması veya araçların yetkili serviste bakım onarımlarının yaptırılması.</a:t>
            </a:r>
            <a:endParaRPr lang="tr-TR" dirty="0"/>
          </a:p>
        </p:txBody>
      </p:sp>
    </p:spTree>
    <p:extLst>
      <p:ext uri="{BB962C8B-B14F-4D97-AF65-F5344CB8AC3E}">
        <p14:creationId xmlns:p14="http://schemas.microsoft.com/office/powerpoint/2010/main" val="889211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780928"/>
            <a:ext cx="8229600" cy="1143000"/>
          </a:xfrm>
        </p:spPr>
        <p:txBody>
          <a:bodyPr>
            <a:normAutofit fontScale="90000"/>
          </a:bodyPr>
          <a:lstStyle/>
          <a:p>
            <a:pPr algn="ctr"/>
            <a:r>
              <a:rPr lang="tr-TR" b="1" dirty="0"/>
              <a:t>Doğrudan Temin Alımlarında </a:t>
            </a:r>
            <a:r>
              <a:rPr lang="tr-TR" b="1" dirty="0" smtClean="0"/>
              <a:t>Alım </a:t>
            </a:r>
            <a:r>
              <a:rPr lang="tr-TR" b="1" dirty="0"/>
              <a:t>B</a:t>
            </a:r>
            <a:r>
              <a:rPr lang="tr-TR" b="1" dirty="0" smtClean="0"/>
              <a:t>aşı Parasal </a:t>
            </a:r>
            <a:r>
              <a:rPr lang="tr-TR" b="1" dirty="0"/>
              <a:t>L</a:t>
            </a:r>
            <a:r>
              <a:rPr lang="tr-TR" b="1" dirty="0" smtClean="0"/>
              <a:t>imit Var mıdır ?</a:t>
            </a:r>
            <a:endParaRPr lang="tr-TR" dirty="0"/>
          </a:p>
        </p:txBody>
      </p:sp>
    </p:spTree>
    <p:extLst>
      <p:ext uri="{BB962C8B-B14F-4D97-AF65-F5344CB8AC3E}">
        <p14:creationId xmlns:p14="http://schemas.microsoft.com/office/powerpoint/2010/main" val="40085570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332037"/>
            <a:ext cx="8229600" cy="3617243"/>
          </a:xfrm>
        </p:spPr>
        <p:txBody>
          <a:bodyPr/>
          <a:lstStyle/>
          <a:p>
            <a:r>
              <a:rPr lang="tr-TR" dirty="0">
                <a:latin typeface="Arial" pitchFamily="34" charset="0"/>
                <a:cs typeface="Arial" pitchFamily="34" charset="0"/>
              </a:rPr>
              <a:t>Sadece 22d maddesinde vardır</a:t>
            </a:r>
            <a:r>
              <a:rPr lang="tr-TR" dirty="0" smtClean="0">
                <a:latin typeface="Arial" pitchFamily="34" charset="0"/>
                <a:cs typeface="Arial" pitchFamily="34" charset="0"/>
              </a:rPr>
              <a:t>.</a:t>
            </a:r>
          </a:p>
          <a:p>
            <a:pPr algn="just"/>
            <a:r>
              <a:rPr lang="tr-TR" dirty="0" smtClean="0">
                <a:latin typeface="Arial" pitchFamily="34" charset="0"/>
                <a:cs typeface="Arial" pitchFamily="34" charset="0"/>
              </a:rPr>
              <a:t>Parasal limit büyükşehir </a:t>
            </a:r>
            <a:r>
              <a:rPr lang="tr-TR" dirty="0">
                <a:latin typeface="Arial" pitchFamily="34" charset="0"/>
                <a:cs typeface="Arial" pitchFamily="34" charset="0"/>
              </a:rPr>
              <a:t>belediyesi sınırları dahilinde bulunan </a:t>
            </a:r>
            <a:r>
              <a:rPr lang="tr-TR" dirty="0" smtClean="0">
                <a:latin typeface="Arial" pitchFamily="34" charset="0"/>
                <a:cs typeface="Arial" pitchFamily="34" charset="0"/>
              </a:rPr>
              <a:t>idareler </a:t>
            </a:r>
            <a:r>
              <a:rPr lang="tr-TR" dirty="0">
                <a:latin typeface="Arial" pitchFamily="34" charset="0"/>
                <a:cs typeface="Arial" pitchFamily="34" charset="0"/>
              </a:rPr>
              <a:t>için KDV hariç </a:t>
            </a:r>
            <a:r>
              <a:rPr lang="tr-TR" dirty="0" smtClean="0">
                <a:latin typeface="Arial" pitchFamily="34" charset="0"/>
                <a:cs typeface="Arial" pitchFamily="34" charset="0"/>
              </a:rPr>
              <a:t>622.756,00 </a:t>
            </a:r>
            <a:r>
              <a:rPr lang="tr-TR" dirty="0">
                <a:latin typeface="Arial" pitchFamily="34" charset="0"/>
                <a:cs typeface="Arial" pitchFamily="34" charset="0"/>
              </a:rPr>
              <a:t>TL, diğer </a:t>
            </a:r>
            <a:r>
              <a:rPr lang="tr-TR" dirty="0" smtClean="0">
                <a:latin typeface="Arial" pitchFamily="34" charset="0"/>
                <a:cs typeface="Arial" pitchFamily="34" charset="0"/>
              </a:rPr>
              <a:t>idareler için </a:t>
            </a:r>
            <a:r>
              <a:rPr lang="tr-TR" dirty="0">
                <a:latin typeface="Arial" pitchFamily="34" charset="0"/>
                <a:cs typeface="Arial" pitchFamily="34" charset="0"/>
              </a:rPr>
              <a:t>KDV hariç </a:t>
            </a:r>
            <a:r>
              <a:rPr lang="tr-TR" dirty="0" smtClean="0">
                <a:latin typeface="Arial" pitchFamily="34" charset="0"/>
                <a:cs typeface="Arial" pitchFamily="34" charset="0"/>
              </a:rPr>
              <a:t>207.453,00 </a:t>
            </a:r>
            <a:r>
              <a:rPr lang="tr-TR" dirty="0">
                <a:latin typeface="Arial" pitchFamily="34" charset="0"/>
                <a:cs typeface="Arial" pitchFamily="34" charset="0"/>
              </a:rPr>
              <a:t>TL’ </a:t>
            </a:r>
            <a:r>
              <a:rPr lang="tr-TR" dirty="0" err="1">
                <a:latin typeface="Arial" pitchFamily="34" charset="0"/>
                <a:cs typeface="Arial" pitchFamily="34" charset="0"/>
              </a:rPr>
              <a:t>dir</a:t>
            </a:r>
            <a:r>
              <a:rPr lang="tr-TR" dirty="0">
                <a:latin typeface="Arial" pitchFamily="34" charset="0"/>
                <a:cs typeface="Arial" pitchFamily="34" charset="0"/>
              </a:rPr>
              <a:t>. </a:t>
            </a:r>
          </a:p>
        </p:txBody>
      </p:sp>
    </p:spTree>
    <p:extLst>
      <p:ext uri="{BB962C8B-B14F-4D97-AF65-F5344CB8AC3E}">
        <p14:creationId xmlns:p14="http://schemas.microsoft.com/office/powerpoint/2010/main" val="3608686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996952"/>
            <a:ext cx="8229600" cy="1143000"/>
          </a:xfrm>
        </p:spPr>
        <p:txBody>
          <a:bodyPr>
            <a:normAutofit fontScale="90000"/>
          </a:bodyPr>
          <a:lstStyle/>
          <a:p>
            <a:pPr algn="ctr"/>
            <a:r>
              <a:rPr lang="tr-TR" b="1" dirty="0"/>
              <a:t>Piyasa </a:t>
            </a:r>
            <a:r>
              <a:rPr lang="tr-TR" b="1" dirty="0" smtClean="0"/>
              <a:t>Araştırması </a:t>
            </a:r>
            <a:r>
              <a:rPr lang="tr-TR" b="1" dirty="0" err="1" smtClean="0"/>
              <a:t>Kdv</a:t>
            </a:r>
            <a:r>
              <a:rPr lang="tr-TR" b="1" dirty="0" smtClean="0"/>
              <a:t> Hariç mi Yoksa Dahil mi Yapılır ?</a:t>
            </a:r>
            <a:endParaRPr lang="tr-TR" dirty="0"/>
          </a:p>
        </p:txBody>
      </p:sp>
    </p:spTree>
    <p:extLst>
      <p:ext uri="{BB962C8B-B14F-4D97-AF65-F5344CB8AC3E}">
        <p14:creationId xmlns:p14="http://schemas.microsoft.com/office/powerpoint/2010/main" val="1704972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132856"/>
            <a:ext cx="8229600" cy="4389120"/>
          </a:xfrm>
        </p:spPr>
        <p:txBody>
          <a:bodyPr/>
          <a:lstStyle/>
          <a:p>
            <a:r>
              <a:rPr lang="tr-TR" dirty="0"/>
              <a:t>Piyasa fiyat araştırması </a:t>
            </a:r>
            <a:r>
              <a:rPr lang="tr-TR" dirty="0" err="1"/>
              <a:t>kdv</a:t>
            </a:r>
            <a:r>
              <a:rPr lang="tr-TR" dirty="0"/>
              <a:t> hariç yapılır.</a:t>
            </a:r>
          </a:p>
          <a:p>
            <a:r>
              <a:rPr lang="tr-TR" dirty="0"/>
              <a:t>Örnek: </a:t>
            </a:r>
            <a:r>
              <a:rPr lang="tr-TR" dirty="0" err="1"/>
              <a:t>Kdv</a:t>
            </a:r>
            <a:r>
              <a:rPr lang="tr-TR" dirty="0"/>
              <a:t> den muaf firmalar var, </a:t>
            </a:r>
            <a:r>
              <a:rPr lang="tr-TR" dirty="0" err="1"/>
              <a:t>kdv</a:t>
            </a:r>
            <a:r>
              <a:rPr lang="tr-TR" dirty="0"/>
              <a:t> dahil yapılırsa gerçekçi bir piyasa araştırması </a:t>
            </a:r>
            <a:r>
              <a:rPr lang="tr-TR" dirty="0" smtClean="0"/>
              <a:t>olmayacaktır.</a:t>
            </a:r>
          </a:p>
          <a:p>
            <a:r>
              <a:rPr lang="tr-TR" dirty="0" smtClean="0"/>
              <a:t>Parasal limit hesabında </a:t>
            </a:r>
            <a:r>
              <a:rPr lang="tr-TR" dirty="0" err="1" smtClean="0"/>
              <a:t>kdv</a:t>
            </a:r>
            <a:r>
              <a:rPr lang="tr-TR" dirty="0" smtClean="0"/>
              <a:t> hariç bedel kullanılmaktadır.</a:t>
            </a:r>
          </a:p>
          <a:p>
            <a:r>
              <a:rPr lang="tr-TR" dirty="0" smtClean="0"/>
              <a:t>Kamu İhale Kanunu Madde 7/1 deki açıklamalar.</a:t>
            </a:r>
            <a:endParaRPr lang="tr-TR" dirty="0"/>
          </a:p>
          <a:p>
            <a:pPr marL="0" indent="0">
              <a:buNone/>
            </a:pPr>
            <a:endParaRPr lang="tr-TR" dirty="0"/>
          </a:p>
        </p:txBody>
      </p:sp>
    </p:spTree>
    <p:extLst>
      <p:ext uri="{BB962C8B-B14F-4D97-AF65-F5344CB8AC3E}">
        <p14:creationId xmlns:p14="http://schemas.microsoft.com/office/powerpoint/2010/main" val="35322206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140968"/>
            <a:ext cx="8229600" cy="1143000"/>
          </a:xfrm>
        </p:spPr>
        <p:txBody>
          <a:bodyPr>
            <a:normAutofit fontScale="90000"/>
          </a:bodyPr>
          <a:lstStyle/>
          <a:p>
            <a:pPr algn="ctr"/>
            <a:r>
              <a:rPr lang="tr-TR" b="1" dirty="0"/>
              <a:t>Doğrudan Teminleri Elektronik Kamu Alımları Platformu’na(</a:t>
            </a:r>
            <a:r>
              <a:rPr lang="tr-TR" b="1" dirty="0" err="1"/>
              <a:t>Ekap</a:t>
            </a:r>
            <a:r>
              <a:rPr lang="tr-TR" b="1" dirty="0"/>
              <a:t>) </a:t>
            </a:r>
            <a:r>
              <a:rPr lang="tr-TR" b="1" dirty="0" smtClean="0"/>
              <a:t>Girmek Gerekir mi ?</a:t>
            </a:r>
            <a:endParaRPr lang="tr-TR" dirty="0"/>
          </a:p>
        </p:txBody>
      </p:sp>
    </p:spTree>
    <p:extLst>
      <p:ext uri="{BB962C8B-B14F-4D97-AF65-F5344CB8AC3E}">
        <p14:creationId xmlns:p14="http://schemas.microsoft.com/office/powerpoint/2010/main" val="39888518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556793"/>
            <a:ext cx="8229600" cy="3816424"/>
          </a:xfrm>
        </p:spPr>
        <p:txBody>
          <a:bodyPr>
            <a:normAutofit lnSpcReduction="10000"/>
          </a:bodyPr>
          <a:lstStyle/>
          <a:p>
            <a:r>
              <a:rPr lang="tr-TR" sz="2200" dirty="0" smtClean="0"/>
              <a:t>İdarelerin </a:t>
            </a:r>
            <a:r>
              <a:rPr lang="tr-TR" sz="2200" dirty="0"/>
              <a:t>doğrudan temin usulü ile yapacakları alımları </a:t>
            </a:r>
            <a:r>
              <a:rPr lang="tr-TR" sz="2200" dirty="0" err="1"/>
              <a:t>EKAP'a</a:t>
            </a:r>
            <a:r>
              <a:rPr lang="tr-TR" sz="2200" dirty="0"/>
              <a:t> kaydetmeleri gerekmekte olup, bu usulle yapılan alımlar en  geç alımın yapıldığı </a:t>
            </a:r>
            <a:r>
              <a:rPr lang="tr-TR" sz="2200" dirty="0" smtClean="0"/>
              <a:t>ayı </a:t>
            </a:r>
            <a:r>
              <a:rPr lang="tr-TR" sz="2200" smtClean="0"/>
              <a:t>takip eden ayın </a:t>
            </a:r>
            <a:r>
              <a:rPr lang="tr-TR" sz="2200" dirty="0"/>
              <a:t>onuncu gününe kadar </a:t>
            </a:r>
            <a:r>
              <a:rPr lang="tr-TR" sz="2200" dirty="0" err="1"/>
              <a:t>EKAP'a</a:t>
            </a:r>
            <a:r>
              <a:rPr lang="tr-TR" sz="2200" dirty="0"/>
              <a:t> </a:t>
            </a:r>
            <a:r>
              <a:rPr lang="tr-TR" sz="2200" dirty="0" smtClean="0"/>
              <a:t>kaydedilmesi zorunludur</a:t>
            </a:r>
            <a:r>
              <a:rPr lang="tr-TR" dirty="0" smtClean="0"/>
              <a:t>. </a:t>
            </a:r>
            <a:endParaRPr lang="tr-TR" dirty="0"/>
          </a:p>
          <a:p>
            <a:pPr marL="0" indent="0" algn="just">
              <a:buNone/>
            </a:pPr>
            <a:r>
              <a:rPr lang="tr-TR" b="1" dirty="0"/>
              <a:t>7 Haziran 2014 Sayı 29023 Kamu ihale Kanunu Tebliği Ne diyor:</a:t>
            </a:r>
            <a:endParaRPr lang="tr-TR" dirty="0"/>
          </a:p>
          <a:p>
            <a:pPr algn="just"/>
            <a:r>
              <a:rPr lang="tr-TR" b="1" dirty="0"/>
              <a:t>30.9.2 </a:t>
            </a:r>
            <a:r>
              <a:rPr lang="tr-TR" dirty="0"/>
              <a:t>Doğrudan temin yoluyla yapılan alımlar, takip eden ayın onuncu gününe kadar “Doğrudan Temin Kayıt Formu” doldurularak EKAP üzerinde kayıt altına alınır. </a:t>
            </a:r>
          </a:p>
          <a:p>
            <a:endParaRPr lang="tr-TR" dirty="0"/>
          </a:p>
        </p:txBody>
      </p:sp>
    </p:spTree>
    <p:extLst>
      <p:ext uri="{BB962C8B-B14F-4D97-AF65-F5344CB8AC3E}">
        <p14:creationId xmlns:p14="http://schemas.microsoft.com/office/powerpoint/2010/main" val="29211398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924944"/>
            <a:ext cx="8229600" cy="1143000"/>
          </a:xfrm>
        </p:spPr>
        <p:txBody>
          <a:bodyPr>
            <a:normAutofit fontScale="90000"/>
          </a:bodyPr>
          <a:lstStyle/>
          <a:p>
            <a:pPr algn="ctr"/>
            <a:r>
              <a:rPr lang="tr-TR" b="1" dirty="0"/>
              <a:t>Doğrudan Temin Bir İhale </a:t>
            </a:r>
            <a:r>
              <a:rPr lang="tr-TR" b="1" dirty="0" smtClean="0"/>
              <a:t/>
            </a:r>
            <a:br>
              <a:rPr lang="tr-TR" b="1" dirty="0" smtClean="0"/>
            </a:br>
            <a:r>
              <a:rPr lang="tr-TR" b="1" dirty="0" smtClean="0"/>
              <a:t>Usulü müdür ?</a:t>
            </a:r>
            <a:endParaRPr lang="tr-TR" dirty="0"/>
          </a:p>
        </p:txBody>
      </p:sp>
    </p:spTree>
    <p:extLst>
      <p:ext uri="{BB962C8B-B14F-4D97-AF65-F5344CB8AC3E}">
        <p14:creationId xmlns:p14="http://schemas.microsoft.com/office/powerpoint/2010/main" val="2518943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772816"/>
            <a:ext cx="8229600" cy="4525963"/>
          </a:xfrm>
        </p:spPr>
        <p:txBody>
          <a:bodyPr>
            <a:normAutofit/>
          </a:bodyPr>
          <a:lstStyle/>
          <a:p>
            <a:pPr algn="just"/>
            <a:r>
              <a:rPr lang="tr-TR" dirty="0"/>
              <a:t>Hayır değildir. İhale ve doğrudan temin farklı </a:t>
            </a:r>
            <a:r>
              <a:rPr lang="tr-TR" dirty="0" smtClean="0"/>
              <a:t>satın alma </a:t>
            </a:r>
            <a:r>
              <a:rPr lang="tr-TR" dirty="0"/>
              <a:t>usulleridir.</a:t>
            </a:r>
          </a:p>
          <a:p>
            <a:pPr algn="just"/>
            <a:r>
              <a:rPr lang="tr-TR" dirty="0"/>
              <a:t>Dolayısıyla ihalede olan komisyon kurma,  ilan, teminat gibi  zorunluluklar doğrudan teminde bulunmamaktadır</a:t>
            </a:r>
            <a:r>
              <a:rPr lang="tr-TR" dirty="0" smtClean="0"/>
              <a:t>.</a:t>
            </a:r>
          </a:p>
          <a:p>
            <a:pPr algn="just"/>
            <a:r>
              <a:rPr lang="tr-TR" dirty="0" smtClean="0"/>
              <a:t>Kamu İhale Kanunu 18. madde de ihale usullerini belirtilmiş olup, doğrudan temin burada yer almamaktadır.</a:t>
            </a:r>
            <a:endParaRPr lang="tr-TR" dirty="0"/>
          </a:p>
          <a:p>
            <a:pPr marL="0" indent="0">
              <a:buNone/>
            </a:pPr>
            <a:endParaRPr lang="tr-TR" dirty="0"/>
          </a:p>
        </p:txBody>
      </p:sp>
    </p:spTree>
    <p:extLst>
      <p:ext uri="{BB962C8B-B14F-4D97-AF65-F5344CB8AC3E}">
        <p14:creationId xmlns:p14="http://schemas.microsoft.com/office/powerpoint/2010/main" val="23040368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3140968"/>
            <a:ext cx="8229600" cy="1143000"/>
          </a:xfrm>
        </p:spPr>
        <p:txBody>
          <a:bodyPr>
            <a:normAutofit fontScale="90000"/>
          </a:bodyPr>
          <a:lstStyle/>
          <a:p>
            <a:pPr algn="ctr"/>
            <a:r>
              <a:rPr lang="tr-TR" b="1" dirty="0"/>
              <a:t>Doğrudan Teminlerle </a:t>
            </a:r>
            <a:r>
              <a:rPr lang="tr-TR" b="1" dirty="0" smtClean="0"/>
              <a:t>İlgili, </a:t>
            </a:r>
            <a:r>
              <a:rPr lang="tr-TR" b="1" dirty="0"/>
              <a:t>Kamu İhale </a:t>
            </a:r>
            <a:r>
              <a:rPr lang="tr-TR" b="1" dirty="0" smtClean="0"/>
              <a:t>Kuruluna </a:t>
            </a:r>
            <a:r>
              <a:rPr lang="tr-TR" b="1" dirty="0"/>
              <a:t>İtiraz/şikayet </a:t>
            </a:r>
            <a:r>
              <a:rPr lang="tr-TR" b="1" dirty="0" smtClean="0"/>
              <a:t>Başvurusu Yapılabilir mi?</a:t>
            </a:r>
            <a:endParaRPr lang="tr-TR" dirty="0"/>
          </a:p>
        </p:txBody>
      </p:sp>
    </p:spTree>
    <p:extLst>
      <p:ext uri="{BB962C8B-B14F-4D97-AF65-F5344CB8AC3E}">
        <p14:creationId xmlns:p14="http://schemas.microsoft.com/office/powerpoint/2010/main" val="7638538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916832"/>
            <a:ext cx="8229600" cy="4525963"/>
          </a:xfrm>
        </p:spPr>
        <p:txBody>
          <a:bodyPr>
            <a:normAutofit/>
          </a:bodyPr>
          <a:lstStyle/>
          <a:p>
            <a:pPr algn="just"/>
            <a:r>
              <a:rPr lang="tr-TR" dirty="0"/>
              <a:t>Kamu İhale </a:t>
            </a:r>
            <a:r>
              <a:rPr lang="tr-TR" dirty="0" smtClean="0"/>
              <a:t>Kuruluna </a:t>
            </a:r>
            <a:r>
              <a:rPr lang="tr-TR" dirty="0"/>
              <a:t>itiraz/şikayet </a:t>
            </a:r>
            <a:r>
              <a:rPr lang="tr-TR" dirty="0" smtClean="0"/>
              <a:t>başvurusu yapılması, alımın sonucunu </a:t>
            </a:r>
            <a:r>
              <a:rPr lang="tr-TR" dirty="0"/>
              <a:t>değiştirmeyecektir.</a:t>
            </a:r>
          </a:p>
          <a:p>
            <a:pPr algn="just"/>
            <a:r>
              <a:rPr lang="tr-TR" dirty="0" smtClean="0"/>
              <a:t>Kamu İhale Kanunu 54</a:t>
            </a:r>
            <a:r>
              <a:rPr lang="tr-TR" dirty="0"/>
              <a:t>.  madde itiraz/şikayet işlerine sadece ihaleleri dahil etmiştir,  bu nedenle doğrudan temin için Kamu İhale Kuruluna herhangi bir </a:t>
            </a:r>
            <a:r>
              <a:rPr lang="tr-TR" dirty="0" smtClean="0"/>
              <a:t>şahıs/firma </a:t>
            </a:r>
            <a:r>
              <a:rPr lang="tr-TR" dirty="0"/>
              <a:t>tarafından itiraz/şikayet </a:t>
            </a:r>
            <a:r>
              <a:rPr lang="tr-TR" dirty="0" smtClean="0"/>
              <a:t>başvurusu </a:t>
            </a:r>
            <a:r>
              <a:rPr lang="tr-TR" dirty="0"/>
              <a:t>yapılsa dahi kurul değerlendirme yapmayacaktır.</a:t>
            </a:r>
          </a:p>
          <a:p>
            <a:endParaRPr lang="tr-TR" dirty="0"/>
          </a:p>
        </p:txBody>
      </p:sp>
    </p:spTree>
    <p:extLst>
      <p:ext uri="{BB962C8B-B14F-4D97-AF65-F5344CB8AC3E}">
        <p14:creationId xmlns:p14="http://schemas.microsoft.com/office/powerpoint/2010/main" val="737835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22/c</a:t>
            </a:r>
            <a:endParaRPr lang="tr-TR" dirty="0"/>
          </a:p>
        </p:txBody>
      </p:sp>
      <p:sp>
        <p:nvSpPr>
          <p:cNvPr id="3" name="İçerik Yer Tutucusu 2"/>
          <p:cNvSpPr>
            <a:spLocks noGrp="1"/>
          </p:cNvSpPr>
          <p:nvPr>
            <p:ph idx="1"/>
          </p:nvPr>
        </p:nvSpPr>
        <p:spPr/>
        <p:txBody>
          <a:bodyPr>
            <a:normAutofit/>
          </a:bodyPr>
          <a:lstStyle/>
          <a:p>
            <a:pPr algn="just"/>
            <a:r>
              <a:rPr lang="tr-TR" b="1" i="1" dirty="0"/>
              <a:t>Mevcut mal, ekipman, teknoloji veya hizmetlerle uyumun ve standardizasyonun sağlanması için zorunlu olan mal ve hizmetlerin, asıl sözleşmeye dayalı olarak düzenlenecek ve toplam süreleri üç yılı geçmeyecek sözleşmelerle </a:t>
            </a:r>
            <a:r>
              <a:rPr lang="tr-TR" b="1" i="1" u="sng" dirty="0"/>
              <a:t>ilk alım yapılan </a:t>
            </a:r>
            <a:r>
              <a:rPr lang="tr-TR" b="1" i="1" dirty="0"/>
              <a:t>gerçek veya tüzel kişiden alınması</a:t>
            </a:r>
            <a:r>
              <a:rPr lang="tr-TR" b="1" i="1" dirty="0" smtClean="0"/>
              <a:t>.</a:t>
            </a:r>
          </a:p>
          <a:p>
            <a:pPr algn="just"/>
            <a:r>
              <a:rPr lang="tr-TR" dirty="0" smtClean="0"/>
              <a:t>Örnek : Daha önceden herhangi bir alım usulüyle satın alınan bir yazılım için 3 yılı geçmeyecek süreyle güncelleme ve destek hizmeti almak.</a:t>
            </a:r>
            <a:endParaRPr lang="tr-TR" dirty="0"/>
          </a:p>
          <a:p>
            <a:pPr algn="just"/>
            <a:endParaRPr lang="tr-TR" dirty="0"/>
          </a:p>
        </p:txBody>
      </p:sp>
    </p:spTree>
    <p:extLst>
      <p:ext uri="{BB962C8B-B14F-4D97-AF65-F5344CB8AC3E}">
        <p14:creationId xmlns:p14="http://schemas.microsoft.com/office/powerpoint/2010/main" val="30419344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3068960"/>
            <a:ext cx="8229600" cy="1143000"/>
          </a:xfrm>
        </p:spPr>
        <p:txBody>
          <a:bodyPr>
            <a:noAutofit/>
          </a:bodyPr>
          <a:lstStyle/>
          <a:p>
            <a:pPr algn="ctr"/>
            <a:r>
              <a:rPr lang="tr-TR" sz="4000" b="1" dirty="0"/>
              <a:t>Sözleşme Damga Vergisi Tek </a:t>
            </a:r>
            <a:r>
              <a:rPr lang="tr-TR" sz="4000" b="1" dirty="0" smtClean="0"/>
              <a:t>Seferde Kesilebilir mi </a:t>
            </a:r>
            <a:r>
              <a:rPr lang="tr-TR" sz="4000" b="1" dirty="0"/>
              <a:t>?</a:t>
            </a:r>
          </a:p>
        </p:txBody>
      </p:sp>
    </p:spTree>
    <p:extLst>
      <p:ext uri="{BB962C8B-B14F-4D97-AF65-F5344CB8AC3E}">
        <p14:creationId xmlns:p14="http://schemas.microsoft.com/office/powerpoint/2010/main" val="17139660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İdarenin takdirindedir, </a:t>
            </a:r>
            <a:r>
              <a:rPr lang="tr-TR" dirty="0" smtClean="0"/>
              <a:t>kesilebilir.</a:t>
            </a:r>
          </a:p>
          <a:p>
            <a:endParaRPr lang="tr-TR" dirty="0"/>
          </a:p>
          <a:p>
            <a:pPr algn="just"/>
            <a:r>
              <a:rPr lang="tr-TR" dirty="0" smtClean="0"/>
              <a:t>Sözleşme  </a:t>
            </a:r>
            <a:r>
              <a:rPr lang="tr-TR" dirty="0"/>
              <a:t>bedeli  üzerinden tek seferde de kesilebilir veya fatura başı da </a:t>
            </a:r>
            <a:r>
              <a:rPr lang="tr-TR" dirty="0" smtClean="0"/>
              <a:t>kesilebilir. </a:t>
            </a:r>
          </a:p>
          <a:p>
            <a:endParaRPr lang="tr-TR" dirty="0" smtClean="0"/>
          </a:p>
          <a:p>
            <a:pPr algn="just"/>
            <a:r>
              <a:rPr lang="tr-TR" dirty="0" smtClean="0"/>
              <a:t>Karışıklık  </a:t>
            </a:r>
            <a:r>
              <a:rPr lang="tr-TR" dirty="0"/>
              <a:t>olmaması açısından fatura başı kesilmesi   daha uygundur.</a:t>
            </a:r>
          </a:p>
        </p:txBody>
      </p:sp>
    </p:spTree>
    <p:extLst>
      <p:ext uri="{BB962C8B-B14F-4D97-AF65-F5344CB8AC3E}">
        <p14:creationId xmlns:p14="http://schemas.microsoft.com/office/powerpoint/2010/main" val="38495380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708920"/>
            <a:ext cx="8229600" cy="1143000"/>
          </a:xfrm>
        </p:spPr>
        <p:txBody>
          <a:bodyPr>
            <a:normAutofit fontScale="90000"/>
          </a:bodyPr>
          <a:lstStyle/>
          <a:p>
            <a:pPr algn="ctr"/>
            <a:r>
              <a:rPr lang="tr-TR" b="1" dirty="0"/>
              <a:t>Kamu Zararı Nedir  ve Hangi Durumlarda Oluşur </a:t>
            </a:r>
            <a:r>
              <a:rPr lang="tr-TR" b="1" dirty="0" smtClean="0"/>
              <a:t>?</a:t>
            </a:r>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4248" y="692696"/>
            <a:ext cx="1988840" cy="1988840"/>
          </a:xfrm>
          <a:prstGeom prst="rect">
            <a:avLst/>
          </a:prstGeom>
        </p:spPr>
      </p:pic>
    </p:spTree>
    <p:extLst>
      <p:ext uri="{BB962C8B-B14F-4D97-AF65-F5344CB8AC3E}">
        <p14:creationId xmlns:p14="http://schemas.microsoft.com/office/powerpoint/2010/main" val="36051540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700808"/>
            <a:ext cx="8363272" cy="4320480"/>
          </a:xfrm>
        </p:spPr>
        <p:txBody>
          <a:bodyPr>
            <a:normAutofit/>
          </a:bodyPr>
          <a:lstStyle/>
          <a:p>
            <a:pPr marL="0" indent="0" algn="just">
              <a:buNone/>
            </a:pPr>
            <a:r>
              <a:rPr lang="tr-TR" b="1" dirty="0"/>
              <a:t>5018 Sayılı Kamu Mali Yönetimi ve Kontrol </a:t>
            </a:r>
            <a:r>
              <a:rPr lang="tr-TR" b="1" dirty="0" smtClean="0"/>
              <a:t>Kanunu </a:t>
            </a:r>
            <a:r>
              <a:rPr lang="tr-TR" b="1" dirty="0"/>
              <a:t>N</a:t>
            </a:r>
            <a:r>
              <a:rPr lang="tr-TR" b="1" dirty="0" smtClean="0"/>
              <a:t>e Diyor?</a:t>
            </a:r>
            <a:endParaRPr lang="tr-TR" dirty="0"/>
          </a:p>
          <a:p>
            <a:pPr algn="just"/>
            <a:r>
              <a:rPr lang="tr-TR" b="1" dirty="0"/>
              <a:t>Kamu zararı Madde </a:t>
            </a:r>
            <a:r>
              <a:rPr lang="tr-TR" b="1" dirty="0" smtClean="0"/>
              <a:t>71-</a:t>
            </a:r>
            <a:r>
              <a:rPr lang="tr-TR" dirty="0" smtClean="0"/>
              <a:t> </a:t>
            </a:r>
            <a:r>
              <a:rPr lang="tr-TR" dirty="0"/>
              <a:t>(Değişik birinci fıkra: 25/4/2007-5628/4 </a:t>
            </a:r>
            <a:r>
              <a:rPr lang="tr-TR" dirty="0" err="1"/>
              <a:t>md.</a:t>
            </a:r>
            <a:r>
              <a:rPr lang="tr-TR" dirty="0"/>
              <a:t>) </a:t>
            </a:r>
            <a:r>
              <a:rPr lang="tr-TR" b="1" dirty="0"/>
              <a:t>Kamu zararı;</a:t>
            </a:r>
            <a:r>
              <a:rPr lang="tr-TR" dirty="0"/>
              <a:t> kamu görevlilerinin kasıt, kusur veya ihmallerinden kaynaklanan mevzuata aykırı karar, işlem veya eylemleri sonucunda kamu kaynağında </a:t>
            </a:r>
            <a:r>
              <a:rPr lang="tr-TR" u="sng" dirty="0"/>
              <a:t>artışa engel veya eksilmeye neden olunmasıdır. </a:t>
            </a:r>
          </a:p>
        </p:txBody>
      </p:sp>
    </p:spTree>
    <p:extLst>
      <p:ext uri="{BB962C8B-B14F-4D97-AF65-F5344CB8AC3E}">
        <p14:creationId xmlns:p14="http://schemas.microsoft.com/office/powerpoint/2010/main" val="34775071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764704"/>
            <a:ext cx="8229600" cy="566936"/>
          </a:xfrm>
        </p:spPr>
        <p:txBody>
          <a:bodyPr>
            <a:normAutofit/>
          </a:bodyPr>
          <a:lstStyle/>
          <a:p>
            <a:pPr algn="ctr"/>
            <a:r>
              <a:rPr lang="tr-TR" sz="3200" b="1" dirty="0" smtClean="0"/>
              <a:t>Kamu Zararının </a:t>
            </a:r>
            <a:r>
              <a:rPr lang="tr-TR" sz="3200" b="1" dirty="0"/>
              <a:t>B</a:t>
            </a:r>
            <a:r>
              <a:rPr lang="tr-TR" sz="3200" b="1" dirty="0" smtClean="0"/>
              <a:t>elirlenmesinde;</a:t>
            </a:r>
            <a:endParaRPr lang="tr-TR" sz="3200" dirty="0"/>
          </a:p>
        </p:txBody>
      </p:sp>
      <p:sp>
        <p:nvSpPr>
          <p:cNvPr id="3" name="İçerik Yer Tutucusu 2"/>
          <p:cNvSpPr>
            <a:spLocks noGrp="1"/>
          </p:cNvSpPr>
          <p:nvPr>
            <p:ph idx="1"/>
          </p:nvPr>
        </p:nvSpPr>
        <p:spPr>
          <a:xfrm>
            <a:off x="395536" y="1484784"/>
            <a:ext cx="8301608" cy="4032448"/>
          </a:xfrm>
        </p:spPr>
        <p:txBody>
          <a:bodyPr>
            <a:noAutofit/>
          </a:bodyPr>
          <a:lstStyle/>
          <a:p>
            <a:r>
              <a:rPr lang="tr-TR" sz="1600" dirty="0" smtClean="0"/>
              <a:t>a</a:t>
            </a:r>
            <a:r>
              <a:rPr lang="tr-TR" sz="1600" dirty="0"/>
              <a:t>) İş, mal veya hizmet karşılığı olarak belirlenen tutardan fazla ödeme yapılması, </a:t>
            </a:r>
          </a:p>
          <a:p>
            <a:r>
              <a:rPr lang="tr-TR" sz="1600" dirty="0"/>
              <a:t>b) Mal alınmadan, iş veya hizmet yaptırılmadan ödeme yapılması, </a:t>
            </a:r>
          </a:p>
          <a:p>
            <a:r>
              <a:rPr lang="tr-TR" sz="1600" dirty="0"/>
              <a:t>c) Transfer niteliğindeki giderlerde, fazla veya yersiz ödemede bulunulması,</a:t>
            </a:r>
          </a:p>
          <a:p>
            <a:r>
              <a:rPr lang="tr-TR" sz="1600" dirty="0"/>
              <a:t> d) İş, mal veya hizmetin rayiç bedelinden daha yüksek fiyatla alınması veya yaptırılması,</a:t>
            </a:r>
          </a:p>
          <a:p>
            <a:r>
              <a:rPr lang="tr-TR" sz="1600" dirty="0"/>
              <a:t> e) İdare gelirlerinin tarh, tahakkuk veya tahsil işlemlerinin mevzuata uygun bir şekilde yapılmaması, </a:t>
            </a:r>
          </a:p>
          <a:p>
            <a:r>
              <a:rPr lang="tr-TR" sz="1600" dirty="0"/>
              <a:t>f) (Değişik üçüncü fıkra: 22/12/2005-5436/10 </a:t>
            </a:r>
            <a:r>
              <a:rPr lang="tr-TR" sz="1600" dirty="0" err="1"/>
              <a:t>md.</a:t>
            </a:r>
            <a:r>
              <a:rPr lang="tr-TR" sz="1600" dirty="0"/>
              <a:t>) Kontrol, denetim, inceleme, kesin hükme bağlama veya yargılama sonucunda tespit edilen kamu zararı, zararın oluştuğu tarihten itibaren ilgili mevzuatına göre hesaplanacak faiziyle birlikte ilgililerden tahsil edilir. </a:t>
            </a:r>
          </a:p>
          <a:p>
            <a:r>
              <a:rPr lang="tr-TR" sz="1600" dirty="0"/>
              <a:t>g) Mevzuatında öngörülmediği halde ödeme yapılması, </a:t>
            </a:r>
            <a:r>
              <a:rPr lang="tr-TR" sz="1600" b="1" i="1" u="sng" dirty="0"/>
              <a:t>Esas alınır. </a:t>
            </a:r>
          </a:p>
          <a:p>
            <a:r>
              <a:rPr lang="tr-TR" sz="1600" dirty="0" smtClean="0"/>
              <a:t>Alınmamış </a:t>
            </a:r>
            <a:r>
              <a:rPr lang="tr-TR" sz="1600" dirty="0"/>
              <a:t>para, mal ve değerleri alınmış; sağlanmamış hizmetleri sağlanmış; yapılmamış inşaat, onarım ve üretimi yapılmış veya bitmiş gibi gösteren gerçek dışı belge düzenlemek suretiyle kamu kaynağında bir artışa engel veya bir eksilmeye neden olanlar ile bu gibi kanıtlayıcı belgeleri bilerek düzenlemiş, imzalamış veya onaylamış bulunanlar hakkında </a:t>
            </a:r>
            <a:r>
              <a:rPr lang="tr-TR" sz="1600" b="1" i="1" u="sng" dirty="0"/>
              <a:t>Türk Ceza Kanunu veya diğer kanunların bu fiillere ilişkin hükümleri</a:t>
            </a:r>
            <a:r>
              <a:rPr lang="tr-TR" sz="1600" dirty="0"/>
              <a:t> uygulanır. </a:t>
            </a:r>
          </a:p>
          <a:p>
            <a:r>
              <a:rPr lang="tr-TR" sz="1600" dirty="0"/>
              <a:t>Ayrıca, bu fiilleri işleyenlere her türlü aylık, ödenek, zam, tazminat dahil yapılan </a:t>
            </a:r>
            <a:r>
              <a:rPr lang="tr-TR" sz="1600" b="1" i="1" u="sng" dirty="0"/>
              <a:t>bir aylık net ödemelerin iki katı tutarına kadar para cezası</a:t>
            </a:r>
            <a:r>
              <a:rPr lang="tr-TR" sz="1600" dirty="0"/>
              <a:t> verilir.</a:t>
            </a:r>
          </a:p>
          <a:p>
            <a:endParaRPr lang="tr-TR" sz="1600" dirty="0"/>
          </a:p>
        </p:txBody>
      </p:sp>
    </p:spTree>
    <p:extLst>
      <p:ext uri="{BB962C8B-B14F-4D97-AF65-F5344CB8AC3E}">
        <p14:creationId xmlns:p14="http://schemas.microsoft.com/office/powerpoint/2010/main" val="2030987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22/d</a:t>
            </a:r>
            <a:endParaRPr lang="tr-TR" dirty="0"/>
          </a:p>
        </p:txBody>
      </p:sp>
      <p:sp>
        <p:nvSpPr>
          <p:cNvPr id="3" name="İçerik Yer Tutucusu 2"/>
          <p:cNvSpPr>
            <a:spLocks noGrp="1"/>
          </p:cNvSpPr>
          <p:nvPr>
            <p:ph idx="1"/>
          </p:nvPr>
        </p:nvSpPr>
        <p:spPr/>
        <p:txBody>
          <a:bodyPr>
            <a:normAutofit fontScale="85000" lnSpcReduction="10000"/>
          </a:bodyPr>
          <a:lstStyle/>
          <a:p>
            <a:pPr algn="just"/>
            <a:r>
              <a:rPr lang="tr-TR" b="1" i="1" dirty="0">
                <a:latin typeface="Arial" pitchFamily="34" charset="0"/>
                <a:cs typeface="Arial" pitchFamily="34" charset="0"/>
              </a:rPr>
              <a:t>Büyükşehir belediyesi sınırları dahilinde bulunan </a:t>
            </a:r>
            <a:r>
              <a:rPr lang="tr-TR" b="1" i="1" dirty="0" smtClean="0">
                <a:latin typeface="Arial" pitchFamily="34" charset="0"/>
                <a:cs typeface="Arial" pitchFamily="34" charset="0"/>
              </a:rPr>
              <a:t>idarelerin 2024 yılı için KDV hariç </a:t>
            </a:r>
            <a:r>
              <a:rPr lang="tr-TR" sz="2400" b="1" i="1" dirty="0" smtClean="0">
                <a:latin typeface="Arial" pitchFamily="34" charset="0"/>
                <a:cs typeface="Arial" pitchFamily="34" charset="0"/>
              </a:rPr>
              <a:t>622.756</a:t>
            </a:r>
            <a:r>
              <a:rPr lang="tr-TR" b="1" i="1" dirty="0" smtClean="0">
                <a:latin typeface="Arial" pitchFamily="34" charset="0"/>
                <a:cs typeface="Arial" pitchFamily="34" charset="0"/>
              </a:rPr>
              <a:t> TL, </a:t>
            </a:r>
            <a:r>
              <a:rPr lang="tr-TR" b="1" i="1" dirty="0">
                <a:latin typeface="Arial" pitchFamily="34" charset="0"/>
                <a:cs typeface="Arial" pitchFamily="34" charset="0"/>
              </a:rPr>
              <a:t>diğer idarelerin </a:t>
            </a:r>
            <a:r>
              <a:rPr lang="tr-TR" b="1" i="1" dirty="0" smtClean="0">
                <a:latin typeface="Arial" pitchFamily="34" charset="0"/>
                <a:cs typeface="Arial" pitchFamily="34" charset="0"/>
              </a:rPr>
              <a:t>KDV hariç </a:t>
            </a:r>
            <a:r>
              <a:rPr lang="tr-TR" b="1" i="1" u="sng" dirty="0" smtClean="0">
                <a:latin typeface="Arial" pitchFamily="34" charset="0"/>
                <a:cs typeface="Arial" pitchFamily="34" charset="0"/>
              </a:rPr>
              <a:t>207.453 TL</a:t>
            </a:r>
            <a:r>
              <a:rPr lang="tr-TR" b="1" i="1" dirty="0" smtClean="0">
                <a:latin typeface="Arial" pitchFamily="34" charset="0"/>
                <a:cs typeface="Arial" pitchFamily="34" charset="0"/>
              </a:rPr>
              <a:t>’sini aşmayan </a:t>
            </a:r>
            <a:r>
              <a:rPr lang="tr-TR" b="1" i="1" dirty="0">
                <a:latin typeface="Arial" pitchFamily="34" charset="0"/>
                <a:cs typeface="Arial" pitchFamily="34" charset="0"/>
              </a:rPr>
              <a:t>ihtiyaçları ile temsil ağırlama faaliyetleri kapsamında yapılacak konaklama, seyahat ve iaşeye ilişkin alımlar</a:t>
            </a:r>
            <a:r>
              <a:rPr lang="tr-TR" b="1" i="1" dirty="0" smtClean="0">
                <a:latin typeface="Arial" pitchFamily="34" charset="0"/>
                <a:cs typeface="Arial" pitchFamily="34" charset="0"/>
              </a:rPr>
              <a:t>.</a:t>
            </a:r>
          </a:p>
          <a:p>
            <a:pPr algn="just"/>
            <a:r>
              <a:rPr lang="tr-TR" dirty="0" smtClean="0">
                <a:latin typeface="Arial" pitchFamily="34" charset="0"/>
                <a:cs typeface="Arial" pitchFamily="34" charset="0"/>
              </a:rPr>
              <a:t>Örnek 1: Tüketim Malzemeleri (Kırtasiye, temizlik, tabela vb. alımları) </a:t>
            </a:r>
          </a:p>
          <a:p>
            <a:pPr algn="just"/>
            <a:r>
              <a:rPr lang="tr-TR" dirty="0" smtClean="0">
                <a:latin typeface="Arial" pitchFamily="34" charset="0"/>
                <a:cs typeface="Arial" pitchFamily="34" charset="0"/>
              </a:rPr>
              <a:t>Örnek 2: Demirbaş Alımları (Makine, cihaz, mobilya vb. alımları)</a:t>
            </a:r>
          </a:p>
          <a:p>
            <a:pPr algn="just"/>
            <a:r>
              <a:rPr lang="tr-TR" dirty="0" smtClean="0">
                <a:latin typeface="Arial" pitchFamily="34" charset="0"/>
                <a:cs typeface="Arial" pitchFamily="34" charset="0"/>
              </a:rPr>
              <a:t>Örnek 3: Bakım Onarım ve Yazılım (Makine, teçhizat, taşıt bakım onarımları ve paket program vb. alımları)</a:t>
            </a:r>
          </a:p>
          <a:p>
            <a:pPr algn="just"/>
            <a:r>
              <a:rPr lang="tr-TR" dirty="0" smtClean="0">
                <a:latin typeface="Arial" pitchFamily="34" charset="0"/>
                <a:cs typeface="Arial" pitchFamily="34" charset="0"/>
              </a:rPr>
              <a:t>Örnek 4: Hizmet Alımı ( Telefon, internet, ilaçlama, taşıt sigorta vb. hizmet alımları)</a:t>
            </a:r>
            <a:endParaRPr lang="tr-TR" dirty="0">
              <a:latin typeface="Arial" pitchFamily="34" charset="0"/>
              <a:cs typeface="Arial" pitchFamily="34" charset="0"/>
            </a:endParaRPr>
          </a:p>
        </p:txBody>
      </p:sp>
    </p:spTree>
    <p:extLst>
      <p:ext uri="{BB962C8B-B14F-4D97-AF65-F5344CB8AC3E}">
        <p14:creationId xmlns:p14="http://schemas.microsoft.com/office/powerpoint/2010/main" val="3217946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22/f</a:t>
            </a:r>
            <a:endParaRPr lang="tr-TR" dirty="0"/>
          </a:p>
        </p:txBody>
      </p:sp>
      <p:sp>
        <p:nvSpPr>
          <p:cNvPr id="3" name="İçerik Yer Tutucusu 2"/>
          <p:cNvSpPr>
            <a:spLocks noGrp="1"/>
          </p:cNvSpPr>
          <p:nvPr>
            <p:ph idx="1"/>
          </p:nvPr>
        </p:nvSpPr>
        <p:spPr/>
        <p:txBody>
          <a:bodyPr/>
          <a:lstStyle/>
          <a:p>
            <a:pPr algn="just"/>
            <a:r>
              <a:rPr lang="tr-TR" b="1" i="1" dirty="0">
                <a:latin typeface="Arial" pitchFamily="34" charset="0"/>
                <a:cs typeface="Arial" pitchFamily="34" charset="0"/>
              </a:rPr>
              <a:t>Özelliğinden ve belli süre içinde kullanılma zorunluluğundan dolayı stoklanması ekonomik olmayan veya acil durumlarda kullanılacak olan ilaç, aşı, serum, anti-serum, kan ve kan ürünleri ile </a:t>
            </a:r>
            <a:r>
              <a:rPr lang="tr-TR" b="1" i="1" dirty="0" err="1">
                <a:latin typeface="Arial" pitchFamily="34" charset="0"/>
                <a:cs typeface="Arial" pitchFamily="34" charset="0"/>
              </a:rPr>
              <a:t>ortez</a:t>
            </a:r>
            <a:r>
              <a:rPr lang="tr-TR" b="1" i="1" dirty="0">
                <a:latin typeface="Arial" pitchFamily="34" charset="0"/>
                <a:cs typeface="Arial" pitchFamily="34" charset="0"/>
              </a:rPr>
              <a:t>, protez gibi uygulama esnasında hastaya göre belirlenebilen ve hastaya özgü tıbbî sarf malzemeleri, test ve tetkik sarf malzemeleri alımları.</a:t>
            </a:r>
          </a:p>
        </p:txBody>
      </p:sp>
    </p:spTree>
    <p:extLst>
      <p:ext uri="{BB962C8B-B14F-4D97-AF65-F5344CB8AC3E}">
        <p14:creationId xmlns:p14="http://schemas.microsoft.com/office/powerpoint/2010/main" val="4132890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3/e</a:t>
            </a:r>
            <a:endParaRPr lang="tr-TR" dirty="0"/>
          </a:p>
        </p:txBody>
      </p:sp>
      <p:sp>
        <p:nvSpPr>
          <p:cNvPr id="3" name="İçerik Yer Tutucusu 2"/>
          <p:cNvSpPr>
            <a:spLocks noGrp="1"/>
          </p:cNvSpPr>
          <p:nvPr>
            <p:ph idx="1"/>
          </p:nvPr>
        </p:nvSpPr>
        <p:spPr/>
        <p:txBody>
          <a:bodyPr>
            <a:normAutofit fontScale="70000" lnSpcReduction="20000"/>
          </a:bodyPr>
          <a:lstStyle/>
          <a:p>
            <a:r>
              <a:rPr lang="tr-TR" dirty="0"/>
              <a:t>) Bu Kanun kapsamına giren kuruluşların; Adalet Bakanlığına bağlı ceza infaz kurumları, tutukevleri </a:t>
            </a:r>
            <a:r>
              <a:rPr lang="tr-TR" dirty="0" err="1"/>
              <a:t>işyurtları</a:t>
            </a:r>
            <a:r>
              <a:rPr lang="tr-TR" dirty="0"/>
              <a:t> kurumları, Sosyal Hizmetler ve Çocuk Esirgeme Kurumuna bağlı huzurevleri ve yetiştirme yurtları, Millî Eğitim Bakanlığına bağlı üretim yapan okullar ve merkezler, Tarım ve </a:t>
            </a:r>
            <a:r>
              <a:rPr lang="tr-TR" dirty="0" smtClean="0"/>
              <a:t>Köy işleri </a:t>
            </a:r>
            <a:r>
              <a:rPr lang="tr-TR" dirty="0"/>
              <a:t>Bakanlığına bağlı enstitü ve üretme istasyonları ile Başbakanlık Basımevi İşletmesi tarafından bizzat üretilen mal ve hizmetler için anılan kuruluşlardan, </a:t>
            </a:r>
            <a:r>
              <a:rPr lang="tr-TR" b="1" i="1" u="sng" dirty="0"/>
              <a:t>Devlet Malzeme Ofisi </a:t>
            </a:r>
            <a:r>
              <a:rPr lang="tr-TR" dirty="0"/>
              <a:t>Ana Statüsünde yer alan mal ve hizmetler için Devlet Malzeme Ofisi Genel Müdürlüğünden, yük, yolcu veya liman hizmetleri için Türkiye Cumhuriyeti Devlet Demiryolları İşletmesi Genel Müdürlüğünden, akaryakıt ve taşıt için Tasfiye İşleri Döner Sermaye İşletmeleri Genel Müdürlüğünden yapacakları alımlar ile araştırma-geliştirme faaliyetleri kapsamında Türkiye Bilimsel ve Teknolojik Araştırma Kurumundan yapacakları mal, hizmet ve danışmanlık hizmet alımları, et ve et ürünleri için Et ve Balık Kurumu Genel Müdürlüğünden, çay ve çay ürünleri için Çay İşletmeleri Genel Müdürlüğünden, faaliyet alanındaki mal ve hizmetler için Uluslararası Sağlık Hizmetleri Anonim Şirketinden, ray üstünde çeken ve çekilen araçlarda kullanılan </a:t>
            </a:r>
            <a:r>
              <a:rPr lang="tr-TR" dirty="0" err="1"/>
              <a:t>monoblok</a:t>
            </a:r>
            <a:r>
              <a:rPr lang="tr-TR" dirty="0"/>
              <a:t> tekerlek ve tekerlek takımları için Makine ve Kimya Endüstrisi Kurumu Genel Müdürlüğünden yapacakları alımlar </a:t>
            </a:r>
            <a:r>
              <a:rPr lang="tr-TR" dirty="0" smtClean="0"/>
              <a:t>ceza </a:t>
            </a:r>
            <a:r>
              <a:rPr lang="tr-TR" dirty="0"/>
              <a:t>ve ihalelerden yasaklama hükümleri hariç </a:t>
            </a:r>
            <a:r>
              <a:rPr lang="tr-TR" dirty="0" smtClean="0"/>
              <a:t>4734.sayılı kanuna tâbi </a:t>
            </a:r>
            <a:r>
              <a:rPr lang="tr-TR" dirty="0"/>
              <a:t>değildir. </a:t>
            </a:r>
          </a:p>
        </p:txBody>
      </p:sp>
    </p:spTree>
    <p:extLst>
      <p:ext uri="{BB962C8B-B14F-4D97-AF65-F5344CB8AC3E}">
        <p14:creationId xmlns:p14="http://schemas.microsoft.com/office/powerpoint/2010/main" val="1900182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3/e</a:t>
            </a:r>
            <a:endParaRPr lang="tr-TR" dirty="0"/>
          </a:p>
        </p:txBody>
      </p:sp>
      <p:sp>
        <p:nvSpPr>
          <p:cNvPr id="3" name="İçerik Yer Tutucusu 2"/>
          <p:cNvSpPr>
            <a:spLocks noGrp="1"/>
          </p:cNvSpPr>
          <p:nvPr>
            <p:ph idx="1"/>
          </p:nvPr>
        </p:nvSpPr>
        <p:spPr/>
        <p:txBody>
          <a:bodyPr>
            <a:normAutofit fontScale="85000" lnSpcReduction="10000"/>
          </a:bodyPr>
          <a:lstStyle/>
          <a:p>
            <a:r>
              <a:rPr lang="tr-TR" dirty="0"/>
              <a:t>Genel Müdürlüğümüz faaliyet konuları içerisinde yer alan mal ve hizmetlerin kamu kurum ve kuruluşlarına ulaştırılmasında uygulanan süreçlerin daha etkin ve verimli hale getirilmesi amacıyla bazı düzenlemeler yapılmıştır. 15.09.2022 tarihinden itibaren geçerli olmak üzere bu düzenlemelerle;</a:t>
            </a:r>
          </a:p>
          <a:p>
            <a:r>
              <a:rPr lang="tr-TR" dirty="0"/>
              <a:t>Açık satışlara ait </a:t>
            </a:r>
            <a:r>
              <a:rPr lang="tr-TR" dirty="0" err="1"/>
              <a:t>satınalma</a:t>
            </a:r>
            <a:r>
              <a:rPr lang="tr-TR" dirty="0"/>
              <a:t> sözleşmeleri kapsamında DMO e-Satış </a:t>
            </a:r>
            <a:r>
              <a:rPr lang="tr-TR" dirty="0" err="1"/>
              <a:t>Portalında</a:t>
            </a:r>
            <a:r>
              <a:rPr lang="tr-TR" dirty="0"/>
              <a:t> satışa sunulan malzemelerden tek bir firmadan yapılacak olan taleplere ilişkin doğrudan sipariş limiti 800.000 TL’den 2.000.000 TL’ye çıkarılmıştır.</a:t>
            </a:r>
          </a:p>
          <a:p>
            <a:r>
              <a:rPr lang="tr-TR" dirty="0"/>
              <a:t>Bu çerçevede 2.000.001 TL ile 8.000.000 TL arasında olan talepler belli istekliler arasında ihale usulü ile 8.000.000 TL’nin üzerinde olan talepler ise DMO </a:t>
            </a:r>
            <a:r>
              <a:rPr lang="tr-TR" dirty="0" err="1"/>
              <a:t>Satınalma</a:t>
            </a:r>
            <a:r>
              <a:rPr lang="tr-TR" dirty="0"/>
              <a:t> Yönetmeliği kapsamında ihale edilmek suretiyle karşılanacaktır.</a:t>
            </a:r>
          </a:p>
          <a:p>
            <a:endParaRPr lang="tr-TR" dirty="0"/>
          </a:p>
        </p:txBody>
      </p:sp>
    </p:spTree>
    <p:extLst>
      <p:ext uri="{BB962C8B-B14F-4D97-AF65-F5344CB8AC3E}">
        <p14:creationId xmlns:p14="http://schemas.microsoft.com/office/powerpoint/2010/main" val="40052633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535</TotalTime>
  <Words>2397</Words>
  <Application>Microsoft Office PowerPoint</Application>
  <PresentationFormat>Ekran Gösterisi (4:3)</PresentationFormat>
  <Paragraphs>420</Paragraphs>
  <Slides>54</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54</vt:i4>
      </vt:variant>
    </vt:vector>
  </HeadingPairs>
  <TitlesOfParts>
    <vt:vector size="63" baseType="lpstr">
      <vt:lpstr>Arial</vt:lpstr>
      <vt:lpstr>Arial Tur</vt:lpstr>
      <vt:lpstr>Calibri</vt:lpstr>
      <vt:lpstr>Comic Sans MS</vt:lpstr>
      <vt:lpstr>Constantia</vt:lpstr>
      <vt:lpstr>Times New Roman</vt:lpstr>
      <vt:lpstr>Times New Roman Tur</vt:lpstr>
      <vt:lpstr>Wingdings 2</vt:lpstr>
      <vt:lpstr>Akış</vt:lpstr>
      <vt:lpstr>4734 SAYILI KAMU İHALE KANUNU MADDE 22 DOĞRUDAN TEMİN  2026</vt:lpstr>
      <vt:lpstr>Doğrudan Temin Nedir?</vt:lpstr>
      <vt:lpstr>22/a</vt:lpstr>
      <vt:lpstr>22/b</vt:lpstr>
      <vt:lpstr>22/c</vt:lpstr>
      <vt:lpstr>22/d</vt:lpstr>
      <vt:lpstr>22/f</vt:lpstr>
      <vt:lpstr>3/e</vt:lpstr>
      <vt:lpstr>3/e</vt:lpstr>
      <vt:lpstr>22. Madde İş Akış Süreci  (Kronolojik Sıraya Göre)</vt:lpstr>
      <vt:lpstr>BELGE VE FORMLARDAN ÖRNEKLER</vt:lpstr>
      <vt:lpstr>İhtiyaç (Talep) Listesi</vt:lpstr>
      <vt:lpstr>Yaklaşık Maliyet</vt:lpstr>
      <vt:lpstr>Onay Belgesi</vt:lpstr>
      <vt:lpstr>Teklif Mektubu</vt:lpstr>
      <vt:lpstr>Piyasa Fiyat Araştırma Tutanağı</vt:lpstr>
      <vt:lpstr>Tek Kaynak Belgesi</vt:lpstr>
      <vt:lpstr>Muayene Tutanağı</vt:lpstr>
      <vt:lpstr>Ödeme Emrinde Sık Kullanılan Kesintiler</vt:lpstr>
      <vt:lpstr>Önemli!</vt:lpstr>
      <vt:lpstr>Soru ve Cevaplar</vt:lpstr>
      <vt:lpstr>Doğrudan Temin Kapsamında İş Deneyim Belgesi Düzenlenebilir mi?</vt:lpstr>
      <vt:lpstr>PowerPoint Sunusu</vt:lpstr>
      <vt:lpstr>Doğrudan Teminde  Firmalara Yasaklama Kararı Verilebilir mi ?</vt:lpstr>
      <vt:lpstr>PowerPoint Sunusu</vt:lpstr>
      <vt:lpstr>Doğrudan Teminde Sözleşme Yapma Zorunluluğu Var mı ?</vt:lpstr>
      <vt:lpstr>PowerPoint Sunusu</vt:lpstr>
      <vt:lpstr>Piyasa Fiyat Araştırması Yapılırken Islak İmzalı Teklif Alınması Şart mıdır ve Araştırma Nasıl Yapılır ?</vt:lpstr>
      <vt:lpstr>PowerPoint Sunusu</vt:lpstr>
      <vt:lpstr>Doğrudan Teminde Fiyat Farkı Verilebilir mi?</vt:lpstr>
      <vt:lpstr>PowerPoint Sunusu</vt:lpstr>
      <vt:lpstr>Doğrudan Temin 22d ile Yapılacak Alımlarda Yaklaşık Maliyet Hesaplanması Zorunlu mudur ?</vt:lpstr>
      <vt:lpstr>PowerPoint Sunusu</vt:lpstr>
      <vt:lpstr>Parasal Limitinin Altında Kalmak İçin, Doğrudan Temin 22d ile Parça Parça Alım Yapılabilir mi?</vt:lpstr>
      <vt:lpstr>PowerPoint Sunusu</vt:lpstr>
      <vt:lpstr>Doğrudan Teminde Yapılacak Alımlarla İlgili, Yıllık Kısıtlama Var mıdır?</vt:lpstr>
      <vt:lpstr>PowerPoint Sunusu</vt:lpstr>
      <vt:lpstr>Doğrudan Temin Alımlarında Yasaklılık Sorgusu Yapılacak mıdır?</vt:lpstr>
      <vt:lpstr>PowerPoint Sunusu</vt:lpstr>
      <vt:lpstr>Doğrudan Temin Alımlarında Alım Başı Parasal Limit Var mıdır ?</vt:lpstr>
      <vt:lpstr>PowerPoint Sunusu</vt:lpstr>
      <vt:lpstr>Piyasa Araştırması Kdv Hariç mi Yoksa Dahil mi Yapılır ?</vt:lpstr>
      <vt:lpstr>PowerPoint Sunusu</vt:lpstr>
      <vt:lpstr>Doğrudan Teminleri Elektronik Kamu Alımları Platformu’na(Ekap) Girmek Gerekir mi ?</vt:lpstr>
      <vt:lpstr>PowerPoint Sunusu</vt:lpstr>
      <vt:lpstr>Doğrudan Temin Bir İhale  Usulü müdür ?</vt:lpstr>
      <vt:lpstr>PowerPoint Sunusu</vt:lpstr>
      <vt:lpstr>Doğrudan Teminlerle İlgili, Kamu İhale Kuruluna İtiraz/şikayet Başvurusu Yapılabilir mi?</vt:lpstr>
      <vt:lpstr>PowerPoint Sunusu</vt:lpstr>
      <vt:lpstr>Sözleşme Damga Vergisi Tek Seferde Kesilebilir mi ?</vt:lpstr>
      <vt:lpstr>PowerPoint Sunusu</vt:lpstr>
      <vt:lpstr>Kamu Zararı Nedir  ve Hangi Durumlarda Oluşur ?</vt:lpstr>
      <vt:lpstr>PowerPoint Sunusu</vt:lpstr>
      <vt:lpstr>Kamu Zararının Belirlenmesinde;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YOZGAT BOZOK ÜNİVERSİTESİ 4734 KAMU İHALE KANUNU 22.MADDE DOĞRUDAN TEMİN EĞİTİM SUNUMU</dc:title>
  <dc:creator>Acer</dc:creator>
  <cp:lastModifiedBy>casper</cp:lastModifiedBy>
  <cp:revision>90</cp:revision>
  <dcterms:created xsi:type="dcterms:W3CDTF">2018-10-22T07:48:37Z</dcterms:created>
  <dcterms:modified xsi:type="dcterms:W3CDTF">2026-08-31T13:43:06Z</dcterms:modified>
</cp:coreProperties>
</file>