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64" r:id="rId5"/>
    <p:sldId id="258" r:id="rId6"/>
    <p:sldId id="265" r:id="rId7"/>
    <p:sldId id="259" r:id="rId8"/>
    <p:sldId id="266" r:id="rId9"/>
    <p:sldId id="267" r:id="rId10"/>
    <p:sldId id="260" r:id="rId11"/>
    <p:sldId id="261" r:id="rId12"/>
    <p:sldId id="262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0" autoAdjust="0"/>
    <p:restoredTop sz="94660"/>
  </p:normalViewPr>
  <p:slideViewPr>
    <p:cSldViewPr snapToGrid="0">
      <p:cViewPr varScale="1">
        <p:scale>
          <a:sx n="94" d="100"/>
          <a:sy n="94" d="100"/>
        </p:scale>
        <p:origin x="56" y="1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534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3266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80104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27900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5101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93501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4949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2025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65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89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362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5126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533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748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3203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565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9964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210E02B-CEBB-4B1E-9051-36CD15E96350}" type="datetimeFigureOut">
              <a:rPr lang="tr-TR" smtClean="0"/>
              <a:t>13.05.2025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94A0F43-8C0F-4CEB-843A-B049358CE1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936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Dijitalleşmeyle Dönüşen Toplumsal Yapılar  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Doç. Dr. Mümtaz Levent AKKOL</a:t>
            </a:r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1499271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689013" y="589280"/>
            <a:ext cx="6624319" cy="709506"/>
          </a:xfrm>
        </p:spPr>
        <p:txBody>
          <a:bodyPr>
            <a:noAutofit/>
          </a:bodyPr>
          <a:lstStyle/>
          <a:p>
            <a:r>
              <a:rPr lang="tr-TR" sz="3200" b="1" dirty="0"/>
              <a:t>Neyi Kazandık, Neyi Kaybettik?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58104" y="1435947"/>
            <a:ext cx="9286135" cy="2858346"/>
          </a:xfrm>
        </p:spPr>
        <p:txBody>
          <a:bodyPr/>
          <a:lstStyle/>
          <a:p>
            <a:pPr algn="just"/>
            <a:r>
              <a:rPr lang="tr-TR" dirty="0"/>
              <a:t>•</a:t>
            </a:r>
            <a:r>
              <a:rPr lang="tr-TR" b="1" dirty="0"/>
              <a:t>	Kazançlar</a:t>
            </a:r>
            <a:r>
              <a:rPr lang="tr-TR" dirty="0"/>
              <a:t>: Erişim, hız, görünürlük, </a:t>
            </a:r>
            <a:r>
              <a:rPr lang="tr-TR" dirty="0" smtClean="0"/>
              <a:t>etkileşim, kolay ulaşım.</a:t>
            </a:r>
            <a:endParaRPr lang="tr-TR" dirty="0"/>
          </a:p>
          <a:p>
            <a:pPr algn="just"/>
            <a:r>
              <a:rPr lang="tr-TR" dirty="0"/>
              <a:t>•</a:t>
            </a:r>
            <a:r>
              <a:rPr lang="tr-TR" b="1" dirty="0"/>
              <a:t>	Kayıplar</a:t>
            </a:r>
            <a:r>
              <a:rPr lang="tr-TR" dirty="0"/>
              <a:t>: Mahremiyet, yüz yüze bağlar, </a:t>
            </a:r>
            <a:r>
              <a:rPr lang="tr-TR" dirty="0" err="1"/>
              <a:t>sosyo</a:t>
            </a:r>
            <a:r>
              <a:rPr lang="tr-TR" dirty="0"/>
              <a:t>-ekonomik eşitlik.</a:t>
            </a:r>
          </a:p>
          <a:p>
            <a:pPr algn="just"/>
            <a:r>
              <a:rPr lang="tr-TR" dirty="0"/>
              <a:t>•	</a:t>
            </a:r>
            <a:r>
              <a:rPr lang="tr-TR" b="1" dirty="0"/>
              <a:t>Soru</a:t>
            </a:r>
            <a:r>
              <a:rPr lang="tr-TR" dirty="0"/>
              <a:t>: Teknolojik gelişim toplumsal adaleti destekliyor mu, yoksa yeni eşitsizlikler mi üretiyor?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189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6667" y="462280"/>
            <a:ext cx="10668000" cy="1371600"/>
          </a:xfrm>
        </p:spPr>
        <p:txBody>
          <a:bodyPr>
            <a:normAutofit/>
          </a:bodyPr>
          <a:lstStyle/>
          <a:p>
            <a:r>
              <a:rPr lang="tr-TR" sz="3200" b="1" dirty="0"/>
              <a:t>Dijitalleşen Toplumun Sosyolojik Sorumluluğu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8346" y="1971040"/>
            <a:ext cx="9238721" cy="2912532"/>
          </a:xfrm>
        </p:spPr>
        <p:txBody>
          <a:bodyPr/>
          <a:lstStyle/>
          <a:p>
            <a:pPr algn="just"/>
            <a:r>
              <a:rPr lang="tr-TR" dirty="0"/>
              <a:t>•	Dijitalleşme </a:t>
            </a:r>
            <a:r>
              <a:rPr lang="tr-TR" dirty="0" smtClean="0"/>
              <a:t>günümüz toplumunda kaçınılmazdır</a:t>
            </a:r>
            <a:r>
              <a:rPr lang="tr-TR" dirty="0"/>
              <a:t>, ama yönü </a:t>
            </a:r>
            <a:r>
              <a:rPr lang="tr-TR" dirty="0" smtClean="0"/>
              <a:t>belirlenebilir , düzenlenebilir. Kontrollü gelişme sağlanabilir.</a:t>
            </a:r>
            <a:endParaRPr lang="tr-TR" dirty="0"/>
          </a:p>
          <a:p>
            <a:pPr algn="just"/>
            <a:r>
              <a:rPr lang="tr-TR" dirty="0"/>
              <a:t>•	Sosyoloji, bu sürecin eleştirel kavranmasında ve </a:t>
            </a:r>
            <a:r>
              <a:rPr lang="tr-TR" dirty="0" err="1" smtClean="0"/>
              <a:t>toplımsal</a:t>
            </a:r>
            <a:r>
              <a:rPr lang="tr-TR" dirty="0" smtClean="0"/>
              <a:t> adaletin gözetilmesinde adil önemli bir role </a:t>
            </a:r>
            <a:r>
              <a:rPr lang="tr-TR" dirty="0"/>
              <a:t>sahiptir.</a:t>
            </a:r>
          </a:p>
          <a:p>
            <a:pPr algn="just"/>
            <a:r>
              <a:rPr lang="tr-TR" dirty="0"/>
              <a:t>•	</a:t>
            </a:r>
            <a:r>
              <a:rPr lang="tr-TR" b="1" dirty="0"/>
              <a:t>Hedef</a:t>
            </a:r>
            <a:r>
              <a:rPr lang="tr-TR" dirty="0"/>
              <a:t>: </a:t>
            </a:r>
            <a:r>
              <a:rPr lang="tr-TR" dirty="0" smtClean="0"/>
              <a:t>Dijitalleşme ile; </a:t>
            </a:r>
          </a:p>
          <a:p>
            <a:pPr algn="just"/>
            <a:r>
              <a:rPr lang="tr-TR" dirty="0"/>
              <a:t>E</a:t>
            </a:r>
            <a:r>
              <a:rPr lang="tr-TR" dirty="0" smtClean="0"/>
              <a:t>tik, ulaşılabilir ve daha kapsayıcı bir </a:t>
            </a:r>
            <a:r>
              <a:rPr lang="tr-TR" dirty="0"/>
              <a:t>toplum inşa </a:t>
            </a:r>
            <a:r>
              <a:rPr lang="tr-TR" dirty="0" smtClean="0"/>
              <a:t>etmek olmalıdır.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660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37652" y="1065107"/>
            <a:ext cx="3657600" cy="1371600"/>
          </a:xfrm>
        </p:spPr>
        <p:txBody>
          <a:bodyPr>
            <a:normAutofit/>
          </a:bodyPr>
          <a:lstStyle/>
          <a:p>
            <a:r>
              <a:rPr lang="tr-TR" sz="4000" b="1" dirty="0"/>
              <a:t>Teşekkürler.</a:t>
            </a:r>
          </a:p>
        </p:txBody>
      </p:sp>
    </p:spTree>
    <p:extLst>
      <p:ext uri="{BB962C8B-B14F-4D97-AF65-F5344CB8AC3E}">
        <p14:creationId xmlns:p14="http://schemas.microsoft.com/office/powerpoint/2010/main" val="1402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43466" y="331892"/>
            <a:ext cx="10552854" cy="587587"/>
          </a:xfrm>
        </p:spPr>
        <p:txBody>
          <a:bodyPr>
            <a:normAutofit/>
          </a:bodyPr>
          <a:lstStyle/>
          <a:p>
            <a:r>
              <a:rPr lang="tr-TR" sz="3200" b="1" dirty="0"/>
              <a:t>Dijitalleşme Sadece Bir Teknolojik Süreç midir?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96906" y="1178560"/>
            <a:ext cx="8444759" cy="3962400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•	Dijitalleşme, bilgilerin </a:t>
            </a:r>
            <a:r>
              <a:rPr lang="tr-TR" dirty="0" smtClean="0"/>
              <a:t>dijitalleşmesi ile </a:t>
            </a:r>
            <a:r>
              <a:rPr lang="tr-TR" dirty="0"/>
              <a:t>sınırlı değildir</a:t>
            </a:r>
            <a:r>
              <a:rPr lang="tr-TR" dirty="0" smtClean="0"/>
              <a:t>. </a:t>
            </a:r>
          </a:p>
          <a:p>
            <a:pPr algn="just"/>
            <a:r>
              <a:rPr lang="tr-TR" dirty="0" smtClean="0"/>
              <a:t>Toplumsal kültürel ve ekonomik yapılar dönüşmektedir.</a:t>
            </a:r>
          </a:p>
          <a:p>
            <a:pPr algn="just"/>
            <a:r>
              <a:rPr lang="tr-TR" dirty="0" smtClean="0"/>
              <a:t> Toplumsal alan yeniden örgütlenmektedir. İletişim biçimleri de dönüşmektedir. Kamusal alanın sınırları değişmiştir.</a:t>
            </a:r>
          </a:p>
          <a:p>
            <a:pPr algn="just"/>
            <a:r>
              <a:rPr lang="tr-TR" dirty="0" smtClean="0"/>
              <a:t>Bilgi ve otorite algıları da değişmektedir.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80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11575" y="948267"/>
            <a:ext cx="10877973" cy="5079999"/>
          </a:xfrm>
        </p:spPr>
        <p:txBody>
          <a:bodyPr>
            <a:normAutofit/>
          </a:bodyPr>
          <a:lstStyle/>
          <a:p>
            <a:r>
              <a:rPr lang="tr-TR" dirty="0"/>
              <a:t>Gündelik yaşam, sosyal ilişkiler, kimlikler ve kurumlar bu süreçten doğrudan etkilenmektedir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Dijitalleşme ile zaman mekan algısı yeniden tanımlanabilir.</a:t>
            </a:r>
          </a:p>
          <a:p>
            <a:r>
              <a:rPr lang="tr-TR" dirty="0" smtClean="0"/>
              <a:t>Fiziksel yalınlık şartı iletişim de büyük ölçüde kalkmıştır.</a:t>
            </a:r>
          </a:p>
          <a:p>
            <a:r>
              <a:rPr lang="tr-TR" b="1" dirty="0" err="1" smtClean="0"/>
              <a:t>Castells</a:t>
            </a:r>
            <a:r>
              <a:rPr lang="tr-TR" dirty="0" smtClean="0"/>
              <a:t>; </a:t>
            </a:r>
            <a:r>
              <a:rPr lang="tr-TR" b="1" dirty="0" smtClean="0"/>
              <a:t>Ağ toplumu; </a:t>
            </a:r>
            <a:r>
              <a:rPr lang="tr-TR" dirty="0" smtClean="0"/>
              <a:t>Bilgi üretimi ve iletişim dijital ağlar aracılığı ile gerçekleşir. Toplumsal yapı bu ağlar etrafında örgütlenir.</a:t>
            </a:r>
          </a:p>
          <a:p>
            <a:r>
              <a:rPr lang="tr-TR" b="1" dirty="0" err="1" smtClean="0"/>
              <a:t>Baumann</a:t>
            </a:r>
            <a:r>
              <a:rPr lang="tr-TR" b="1" dirty="0" smtClean="0"/>
              <a:t>; Akışkan </a:t>
            </a:r>
            <a:r>
              <a:rPr lang="tr-TR" b="1" dirty="0" err="1" smtClean="0"/>
              <a:t>Modernite</a:t>
            </a:r>
            <a:r>
              <a:rPr lang="tr-TR" b="1" dirty="0" smtClean="0"/>
              <a:t>; </a:t>
            </a:r>
            <a:r>
              <a:rPr lang="tr-TR" dirty="0" smtClean="0"/>
              <a:t>Kimlikler ve ilişkiler artık sabit değildir. Birbirlerine doğru akış gerçekleştirirler.</a:t>
            </a:r>
          </a:p>
          <a:p>
            <a:r>
              <a:rPr lang="tr-TR" b="1" dirty="0" err="1" smtClean="0"/>
              <a:t>Giddens</a:t>
            </a:r>
            <a:r>
              <a:rPr lang="tr-TR" b="1" dirty="0" smtClean="0"/>
              <a:t>; Zaman-Mekan Sıkışması; </a:t>
            </a:r>
            <a:r>
              <a:rPr lang="tr-TR" dirty="0" smtClean="0"/>
              <a:t>Coğrafi mesafeler önemini yitirir; olaylar aynı anda farklı yerlerde gerçekleşir.</a:t>
            </a:r>
          </a:p>
          <a:p>
            <a:r>
              <a:rPr lang="tr-TR" dirty="0" smtClean="0"/>
              <a:t>Bireysel ve </a:t>
            </a:r>
            <a:r>
              <a:rPr lang="tr-TR" dirty="0" smtClean="0"/>
              <a:t>kolektif </a:t>
            </a:r>
            <a:r>
              <a:rPr lang="tr-TR" dirty="0" smtClean="0"/>
              <a:t>paylaşım biçimleri dönüşür.</a:t>
            </a:r>
          </a:p>
          <a:p>
            <a:r>
              <a:rPr lang="tr-TR" dirty="0" smtClean="0"/>
              <a:t>Yaşam biçimindeki </a:t>
            </a:r>
            <a:r>
              <a:rPr lang="tr-TR" dirty="0" smtClean="0"/>
              <a:t>değişiklik </a:t>
            </a:r>
            <a:r>
              <a:rPr lang="tr-TR" dirty="0" smtClean="0"/>
              <a:t>ideolojik olarak </a:t>
            </a:r>
            <a:r>
              <a:rPr lang="tr-TR" dirty="0" smtClean="0"/>
              <a:t>bir biçimlendirmedir</a:t>
            </a:r>
            <a:r>
              <a:rPr lang="tr-TR" dirty="0" smtClean="0"/>
              <a:t>.</a:t>
            </a:r>
          </a:p>
          <a:p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435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1305" y="941493"/>
            <a:ext cx="10308908" cy="3948853"/>
          </a:xfrm>
        </p:spPr>
        <p:txBody>
          <a:bodyPr>
            <a:normAutofit/>
          </a:bodyPr>
          <a:lstStyle/>
          <a:p>
            <a:r>
              <a:rPr lang="tr-TR" dirty="0"/>
              <a:t>Bugün, aileden eğitime, siyasetten kültüre kadar hemen her toplumsal alan dijital etkileşimle yeniden şekillenmektedir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Aile içi iletişim dijitalleşmektedir. Kuşak farklılıkları dijital iletişimde yeniden biçimlenmektedir.</a:t>
            </a:r>
          </a:p>
          <a:p>
            <a:r>
              <a:rPr lang="tr-TR" dirty="0" smtClean="0"/>
              <a:t>Uzaktan eğitim ile eğitim; Mekandan bağımsız çeşitlilik ve kolaylık sunmaktadır.</a:t>
            </a:r>
          </a:p>
          <a:p>
            <a:r>
              <a:rPr lang="tr-TR" dirty="0" smtClean="0"/>
              <a:t>Siyaset alanı sosyal medya ile genişlemiştir. Riskler artmıştır. Denetim/ Yönlendirme/Manipülasyon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982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62666" y="535094"/>
            <a:ext cx="11142133" cy="580812"/>
          </a:xfrm>
        </p:spPr>
        <p:txBody>
          <a:bodyPr>
            <a:normAutofit/>
          </a:bodyPr>
          <a:lstStyle/>
          <a:p>
            <a:r>
              <a:rPr lang="tr-TR" sz="3200" b="1" dirty="0"/>
              <a:t>Dijital Toplumu Nasıl Anlamalıyız?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51572" y="1727199"/>
            <a:ext cx="9557069" cy="3549227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•</a:t>
            </a:r>
            <a:r>
              <a:rPr lang="tr-TR" b="1" dirty="0"/>
              <a:t>	Manuel </a:t>
            </a:r>
            <a:r>
              <a:rPr lang="tr-TR" b="1" dirty="0" err="1"/>
              <a:t>Castells</a:t>
            </a:r>
            <a:r>
              <a:rPr lang="tr-TR" b="1" dirty="0"/>
              <a:t> → 'Ağ Toplumu' kuramı: </a:t>
            </a:r>
            <a:r>
              <a:rPr lang="tr-TR" dirty="0"/>
              <a:t>Bilgi toplumunda hiyerarşiler yerini yatay ağlara bırakır. Kimlikler ve ilişkiler ağlarda yeniden kurulur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 smtClean="0"/>
              <a:t>Sanayi toplumundaki sermaye –emek ikilisi ağ toplumunda bilgi –bilgi üretimi ikilisine dönüşmüştür. Stratejik kaynak para değil, bilgidir.</a:t>
            </a:r>
          </a:p>
          <a:p>
            <a:r>
              <a:rPr lang="tr-TR" dirty="0" smtClean="0"/>
              <a:t>Ağ toplumu küreseldir. Zaman ve mekan yeniden yapılanır.</a:t>
            </a:r>
          </a:p>
          <a:p>
            <a:r>
              <a:rPr lang="tr-TR" dirty="0" smtClean="0"/>
              <a:t>Ağ toplumunda merkezi olmayan bir hiyerarşi söz konusudur. Her şey tek merkezden yönetilemez.</a:t>
            </a:r>
          </a:p>
          <a:p>
            <a:r>
              <a:rPr lang="tr-TR" dirty="0" smtClean="0"/>
              <a:t>Teknolojiyi etkin kullananlar daha avantajlı olacaklardır.</a:t>
            </a:r>
          </a:p>
          <a:p>
            <a:r>
              <a:rPr lang="tr-TR" dirty="0" smtClean="0"/>
              <a:t>Sembolik güç; Bilgiyi üreten, düzenleyen ve yayanlar kültürel hiyerarşiyi yeniden şekillendirirler.</a:t>
            </a:r>
          </a:p>
          <a:p>
            <a:r>
              <a:rPr lang="tr-TR" dirty="0" smtClean="0"/>
              <a:t>Tekelleşme riski vardır. (</a:t>
            </a:r>
            <a:r>
              <a:rPr lang="tr-TR" dirty="0" err="1" smtClean="0"/>
              <a:t>Googhle</a:t>
            </a:r>
            <a:r>
              <a:rPr lang="tr-TR" dirty="0" smtClean="0"/>
              <a:t>, meta, X vb.)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494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6132" y="839893"/>
            <a:ext cx="10871095" cy="4009813"/>
          </a:xfrm>
        </p:spPr>
        <p:txBody>
          <a:bodyPr/>
          <a:lstStyle/>
          <a:p>
            <a:r>
              <a:rPr lang="tr-TR" dirty="0"/>
              <a:t>•	</a:t>
            </a:r>
            <a:r>
              <a:rPr lang="tr-TR" b="1" dirty="0"/>
              <a:t>Pierre </a:t>
            </a:r>
            <a:r>
              <a:rPr lang="tr-TR" b="1" dirty="0" err="1"/>
              <a:t>Bourdieu</a:t>
            </a:r>
            <a:r>
              <a:rPr lang="tr-TR" b="1" dirty="0"/>
              <a:t> → Dijitalleşmeyle birlikte yeni bir 'dijital sermaye' biçimi ortaya </a:t>
            </a:r>
            <a:r>
              <a:rPr lang="tr-TR" b="1" dirty="0" smtClean="0"/>
              <a:t>çıkmıştır:</a:t>
            </a:r>
            <a:r>
              <a:rPr lang="tr-TR" dirty="0" smtClean="0"/>
              <a:t> </a:t>
            </a:r>
            <a:r>
              <a:rPr lang="tr-TR" dirty="0"/>
              <a:t>Dijital kaynaklara erişim, teknoloji kullanma becerisi, görünürlük ve içerik üretme kapasitesi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Bourdieu</a:t>
            </a:r>
            <a:r>
              <a:rPr lang="tr-TR" dirty="0" smtClean="0"/>
              <a:t>; sermaye kuramında toplumsal eşitsizlikleri açıklamıştır.</a:t>
            </a:r>
          </a:p>
          <a:p>
            <a:r>
              <a:rPr lang="tr-TR" dirty="0" err="1" smtClean="0"/>
              <a:t>Novotny</a:t>
            </a:r>
            <a:r>
              <a:rPr lang="tr-TR" dirty="0" smtClean="0"/>
              <a:t>, </a:t>
            </a:r>
            <a:r>
              <a:rPr lang="tr-TR" dirty="0" err="1" smtClean="0"/>
              <a:t>Schrock</a:t>
            </a:r>
            <a:r>
              <a:rPr lang="tr-TR" dirty="0" smtClean="0"/>
              <a:t>, Jan Van </a:t>
            </a:r>
            <a:r>
              <a:rPr lang="tr-TR" dirty="0" err="1" smtClean="0"/>
              <a:t>Dijk</a:t>
            </a:r>
            <a:r>
              <a:rPr lang="tr-TR" dirty="0" smtClean="0"/>
              <a:t>; Kültürel ve teknik bilgiye dayalı sermayeden bahsetmişlerdir.</a:t>
            </a:r>
          </a:p>
          <a:p>
            <a:r>
              <a:rPr lang="tr-TR" dirty="0" smtClean="0"/>
              <a:t>Dijital ağlara dahil olabilme, sosyal sermayeyi dönüştürür.</a:t>
            </a:r>
          </a:p>
          <a:p>
            <a:r>
              <a:rPr lang="tr-TR" dirty="0" smtClean="0"/>
              <a:t>Tanınırlık ekonomik ve kültürel sermayeye dönüşebilir.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299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160693" y="643467"/>
            <a:ext cx="7498081" cy="662094"/>
          </a:xfrm>
        </p:spPr>
        <p:txBody>
          <a:bodyPr>
            <a:normAutofit/>
          </a:bodyPr>
          <a:lstStyle/>
          <a:p>
            <a:r>
              <a:rPr lang="tr-TR" sz="3200" b="1" dirty="0"/>
              <a:t>Toplumsal Yapılarda Dönüşüm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2080" y="1605281"/>
            <a:ext cx="9001759" cy="3169920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•	</a:t>
            </a:r>
            <a:r>
              <a:rPr lang="tr-TR" b="1" dirty="0"/>
              <a:t>Aile İlişkileri</a:t>
            </a:r>
            <a:r>
              <a:rPr lang="tr-TR" dirty="0"/>
              <a:t>: </a:t>
            </a:r>
            <a:r>
              <a:rPr lang="tr-TR" dirty="0" smtClean="0"/>
              <a:t>Dijitalleşme ile aile </a:t>
            </a:r>
            <a:r>
              <a:rPr lang="tr-TR" dirty="0"/>
              <a:t>içi iletişim hem </a:t>
            </a:r>
            <a:r>
              <a:rPr lang="tr-TR" dirty="0" smtClean="0"/>
              <a:t>güçlenmekte </a:t>
            </a:r>
            <a:r>
              <a:rPr lang="tr-TR" dirty="0"/>
              <a:t>hem de </a:t>
            </a:r>
            <a:r>
              <a:rPr lang="tr-TR" dirty="0" smtClean="0"/>
              <a:t>kırılganlaşmaktadır. </a:t>
            </a:r>
          </a:p>
          <a:p>
            <a:pPr algn="just"/>
            <a:r>
              <a:rPr lang="tr-TR" dirty="0" smtClean="0"/>
              <a:t>Dijital </a:t>
            </a:r>
            <a:r>
              <a:rPr lang="tr-TR" dirty="0"/>
              <a:t>araçlar ebeveyn-çocuk ilişkisini yeniden </a:t>
            </a:r>
            <a:r>
              <a:rPr lang="tr-TR" dirty="0" smtClean="0"/>
              <a:t>şekillendirmektedir. Dijitalleşme; haberleşmenin yanı sıra kontrol mekanizması da sunmaktadır.  Kuşaklar arası çatışmayı derinleştirebilir. </a:t>
            </a:r>
          </a:p>
          <a:p>
            <a:pPr algn="just"/>
            <a:r>
              <a:rPr lang="tr-TR" dirty="0" smtClean="0"/>
              <a:t>Ortak </a:t>
            </a:r>
            <a:r>
              <a:rPr lang="tr-TR" dirty="0"/>
              <a:t>dijital deneyimler yeni bir 'aile kültürü' </a:t>
            </a:r>
            <a:r>
              <a:rPr lang="tr-TR" dirty="0" smtClean="0"/>
              <a:t>oluşturabilir (aile sosyal medya grupları).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762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4532" y="955040"/>
            <a:ext cx="10437601" cy="4734560"/>
          </a:xfrm>
        </p:spPr>
        <p:txBody>
          <a:bodyPr/>
          <a:lstStyle/>
          <a:p>
            <a:r>
              <a:rPr lang="tr-TR" dirty="0"/>
              <a:t>•	</a:t>
            </a:r>
            <a:r>
              <a:rPr lang="tr-TR" b="1" dirty="0" smtClean="0"/>
              <a:t>Dijital Eğitim Uygulamaları</a:t>
            </a:r>
            <a:r>
              <a:rPr lang="tr-TR" dirty="0" smtClean="0"/>
              <a:t>: </a:t>
            </a:r>
            <a:r>
              <a:rPr lang="tr-TR" dirty="0"/>
              <a:t>Uzaktan eğitim, dijital okuryazarlığı zorunlu </a:t>
            </a:r>
            <a:r>
              <a:rPr lang="tr-TR" dirty="0" smtClean="0"/>
              <a:t>kılmıştır. </a:t>
            </a:r>
            <a:r>
              <a:rPr lang="tr-TR" dirty="0"/>
              <a:t>Bilgiye erişim </a:t>
            </a:r>
            <a:r>
              <a:rPr lang="tr-TR" dirty="0" smtClean="0"/>
              <a:t>artmış </a:t>
            </a:r>
            <a:r>
              <a:rPr lang="tr-TR" dirty="0"/>
              <a:t>ama 'dijital eşitsizlik' daha da görünür hâle </a:t>
            </a:r>
            <a:r>
              <a:rPr lang="tr-TR" dirty="0" smtClean="0"/>
              <a:t>gelmiştir. </a:t>
            </a:r>
          </a:p>
          <a:p>
            <a:r>
              <a:rPr lang="tr-TR" dirty="0" smtClean="0"/>
              <a:t>Öğrenci-öğretmen </a:t>
            </a:r>
            <a:r>
              <a:rPr lang="tr-TR" dirty="0"/>
              <a:t>etkileşimi mekândan </a:t>
            </a:r>
            <a:r>
              <a:rPr lang="tr-TR" dirty="0" smtClean="0"/>
              <a:t>bağımsızlaşmıştır. ,</a:t>
            </a:r>
          </a:p>
          <a:p>
            <a:r>
              <a:rPr lang="tr-TR" dirty="0"/>
              <a:t>E</a:t>
            </a:r>
            <a:r>
              <a:rPr lang="tr-TR" dirty="0" smtClean="0"/>
              <a:t>ğitim imkanlarına ulaşmak kolaylaşmıştır (Dijital sertifika programları).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03739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685800"/>
            <a:ext cx="10634028" cy="5308600"/>
          </a:xfrm>
        </p:spPr>
        <p:txBody>
          <a:bodyPr/>
          <a:lstStyle/>
          <a:p>
            <a:r>
              <a:rPr lang="tr-TR" dirty="0"/>
              <a:t>•	</a:t>
            </a:r>
            <a:r>
              <a:rPr lang="tr-TR" b="1" dirty="0"/>
              <a:t>Kamusal Alan ve Yurttaşlık</a:t>
            </a:r>
            <a:r>
              <a:rPr lang="tr-TR" dirty="0"/>
              <a:t>: Siyasal katılım dijitalleşti: kampanyalar, protestolar, imza kampanyaları vb. Ancak aynı zamanda gözetim, sansür ve </a:t>
            </a:r>
            <a:r>
              <a:rPr lang="tr-TR" dirty="0" err="1"/>
              <a:t>algoritmik</a:t>
            </a:r>
            <a:r>
              <a:rPr lang="tr-TR" dirty="0"/>
              <a:t> yönlendirme riski de </a:t>
            </a:r>
            <a:r>
              <a:rPr lang="tr-TR" dirty="0" smtClean="0"/>
              <a:t>artmıştır. </a:t>
            </a:r>
          </a:p>
          <a:p>
            <a:r>
              <a:rPr lang="tr-TR" dirty="0" smtClean="0"/>
              <a:t>Dijital </a:t>
            </a:r>
            <a:r>
              <a:rPr lang="tr-TR" dirty="0"/>
              <a:t>medya, kamusal alanın </a:t>
            </a:r>
            <a:r>
              <a:rPr lang="tr-TR" dirty="0" smtClean="0"/>
              <a:t>ve siyasetin yeni </a:t>
            </a:r>
            <a:r>
              <a:rPr lang="tr-TR" dirty="0"/>
              <a:t>zemini </a:t>
            </a:r>
            <a:r>
              <a:rPr lang="tr-TR" dirty="0" smtClean="0"/>
              <a:t>olmuştur.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9362685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343</TotalTime>
  <Words>202</Words>
  <Application>Microsoft Office PowerPoint</Application>
  <PresentationFormat>Geniş ekran</PresentationFormat>
  <Paragraphs>51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Century Gothic</vt:lpstr>
      <vt:lpstr>Wingdings 3</vt:lpstr>
      <vt:lpstr>Dilim</vt:lpstr>
      <vt:lpstr>Dijitalleşmeyle Dönüşen Toplumsal Yapılar  </vt:lpstr>
      <vt:lpstr>Dijitalleşme Sadece Bir Teknolojik Süreç midir?</vt:lpstr>
      <vt:lpstr>PowerPoint Sunusu</vt:lpstr>
      <vt:lpstr>PowerPoint Sunusu</vt:lpstr>
      <vt:lpstr>Dijital Toplumu Nasıl Anlamalıyız?</vt:lpstr>
      <vt:lpstr>PowerPoint Sunusu</vt:lpstr>
      <vt:lpstr>Toplumsal Yapılarda Dönüşüm</vt:lpstr>
      <vt:lpstr>PowerPoint Sunusu</vt:lpstr>
      <vt:lpstr>PowerPoint Sunusu</vt:lpstr>
      <vt:lpstr>Neyi Kazandık, Neyi Kaybettik?</vt:lpstr>
      <vt:lpstr>Dijitalleşen Toplumun Sosyolojik Sorumluluğu</vt:lpstr>
      <vt:lpstr>Teşekkürler.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Dijitalleşmeyle Dönüşen Toplumsal Yapılar  </dc:title>
  <dc:creator>Microsoft hesabı</dc:creator>
  <cp:lastModifiedBy>Microsoft hesabı</cp:lastModifiedBy>
  <cp:revision>30</cp:revision>
  <dcterms:created xsi:type="dcterms:W3CDTF">2025-05-10T16:16:37Z</dcterms:created>
  <dcterms:modified xsi:type="dcterms:W3CDTF">2025-05-13T14:13:16Z</dcterms:modified>
</cp:coreProperties>
</file>