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0" r:id="rId1"/>
  </p:sldMasterIdLst>
  <p:notesMasterIdLst>
    <p:notesMasterId r:id="rId79"/>
  </p:notesMasterIdLst>
  <p:handoutMasterIdLst>
    <p:handoutMasterId r:id="rId80"/>
  </p:handoutMasterIdLst>
  <p:sldIdLst>
    <p:sldId id="686" r:id="rId2"/>
    <p:sldId id="626" r:id="rId3"/>
    <p:sldId id="753" r:id="rId4"/>
    <p:sldId id="684" r:id="rId5"/>
    <p:sldId id="694" r:id="rId6"/>
    <p:sldId id="695" r:id="rId7"/>
    <p:sldId id="687" r:id="rId8"/>
    <p:sldId id="630" r:id="rId9"/>
    <p:sldId id="788" r:id="rId10"/>
    <p:sldId id="725" r:id="rId11"/>
    <p:sldId id="756" r:id="rId12"/>
    <p:sldId id="757" r:id="rId13"/>
    <p:sldId id="758" r:id="rId14"/>
    <p:sldId id="760" r:id="rId15"/>
    <p:sldId id="761" r:id="rId16"/>
    <p:sldId id="762" r:id="rId17"/>
    <p:sldId id="794" r:id="rId18"/>
    <p:sldId id="763" r:id="rId19"/>
    <p:sldId id="759" r:id="rId20"/>
    <p:sldId id="799" r:id="rId21"/>
    <p:sldId id="798" r:id="rId22"/>
    <p:sldId id="764" r:id="rId23"/>
    <p:sldId id="801" r:id="rId24"/>
    <p:sldId id="800" r:id="rId25"/>
    <p:sldId id="789" r:id="rId26"/>
    <p:sldId id="791" r:id="rId27"/>
    <p:sldId id="796" r:id="rId28"/>
    <p:sldId id="776" r:id="rId29"/>
    <p:sldId id="710" r:id="rId30"/>
    <p:sldId id="766" r:id="rId31"/>
    <p:sldId id="784" r:id="rId32"/>
    <p:sldId id="771" r:id="rId33"/>
    <p:sldId id="786" r:id="rId34"/>
    <p:sldId id="777" r:id="rId35"/>
    <p:sldId id="785" r:id="rId36"/>
    <p:sldId id="780" r:id="rId37"/>
    <p:sldId id="797" r:id="rId38"/>
    <p:sldId id="782" r:id="rId39"/>
    <p:sldId id="783" r:id="rId40"/>
    <p:sldId id="787" r:id="rId41"/>
    <p:sldId id="711" r:id="rId42"/>
    <p:sldId id="646" r:id="rId43"/>
    <p:sldId id="719" r:id="rId44"/>
    <p:sldId id="693" r:id="rId45"/>
    <p:sldId id="642" r:id="rId46"/>
    <p:sldId id="740" r:id="rId47"/>
    <p:sldId id="741" r:id="rId48"/>
    <p:sldId id="742" r:id="rId49"/>
    <p:sldId id="743" r:id="rId50"/>
    <p:sldId id="744" r:id="rId51"/>
    <p:sldId id="745" r:id="rId52"/>
    <p:sldId id="746" r:id="rId53"/>
    <p:sldId id="747" r:id="rId54"/>
    <p:sldId id="749" r:id="rId55"/>
    <p:sldId id="750" r:id="rId56"/>
    <p:sldId id="751" r:id="rId57"/>
    <p:sldId id="752" r:id="rId58"/>
    <p:sldId id="559" r:id="rId59"/>
    <p:sldId id="648" r:id="rId60"/>
    <p:sldId id="571" r:id="rId61"/>
    <p:sldId id="659" r:id="rId62"/>
    <p:sldId id="651" r:id="rId63"/>
    <p:sldId id="654" r:id="rId64"/>
    <p:sldId id="655" r:id="rId65"/>
    <p:sldId id="662" r:id="rId66"/>
    <p:sldId id="573" r:id="rId67"/>
    <p:sldId id="663" r:id="rId68"/>
    <p:sldId id="664" r:id="rId69"/>
    <p:sldId id="574" r:id="rId70"/>
    <p:sldId id="672" r:id="rId71"/>
    <p:sldId id="667" r:id="rId72"/>
    <p:sldId id="668" r:id="rId73"/>
    <p:sldId id="669" r:id="rId74"/>
    <p:sldId id="671" r:id="rId75"/>
    <p:sldId id="790" r:id="rId76"/>
    <p:sldId id="625" r:id="rId77"/>
    <p:sldId id="726" r:id="rId78"/>
  </p:sldIdLst>
  <p:sldSz cx="10583863" cy="6858000"/>
  <p:notesSz cx="7099300" cy="10234613"/>
  <p:defaultTextStyle>
    <a:defPPr>
      <a:defRPr lang="en-US"/>
    </a:defPPr>
    <a:lvl1pPr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1pPr>
    <a:lvl2pPr marL="4572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2pPr>
    <a:lvl3pPr marL="9144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3pPr>
    <a:lvl4pPr marL="13716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4pPr>
    <a:lvl5pPr marL="18288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userDrawn="1">
          <p15:clr>
            <a:srgbClr val="A4A3A4"/>
          </p15:clr>
        </p15:guide>
        <p15:guide id="2" pos="33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66763A"/>
    <a:srgbClr val="7F9248"/>
    <a:srgbClr val="996633"/>
    <a:srgbClr val="33CC33"/>
    <a:srgbClr val="B5950B"/>
    <a:srgbClr val="EBF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870" y="24"/>
      </p:cViewPr>
      <p:guideLst>
        <p:guide orient="horz" pos="2160"/>
        <p:guide pos="3334"/>
      </p:guideLst>
    </p:cSldViewPr>
  </p:slideViewPr>
  <p:notesTextViewPr>
    <p:cViewPr>
      <p:scale>
        <a:sx n="100" d="100"/>
        <a:sy n="100" d="100"/>
      </p:scale>
      <p:origin x="0" y="0"/>
    </p:cViewPr>
  </p:notesTextViewPr>
  <p:sorterViewPr>
    <p:cViewPr>
      <p:scale>
        <a:sx n="130" d="100"/>
        <a:sy n="130" d="100"/>
      </p:scale>
      <p:origin x="0" y="45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pPr>
              <a:defRPr/>
            </a:pPr>
            <a:endParaRPr lang="tr-TR"/>
          </a:p>
        </p:txBody>
      </p:sp>
      <p:sp>
        <p:nvSpPr>
          <p:cNvPr id="3" name="2 Veri Yer Tutucusu"/>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pPr>
              <a:defRPr/>
            </a:pPr>
            <a:fld id="{7521D4DC-D892-4041-9822-45165A3D9AA4}" type="datetimeFigureOut">
              <a:rPr lang="tr-TR"/>
              <a:pPr>
                <a:defRPr/>
              </a:pPr>
              <a:t>20.09.2024</a:t>
            </a:fld>
            <a:endParaRPr lang="tr-TR"/>
          </a:p>
        </p:txBody>
      </p:sp>
      <p:sp>
        <p:nvSpPr>
          <p:cNvPr id="4" name="3 Altbilgi Yer Tutucusu"/>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pPr>
              <a:defRPr/>
            </a:pPr>
            <a:fld id="{63F12B8D-4377-45B4-9AEC-93CCC7A0D137}" type="slidenum">
              <a:rPr lang="tr-TR"/>
              <a:pPr>
                <a:defRPr/>
              </a:pPr>
              <a:t>‹#›</a:t>
            </a:fld>
            <a:endParaRPr lang="tr-TR"/>
          </a:p>
        </p:txBody>
      </p:sp>
    </p:spTree>
    <p:extLst>
      <p:ext uri="{BB962C8B-B14F-4D97-AF65-F5344CB8AC3E}">
        <p14:creationId xmlns:p14="http://schemas.microsoft.com/office/powerpoint/2010/main" val="103640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tr-TR"/>
          </a:p>
        </p:txBody>
      </p:sp>
      <p:sp>
        <p:nvSpPr>
          <p:cNvPr id="3" name="Veri Yer Tutucusu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301219D9-953B-4952-80D4-19763E2F5A33}" type="datetimeFigureOut">
              <a:rPr lang="tr-TR" smtClean="0"/>
              <a:t>20.09.2024</a:t>
            </a:fld>
            <a:endParaRPr lang="tr-TR"/>
          </a:p>
        </p:txBody>
      </p:sp>
      <p:sp>
        <p:nvSpPr>
          <p:cNvPr id="4" name="Slayt Görüntüsü Yer Tutucusu 3"/>
          <p:cNvSpPr>
            <a:spLocks noGrp="1" noRot="1" noChangeAspect="1"/>
          </p:cNvSpPr>
          <p:nvPr>
            <p:ph type="sldImg" idx="2"/>
          </p:nvPr>
        </p:nvSpPr>
        <p:spPr>
          <a:xfrm>
            <a:off x="588963" y="768350"/>
            <a:ext cx="5921375" cy="3836988"/>
          </a:xfrm>
          <a:prstGeom prst="rect">
            <a:avLst/>
          </a:prstGeom>
          <a:noFill/>
          <a:ln w="12700">
            <a:solidFill>
              <a:prstClr val="black"/>
            </a:solidFill>
          </a:ln>
        </p:spPr>
        <p:txBody>
          <a:bodyPr vert="horz" lIns="94768" tIns="47384" rIns="94768" bIns="47384" rtlCol="0" anchor="ctr"/>
          <a:lstStyle/>
          <a:p>
            <a:endParaRPr lang="tr-TR"/>
          </a:p>
        </p:txBody>
      </p:sp>
      <p:sp>
        <p:nvSpPr>
          <p:cNvPr id="5" name="Not Yer Tutucusu 4"/>
          <p:cNvSpPr>
            <a:spLocks noGrp="1"/>
          </p:cNvSpPr>
          <p:nvPr>
            <p:ph type="body" sz="quarter" idx="3"/>
          </p:nvPr>
        </p:nvSpPr>
        <p:spPr>
          <a:xfrm>
            <a:off x="709599" y="4861155"/>
            <a:ext cx="5680103" cy="4605821"/>
          </a:xfrm>
          <a:prstGeom prst="rect">
            <a:avLst/>
          </a:prstGeom>
        </p:spPr>
        <p:txBody>
          <a:bodyPr vert="horz" lIns="94768" tIns="47384" rIns="94768" bIns="4738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tr-TR"/>
          </a:p>
        </p:txBody>
      </p:sp>
      <p:sp>
        <p:nvSpPr>
          <p:cNvPr id="7" name="Slayt Numarası Yer Tutucusu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CDC5C9A-D66F-4185-BEF4-D307A28699E8}" type="slidenum">
              <a:rPr lang="tr-TR" smtClean="0"/>
              <a:t>‹#›</a:t>
            </a:fld>
            <a:endParaRPr lang="tr-TR"/>
          </a:p>
        </p:txBody>
      </p:sp>
    </p:spTree>
    <p:extLst>
      <p:ext uri="{BB962C8B-B14F-4D97-AF65-F5344CB8AC3E}">
        <p14:creationId xmlns:p14="http://schemas.microsoft.com/office/powerpoint/2010/main" val="233165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88963" y="768350"/>
            <a:ext cx="5921375" cy="38369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CDC5C9A-D66F-4185-BEF4-D307A28699E8}" type="slidenum">
              <a:rPr lang="tr-TR" smtClean="0"/>
              <a:t>58</a:t>
            </a:fld>
            <a:endParaRPr lang="tr-TR"/>
          </a:p>
        </p:txBody>
      </p:sp>
    </p:spTree>
    <p:extLst>
      <p:ext uri="{BB962C8B-B14F-4D97-AF65-F5344CB8AC3E}">
        <p14:creationId xmlns:p14="http://schemas.microsoft.com/office/powerpoint/2010/main" val="48504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758" y="6400800"/>
            <a:ext cx="1058110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0581107"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52548" y="758952"/>
            <a:ext cx="8731687"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954953" y="4455621"/>
            <a:ext cx="873168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0A3654C-4148-4E14-A0A7-6E4A7A9F36F8}" type="slidenum">
              <a:rPr lang="tr-TR" smtClean="0"/>
              <a:pPr>
                <a:defRPr/>
              </a:pPr>
              <a:t>‹#›</a:t>
            </a:fld>
            <a:endParaRPr lang="tr-TR"/>
          </a:p>
        </p:txBody>
      </p:sp>
      <p:cxnSp>
        <p:nvCxnSpPr>
          <p:cNvPr id="9" name="Straight Connector 8"/>
          <p:cNvCxnSpPr/>
          <p:nvPr/>
        </p:nvCxnSpPr>
        <p:spPr>
          <a:xfrm>
            <a:off x="1048367" y="4343400"/>
            <a:ext cx="857292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9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7369BF0-1AD4-45B1-A5B6-EE0ADE09C85F}" type="slidenum">
              <a:rPr lang="tr-TR" smtClean="0"/>
              <a:pPr>
                <a:defRPr/>
              </a:pPr>
              <a:t>‹#›</a:t>
            </a:fld>
            <a:endParaRPr lang="tr-TR"/>
          </a:p>
        </p:txBody>
      </p:sp>
    </p:spTree>
    <p:extLst>
      <p:ext uri="{BB962C8B-B14F-4D97-AF65-F5344CB8AC3E}">
        <p14:creationId xmlns:p14="http://schemas.microsoft.com/office/powerpoint/2010/main" val="1784350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758" y="6400800"/>
            <a:ext cx="1058110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0581107"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74078" y="414780"/>
            <a:ext cx="228214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27641" y="414779"/>
            <a:ext cx="6714138"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7AFBA66-8A10-4278-9ECF-B0A1D21B5607}" type="slidenum">
              <a:rPr lang="tr-TR" smtClean="0"/>
              <a:pPr>
                <a:defRPr/>
              </a:pPr>
              <a:t>‹#›</a:t>
            </a:fld>
            <a:endParaRPr lang="tr-TR"/>
          </a:p>
        </p:txBody>
      </p:sp>
    </p:spTree>
    <p:extLst>
      <p:ext uri="{BB962C8B-B14F-4D97-AF65-F5344CB8AC3E}">
        <p14:creationId xmlns:p14="http://schemas.microsoft.com/office/powerpoint/2010/main" val="3909422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28472A7-05E0-4C35-AD45-5E55672122B8}" type="slidenum">
              <a:rPr lang="tr-TR" smtClean="0"/>
              <a:pPr>
                <a:defRPr/>
              </a:pPr>
              <a:t>‹#›</a:t>
            </a:fld>
            <a:endParaRPr lang="tr-TR"/>
          </a:p>
        </p:txBody>
      </p:sp>
    </p:spTree>
    <p:extLst>
      <p:ext uri="{BB962C8B-B14F-4D97-AF65-F5344CB8AC3E}">
        <p14:creationId xmlns:p14="http://schemas.microsoft.com/office/powerpoint/2010/main" val="1434380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758" y="6400800"/>
            <a:ext cx="1058110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0581107"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52548" y="758952"/>
            <a:ext cx="8731687"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52548" y="4453128"/>
            <a:ext cx="8731687"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880385D-C13C-48CE-8C62-B82E2617A76C}" type="slidenum">
              <a:rPr lang="tr-TR" smtClean="0"/>
              <a:pPr>
                <a:defRPr/>
              </a:pPr>
              <a:t>‹#›</a:t>
            </a:fld>
            <a:endParaRPr lang="tr-TR"/>
          </a:p>
        </p:txBody>
      </p:sp>
      <p:cxnSp>
        <p:nvCxnSpPr>
          <p:cNvPr id="9" name="Straight Connector 8"/>
          <p:cNvCxnSpPr/>
          <p:nvPr/>
        </p:nvCxnSpPr>
        <p:spPr>
          <a:xfrm>
            <a:off x="1048367" y="4343400"/>
            <a:ext cx="857292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056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952548" y="286605"/>
            <a:ext cx="8731687"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52547" y="1845734"/>
            <a:ext cx="4286465"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97770" y="1845737"/>
            <a:ext cx="4286465"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D53A77E-E7A6-4A35-9321-8E65EB9911B9}" type="slidenum">
              <a:rPr lang="tr-TR" smtClean="0"/>
              <a:pPr>
                <a:defRPr/>
              </a:pPr>
              <a:t>‹#›</a:t>
            </a:fld>
            <a:endParaRPr lang="tr-TR"/>
          </a:p>
        </p:txBody>
      </p:sp>
    </p:spTree>
    <p:extLst>
      <p:ext uri="{BB962C8B-B14F-4D97-AF65-F5344CB8AC3E}">
        <p14:creationId xmlns:p14="http://schemas.microsoft.com/office/powerpoint/2010/main" val="391410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952548" y="286605"/>
            <a:ext cx="8731687"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52547" y="1846052"/>
            <a:ext cx="428646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52547" y="2582334"/>
            <a:ext cx="4286465"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397770" y="1846052"/>
            <a:ext cx="428646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97770" y="2582334"/>
            <a:ext cx="4286465"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3D560665-99B1-4F75-8F1F-67151775BEFB}" type="slidenum">
              <a:rPr lang="tr-TR" smtClean="0"/>
              <a:pPr>
                <a:defRPr/>
              </a:pPr>
              <a:t>‹#›</a:t>
            </a:fld>
            <a:endParaRPr lang="tr-TR"/>
          </a:p>
        </p:txBody>
      </p:sp>
    </p:spTree>
    <p:extLst>
      <p:ext uri="{BB962C8B-B14F-4D97-AF65-F5344CB8AC3E}">
        <p14:creationId xmlns:p14="http://schemas.microsoft.com/office/powerpoint/2010/main" val="25692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5AAF53F1-E6ED-486A-B299-10048F5EE517}" type="slidenum">
              <a:rPr lang="tr-TR" smtClean="0"/>
              <a:pPr>
                <a:defRPr/>
              </a:pPr>
              <a:t>‹#›</a:t>
            </a:fld>
            <a:endParaRPr lang="tr-TR"/>
          </a:p>
        </p:txBody>
      </p:sp>
    </p:spTree>
    <p:extLst>
      <p:ext uri="{BB962C8B-B14F-4D97-AF65-F5344CB8AC3E}">
        <p14:creationId xmlns:p14="http://schemas.microsoft.com/office/powerpoint/2010/main" val="38604814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758" y="6400800"/>
            <a:ext cx="1058110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0581107"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tr-TR"/>
          </a:p>
        </p:txBody>
      </p:sp>
      <p:sp>
        <p:nvSpPr>
          <p:cNvPr id="9" name="Slide Number Placeholder 8"/>
          <p:cNvSpPr>
            <a:spLocks noGrp="1"/>
          </p:cNvSpPr>
          <p:nvPr>
            <p:ph type="sldNum" sz="quarter" idx="12"/>
          </p:nvPr>
        </p:nvSpPr>
        <p:spPr/>
        <p:txBody>
          <a:bodyPr/>
          <a:lstStyle/>
          <a:p>
            <a:pPr>
              <a:defRPr/>
            </a:pPr>
            <a:fld id="{4CC53DD3-E396-4CF7-930A-B51F43CC9317}" type="slidenum">
              <a:rPr lang="tr-TR" smtClean="0"/>
              <a:pPr>
                <a:defRPr/>
              </a:pPr>
              <a:t>‹#›</a:t>
            </a:fld>
            <a:endParaRPr lang="tr-TR"/>
          </a:p>
        </p:txBody>
      </p:sp>
    </p:spTree>
    <p:extLst>
      <p:ext uri="{BB962C8B-B14F-4D97-AF65-F5344CB8AC3E}">
        <p14:creationId xmlns:p14="http://schemas.microsoft.com/office/powerpoint/2010/main" val="1662434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3516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507181" y="0"/>
            <a:ext cx="55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6895" y="594359"/>
            <a:ext cx="2778264"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005105" y="731520"/>
            <a:ext cx="5798199"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96895" y="2926080"/>
            <a:ext cx="2778264"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04111" y="6459787"/>
            <a:ext cx="2273126" cy="365125"/>
          </a:xfrm>
        </p:spPr>
        <p:txBody>
          <a:bodyPr/>
          <a:lstStyle>
            <a:lvl1pPr algn="l">
              <a:defRPr/>
            </a:lvl1pPr>
          </a:lstStyle>
          <a:p>
            <a:pPr>
              <a:defRPr/>
            </a:pPr>
            <a:endParaRPr lang="tr-TR"/>
          </a:p>
        </p:txBody>
      </p:sp>
      <p:sp>
        <p:nvSpPr>
          <p:cNvPr id="6" name="Footer Placeholder 5"/>
          <p:cNvSpPr>
            <a:spLocks noGrp="1"/>
          </p:cNvSpPr>
          <p:nvPr>
            <p:ph type="ftr" sz="quarter" idx="11"/>
          </p:nvPr>
        </p:nvSpPr>
        <p:spPr>
          <a:xfrm>
            <a:off x="4167396" y="6459787"/>
            <a:ext cx="4035098" cy="365125"/>
          </a:xfrm>
        </p:spPr>
        <p:txBody>
          <a:bodyPr/>
          <a:lstStyle>
            <a:lvl1pPr algn="l">
              <a:defRPr>
                <a:solidFill>
                  <a:schemeClr val="tx2"/>
                </a:solidFill>
              </a:defRPr>
            </a:lvl1pPr>
          </a:lstStyle>
          <a:p>
            <a:pPr>
              <a:defRPr/>
            </a:pP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7A64383-46CA-4670-8400-4579F0809CAC}" type="slidenum">
              <a:rPr lang="tr-TR" smtClean="0"/>
              <a:pPr>
                <a:defRPr/>
              </a:pPr>
              <a:t>‹#›</a:t>
            </a:fld>
            <a:endParaRPr lang="tr-TR"/>
          </a:p>
        </p:txBody>
      </p:sp>
    </p:spTree>
    <p:extLst>
      <p:ext uri="{BB962C8B-B14F-4D97-AF65-F5344CB8AC3E}">
        <p14:creationId xmlns:p14="http://schemas.microsoft.com/office/powerpoint/2010/main" val="92952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10581107"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0581107"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52548" y="5074920"/>
            <a:ext cx="8784606"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0583850"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52547" y="5907024"/>
            <a:ext cx="8784606"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6F45E66-47C9-4E68-B7E0-D2FF34945F9B}" type="slidenum">
              <a:rPr lang="tr-TR" smtClean="0"/>
              <a:pPr>
                <a:defRPr/>
              </a:pPr>
              <a:t>‹#›</a:t>
            </a:fld>
            <a:endParaRPr lang="tr-TR"/>
          </a:p>
        </p:txBody>
      </p:sp>
    </p:spTree>
    <p:extLst>
      <p:ext uri="{BB962C8B-B14F-4D97-AF65-F5344CB8AC3E}">
        <p14:creationId xmlns:p14="http://schemas.microsoft.com/office/powerpoint/2010/main" val="2908435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05838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0583864"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39869" y="3925570"/>
            <a:ext cx="8731687"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52547" y="1845734"/>
            <a:ext cx="8731688"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52549" y="6459787"/>
            <a:ext cx="2146176"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tr-TR"/>
          </a:p>
        </p:txBody>
      </p:sp>
      <p:sp>
        <p:nvSpPr>
          <p:cNvPr id="5" name="Footer Placeholder 4"/>
          <p:cNvSpPr>
            <a:spLocks noGrp="1"/>
          </p:cNvSpPr>
          <p:nvPr>
            <p:ph type="ftr" sz="quarter" idx="3"/>
          </p:nvPr>
        </p:nvSpPr>
        <p:spPr>
          <a:xfrm>
            <a:off x="3199975" y="6459787"/>
            <a:ext cx="4186671"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tr-TR"/>
          </a:p>
        </p:txBody>
      </p:sp>
      <p:sp>
        <p:nvSpPr>
          <p:cNvPr id="6" name="Slide Number Placeholder 5"/>
          <p:cNvSpPr>
            <a:spLocks noGrp="1"/>
          </p:cNvSpPr>
          <p:nvPr>
            <p:ph type="sldNum" sz="quarter" idx="4"/>
          </p:nvPr>
        </p:nvSpPr>
        <p:spPr>
          <a:xfrm>
            <a:off x="8594579" y="6459787"/>
            <a:ext cx="1138968" cy="365125"/>
          </a:xfrm>
          <a:prstGeom prst="rect">
            <a:avLst/>
          </a:prstGeom>
        </p:spPr>
        <p:txBody>
          <a:bodyPr vert="horz" lIns="91440" tIns="45720" rIns="91440" bIns="45720" rtlCol="0" anchor="ctr"/>
          <a:lstStyle>
            <a:lvl1pPr algn="r">
              <a:defRPr sz="1050">
                <a:solidFill>
                  <a:srgbClr val="FFFFFF"/>
                </a:solidFill>
              </a:defRPr>
            </a:lvl1pPr>
          </a:lstStyle>
          <a:p>
            <a:pPr>
              <a:defRPr/>
            </a:pPr>
            <a:fld id="{B46DE566-3E86-4382-AD4F-A791630F2A01}" type="slidenum">
              <a:rPr lang="tr-TR" smtClean="0"/>
              <a:pPr>
                <a:defRPr/>
              </a:pPr>
              <a:t>‹#›</a:t>
            </a:fld>
            <a:endParaRPr lang="tr-TR"/>
          </a:p>
        </p:txBody>
      </p:sp>
      <p:cxnSp>
        <p:nvCxnSpPr>
          <p:cNvPr id="10" name="Straight Connector 9"/>
          <p:cNvCxnSpPr/>
          <p:nvPr/>
        </p:nvCxnSpPr>
        <p:spPr>
          <a:xfrm>
            <a:off x="1403499" y="908720"/>
            <a:ext cx="86523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descr="Bozok Üniversitesi İletişim, Protokol ve Enformasyon Müdürlüğü - Logo">
            <a:extLst>
              <a:ext uri="{FF2B5EF4-FFF2-40B4-BE49-F238E27FC236}">
                <a16:creationId xmlns="" xmlns:a16="http://schemas.microsoft.com/office/drawing/2014/main" id="{2F2B74AA-DA8C-436A-A5EA-C502E78ECD3A}"/>
              </a:ext>
            </a:extLst>
          </p:cNvPr>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371" y="188640"/>
            <a:ext cx="936104" cy="9361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7159815"/>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psis.marmara.edu.t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39603" y="2356669"/>
            <a:ext cx="5563396" cy="1021022"/>
          </a:xfrm>
          <a:prstGeom prst="rect">
            <a:avLst/>
          </a:prstGeom>
          <a:extLst/>
        </p:spPr>
        <p:txBody>
          <a:bodyPr vert="horz" lIns="79379" tIns="39689" rIns="79379" bIns="39689" rtlCol="0" anchor="b">
            <a:no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2800" dirty="0">
                <a:solidFill>
                  <a:schemeClr val="tx1"/>
                </a:solidFill>
                <a:effectLst/>
                <a:latin typeface="Arial" pitchFamily="34" charset="0"/>
                <a:cs typeface="Arial" pitchFamily="34" charset="0"/>
              </a:rPr>
              <a:t>Bilimsel Araştırma Projeleri (BAP) Koordinasyon Birimi Proje Eğitimi</a:t>
            </a:r>
          </a:p>
        </p:txBody>
      </p:sp>
      <p:grpSp>
        <p:nvGrpSpPr>
          <p:cNvPr id="5" name="Group 2"/>
          <p:cNvGrpSpPr>
            <a:grpSpLocks/>
          </p:cNvGrpSpPr>
          <p:nvPr/>
        </p:nvGrpSpPr>
        <p:grpSpPr bwMode="auto">
          <a:xfrm>
            <a:off x="8748315" y="1268760"/>
            <a:ext cx="1184344" cy="761477"/>
            <a:chOff x="8372" y="2886"/>
            <a:chExt cx="2149" cy="1381"/>
          </a:xfrm>
        </p:grpSpPr>
        <p:sp>
          <p:nvSpPr>
            <p:cNvPr id="6" name="Rectangle 3"/>
            <p:cNvSpPr>
              <a:spLocks noChangeArrowheads="1"/>
            </p:cNvSpPr>
            <p:nvPr/>
          </p:nvSpPr>
          <p:spPr bwMode="auto">
            <a:xfrm>
              <a:off x="8372" y="2886"/>
              <a:ext cx="66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E36C0A"/>
                  </a:solidFill>
                  <a:latin typeface="Century Gothic" pitchFamily="34" charset="0"/>
                  <a:cs typeface="Arial" pitchFamily="34" charset="0"/>
                </a:rPr>
                <a:t>B</a:t>
              </a:r>
              <a:endParaRPr lang="tr-TR" altLang="tr-TR" sz="1563" dirty="0">
                <a:latin typeface="Arial" pitchFamily="34" charset="0"/>
                <a:cs typeface="Arial" pitchFamily="34" charset="0"/>
              </a:endParaRPr>
            </a:p>
          </p:txBody>
        </p:sp>
        <p:sp>
          <p:nvSpPr>
            <p:cNvPr id="7" name="Rectangle 4"/>
            <p:cNvSpPr>
              <a:spLocks noChangeArrowheads="1"/>
            </p:cNvSpPr>
            <p:nvPr/>
          </p:nvSpPr>
          <p:spPr bwMode="auto">
            <a:xfrm>
              <a:off x="8988" y="2886"/>
              <a:ext cx="85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4871E6"/>
                  </a:solidFill>
                  <a:latin typeface="Century Gothic" pitchFamily="34" charset="0"/>
                  <a:cs typeface="Arial" pitchFamily="34" charset="0"/>
                </a:rPr>
                <a:t>A</a:t>
              </a:r>
              <a:endParaRPr lang="tr-TR" altLang="tr-TR" sz="1563" dirty="0">
                <a:latin typeface="Arial" pitchFamily="34" charset="0"/>
                <a:cs typeface="Arial" pitchFamily="34" charset="0"/>
              </a:endParaRPr>
            </a:p>
          </p:txBody>
        </p:sp>
        <p:sp>
          <p:nvSpPr>
            <p:cNvPr id="8" name="Rectangle 5"/>
            <p:cNvSpPr>
              <a:spLocks noChangeArrowheads="1"/>
            </p:cNvSpPr>
            <p:nvPr/>
          </p:nvSpPr>
          <p:spPr bwMode="auto">
            <a:xfrm>
              <a:off x="9840" y="2886"/>
              <a:ext cx="681"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01ED3F"/>
                  </a:solidFill>
                  <a:latin typeface="Century Gothic" pitchFamily="34" charset="0"/>
                  <a:cs typeface="Arial" pitchFamily="34" charset="0"/>
                </a:rPr>
                <a:t>P</a:t>
              </a:r>
              <a:endParaRPr lang="tr-TR" altLang="tr-TR" sz="1563" dirty="0">
                <a:latin typeface="Arial" pitchFamily="34" charset="0"/>
                <a:cs typeface="Arial" pitchFamily="34" charset="0"/>
              </a:endParaRPr>
            </a:p>
          </p:txBody>
        </p:sp>
      </p:grpSp>
      <p:sp>
        <p:nvSpPr>
          <p:cNvPr id="10" name="Rectangle 2"/>
          <p:cNvSpPr txBox="1">
            <a:spLocks noChangeArrowheads="1"/>
          </p:cNvSpPr>
          <p:nvPr/>
        </p:nvSpPr>
        <p:spPr>
          <a:xfrm>
            <a:off x="5765610" y="4941168"/>
            <a:ext cx="5563396" cy="1021022"/>
          </a:xfrm>
          <a:prstGeom prst="rect">
            <a:avLst/>
          </a:prstGeom>
          <a:extLst/>
        </p:spPr>
        <p:txBody>
          <a:bodyPr vert="horz" lIns="79379" tIns="39689" rIns="79379" bIns="39689" rtlCol="0" anchor="b">
            <a:norm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1736" dirty="0" smtClean="0">
                <a:solidFill>
                  <a:schemeClr val="tx1"/>
                </a:solidFill>
                <a:effectLst/>
                <a:latin typeface="Arial" pitchFamily="34" charset="0"/>
                <a:cs typeface="Arial" pitchFamily="34" charset="0"/>
              </a:rPr>
              <a:t>Prof. Dr. Yüksel TAŞDEMİR</a:t>
            </a:r>
            <a:endParaRPr lang="tr-TR" sz="1736" dirty="0">
              <a:solidFill>
                <a:schemeClr val="tx1"/>
              </a:solidFill>
              <a:effectLst/>
              <a:latin typeface="Arial" pitchFamily="34" charset="0"/>
              <a:cs typeface="Arial" pitchFamily="34" charset="0"/>
            </a:endParaRPr>
          </a:p>
          <a:p>
            <a:pPr fontAlgn="auto">
              <a:spcAft>
                <a:spcPts val="0"/>
              </a:spcAft>
              <a:buClrTx/>
              <a:buSzTx/>
              <a:buFontTx/>
              <a:defRPr/>
            </a:pPr>
            <a:r>
              <a:rPr lang="tr-TR" sz="1736" dirty="0">
                <a:solidFill>
                  <a:schemeClr val="tx1"/>
                </a:solidFill>
                <a:effectLst/>
                <a:latin typeface="Arial" pitchFamily="34" charset="0"/>
                <a:cs typeface="Arial" pitchFamily="34" charset="0"/>
              </a:rPr>
              <a:t>BAP Koordinatörü</a:t>
            </a:r>
          </a:p>
          <a:p>
            <a:pPr fontAlgn="auto">
              <a:spcAft>
                <a:spcPts val="0"/>
              </a:spcAft>
              <a:buClrTx/>
              <a:buSzTx/>
              <a:buFontTx/>
              <a:defRPr/>
            </a:pPr>
            <a:r>
              <a:rPr lang="tr-TR" sz="1736" dirty="0" smtClean="0">
                <a:solidFill>
                  <a:schemeClr val="tx1"/>
                </a:solidFill>
                <a:effectLst/>
                <a:latin typeface="Arial" pitchFamily="34" charset="0"/>
                <a:cs typeface="Arial" pitchFamily="34" charset="0"/>
              </a:rPr>
              <a:t>Ekim 2024</a:t>
            </a:r>
            <a:endParaRPr lang="tr-TR" sz="1736"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07934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43459" y="1052736"/>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Bilimsel Araştırma Projeleri, </a:t>
            </a:r>
            <a:r>
              <a:rPr lang="tr-TR" sz="2431" b="1" dirty="0">
                <a:solidFill>
                  <a:srgbClr val="C00000"/>
                </a:solidFill>
                <a:latin typeface="Arial" pitchFamily="34" charset="0"/>
                <a:cs typeface="Arial" pitchFamily="34" charset="0"/>
              </a:rPr>
              <a:t>Tanımı</a:t>
            </a:r>
          </a:p>
        </p:txBody>
      </p:sp>
      <p:sp>
        <p:nvSpPr>
          <p:cNvPr id="6" name="Rectangle 3"/>
          <p:cNvSpPr>
            <a:spLocks noGrp="1" noChangeArrowheads="1"/>
          </p:cNvSpPr>
          <p:nvPr>
            <p:ph idx="1"/>
          </p:nvPr>
        </p:nvSpPr>
        <p:spPr>
          <a:xfrm>
            <a:off x="1043459" y="1866250"/>
            <a:ext cx="8784976" cy="4155038"/>
          </a:xfrm>
        </p:spPr>
        <p:txBody>
          <a:bodyPr>
            <a:normAutofit lnSpcReduction="10000"/>
          </a:bodyPr>
          <a:lstStyle/>
          <a:p>
            <a:pPr>
              <a:buClr>
                <a:schemeClr val="accent3"/>
              </a:buClr>
              <a:defRPr/>
            </a:pPr>
            <a:endParaRPr lang="tr-TR" sz="1563" dirty="0">
              <a:latin typeface="Arial" pitchFamily="34" charset="0"/>
              <a:cs typeface="Arial" pitchFamily="34" charset="0"/>
            </a:endParaRPr>
          </a:p>
          <a:p>
            <a:pPr marL="0" indent="0" algn="just">
              <a:buClr>
                <a:schemeClr val="accent3"/>
              </a:buClr>
              <a:buNone/>
              <a:defRPr/>
            </a:pPr>
            <a:r>
              <a:rPr lang="tr-TR" sz="1800" i="1" dirty="0">
                <a:latin typeface="Arial" panose="020B0604020202020204" pitchFamily="34" charset="0"/>
                <a:cs typeface="Arial" pitchFamily="34" charset="0"/>
              </a:rPr>
              <a:t>Belirli bir zaman aralığında  ve projeye özgü tanımlanmış bütçe içerisinde açıkça belirlenmiş amaçlar konusunda hedefleri ortaya koyan bir takım faaliyetler bütünüdür.</a:t>
            </a:r>
          </a:p>
          <a:p>
            <a:pPr marL="0" indent="0" algn="just">
              <a:buClr>
                <a:schemeClr val="accent3"/>
              </a:buClr>
              <a:buNone/>
              <a:defRPr/>
            </a:pPr>
            <a:endParaRPr lang="tr-TR" sz="1800" i="1" dirty="0">
              <a:latin typeface="Arial" panose="020B0604020202020204" pitchFamily="34" charset="0"/>
              <a:cs typeface="Arial" pitchFamily="34" charset="0"/>
            </a:endParaRPr>
          </a:p>
          <a:p>
            <a:pPr marL="0" indent="0" algn="just">
              <a:buClr>
                <a:schemeClr val="accent3"/>
              </a:buClr>
              <a:buNone/>
              <a:defRPr/>
            </a:pPr>
            <a:r>
              <a:rPr lang="tr-TR" sz="1800" i="1" dirty="0">
                <a:latin typeface="Arial" panose="020B0604020202020204" pitchFamily="34" charset="0"/>
                <a:cs typeface="Arial" pitchFamily="34" charset="0"/>
              </a:rPr>
              <a:t>Projeler, belirli bir zaman ve bütçe çerçevesinde, belirli bir amaca ulaşmayı sağlayacak sonuçları üretmek üzere insani ve fiziksel kaynakların bir araya getirildiği planlanmış faaliyetlerin bütünü olarak tanımlanır.</a:t>
            </a:r>
          </a:p>
          <a:p>
            <a:pPr algn="just">
              <a:buClr>
                <a:schemeClr val="accent3"/>
              </a:buClr>
              <a:defRPr/>
            </a:pPr>
            <a:endParaRPr lang="tr-TR" sz="1800" dirty="0">
              <a:latin typeface="Arial" pitchFamily="34" charset="0"/>
              <a:cs typeface="Arial" pitchFamily="34" charset="0"/>
            </a:endParaRPr>
          </a:p>
          <a:p>
            <a:pPr marL="0" indent="0" algn="just">
              <a:buClr>
                <a:schemeClr val="accent3"/>
              </a:buClr>
              <a:buNone/>
              <a:defRPr/>
            </a:pPr>
            <a:r>
              <a:rPr lang="tr-TR" sz="1800" b="1" dirty="0">
                <a:solidFill>
                  <a:schemeClr val="tx1"/>
                </a:solidFill>
                <a:latin typeface="Arial" pitchFamily="34" charset="0"/>
                <a:cs typeface="Arial" pitchFamily="34" charset="0"/>
              </a:rPr>
              <a:t>Bilimsel Araştırma Projesi:</a:t>
            </a:r>
            <a:r>
              <a:rPr lang="tr-TR" sz="1800" dirty="0">
                <a:latin typeface="Arial" pitchFamily="34" charset="0"/>
                <a:cs typeface="Arial" pitchFamily="34" charset="0"/>
              </a:rPr>
              <a:t> Tamamlandığında sonuçları ile alanında bilime katkı yapması, ülkenin teknolojik, ekonomik, sosyal ve kültürel kalkınmasına katkı sağlaması beklenen bilimsel içerikli, üniversite içi ve/veya dışı, ulusal ve/veya uluslararası kurum ya da kuruluşların katılımlarıyla da yapılabilecek projeler ile bilim insanı yetiştirme ve araştırma altyapısı kurma ve geliştirme projeleridir.</a:t>
            </a:r>
            <a:endParaRPr lang="tr-TR" sz="1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443502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23379" y="1268760"/>
            <a:ext cx="9865096" cy="5001447"/>
          </a:xfrm>
        </p:spPr>
        <p:txBody>
          <a:bodyPr>
            <a:normAutofit fontScale="47500" lnSpcReduction="20000"/>
          </a:bodyPr>
          <a:lstStyle/>
          <a:p>
            <a:pPr algn="just">
              <a:lnSpc>
                <a:spcPct val="150000"/>
              </a:lnSpc>
            </a:pPr>
            <a:r>
              <a:rPr lang="tr-TR" sz="2900" b="1" dirty="0">
                <a:solidFill>
                  <a:schemeClr val="accent5"/>
                </a:solidFill>
                <a:latin typeface="Arial" charset="0"/>
                <a:cs typeface="Arial" charset="0"/>
              </a:rPr>
              <a:t>Genel Araştırma Projeleri (GAP): </a:t>
            </a:r>
            <a:r>
              <a:rPr lang="tr-TR" sz="2900" dirty="0">
                <a:latin typeface="Arial" charset="0"/>
                <a:cs typeface="Arial" charset="0"/>
              </a:rPr>
              <a:t>Yozgat Bozok Üniversitesi öğretim üyeleri ve doktora, tıpta uzmanlık, sanatta yeterlik veya eşdeğer uzmanlık eğitimini tamamlamış araştırmacılarından, </a:t>
            </a:r>
            <a:r>
              <a:rPr lang="tr-TR" sz="2900" b="1" dirty="0">
                <a:latin typeface="Arial" charset="0"/>
                <a:cs typeface="Arial" charset="0"/>
              </a:rPr>
              <a:t>TÜBİTAK proje başvurusunda C düzeyinde </a:t>
            </a:r>
            <a:r>
              <a:rPr lang="tr-TR" sz="2900" dirty="0">
                <a:latin typeface="Arial" charset="0"/>
                <a:cs typeface="Arial" charset="0"/>
              </a:rPr>
              <a:t>puan almış olmak koşuluyla başvurabilecekleri kişisel veya disiplinler arası bilimsel araştırma ve geliştirme faaliyetlerini içeren projelerdir</a:t>
            </a:r>
            <a:r>
              <a:rPr lang="tr-TR" sz="2900" dirty="0" smtClean="0">
                <a:latin typeface="Arial" charset="0"/>
                <a:cs typeface="Arial" charset="0"/>
              </a:rPr>
              <a:t>.</a:t>
            </a:r>
            <a:r>
              <a:rPr lang="tr-TR" sz="2900" b="1" dirty="0">
                <a:solidFill>
                  <a:schemeClr val="tx1"/>
                </a:solidFill>
                <a:latin typeface="Arial" charset="0"/>
                <a:cs typeface="Arial" charset="0"/>
              </a:rPr>
              <a:t> Ancak, TÜBİTAK kotası dolu olan araştırmacılarımız </a:t>
            </a:r>
            <a:r>
              <a:rPr lang="tr-TR" sz="2900" b="1" dirty="0">
                <a:latin typeface="Arial" charset="0"/>
                <a:cs typeface="Arial" charset="0"/>
              </a:rPr>
              <a:t>TÜBİTAK proje başvurusunda C düzeyinde </a:t>
            </a:r>
            <a:r>
              <a:rPr lang="tr-TR" sz="2900" dirty="0">
                <a:latin typeface="Arial" charset="0"/>
                <a:cs typeface="Arial" charset="0"/>
              </a:rPr>
              <a:t>puan almış olmak </a:t>
            </a:r>
            <a:r>
              <a:rPr lang="tr-TR" sz="2900" dirty="0" smtClean="0">
                <a:latin typeface="Arial" charset="0"/>
                <a:cs typeface="Arial" charset="0"/>
              </a:rPr>
              <a:t>koşulu</a:t>
            </a:r>
            <a:r>
              <a:rPr lang="tr-TR" sz="2900" b="1" dirty="0" smtClean="0">
                <a:solidFill>
                  <a:schemeClr val="tx1"/>
                </a:solidFill>
                <a:latin typeface="Arial" charset="0"/>
                <a:cs typeface="Arial" charset="0"/>
              </a:rPr>
              <a:t> uygulamasından </a:t>
            </a:r>
            <a:r>
              <a:rPr lang="tr-TR" sz="2900" b="1" dirty="0">
                <a:solidFill>
                  <a:schemeClr val="tx1"/>
                </a:solidFill>
                <a:latin typeface="Arial" charset="0"/>
                <a:cs typeface="Arial" charset="0"/>
              </a:rPr>
              <a:t>muaf tutulur.</a:t>
            </a:r>
          </a:p>
          <a:p>
            <a:pPr algn="just">
              <a:lnSpc>
                <a:spcPct val="150000"/>
              </a:lnSpc>
            </a:pPr>
            <a:r>
              <a:rPr lang="tr-TR" sz="2900" b="1" dirty="0" smtClean="0">
                <a:solidFill>
                  <a:schemeClr val="accent5"/>
                </a:solidFill>
                <a:latin typeface="Arial" charset="0"/>
                <a:cs typeface="Arial" charset="0"/>
              </a:rPr>
              <a:t>Proje </a:t>
            </a:r>
            <a:r>
              <a:rPr lang="tr-TR" sz="2900" b="1" dirty="0">
                <a:solidFill>
                  <a:schemeClr val="accent5"/>
                </a:solidFill>
                <a:latin typeface="Arial" charset="0"/>
                <a:cs typeface="Arial" charset="0"/>
              </a:rPr>
              <a:t>Bütçesi (</a:t>
            </a:r>
            <a:r>
              <a:rPr lang="tr-TR" sz="2900" b="1" dirty="0" smtClean="0">
                <a:solidFill>
                  <a:schemeClr val="accent5"/>
                </a:solidFill>
                <a:latin typeface="Arial" charset="0"/>
                <a:cs typeface="Arial" charset="0"/>
              </a:rPr>
              <a:t>2024): </a:t>
            </a:r>
            <a:r>
              <a:rPr lang="tr-TR" sz="2900" b="1" dirty="0" smtClean="0">
                <a:latin typeface="Arial" charset="0"/>
                <a:cs typeface="Arial" charset="0"/>
              </a:rPr>
              <a:t>100.000 TL, </a:t>
            </a:r>
            <a:r>
              <a:rPr lang="tr-TR" sz="2900" b="1" dirty="0" smtClean="0">
                <a:solidFill>
                  <a:schemeClr val="accent5"/>
                </a:solidFill>
                <a:latin typeface="Arial" charset="0"/>
                <a:cs typeface="Arial" charset="0"/>
              </a:rPr>
              <a:t>Proje </a:t>
            </a:r>
            <a:r>
              <a:rPr lang="tr-TR" sz="2900" b="1" dirty="0">
                <a:solidFill>
                  <a:schemeClr val="accent5"/>
                </a:solidFill>
                <a:latin typeface="Arial" charset="0"/>
                <a:cs typeface="Arial" charset="0"/>
              </a:rPr>
              <a:t>süresi: </a:t>
            </a:r>
            <a:r>
              <a:rPr lang="tr-TR" sz="2900" b="1" dirty="0">
                <a:latin typeface="Arial" charset="0"/>
                <a:cs typeface="Arial" charset="0"/>
              </a:rPr>
              <a:t>En fazla 36 </a:t>
            </a:r>
            <a:r>
              <a:rPr lang="tr-TR" sz="2900" b="1" dirty="0" smtClean="0">
                <a:latin typeface="Arial" charset="0"/>
                <a:cs typeface="Arial" charset="0"/>
              </a:rPr>
              <a:t>ay, </a:t>
            </a:r>
            <a:r>
              <a:rPr lang="tr-TR" sz="2900" b="1" dirty="0" smtClean="0">
                <a:solidFill>
                  <a:schemeClr val="accent5"/>
                </a:solidFill>
                <a:latin typeface="Arial" charset="0"/>
                <a:cs typeface="Arial" charset="0"/>
              </a:rPr>
              <a:t>Değerlendirme</a:t>
            </a:r>
            <a:r>
              <a:rPr lang="tr-TR" sz="2900" b="1" dirty="0">
                <a:solidFill>
                  <a:schemeClr val="accent5"/>
                </a:solidFill>
                <a:latin typeface="Arial" charset="0"/>
                <a:cs typeface="Arial" charset="0"/>
              </a:rPr>
              <a:t>: </a:t>
            </a:r>
            <a:r>
              <a:rPr lang="tr-TR" sz="2900" b="1" dirty="0">
                <a:latin typeface="Arial" charset="0"/>
                <a:cs typeface="Arial" charset="0"/>
              </a:rPr>
              <a:t>3 hakem görüşü alınarak Komisyon tarafından karara </a:t>
            </a:r>
            <a:r>
              <a:rPr lang="tr-TR" sz="2900" b="1" dirty="0" smtClean="0">
                <a:latin typeface="Arial" charset="0"/>
                <a:cs typeface="Arial" charset="0"/>
              </a:rPr>
              <a:t>bağlanır. </a:t>
            </a:r>
          </a:p>
          <a:p>
            <a:pPr algn="just">
              <a:lnSpc>
                <a:spcPct val="150000"/>
              </a:lnSpc>
            </a:pPr>
            <a:r>
              <a:rPr lang="tr-TR" sz="2900" b="1" dirty="0" smtClean="0">
                <a:solidFill>
                  <a:schemeClr val="accent5"/>
                </a:solidFill>
                <a:latin typeface="Arial" charset="0"/>
                <a:cs typeface="Arial" charset="0"/>
              </a:rPr>
              <a:t>Kapanma </a:t>
            </a:r>
            <a:r>
              <a:rPr lang="tr-TR" sz="2900" b="1" dirty="0">
                <a:solidFill>
                  <a:schemeClr val="accent5"/>
                </a:solidFill>
                <a:latin typeface="Arial" charset="0"/>
                <a:cs typeface="Arial" charset="0"/>
              </a:rPr>
              <a:t>şartı</a:t>
            </a:r>
            <a:r>
              <a:rPr lang="tr-TR" sz="2900" b="1" dirty="0" smtClean="0">
                <a:solidFill>
                  <a:schemeClr val="accent5"/>
                </a:solidFill>
                <a:latin typeface="Arial" charset="0"/>
                <a:cs typeface="Arial" charset="0"/>
              </a:rPr>
              <a:t>: </a:t>
            </a:r>
            <a:r>
              <a:rPr lang="tr-TR" sz="2900" dirty="0">
                <a:latin typeface="Arial "/>
              </a:rPr>
              <a:t>Desteklenen projelerin sonuçlarının proje sonuçlandıktan sonra </a:t>
            </a:r>
            <a:r>
              <a:rPr lang="tr-TR" sz="2900" b="1" dirty="0" smtClean="0">
                <a:latin typeface="Arial "/>
              </a:rPr>
              <a:t>e</a:t>
            </a:r>
            <a:r>
              <a:rPr lang="tr-TR" sz="2900" b="1" dirty="0" smtClean="0">
                <a:solidFill>
                  <a:schemeClr val="tx1"/>
                </a:solidFill>
                <a:latin typeface="Arial" charset="0"/>
                <a:cs typeface="Arial" charset="0"/>
              </a:rPr>
              <a:t>n geç 1 yıl içinde; </a:t>
            </a:r>
            <a:r>
              <a:rPr lang="tr-TR" sz="2900" dirty="0" smtClean="0">
                <a:solidFill>
                  <a:srgbClr val="FF0000"/>
                </a:solidFill>
                <a:latin typeface="Arial" charset="0"/>
                <a:cs typeface="Arial" charset="0"/>
              </a:rPr>
              <a:t>(SCI-E), (SSCI) veya (AHCI) </a:t>
            </a:r>
            <a:r>
              <a:rPr lang="tr-TR" sz="2900" dirty="0" smtClean="0">
                <a:solidFill>
                  <a:schemeClr val="tx1"/>
                </a:solidFill>
                <a:latin typeface="Arial" charset="0"/>
                <a:cs typeface="Arial" charset="0"/>
              </a:rPr>
              <a:t>indeksleri kapsamında </a:t>
            </a:r>
            <a:r>
              <a:rPr lang="tr-TR" sz="2900" dirty="0" smtClean="0">
                <a:solidFill>
                  <a:srgbClr val="FF0000"/>
                </a:solidFill>
                <a:latin typeface="Arial" charset="0"/>
                <a:cs typeface="Arial" charset="0"/>
              </a:rPr>
              <a:t>tam metin makale</a:t>
            </a:r>
            <a:r>
              <a:rPr lang="tr-TR" sz="2900" dirty="0" smtClean="0">
                <a:solidFill>
                  <a:schemeClr val="tx1"/>
                </a:solidFill>
                <a:latin typeface="Arial" charset="0"/>
                <a:cs typeface="Arial" charset="0"/>
              </a:rPr>
              <a:t>,</a:t>
            </a:r>
          </a:p>
          <a:p>
            <a:pPr algn="just">
              <a:lnSpc>
                <a:spcPct val="150000"/>
              </a:lnSpc>
            </a:pPr>
            <a:r>
              <a:rPr lang="tr-TR" sz="2900" dirty="0" smtClean="0">
                <a:solidFill>
                  <a:srgbClr val="FF0000"/>
                </a:solidFill>
                <a:latin typeface="Arial" charset="0"/>
                <a:cs typeface="Arial" charset="0"/>
              </a:rPr>
              <a:t>Sosyal </a:t>
            </a:r>
            <a:r>
              <a:rPr lang="tr-TR" sz="2900" dirty="0">
                <a:solidFill>
                  <a:srgbClr val="FF0000"/>
                </a:solidFill>
                <a:latin typeface="Arial" charset="0"/>
                <a:cs typeface="Arial" charset="0"/>
              </a:rPr>
              <a:t>ve Beşeri Bilimlerde </a:t>
            </a:r>
            <a:r>
              <a:rPr lang="tr-TR" sz="2900" dirty="0">
                <a:solidFill>
                  <a:schemeClr val="tx1"/>
                </a:solidFill>
                <a:latin typeface="Arial" charset="0"/>
                <a:cs typeface="Arial" charset="0"/>
              </a:rPr>
              <a:t>ise </a:t>
            </a:r>
            <a:r>
              <a:rPr lang="tr-TR" sz="2900" dirty="0">
                <a:solidFill>
                  <a:srgbClr val="FF0000"/>
                </a:solidFill>
                <a:latin typeface="Arial" charset="0"/>
                <a:cs typeface="Arial" charset="0"/>
              </a:rPr>
              <a:t>(ESCI) kapsamında</a:t>
            </a:r>
            <a:r>
              <a:rPr lang="tr-TR" sz="2900" dirty="0">
                <a:solidFill>
                  <a:schemeClr val="tx1"/>
                </a:solidFill>
                <a:latin typeface="Arial" charset="0"/>
                <a:cs typeface="Arial" charset="0"/>
              </a:rPr>
              <a:t> veya </a:t>
            </a:r>
            <a:r>
              <a:rPr lang="tr-TR" sz="2900" dirty="0">
                <a:solidFill>
                  <a:srgbClr val="FF0000"/>
                </a:solidFill>
                <a:latin typeface="Arial" charset="0"/>
                <a:cs typeface="Arial" charset="0"/>
              </a:rPr>
              <a:t>BAP Komisyonu tarafından belirlenen alan indekslerinde</a:t>
            </a:r>
            <a:r>
              <a:rPr lang="tr-TR" sz="2900" dirty="0">
                <a:solidFill>
                  <a:schemeClr val="tx1"/>
                </a:solidFill>
                <a:latin typeface="Arial" charset="0"/>
                <a:cs typeface="Arial" charset="0"/>
              </a:rPr>
              <a:t> </a:t>
            </a:r>
            <a:r>
              <a:rPr lang="tr-TR" sz="2900" dirty="0">
                <a:solidFill>
                  <a:srgbClr val="FF0000"/>
                </a:solidFill>
                <a:latin typeface="Arial" charset="0"/>
                <a:cs typeface="Arial" charset="0"/>
              </a:rPr>
              <a:t>tam metin bir makale </a:t>
            </a:r>
            <a:r>
              <a:rPr lang="tr-TR" sz="2900" dirty="0">
                <a:solidFill>
                  <a:schemeClr val="tx1"/>
                </a:solidFill>
                <a:latin typeface="Arial" charset="0"/>
                <a:cs typeface="Arial" charset="0"/>
              </a:rPr>
              <a:t>veya </a:t>
            </a:r>
            <a:r>
              <a:rPr lang="tr-TR" sz="2900" dirty="0">
                <a:solidFill>
                  <a:srgbClr val="FF0000"/>
                </a:solidFill>
                <a:latin typeface="Arial" charset="0"/>
                <a:cs typeface="Arial" charset="0"/>
              </a:rPr>
              <a:t>ulusal/uluslararası tanınmış yayınevlerinde bir kitap ya da kitap bölümü</a:t>
            </a:r>
            <a:r>
              <a:rPr lang="tr-TR" sz="2900" dirty="0">
                <a:solidFill>
                  <a:schemeClr val="tx1"/>
                </a:solidFill>
                <a:latin typeface="Arial" charset="0"/>
                <a:cs typeface="Arial" charset="0"/>
              </a:rPr>
              <a:t> yayımlanması da yeterli kabul edilir.</a:t>
            </a:r>
          </a:p>
          <a:p>
            <a:pPr marL="231522" indent="0" algn="just">
              <a:lnSpc>
                <a:spcPct val="150000"/>
              </a:lnSpc>
              <a:buNone/>
            </a:pPr>
            <a:r>
              <a:rPr lang="tr-TR" sz="2900" b="1" u="sng" dirty="0">
                <a:solidFill>
                  <a:srgbClr val="FF0000"/>
                </a:solidFill>
                <a:latin typeface="Arial" charset="0"/>
                <a:cs typeface="Arial" charset="0"/>
              </a:rPr>
              <a:t>Sonuçlarından patent alınmış projeler için yayın gerçekleştirilmesi şartı aranmaz.</a:t>
            </a:r>
          </a:p>
          <a:p>
            <a:pPr marL="231522" indent="0">
              <a:lnSpc>
                <a:spcPct val="150000"/>
              </a:lnSpc>
              <a:buNone/>
            </a:pPr>
            <a:endParaRPr lang="tr-TR" sz="1389" dirty="0">
              <a:solidFill>
                <a:schemeClr val="tx1"/>
              </a:solidFill>
              <a:latin typeface="Arial" charset="0"/>
              <a:cs typeface="Arial" charset="0"/>
            </a:endParaRPr>
          </a:p>
          <a:p>
            <a:pPr lvl="0"/>
            <a:endParaRPr lang="tr-TR" sz="1389" b="1" dirty="0">
              <a:latin typeface="Arial" charset="0"/>
              <a:cs typeface="Arial" charset="0"/>
            </a:endParaRPr>
          </a:p>
        </p:txBody>
      </p:sp>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GAP</a:t>
            </a:r>
            <a:endParaRPr lang="tr-TR" sz="2431" b="1" dirty="0">
              <a:solidFill>
                <a:srgbClr val="C00000"/>
              </a:solidFill>
              <a:latin typeface="Arial" pitchFamily="34" charset="0"/>
              <a:cs typeface="Arial" pitchFamily="34" charset="0"/>
            </a:endParaRPr>
          </a:p>
        </p:txBody>
      </p:sp>
      <p:sp>
        <p:nvSpPr>
          <p:cNvPr id="2" name="Metin kutusu 1"/>
          <p:cNvSpPr txBox="1"/>
          <p:nvPr/>
        </p:nvSpPr>
        <p:spPr>
          <a:xfrm>
            <a:off x="325088" y="5884011"/>
            <a:ext cx="10007259" cy="386196"/>
          </a:xfrm>
          <a:prstGeom prst="rect">
            <a:avLst/>
          </a:prstGeom>
          <a:noFill/>
        </p:spPr>
        <p:txBody>
          <a:bodyPr wrap="square" rtlCol="0">
            <a:spAutoFit/>
          </a:bodyPr>
          <a:lstStyle/>
          <a:p>
            <a:r>
              <a:rPr lang="tr-TR" sz="868" dirty="0"/>
              <a:t>*BAP Komisyonu tarafından belirlenen alan indeksleri listesi ve tanınmış ulusal ve uluslararası yayınevi tanımları </a:t>
            </a:r>
          </a:p>
          <a:p>
            <a:r>
              <a:rPr lang="tr-TR" sz="868" dirty="0"/>
              <a:t>için bkz. BAP Uygulama Esasları Kılavuzu</a:t>
            </a:r>
            <a:endParaRPr lang="en-US" sz="868" dirty="0"/>
          </a:p>
        </p:txBody>
      </p:sp>
    </p:spTree>
    <p:extLst>
      <p:ext uri="{BB962C8B-B14F-4D97-AF65-F5344CB8AC3E}">
        <p14:creationId xmlns:p14="http://schemas.microsoft.com/office/powerpoint/2010/main" val="302162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67395" y="1484784"/>
            <a:ext cx="9865097" cy="4752528"/>
          </a:xfrm>
        </p:spPr>
        <p:txBody>
          <a:bodyPr>
            <a:normAutofit fontScale="77500" lnSpcReduction="20000"/>
          </a:bodyPr>
          <a:lstStyle/>
          <a:p>
            <a:pPr>
              <a:lnSpc>
                <a:spcPct val="150000"/>
              </a:lnSpc>
            </a:pPr>
            <a:r>
              <a:rPr lang="tr-TR" sz="2500" b="1" dirty="0">
                <a:solidFill>
                  <a:schemeClr val="accent5"/>
                </a:solidFill>
                <a:latin typeface="Arial" charset="0"/>
                <a:cs typeface="Arial" charset="0"/>
              </a:rPr>
              <a:t>Çok Disiplinli Araştırma Projeleri (ÇDAP): </a:t>
            </a:r>
            <a:r>
              <a:rPr lang="tr-TR" sz="2500" dirty="0">
                <a:solidFill>
                  <a:schemeClr val="tx1"/>
                </a:solidFill>
                <a:latin typeface="Arial" charset="0"/>
                <a:cs typeface="Arial" charset="0"/>
              </a:rPr>
              <a:t>Yozgat Bozok Üniversitesinden farklı disiplinlerden en az iki bölüm veya tıp-sağlık alanında iki farklı anabilim dalından birden fazla öğretim üyesinin birlikte hazırlayacağı araştırma projeleridir. </a:t>
            </a:r>
            <a:r>
              <a:rPr lang="tr-TR" sz="2500" b="1" dirty="0">
                <a:solidFill>
                  <a:schemeClr val="tx1"/>
                </a:solidFill>
                <a:latin typeface="Arial" charset="0"/>
                <a:cs typeface="Arial" charset="0"/>
              </a:rPr>
              <a:t>TÜBİTAK proje başvurusunda C düzeyinde puan </a:t>
            </a:r>
            <a:r>
              <a:rPr lang="tr-TR" sz="2500" b="1" dirty="0" smtClean="0">
                <a:solidFill>
                  <a:schemeClr val="tx1"/>
                </a:solidFill>
                <a:latin typeface="Arial" charset="0"/>
                <a:cs typeface="Arial" charset="0"/>
              </a:rPr>
              <a:t>almış koşulu ile başvuru yapılabilir. Ancak, TÜBİTAK kotası dolu olan araştırmacılarımız bu uygulamadan muaf tutulur.</a:t>
            </a:r>
            <a:endParaRPr lang="tr-TR" sz="2500" b="1" dirty="0">
              <a:solidFill>
                <a:schemeClr val="tx1"/>
              </a:solidFill>
              <a:latin typeface="Arial" charset="0"/>
              <a:cs typeface="Arial" charset="0"/>
            </a:endParaRPr>
          </a:p>
          <a:p>
            <a:pPr>
              <a:lnSpc>
                <a:spcPct val="150000"/>
              </a:lnSpc>
            </a:pPr>
            <a:r>
              <a:rPr lang="tr-TR" sz="2500" b="1" dirty="0">
                <a:solidFill>
                  <a:schemeClr val="accent5"/>
                </a:solidFill>
                <a:latin typeface="Arial" charset="0"/>
                <a:cs typeface="Arial" charset="0"/>
              </a:rPr>
              <a:t>Proje Bütçesi (</a:t>
            </a:r>
            <a:r>
              <a:rPr lang="tr-TR" sz="2500" b="1" dirty="0" smtClean="0">
                <a:solidFill>
                  <a:schemeClr val="accent5"/>
                </a:solidFill>
                <a:latin typeface="Arial" charset="0"/>
                <a:cs typeface="Arial" charset="0"/>
              </a:rPr>
              <a:t>2024): </a:t>
            </a:r>
            <a:r>
              <a:rPr lang="tr-TR" sz="2500" dirty="0" smtClean="0">
                <a:latin typeface="Arial" charset="0"/>
                <a:cs typeface="Arial" charset="0"/>
              </a:rPr>
              <a:t>120.000 TL, </a:t>
            </a:r>
            <a:r>
              <a:rPr lang="tr-TR" sz="2500" b="1" dirty="0" smtClean="0">
                <a:solidFill>
                  <a:schemeClr val="accent5"/>
                </a:solidFill>
                <a:latin typeface="Arial" charset="0"/>
                <a:cs typeface="Arial" charset="0"/>
              </a:rPr>
              <a:t>Proje </a:t>
            </a:r>
            <a:r>
              <a:rPr lang="tr-TR" sz="2500" b="1" dirty="0">
                <a:solidFill>
                  <a:schemeClr val="accent5"/>
                </a:solidFill>
                <a:latin typeface="Arial" charset="0"/>
                <a:cs typeface="Arial" charset="0"/>
              </a:rPr>
              <a:t>süresi: </a:t>
            </a:r>
            <a:r>
              <a:rPr lang="tr-TR" sz="2500" dirty="0">
                <a:latin typeface="Arial" charset="0"/>
                <a:cs typeface="Arial" charset="0"/>
              </a:rPr>
              <a:t>En fazla 36 </a:t>
            </a:r>
            <a:r>
              <a:rPr lang="tr-TR" sz="2500" dirty="0" smtClean="0">
                <a:latin typeface="Arial" charset="0"/>
                <a:cs typeface="Arial" charset="0"/>
              </a:rPr>
              <a:t>ay</a:t>
            </a:r>
            <a:r>
              <a:rPr lang="tr-TR" sz="2500" dirty="0" smtClean="0">
                <a:solidFill>
                  <a:schemeClr val="tx1"/>
                </a:solidFill>
                <a:latin typeface="Arial" charset="0"/>
                <a:cs typeface="Arial" charset="0"/>
              </a:rPr>
              <a:t>, </a:t>
            </a:r>
            <a:r>
              <a:rPr lang="tr-TR" sz="2500" b="1" dirty="0" smtClean="0">
                <a:solidFill>
                  <a:schemeClr val="accent5"/>
                </a:solidFill>
                <a:latin typeface="Arial" charset="0"/>
                <a:cs typeface="Arial" charset="0"/>
              </a:rPr>
              <a:t>Değerlendirme</a:t>
            </a:r>
            <a:r>
              <a:rPr lang="tr-TR" sz="2500" b="1" dirty="0">
                <a:solidFill>
                  <a:schemeClr val="accent5"/>
                </a:solidFill>
                <a:latin typeface="Arial" charset="0"/>
                <a:cs typeface="Arial" charset="0"/>
              </a:rPr>
              <a:t>: </a:t>
            </a:r>
            <a:r>
              <a:rPr lang="tr-TR" sz="2500" dirty="0">
                <a:latin typeface="Arial" charset="0"/>
                <a:cs typeface="Arial" charset="0"/>
              </a:rPr>
              <a:t>3 hakem görüşü alınarak Komisyon tarafından karara bağlanır.</a:t>
            </a:r>
          </a:p>
          <a:p>
            <a:pPr lvl="0">
              <a:lnSpc>
                <a:spcPct val="150000"/>
              </a:lnSpc>
            </a:pPr>
            <a:r>
              <a:rPr lang="tr-TR" sz="2500" b="1" dirty="0">
                <a:solidFill>
                  <a:schemeClr val="accent5"/>
                </a:solidFill>
                <a:latin typeface="Arial" charset="0"/>
                <a:cs typeface="Arial" charset="0"/>
              </a:rPr>
              <a:t>Kapanma şartı: </a:t>
            </a:r>
            <a:r>
              <a:rPr lang="tr-TR" sz="2500" dirty="0" smtClean="0">
                <a:latin typeface="Arial "/>
              </a:rPr>
              <a:t>ÇDAP </a:t>
            </a:r>
            <a:r>
              <a:rPr lang="tr-TR" sz="2500" dirty="0">
                <a:latin typeface="Arial "/>
              </a:rPr>
              <a:t>Projeleri </a:t>
            </a:r>
            <a:r>
              <a:rPr lang="tr-TR" sz="2500" dirty="0" smtClean="0">
                <a:latin typeface="Arial "/>
              </a:rPr>
              <a:t>proje </a:t>
            </a:r>
            <a:r>
              <a:rPr lang="tr-TR" sz="2500" dirty="0">
                <a:latin typeface="Arial "/>
              </a:rPr>
              <a:t>sonuçlandıktan sonra en geç bir yıl içinde </a:t>
            </a:r>
            <a:r>
              <a:rPr lang="tr-TR" sz="2500" dirty="0" smtClean="0">
                <a:latin typeface="Arial "/>
              </a:rPr>
              <a:t>için </a:t>
            </a:r>
            <a:r>
              <a:rPr lang="tr-TR" sz="2500" dirty="0">
                <a:solidFill>
                  <a:srgbClr val="FF0000"/>
                </a:solidFill>
                <a:latin typeface="Arial "/>
              </a:rPr>
              <a:t>ISI Web of </a:t>
            </a:r>
            <a:r>
              <a:rPr lang="tr-TR" sz="2500" dirty="0" err="1">
                <a:solidFill>
                  <a:srgbClr val="FF0000"/>
                </a:solidFill>
                <a:latin typeface="Arial "/>
              </a:rPr>
              <a:t>Science</a:t>
            </a:r>
            <a:r>
              <a:rPr lang="tr-TR" sz="2500" dirty="0">
                <a:solidFill>
                  <a:srgbClr val="FF0000"/>
                </a:solidFill>
                <a:latin typeface="Arial "/>
              </a:rPr>
              <a:t> sınıflandırması Q1 veya Q2 kategorisinde </a:t>
            </a:r>
            <a:r>
              <a:rPr lang="tr-TR" sz="2500" dirty="0">
                <a:latin typeface="Arial "/>
              </a:rPr>
              <a:t>olan dergilerde </a:t>
            </a:r>
            <a:r>
              <a:rPr lang="tr-TR" sz="2500" dirty="0">
                <a:solidFill>
                  <a:srgbClr val="FF0000"/>
                </a:solidFill>
                <a:latin typeface="Arial "/>
              </a:rPr>
              <a:t>tam metin bir adet makale </a:t>
            </a:r>
            <a:r>
              <a:rPr lang="tr-TR" sz="2500" dirty="0">
                <a:latin typeface="Arial "/>
              </a:rPr>
              <a:t>yayımlanması yeterli kabul edilir. </a:t>
            </a:r>
          </a:p>
          <a:p>
            <a:pPr>
              <a:lnSpc>
                <a:spcPct val="150000"/>
              </a:lnSpc>
            </a:pPr>
            <a:endParaRPr lang="tr-TR" sz="2500" b="1" dirty="0" smtClean="0">
              <a:solidFill>
                <a:schemeClr val="accent5"/>
              </a:solidFill>
              <a:latin typeface="Arial "/>
              <a:cs typeface="Arial" charset="0"/>
            </a:endParaRPr>
          </a:p>
          <a:p>
            <a:pPr>
              <a:lnSpc>
                <a:spcPct val="150000"/>
              </a:lnSpc>
            </a:pPr>
            <a:endParaRPr lang="tr-TR" sz="2500" b="1" dirty="0">
              <a:solidFill>
                <a:schemeClr val="accent5"/>
              </a:solidFill>
              <a:latin typeface="Arial" charset="0"/>
              <a:cs typeface="Arial" charset="0"/>
            </a:endParaRPr>
          </a:p>
          <a:p>
            <a:pPr>
              <a:lnSpc>
                <a:spcPct val="150000"/>
              </a:lnSpc>
            </a:pPr>
            <a:endParaRPr lang="tr-TR" sz="2500" b="1" dirty="0" smtClean="0">
              <a:solidFill>
                <a:schemeClr val="accent5"/>
              </a:solidFill>
              <a:latin typeface="Arial" charset="0"/>
              <a:cs typeface="Arial" charset="0"/>
            </a:endParaRPr>
          </a:p>
          <a:p>
            <a:pPr>
              <a:lnSpc>
                <a:spcPct val="150000"/>
              </a:lnSpc>
            </a:pPr>
            <a:endParaRPr lang="tr-TR" sz="1389" dirty="0" smtClean="0">
              <a:latin typeface="Arial" charset="0"/>
              <a:cs typeface="Arial" charset="0"/>
            </a:endParaRPr>
          </a:p>
          <a:p>
            <a:pPr>
              <a:lnSpc>
                <a:spcPct val="150000"/>
              </a:lnSpc>
            </a:pPr>
            <a:endParaRPr lang="tr-TR" sz="1389" dirty="0" smtClean="0">
              <a:solidFill>
                <a:schemeClr val="tx1"/>
              </a:solidFill>
              <a:latin typeface="Arial" charset="0"/>
              <a:cs typeface="Arial" charset="0"/>
            </a:endParaRPr>
          </a:p>
          <a:p>
            <a:pPr>
              <a:lnSpc>
                <a:spcPct val="150000"/>
              </a:lnSpc>
            </a:pPr>
            <a:endParaRPr lang="tr-TR" sz="1389" dirty="0">
              <a:solidFill>
                <a:schemeClr val="tx1"/>
              </a:solidFill>
              <a:latin typeface="Arial" charset="0"/>
              <a:cs typeface="Arial" charset="0"/>
            </a:endParaRPr>
          </a:p>
          <a:p>
            <a:pPr>
              <a:lnSpc>
                <a:spcPct val="150000"/>
              </a:lnSpc>
            </a:pPr>
            <a:endParaRPr lang="tr-TR" sz="1389" dirty="0" smtClean="0">
              <a:solidFill>
                <a:schemeClr val="tx1"/>
              </a:solidFill>
              <a:latin typeface="Arial" charset="0"/>
              <a:cs typeface="Arial" charset="0"/>
            </a:endParaRPr>
          </a:p>
          <a:p>
            <a:pPr>
              <a:lnSpc>
                <a:spcPct val="150000"/>
              </a:lnSpc>
            </a:pPr>
            <a:endParaRPr lang="tr-TR" sz="1389" dirty="0">
              <a:solidFill>
                <a:schemeClr val="tx1"/>
              </a:solidFill>
              <a:latin typeface="Arial" charset="0"/>
              <a:cs typeface="Arial" charset="0"/>
            </a:endParaRPr>
          </a:p>
          <a:p>
            <a:pPr lvl="0"/>
            <a:endParaRPr lang="tr-TR" sz="1389" b="1" dirty="0">
              <a:latin typeface="Arial" charset="0"/>
              <a:cs typeface="Arial" charset="0"/>
            </a:endParaRPr>
          </a:p>
        </p:txBody>
      </p:sp>
      <p:sp>
        <p:nvSpPr>
          <p:cNvPr id="4" name="Rectangle 2"/>
          <p:cNvSpPr txBox="1">
            <a:spLocks noChangeArrowheads="1"/>
          </p:cNvSpPr>
          <p:nvPr/>
        </p:nvSpPr>
        <p:spPr bwMode="auto">
          <a:xfrm>
            <a:off x="1475507" y="260648"/>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ÇDAP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66197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51371" y="1340768"/>
            <a:ext cx="10153127" cy="4896544"/>
          </a:xfrm>
        </p:spPr>
        <p:txBody>
          <a:bodyPr>
            <a:normAutofit/>
          </a:bodyPr>
          <a:lstStyle/>
          <a:p>
            <a:pPr algn="just">
              <a:lnSpc>
                <a:spcPct val="150000"/>
              </a:lnSpc>
            </a:pPr>
            <a:r>
              <a:rPr lang="tr-TR" sz="1600" b="1" dirty="0">
                <a:solidFill>
                  <a:schemeClr val="accent5"/>
                </a:solidFill>
                <a:latin typeface="Arial" charset="0"/>
                <a:cs typeface="Arial" charset="0"/>
              </a:rPr>
              <a:t>Endüstriyel Kenevir Araştırma Projeleri (KENAP): </a:t>
            </a:r>
            <a:r>
              <a:rPr lang="tr-TR" sz="1600" dirty="0">
                <a:solidFill>
                  <a:schemeClr val="tx1"/>
                </a:solidFill>
                <a:latin typeface="Arial" charset="0"/>
                <a:cs typeface="Arial" charset="0"/>
              </a:rPr>
              <a:t>Yozgat Bozok Üniversitesi İhtisaslaşma Alanı olan “Endüstriyel Kenevir” alanında projelerdir.</a:t>
            </a:r>
          </a:p>
          <a:p>
            <a:pPr algn="just">
              <a:lnSpc>
                <a:spcPct val="150000"/>
              </a:lnSpc>
            </a:pPr>
            <a:r>
              <a:rPr lang="tr-TR" sz="1600" b="1" dirty="0">
                <a:solidFill>
                  <a:schemeClr val="accent5"/>
                </a:solidFill>
                <a:latin typeface="Arial" charset="0"/>
                <a:cs typeface="Arial" charset="0"/>
              </a:rPr>
              <a:t>Proje Bütçesi (</a:t>
            </a:r>
            <a:r>
              <a:rPr lang="tr-TR" sz="1600" b="1" dirty="0" smtClean="0">
                <a:solidFill>
                  <a:schemeClr val="accent5"/>
                </a:solidFill>
                <a:latin typeface="Arial" charset="0"/>
                <a:cs typeface="Arial" charset="0"/>
              </a:rPr>
              <a:t>2024): </a:t>
            </a:r>
            <a:r>
              <a:rPr lang="tr-TR" sz="1600" b="1" dirty="0">
                <a:latin typeface="Arial" charset="0"/>
                <a:cs typeface="Arial" charset="0"/>
              </a:rPr>
              <a:t>100.000 </a:t>
            </a:r>
            <a:r>
              <a:rPr lang="tr-TR" sz="1600" b="1" dirty="0" smtClean="0">
                <a:latin typeface="Arial" charset="0"/>
                <a:cs typeface="Arial" charset="0"/>
              </a:rPr>
              <a:t>TL, </a:t>
            </a:r>
            <a:r>
              <a:rPr lang="tr-TR" sz="1600" b="1" dirty="0" smtClean="0">
                <a:solidFill>
                  <a:schemeClr val="accent5"/>
                </a:solidFill>
                <a:latin typeface="Arial" charset="0"/>
                <a:cs typeface="Arial" charset="0"/>
              </a:rPr>
              <a:t>Proje </a:t>
            </a:r>
            <a:r>
              <a:rPr lang="tr-TR" sz="1600" b="1" dirty="0">
                <a:solidFill>
                  <a:schemeClr val="accent5"/>
                </a:solidFill>
                <a:latin typeface="Arial" charset="0"/>
                <a:cs typeface="Arial" charset="0"/>
              </a:rPr>
              <a:t>süresi: </a:t>
            </a:r>
            <a:r>
              <a:rPr lang="tr-TR" sz="1600" b="1" dirty="0">
                <a:latin typeface="Arial" charset="0"/>
                <a:cs typeface="Arial" charset="0"/>
              </a:rPr>
              <a:t>En fazla 36 </a:t>
            </a:r>
            <a:r>
              <a:rPr lang="tr-TR" sz="1600" b="1" dirty="0" smtClean="0">
                <a:latin typeface="Arial" charset="0"/>
                <a:cs typeface="Arial" charset="0"/>
              </a:rPr>
              <a:t>ay</a:t>
            </a:r>
            <a:r>
              <a:rPr lang="tr-TR" sz="1600" b="1" dirty="0" smtClean="0">
                <a:solidFill>
                  <a:schemeClr val="tx1"/>
                </a:solidFill>
                <a:latin typeface="Arial" charset="0"/>
                <a:cs typeface="Arial" charset="0"/>
              </a:rPr>
              <a:t>, </a:t>
            </a:r>
            <a:r>
              <a:rPr lang="tr-TR" sz="1600" b="1" dirty="0" smtClean="0">
                <a:solidFill>
                  <a:schemeClr val="accent5"/>
                </a:solidFill>
                <a:latin typeface="Arial" charset="0"/>
                <a:cs typeface="Arial" charset="0"/>
              </a:rPr>
              <a:t>Değerlendirme</a:t>
            </a:r>
            <a:r>
              <a:rPr lang="tr-TR" sz="1600" b="1" dirty="0">
                <a:solidFill>
                  <a:schemeClr val="accent5"/>
                </a:solidFill>
                <a:latin typeface="Arial" charset="0"/>
                <a:cs typeface="Arial" charset="0"/>
              </a:rPr>
              <a:t>: </a:t>
            </a:r>
            <a:r>
              <a:rPr lang="tr-TR" sz="1600" b="1" dirty="0">
                <a:latin typeface="Arial" charset="0"/>
                <a:cs typeface="Arial" charset="0"/>
              </a:rPr>
              <a:t>3 hakem görüşü alınarak Komisyon tarafından karara bağlanır.</a:t>
            </a:r>
          </a:p>
          <a:p>
            <a:pPr algn="just">
              <a:lnSpc>
                <a:spcPct val="150000"/>
              </a:lnSpc>
            </a:pPr>
            <a:r>
              <a:rPr lang="tr-TR" sz="1600" b="1" dirty="0">
                <a:solidFill>
                  <a:schemeClr val="accent5"/>
                </a:solidFill>
                <a:latin typeface="Arial" charset="0"/>
                <a:cs typeface="Arial" charset="0"/>
              </a:rPr>
              <a:t>Kapanma şartı: </a:t>
            </a:r>
            <a:r>
              <a:rPr lang="tr-TR" sz="1600" dirty="0">
                <a:latin typeface="Arial "/>
              </a:rPr>
              <a:t>Desteklenen projelerin sonuçlarının proje sonuçlandıktan sonra en geç bir yıl içinde </a:t>
            </a:r>
            <a:r>
              <a:rPr lang="tr-TR" sz="1600" dirty="0" err="1">
                <a:latin typeface="Arial "/>
              </a:rPr>
              <a:t>Science</a:t>
            </a:r>
            <a:r>
              <a:rPr lang="tr-TR" sz="1600" dirty="0">
                <a:latin typeface="Arial "/>
              </a:rPr>
              <a:t> </a:t>
            </a:r>
            <a:r>
              <a:rPr lang="tr-TR" sz="1600" dirty="0" err="1">
                <a:latin typeface="Arial "/>
              </a:rPr>
              <a:t>Citation</a:t>
            </a:r>
            <a:r>
              <a:rPr lang="tr-TR" sz="1600" dirty="0">
                <a:latin typeface="Arial "/>
              </a:rPr>
              <a:t> Index-</a:t>
            </a:r>
            <a:r>
              <a:rPr lang="tr-TR" sz="1600" dirty="0" err="1">
                <a:latin typeface="Arial "/>
              </a:rPr>
              <a:t>Expanded</a:t>
            </a:r>
            <a:r>
              <a:rPr lang="tr-TR" sz="1600" dirty="0">
                <a:latin typeface="Arial "/>
              </a:rPr>
              <a:t> </a:t>
            </a:r>
            <a:r>
              <a:rPr lang="tr-TR" sz="1600" dirty="0">
                <a:solidFill>
                  <a:srgbClr val="FF0000"/>
                </a:solidFill>
                <a:latin typeface="Arial "/>
              </a:rPr>
              <a:t>(SCI-E), </a:t>
            </a:r>
            <a:r>
              <a:rPr lang="tr-TR" sz="1600" dirty="0" err="1">
                <a:latin typeface="Arial "/>
              </a:rPr>
              <a:t>Social</a:t>
            </a:r>
            <a:r>
              <a:rPr lang="tr-TR" sz="1600" dirty="0">
                <a:latin typeface="Arial "/>
              </a:rPr>
              <a:t> </a:t>
            </a:r>
            <a:r>
              <a:rPr lang="tr-TR" sz="1600" dirty="0" err="1">
                <a:latin typeface="Arial "/>
              </a:rPr>
              <a:t>Science</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(SSCI) </a:t>
            </a:r>
            <a:r>
              <a:rPr lang="tr-TR" sz="1600" dirty="0">
                <a:latin typeface="Arial "/>
              </a:rPr>
              <a:t>veya </a:t>
            </a:r>
            <a:r>
              <a:rPr lang="tr-TR" sz="1600" dirty="0" err="1">
                <a:latin typeface="Arial "/>
              </a:rPr>
              <a:t>Arts</a:t>
            </a:r>
            <a:r>
              <a:rPr lang="tr-TR" sz="1600" dirty="0">
                <a:latin typeface="Arial "/>
              </a:rPr>
              <a:t> </a:t>
            </a:r>
            <a:r>
              <a:rPr lang="tr-TR" sz="1600" dirty="0" err="1">
                <a:latin typeface="Arial "/>
              </a:rPr>
              <a:t>and</a:t>
            </a:r>
            <a:r>
              <a:rPr lang="tr-TR" sz="1600" dirty="0">
                <a:latin typeface="Arial "/>
              </a:rPr>
              <a:t> </a:t>
            </a:r>
            <a:r>
              <a:rPr lang="tr-TR" sz="1600" dirty="0" err="1">
                <a:latin typeface="Arial "/>
              </a:rPr>
              <a:t>Humanities</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(AHCI) </a:t>
            </a:r>
            <a:r>
              <a:rPr lang="tr-TR" sz="1600" dirty="0">
                <a:latin typeface="Arial "/>
              </a:rPr>
              <a:t>indeksleri kapsamında yer alan dergilerde </a:t>
            </a:r>
            <a:r>
              <a:rPr lang="tr-TR" sz="1600" dirty="0">
                <a:solidFill>
                  <a:srgbClr val="FF0000"/>
                </a:solidFill>
                <a:latin typeface="Arial "/>
              </a:rPr>
              <a:t>tam metin makale </a:t>
            </a:r>
            <a:r>
              <a:rPr lang="tr-TR" sz="1600" dirty="0">
                <a:latin typeface="Arial "/>
              </a:rPr>
              <a:t>olarak yayınlanması beklenir. </a:t>
            </a:r>
            <a:endParaRPr lang="tr-TR" sz="1600" dirty="0" smtClean="0">
              <a:latin typeface="Arial "/>
            </a:endParaRPr>
          </a:p>
          <a:p>
            <a:pPr algn="just">
              <a:lnSpc>
                <a:spcPct val="150000"/>
              </a:lnSpc>
            </a:pPr>
            <a:r>
              <a:rPr lang="tr-TR" sz="1600" dirty="0">
                <a:latin typeface="Arial "/>
              </a:rPr>
              <a:t>Sosyal ve Beşeri Bilimlerde ise Web of </a:t>
            </a:r>
            <a:r>
              <a:rPr lang="tr-TR" sz="1600" dirty="0" err="1">
                <a:latin typeface="Arial "/>
              </a:rPr>
              <a:t>Science’ın</a:t>
            </a:r>
            <a:r>
              <a:rPr lang="tr-TR" sz="1600" dirty="0">
                <a:latin typeface="Arial "/>
              </a:rPr>
              <a:t> </a:t>
            </a:r>
            <a:r>
              <a:rPr lang="tr-TR" sz="1600" dirty="0" err="1">
                <a:latin typeface="Arial "/>
              </a:rPr>
              <a:t>Emerging</a:t>
            </a:r>
            <a:r>
              <a:rPr lang="tr-TR" sz="1600" dirty="0">
                <a:latin typeface="Arial "/>
              </a:rPr>
              <a:t> </a:t>
            </a:r>
            <a:r>
              <a:rPr lang="tr-TR" sz="1600" dirty="0" err="1">
                <a:latin typeface="Arial "/>
              </a:rPr>
              <a:t>Sources</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(ESCI) </a:t>
            </a:r>
            <a:r>
              <a:rPr lang="tr-TR" sz="1600" dirty="0">
                <a:latin typeface="Arial "/>
              </a:rPr>
              <a:t>kapsamında taranan dergilerde veya BAP Komisyonu tarafından belirlenerek duyurulan alan indekslerinde taranan hakemli dergilerde </a:t>
            </a:r>
            <a:r>
              <a:rPr lang="tr-TR" sz="1600" dirty="0">
                <a:solidFill>
                  <a:srgbClr val="FF0000"/>
                </a:solidFill>
                <a:latin typeface="Arial "/>
              </a:rPr>
              <a:t>tam metin bir makale </a:t>
            </a:r>
            <a:r>
              <a:rPr lang="tr-TR" sz="1600" dirty="0">
                <a:latin typeface="Arial "/>
              </a:rPr>
              <a:t>veya ulusal/uluslararası tanınmış yayınevlerinde </a:t>
            </a:r>
            <a:r>
              <a:rPr lang="tr-TR" sz="1600" dirty="0">
                <a:solidFill>
                  <a:srgbClr val="FF0000"/>
                </a:solidFill>
                <a:latin typeface="Arial "/>
              </a:rPr>
              <a:t>bir kitap ya da kitap bölümü </a:t>
            </a:r>
            <a:r>
              <a:rPr lang="tr-TR" sz="1600" dirty="0">
                <a:latin typeface="Arial "/>
              </a:rPr>
              <a:t>yayımlanması da yeterli kabul edilir.</a:t>
            </a:r>
          </a:p>
          <a:p>
            <a:pPr algn="just">
              <a:lnSpc>
                <a:spcPct val="150000"/>
              </a:lnSpc>
            </a:pPr>
            <a:endParaRPr lang="tr-TR" sz="1600" dirty="0">
              <a:solidFill>
                <a:schemeClr val="tx1"/>
              </a:solidFill>
              <a:latin typeface="Arial "/>
              <a:cs typeface="Arial" charset="0"/>
            </a:endParaRPr>
          </a:p>
        </p:txBody>
      </p:sp>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KENAP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20860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412776"/>
            <a:ext cx="10404499" cy="4536504"/>
          </a:xfrm>
        </p:spPr>
        <p:txBody>
          <a:bodyPr>
            <a:normAutofit/>
          </a:bodyPr>
          <a:lstStyle/>
          <a:p>
            <a:pPr>
              <a:lnSpc>
                <a:spcPct val="150000"/>
              </a:lnSpc>
            </a:pPr>
            <a:r>
              <a:rPr lang="tr-TR" sz="1600" b="1" dirty="0">
                <a:solidFill>
                  <a:schemeClr val="accent5"/>
                </a:solidFill>
                <a:latin typeface="Arial" charset="0"/>
                <a:cs typeface="Arial" charset="0"/>
              </a:rPr>
              <a:t>Güdümlü Araştırma Projeleri (GÜAP): </a:t>
            </a:r>
            <a:r>
              <a:rPr lang="tr-TR" sz="1600" dirty="0">
                <a:solidFill>
                  <a:schemeClr val="tx1"/>
                </a:solidFill>
                <a:latin typeface="Arial" charset="0"/>
                <a:cs typeface="Arial" charset="0"/>
              </a:rPr>
              <a:t>BAP Komisyonunun, üniversitemiz ve/veya ülkemiz için önem arz eden konularda, konu ve koşullarını belirlemek suretiyle çağrılı olarak desteklenecek projelerdir.</a:t>
            </a:r>
          </a:p>
          <a:p>
            <a:pPr>
              <a:lnSpc>
                <a:spcPct val="150000"/>
              </a:lnSpc>
            </a:pPr>
            <a:r>
              <a:rPr lang="tr-TR" sz="1600" b="1" dirty="0">
                <a:solidFill>
                  <a:schemeClr val="accent5"/>
                </a:solidFill>
                <a:latin typeface="Arial" charset="0"/>
                <a:cs typeface="Arial" charset="0"/>
              </a:rPr>
              <a:t>Proje Bütçesi: </a:t>
            </a:r>
            <a:r>
              <a:rPr lang="tr-TR" sz="1600" dirty="0">
                <a:latin typeface="Arial" charset="0"/>
                <a:cs typeface="Arial" charset="0"/>
              </a:rPr>
              <a:t>Komisyon tarafından belirlenir.</a:t>
            </a:r>
          </a:p>
          <a:p>
            <a:pPr>
              <a:lnSpc>
                <a:spcPct val="150000"/>
              </a:lnSpc>
            </a:pPr>
            <a:r>
              <a:rPr lang="tr-TR" sz="1600" b="1" dirty="0">
                <a:solidFill>
                  <a:schemeClr val="accent5"/>
                </a:solidFill>
                <a:latin typeface="Arial" charset="0"/>
                <a:cs typeface="Arial" charset="0"/>
              </a:rPr>
              <a:t>Proje süresi: </a:t>
            </a:r>
            <a:r>
              <a:rPr lang="tr-TR" sz="1600" dirty="0">
                <a:latin typeface="Arial" charset="0"/>
                <a:cs typeface="Arial" charset="0"/>
              </a:rPr>
              <a:t>En fazla 36 ay</a:t>
            </a:r>
            <a:endParaRPr lang="tr-TR" sz="1600" dirty="0">
              <a:solidFill>
                <a:schemeClr val="tx1"/>
              </a:solidFill>
              <a:latin typeface="Arial" charset="0"/>
              <a:cs typeface="Arial" charset="0"/>
            </a:endParaRPr>
          </a:p>
          <a:p>
            <a:pPr>
              <a:lnSpc>
                <a:spcPct val="150000"/>
              </a:lnSpc>
            </a:pPr>
            <a:r>
              <a:rPr lang="tr-TR" sz="1600" b="1" dirty="0">
                <a:solidFill>
                  <a:schemeClr val="accent5"/>
                </a:solidFill>
                <a:latin typeface="Arial" charset="0"/>
                <a:cs typeface="Arial" charset="0"/>
              </a:rPr>
              <a:t>Değerlendirme: </a:t>
            </a:r>
            <a:r>
              <a:rPr lang="tr-TR" sz="1600" dirty="0">
                <a:latin typeface="Arial" charset="0"/>
                <a:cs typeface="Arial" charset="0"/>
              </a:rPr>
              <a:t>3 hakem görüşü alınarak Komisyon tarafından karara bağlanır.</a:t>
            </a:r>
          </a:p>
          <a:p>
            <a:pPr lvl="0"/>
            <a:r>
              <a:rPr lang="tr-TR" sz="1600" b="1" dirty="0">
                <a:solidFill>
                  <a:schemeClr val="accent5"/>
                </a:solidFill>
                <a:latin typeface="Arial "/>
                <a:cs typeface="Arial" charset="0"/>
              </a:rPr>
              <a:t>Kapanma şartı: </a:t>
            </a:r>
            <a:r>
              <a:rPr lang="tr-TR" sz="1600" dirty="0">
                <a:latin typeface="Arial "/>
              </a:rPr>
              <a:t>Desteklenen projelerin sonuçlarının proje sonuçlandıktan sonra en geç bir yıl içinde </a:t>
            </a:r>
            <a:r>
              <a:rPr lang="tr-TR" sz="1600" dirty="0" err="1">
                <a:latin typeface="Arial "/>
              </a:rPr>
              <a:t>Science</a:t>
            </a:r>
            <a:r>
              <a:rPr lang="tr-TR" sz="1600" dirty="0">
                <a:latin typeface="Arial "/>
              </a:rPr>
              <a:t> </a:t>
            </a:r>
            <a:r>
              <a:rPr lang="tr-TR" sz="1600" dirty="0" err="1">
                <a:latin typeface="Arial "/>
              </a:rPr>
              <a:t>Citation</a:t>
            </a:r>
            <a:r>
              <a:rPr lang="tr-TR" sz="1600" dirty="0">
                <a:latin typeface="Arial "/>
              </a:rPr>
              <a:t> Index-</a:t>
            </a:r>
            <a:r>
              <a:rPr lang="tr-TR" sz="1600" dirty="0" err="1">
                <a:latin typeface="Arial "/>
              </a:rPr>
              <a:t>Expanded</a:t>
            </a:r>
            <a:r>
              <a:rPr lang="tr-TR" sz="1600" dirty="0">
                <a:latin typeface="Arial "/>
              </a:rPr>
              <a:t> </a:t>
            </a:r>
            <a:r>
              <a:rPr lang="tr-TR" sz="1600" dirty="0">
                <a:solidFill>
                  <a:srgbClr val="FF0000"/>
                </a:solidFill>
                <a:latin typeface="Arial "/>
              </a:rPr>
              <a:t>(SCI-E), </a:t>
            </a:r>
            <a:r>
              <a:rPr lang="tr-TR" sz="1600" dirty="0" err="1">
                <a:latin typeface="Arial "/>
              </a:rPr>
              <a:t>Social</a:t>
            </a:r>
            <a:r>
              <a:rPr lang="tr-TR" sz="1600" dirty="0">
                <a:latin typeface="Arial "/>
              </a:rPr>
              <a:t> </a:t>
            </a:r>
            <a:r>
              <a:rPr lang="tr-TR" sz="1600" dirty="0" err="1">
                <a:latin typeface="Arial "/>
              </a:rPr>
              <a:t>Science</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(SSCI) </a:t>
            </a:r>
            <a:r>
              <a:rPr lang="tr-TR" sz="1600" dirty="0">
                <a:latin typeface="Arial "/>
              </a:rPr>
              <a:t>veya </a:t>
            </a:r>
            <a:r>
              <a:rPr lang="tr-TR" sz="1600" dirty="0" err="1">
                <a:latin typeface="Arial "/>
              </a:rPr>
              <a:t>Arts</a:t>
            </a:r>
            <a:r>
              <a:rPr lang="tr-TR" sz="1600" dirty="0">
                <a:latin typeface="Arial "/>
              </a:rPr>
              <a:t> </a:t>
            </a:r>
            <a:r>
              <a:rPr lang="tr-TR" sz="1600" dirty="0" err="1">
                <a:latin typeface="Arial "/>
              </a:rPr>
              <a:t>and</a:t>
            </a:r>
            <a:r>
              <a:rPr lang="tr-TR" sz="1600" dirty="0">
                <a:latin typeface="Arial "/>
              </a:rPr>
              <a:t> </a:t>
            </a:r>
            <a:r>
              <a:rPr lang="tr-TR" sz="1600" dirty="0" err="1">
                <a:latin typeface="Arial "/>
              </a:rPr>
              <a:t>Humanities</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(AHCI) </a:t>
            </a:r>
            <a:r>
              <a:rPr lang="tr-TR" sz="1600" dirty="0">
                <a:latin typeface="Arial "/>
              </a:rPr>
              <a:t>indeksleri kapsamında yer alan dergilerde </a:t>
            </a:r>
            <a:r>
              <a:rPr lang="tr-TR" sz="1600" dirty="0">
                <a:solidFill>
                  <a:srgbClr val="FF0000"/>
                </a:solidFill>
                <a:latin typeface="Arial "/>
              </a:rPr>
              <a:t>tam metin makale </a:t>
            </a:r>
            <a:r>
              <a:rPr lang="tr-TR" sz="1600" dirty="0">
                <a:latin typeface="Arial "/>
              </a:rPr>
              <a:t>olarak yayınlanması beklenir. </a:t>
            </a:r>
            <a:endParaRPr lang="tr-TR" sz="1600" dirty="0" smtClean="0">
              <a:latin typeface="Arial "/>
            </a:endParaRPr>
          </a:p>
          <a:p>
            <a:pPr lvl="0"/>
            <a:r>
              <a:rPr lang="tr-TR" sz="1600" dirty="0" smtClean="0">
                <a:latin typeface="Arial "/>
              </a:rPr>
              <a:t>GÜAP </a:t>
            </a:r>
            <a:r>
              <a:rPr lang="tr-TR" sz="1600" dirty="0">
                <a:latin typeface="Arial "/>
              </a:rPr>
              <a:t>sonuçlarından elde edilen somut proje çıktılarının (patent, faydalı model, ürün, süreç, yayın vb.) en geç projenin tamamlanmasından sonraki iki yıl içinde BAP Komisyonuna sunulması zorunludur.</a:t>
            </a:r>
          </a:p>
          <a:p>
            <a:pPr lvl="0"/>
            <a:endParaRPr lang="tr-TR" sz="1600" dirty="0"/>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475507" y="35305"/>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GÜAP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06093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412776"/>
            <a:ext cx="10153127" cy="4968552"/>
          </a:xfrm>
        </p:spPr>
        <p:txBody>
          <a:bodyPr>
            <a:normAutofit lnSpcReduction="10000"/>
          </a:bodyPr>
          <a:lstStyle/>
          <a:p>
            <a:pPr>
              <a:lnSpc>
                <a:spcPct val="150000"/>
              </a:lnSpc>
            </a:pPr>
            <a:r>
              <a:rPr lang="tr-TR" sz="1600" b="1" dirty="0">
                <a:solidFill>
                  <a:schemeClr val="accent5"/>
                </a:solidFill>
                <a:latin typeface="Arial" charset="0"/>
                <a:cs typeface="Arial" charset="0"/>
              </a:rPr>
              <a:t>Katılımlı Araştırma Projeleri (KAP): </a:t>
            </a:r>
            <a:r>
              <a:rPr lang="tr-TR" sz="1600" dirty="0">
                <a:solidFill>
                  <a:schemeClr val="tx1"/>
                </a:solidFill>
                <a:latin typeface="Arial" charset="0"/>
                <a:cs typeface="Arial" charset="0"/>
              </a:rPr>
              <a:t>Üniversitemiz mensubu araştırmacıların ulusal veya uluslararası kurum ve kuruluşların katılımı ile hazırlayacakları araştırma projeleridir. Bu tür projelerde, işbirliği yapılan kuruluşun </a:t>
            </a:r>
            <a:r>
              <a:rPr lang="tr-TR" sz="1600" dirty="0">
                <a:solidFill>
                  <a:schemeClr val="accent5"/>
                </a:solidFill>
                <a:latin typeface="Arial" charset="0"/>
                <a:cs typeface="Arial" charset="0"/>
              </a:rPr>
              <a:t>proje bütçesine belirli bir oranda katkıda bulunması, insan kaynağı desteği sağlaması ve/veya üniversitemizde bulunmayan araştırma altyapılarını proje kapsamında kullandırması </a:t>
            </a:r>
            <a:r>
              <a:rPr lang="tr-TR" sz="1600" dirty="0">
                <a:solidFill>
                  <a:schemeClr val="tx1"/>
                </a:solidFill>
                <a:latin typeface="Arial" charset="0"/>
                <a:cs typeface="Arial" charset="0"/>
              </a:rPr>
              <a:t>gibi ayni veya nakdi katkı sağlaması beklenir. </a:t>
            </a:r>
          </a:p>
          <a:p>
            <a:pPr>
              <a:lnSpc>
                <a:spcPct val="150000"/>
              </a:lnSpc>
            </a:pPr>
            <a:r>
              <a:rPr lang="tr-TR" sz="1600" b="1" dirty="0">
                <a:solidFill>
                  <a:schemeClr val="accent5"/>
                </a:solidFill>
                <a:latin typeface="Arial" charset="0"/>
                <a:cs typeface="Arial" charset="0"/>
              </a:rPr>
              <a:t>Proje Bütçesi (</a:t>
            </a:r>
            <a:r>
              <a:rPr lang="tr-TR" sz="1600" b="1" dirty="0" smtClean="0">
                <a:solidFill>
                  <a:schemeClr val="accent5"/>
                </a:solidFill>
                <a:latin typeface="Arial" charset="0"/>
                <a:cs typeface="Arial" charset="0"/>
              </a:rPr>
              <a:t>2024): </a:t>
            </a:r>
            <a:r>
              <a:rPr lang="tr-TR" sz="1600" dirty="0">
                <a:latin typeface="Arial" charset="0"/>
                <a:cs typeface="Arial" charset="0"/>
              </a:rPr>
              <a:t>100.000 TL</a:t>
            </a:r>
          </a:p>
          <a:p>
            <a:pPr>
              <a:lnSpc>
                <a:spcPct val="150000"/>
              </a:lnSpc>
            </a:pPr>
            <a:r>
              <a:rPr lang="tr-TR" sz="1600" b="1" dirty="0">
                <a:solidFill>
                  <a:schemeClr val="accent5"/>
                </a:solidFill>
                <a:latin typeface="Arial" charset="0"/>
                <a:cs typeface="Arial" charset="0"/>
              </a:rPr>
              <a:t>Proje süresi: </a:t>
            </a:r>
            <a:r>
              <a:rPr lang="tr-TR" sz="1600" dirty="0">
                <a:latin typeface="Arial" charset="0"/>
                <a:cs typeface="Arial" charset="0"/>
              </a:rPr>
              <a:t>En fazla 36 ay</a:t>
            </a:r>
            <a:endParaRPr lang="tr-TR" sz="1600" dirty="0">
              <a:solidFill>
                <a:schemeClr val="tx1"/>
              </a:solidFill>
              <a:latin typeface="Arial" charset="0"/>
              <a:cs typeface="Arial" charset="0"/>
            </a:endParaRPr>
          </a:p>
          <a:p>
            <a:pPr>
              <a:lnSpc>
                <a:spcPct val="150000"/>
              </a:lnSpc>
            </a:pPr>
            <a:r>
              <a:rPr lang="tr-TR" sz="1600" b="1" dirty="0">
                <a:solidFill>
                  <a:schemeClr val="accent5"/>
                </a:solidFill>
                <a:latin typeface="Arial" charset="0"/>
                <a:cs typeface="Arial" charset="0"/>
              </a:rPr>
              <a:t>Değerlendirme: </a:t>
            </a:r>
            <a:r>
              <a:rPr lang="tr-TR" sz="1600" dirty="0">
                <a:latin typeface="Arial" charset="0"/>
                <a:cs typeface="Arial" charset="0"/>
              </a:rPr>
              <a:t>3 hakem görüşü alınarak Komisyon tarafından karara bağlanır.</a:t>
            </a:r>
          </a:p>
          <a:p>
            <a:pPr lvl="0"/>
            <a:r>
              <a:rPr lang="tr-TR" sz="1600" b="1" dirty="0">
                <a:solidFill>
                  <a:schemeClr val="accent5"/>
                </a:solidFill>
                <a:latin typeface="Arial" charset="0"/>
                <a:cs typeface="Arial" charset="0"/>
              </a:rPr>
              <a:t>Kapanma şartı: </a:t>
            </a:r>
            <a:r>
              <a:rPr lang="tr-TR" sz="1600" dirty="0">
                <a:latin typeface="Arial "/>
              </a:rPr>
              <a:t>Desteklenen projelerin sonuçlarının proje sonuçlandıktan sonra en geç bir yıl içinde </a:t>
            </a:r>
            <a:r>
              <a:rPr lang="tr-TR" sz="1600" dirty="0" err="1">
                <a:latin typeface="Arial "/>
              </a:rPr>
              <a:t>Science</a:t>
            </a:r>
            <a:r>
              <a:rPr lang="tr-TR" sz="1600" dirty="0">
                <a:latin typeface="Arial "/>
              </a:rPr>
              <a:t> </a:t>
            </a:r>
            <a:r>
              <a:rPr lang="tr-TR" sz="1600" dirty="0" err="1">
                <a:latin typeface="Arial "/>
              </a:rPr>
              <a:t>Citation</a:t>
            </a:r>
            <a:r>
              <a:rPr lang="tr-TR" sz="1600" dirty="0">
                <a:latin typeface="Arial "/>
              </a:rPr>
              <a:t> Index-</a:t>
            </a:r>
            <a:r>
              <a:rPr lang="tr-TR" sz="1600" dirty="0" err="1">
                <a:latin typeface="Arial "/>
              </a:rPr>
              <a:t>Expanded</a:t>
            </a:r>
            <a:r>
              <a:rPr lang="tr-TR" sz="1600" dirty="0">
                <a:latin typeface="Arial "/>
              </a:rPr>
              <a:t> </a:t>
            </a:r>
            <a:r>
              <a:rPr lang="tr-TR" sz="1600" dirty="0">
                <a:solidFill>
                  <a:srgbClr val="FF0000"/>
                </a:solidFill>
                <a:latin typeface="Arial "/>
              </a:rPr>
              <a:t>(SCI-E), </a:t>
            </a:r>
            <a:r>
              <a:rPr lang="tr-TR" sz="1600" dirty="0" err="1">
                <a:latin typeface="Arial "/>
              </a:rPr>
              <a:t>Social</a:t>
            </a:r>
            <a:r>
              <a:rPr lang="tr-TR" sz="1600" dirty="0">
                <a:latin typeface="Arial "/>
              </a:rPr>
              <a:t> </a:t>
            </a:r>
            <a:r>
              <a:rPr lang="tr-TR" sz="1600" dirty="0" err="1">
                <a:latin typeface="Arial "/>
              </a:rPr>
              <a:t>Science</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(SSCI) </a:t>
            </a:r>
            <a:r>
              <a:rPr lang="tr-TR" sz="1600" dirty="0">
                <a:latin typeface="Arial "/>
              </a:rPr>
              <a:t>veya </a:t>
            </a:r>
            <a:r>
              <a:rPr lang="tr-TR" sz="1600" dirty="0" err="1">
                <a:latin typeface="Arial "/>
              </a:rPr>
              <a:t>Arts</a:t>
            </a:r>
            <a:r>
              <a:rPr lang="tr-TR" sz="1600" dirty="0">
                <a:latin typeface="Arial "/>
              </a:rPr>
              <a:t> </a:t>
            </a:r>
            <a:r>
              <a:rPr lang="tr-TR" sz="1600" dirty="0" err="1">
                <a:latin typeface="Arial "/>
              </a:rPr>
              <a:t>and</a:t>
            </a:r>
            <a:r>
              <a:rPr lang="tr-TR" sz="1600" dirty="0">
                <a:latin typeface="Arial "/>
              </a:rPr>
              <a:t> </a:t>
            </a:r>
            <a:r>
              <a:rPr lang="tr-TR" sz="1600" dirty="0" err="1">
                <a:latin typeface="Arial "/>
              </a:rPr>
              <a:t>Humanities</a:t>
            </a:r>
            <a:r>
              <a:rPr lang="tr-TR" sz="1600" dirty="0">
                <a:latin typeface="Arial "/>
              </a:rPr>
              <a:t> </a:t>
            </a:r>
            <a:r>
              <a:rPr lang="tr-TR" sz="1600" dirty="0" err="1">
                <a:latin typeface="Arial "/>
              </a:rPr>
              <a:t>Citation</a:t>
            </a:r>
            <a:r>
              <a:rPr lang="tr-TR" sz="1600" dirty="0">
                <a:latin typeface="Arial "/>
              </a:rPr>
              <a:t> Index </a:t>
            </a:r>
            <a:r>
              <a:rPr lang="tr-TR" sz="1600" dirty="0">
                <a:solidFill>
                  <a:srgbClr val="FF0000"/>
                </a:solidFill>
                <a:latin typeface="Arial "/>
              </a:rPr>
              <a:t>(AHCI)</a:t>
            </a:r>
            <a:r>
              <a:rPr lang="tr-TR" sz="1600" dirty="0">
                <a:latin typeface="Arial "/>
              </a:rPr>
              <a:t> indeksleri kapsamında yer alan dergilerde </a:t>
            </a:r>
            <a:r>
              <a:rPr lang="tr-TR" sz="1600" dirty="0">
                <a:solidFill>
                  <a:srgbClr val="FF0000"/>
                </a:solidFill>
                <a:latin typeface="Arial "/>
              </a:rPr>
              <a:t>tam metin makale </a:t>
            </a:r>
            <a:r>
              <a:rPr lang="tr-TR" sz="1600" dirty="0">
                <a:latin typeface="Arial "/>
              </a:rPr>
              <a:t>olarak yayınlanması beklenir. </a:t>
            </a:r>
            <a:endParaRPr lang="tr-TR" sz="1600" dirty="0" smtClean="0">
              <a:latin typeface="Arial "/>
            </a:endParaRPr>
          </a:p>
          <a:p>
            <a:r>
              <a:rPr lang="tr-TR" sz="1600" dirty="0">
                <a:latin typeface="Arial "/>
              </a:rPr>
              <a:t>KAP </a:t>
            </a:r>
            <a:r>
              <a:rPr lang="tr-TR" sz="1600" dirty="0" smtClean="0">
                <a:latin typeface="Arial "/>
              </a:rPr>
              <a:t>sonuçlarından </a:t>
            </a:r>
            <a:r>
              <a:rPr lang="tr-TR" sz="1600" dirty="0">
                <a:latin typeface="Arial "/>
              </a:rPr>
              <a:t>elde edilen somut proje çıktılarının (patent, faydalı model, ürün, süreç, yayın vb.) en geç projenin tamamlanmasından sonraki iki yıl içinde BAP Komisyonuna sunulması zorunludur</a:t>
            </a:r>
            <a:r>
              <a:rPr lang="tr-TR" sz="1600" dirty="0" smtClean="0">
                <a:latin typeface="Arial "/>
              </a:rPr>
              <a:t>.</a:t>
            </a:r>
            <a:endParaRPr lang="tr-TR" sz="1600" dirty="0">
              <a:latin typeface="Arial "/>
              <a:cs typeface="Arial" charset="0"/>
            </a:endParaRPr>
          </a:p>
          <a:p>
            <a:pPr>
              <a:lnSpc>
                <a:spcPct val="150000"/>
              </a:lnSpc>
            </a:pPr>
            <a:endParaRPr lang="tr-TR" sz="1389" dirty="0">
              <a:solidFill>
                <a:schemeClr val="tx1"/>
              </a:solidFill>
              <a:latin typeface="Arial "/>
              <a:cs typeface="Arial" charset="0"/>
            </a:endParaRPr>
          </a:p>
        </p:txBody>
      </p:sp>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KAP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952308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412776"/>
            <a:ext cx="10297143" cy="4896544"/>
          </a:xfrm>
        </p:spPr>
        <p:txBody>
          <a:bodyPr>
            <a:normAutofit fontScale="92500"/>
          </a:bodyPr>
          <a:lstStyle/>
          <a:p>
            <a:pPr algn="just">
              <a:lnSpc>
                <a:spcPct val="150000"/>
              </a:lnSpc>
            </a:pPr>
            <a:r>
              <a:rPr lang="tr-TR" sz="1389" b="1" dirty="0">
                <a:solidFill>
                  <a:schemeClr val="accent5"/>
                </a:solidFill>
                <a:latin typeface="Arial" charset="0"/>
                <a:cs typeface="Arial" charset="0"/>
              </a:rPr>
              <a:t>Uluslararası Araştırma İşbirliği Projeleri (UİP): </a:t>
            </a:r>
            <a:r>
              <a:rPr lang="tr-TR" sz="1389" dirty="0">
                <a:solidFill>
                  <a:schemeClr val="tx1"/>
                </a:solidFill>
                <a:latin typeface="Arial" charset="0"/>
                <a:cs typeface="Arial" charset="0"/>
              </a:rPr>
              <a:t>Üniversitemiz mensubu araştırmacıların uluslararası düzeyde tanınmış olan dünyanın önde gelen üniversitelerinde veya alanında uluslararası düzeyde tanınmış olan dünyanın önde gelen üniversitelerinde veya alanında uluslararası düzeyde tanınan önemli araştırma merkezilerinde ilgili kuruluşlardan araştırmacılarla işbirliği içerisinde yürütecekleri araştırma projeleridir. </a:t>
            </a:r>
            <a:r>
              <a:rPr lang="tr-TR" sz="1500" b="1" dirty="0" smtClean="0">
                <a:latin typeface="Arial" panose="020B0604020202020204" pitchFamily="34" charset="0"/>
                <a:cs typeface="Arial" panose="020B0604020202020204" pitchFamily="34" charset="0"/>
              </a:rPr>
              <a:t>Uluslararası </a:t>
            </a:r>
            <a:r>
              <a:rPr lang="tr-TR" sz="1500" b="1" dirty="0">
                <a:latin typeface="Arial" panose="020B0604020202020204" pitchFamily="34" charset="0"/>
                <a:cs typeface="Arial" panose="020B0604020202020204" pitchFamily="34" charset="0"/>
              </a:rPr>
              <a:t>işbirliği projesi yapılan karşı tarafın yürütücüsünün h-indeksi en az 3 olması beklenir.</a:t>
            </a:r>
            <a:endParaRPr lang="tr-TR" sz="1500" b="1" dirty="0" smtClean="0">
              <a:solidFill>
                <a:schemeClr val="tx1"/>
              </a:solidFill>
              <a:latin typeface="Arial" panose="020B0604020202020204" pitchFamily="34" charset="0"/>
              <a:cs typeface="Arial" panose="020B0604020202020204" pitchFamily="34" charset="0"/>
            </a:endParaRPr>
          </a:p>
          <a:p>
            <a:pPr algn="just">
              <a:lnSpc>
                <a:spcPct val="150000"/>
              </a:lnSpc>
            </a:pPr>
            <a:r>
              <a:rPr lang="tr-TR" sz="1389" b="1" dirty="0" smtClean="0">
                <a:solidFill>
                  <a:schemeClr val="accent5"/>
                </a:solidFill>
                <a:latin typeface="Arial" charset="0"/>
                <a:cs typeface="Arial" charset="0"/>
              </a:rPr>
              <a:t>Proje </a:t>
            </a:r>
            <a:r>
              <a:rPr lang="tr-TR" sz="1389" b="1" dirty="0">
                <a:solidFill>
                  <a:schemeClr val="accent5"/>
                </a:solidFill>
                <a:latin typeface="Arial" charset="0"/>
                <a:cs typeface="Arial" charset="0"/>
              </a:rPr>
              <a:t>Bütçesi (</a:t>
            </a:r>
            <a:r>
              <a:rPr lang="tr-TR" sz="1389" b="1" dirty="0" smtClean="0">
                <a:solidFill>
                  <a:schemeClr val="accent5"/>
                </a:solidFill>
                <a:latin typeface="Arial" charset="0"/>
                <a:cs typeface="Arial" charset="0"/>
              </a:rPr>
              <a:t>2024): </a:t>
            </a:r>
            <a:r>
              <a:rPr lang="tr-TR" sz="1389" dirty="0">
                <a:latin typeface="Arial" charset="0"/>
                <a:cs typeface="Arial" charset="0"/>
              </a:rPr>
              <a:t>200.000 TL</a:t>
            </a:r>
          </a:p>
          <a:p>
            <a:pPr algn="just">
              <a:lnSpc>
                <a:spcPct val="150000"/>
              </a:lnSpc>
            </a:pPr>
            <a:r>
              <a:rPr lang="tr-TR" sz="1389" dirty="0">
                <a:solidFill>
                  <a:schemeClr val="tx1"/>
                </a:solidFill>
                <a:latin typeface="Arial" charset="0"/>
                <a:cs typeface="Arial" charset="0"/>
              </a:rPr>
              <a:t>Bu kapsamda yürütülecek çalışmalar için ilgili araştırma kurumunda bulunulacak süre </a:t>
            </a:r>
            <a:r>
              <a:rPr lang="tr-TR" sz="1389" dirty="0">
                <a:solidFill>
                  <a:srgbClr val="FF0000"/>
                </a:solidFill>
                <a:latin typeface="Arial" charset="0"/>
                <a:cs typeface="Arial" charset="0"/>
              </a:rPr>
              <a:t>en az 6 hafta en fazla 6 ay ile sınırlıdır. </a:t>
            </a:r>
            <a:r>
              <a:rPr lang="tr-TR" sz="1389" dirty="0">
                <a:solidFill>
                  <a:schemeClr val="tx1"/>
                </a:solidFill>
                <a:latin typeface="Arial" charset="0"/>
                <a:cs typeface="Arial" charset="0"/>
              </a:rPr>
              <a:t>Ancak, kurumdan 6 aya kadar izin alınmış olsa dahi yurt dışındaki kurumda bulunulmasına yönelik sağlanacak mali destekler en fazla 3 ay (en fazla 89 gün) ile sınırlıdır. </a:t>
            </a:r>
          </a:p>
          <a:p>
            <a:pPr algn="just">
              <a:lnSpc>
                <a:spcPct val="150000"/>
              </a:lnSpc>
            </a:pPr>
            <a:r>
              <a:rPr lang="tr-TR" sz="1389" b="1" dirty="0">
                <a:solidFill>
                  <a:schemeClr val="accent5"/>
                </a:solidFill>
                <a:latin typeface="Arial" charset="0"/>
                <a:cs typeface="Arial" charset="0"/>
              </a:rPr>
              <a:t>Değerlendirme: </a:t>
            </a:r>
            <a:r>
              <a:rPr lang="tr-TR" sz="1389" dirty="0">
                <a:latin typeface="Arial" charset="0"/>
                <a:cs typeface="Arial" charset="0"/>
              </a:rPr>
              <a:t>3 hakem görüşü alınarak Komisyon tarafından karara bağlanır.</a:t>
            </a:r>
          </a:p>
          <a:p>
            <a:pPr algn="just">
              <a:lnSpc>
                <a:spcPct val="150000"/>
              </a:lnSpc>
            </a:pPr>
            <a:r>
              <a:rPr lang="tr-TR" sz="1389" b="1" dirty="0">
                <a:solidFill>
                  <a:schemeClr val="accent5"/>
                </a:solidFill>
                <a:latin typeface="Arial" charset="0"/>
                <a:cs typeface="Arial" charset="0"/>
              </a:rPr>
              <a:t>Kapanma şartı: </a:t>
            </a:r>
            <a:r>
              <a:rPr lang="tr-TR" sz="1389" dirty="0">
                <a:solidFill>
                  <a:schemeClr val="tx1"/>
                </a:solidFill>
                <a:latin typeface="Arial" charset="0"/>
                <a:cs typeface="Arial" charset="0"/>
              </a:rPr>
              <a:t>(</a:t>
            </a:r>
            <a:r>
              <a:rPr lang="tr-TR" sz="1389" dirty="0">
                <a:solidFill>
                  <a:srgbClr val="FF0000"/>
                </a:solidFill>
                <a:latin typeface="Arial" charset="0"/>
                <a:cs typeface="Arial" charset="0"/>
              </a:rPr>
              <a:t>SCI-E), (SSCI) veya (AHCI) </a:t>
            </a:r>
            <a:r>
              <a:rPr lang="tr-TR" sz="1389" dirty="0">
                <a:solidFill>
                  <a:schemeClr val="tx1"/>
                </a:solidFill>
                <a:latin typeface="Arial" charset="0"/>
                <a:cs typeface="Arial" charset="0"/>
              </a:rPr>
              <a:t>indeksleri kapsamında </a:t>
            </a:r>
            <a:r>
              <a:rPr lang="tr-TR" sz="1389" dirty="0">
                <a:solidFill>
                  <a:srgbClr val="FF0000"/>
                </a:solidFill>
                <a:latin typeface="Arial" charset="0"/>
                <a:cs typeface="Arial" charset="0"/>
              </a:rPr>
              <a:t>tam metin makale</a:t>
            </a:r>
            <a:r>
              <a:rPr lang="tr-TR" sz="1389" dirty="0">
                <a:solidFill>
                  <a:schemeClr val="tx1"/>
                </a:solidFill>
                <a:latin typeface="Arial" charset="0"/>
                <a:cs typeface="Arial" charset="0"/>
              </a:rPr>
              <a:t>,</a:t>
            </a:r>
          </a:p>
          <a:p>
            <a:pPr marL="231522" indent="0" algn="just">
              <a:lnSpc>
                <a:spcPct val="150000"/>
              </a:lnSpc>
              <a:buNone/>
            </a:pPr>
            <a:r>
              <a:rPr lang="tr-TR" sz="1389" dirty="0">
                <a:solidFill>
                  <a:schemeClr val="tx1"/>
                </a:solidFill>
                <a:latin typeface="Arial" charset="0"/>
                <a:cs typeface="Arial" charset="0"/>
              </a:rPr>
              <a:t>Sosyal ve Beşeri Bilimlerde ise </a:t>
            </a:r>
            <a:r>
              <a:rPr lang="tr-TR" sz="1389" dirty="0">
                <a:solidFill>
                  <a:srgbClr val="FF0000"/>
                </a:solidFill>
                <a:latin typeface="Arial" charset="0"/>
                <a:cs typeface="Arial" charset="0"/>
              </a:rPr>
              <a:t>(ESCI)</a:t>
            </a:r>
            <a:r>
              <a:rPr lang="tr-TR" sz="1389" dirty="0">
                <a:solidFill>
                  <a:schemeClr val="tx1"/>
                </a:solidFill>
                <a:latin typeface="Arial" charset="0"/>
                <a:cs typeface="Arial" charset="0"/>
              </a:rPr>
              <a:t> kapsamında taranan dergilerde veya </a:t>
            </a:r>
            <a:r>
              <a:rPr lang="tr-TR" sz="1389" dirty="0">
                <a:solidFill>
                  <a:srgbClr val="FF0000"/>
                </a:solidFill>
                <a:latin typeface="Arial" charset="0"/>
                <a:cs typeface="Arial" charset="0"/>
              </a:rPr>
              <a:t>BAP Komisyonu tarafından belirlenen alan indekslerinde tam metin bir makale </a:t>
            </a:r>
            <a:r>
              <a:rPr lang="tr-TR" sz="1389" dirty="0">
                <a:solidFill>
                  <a:schemeClr val="tx1"/>
                </a:solidFill>
                <a:latin typeface="Arial" charset="0"/>
                <a:cs typeface="Arial" charset="0"/>
              </a:rPr>
              <a:t>veya </a:t>
            </a:r>
            <a:r>
              <a:rPr lang="tr-TR" sz="1389" dirty="0">
                <a:solidFill>
                  <a:srgbClr val="FF0000"/>
                </a:solidFill>
                <a:latin typeface="Arial" charset="0"/>
                <a:cs typeface="Arial" charset="0"/>
              </a:rPr>
              <a:t>ulusal/uluslararası tanınmış yayınevlerinde bir kitap ya da kitap bölümü yayımlanması da yeterli kabul edilir.</a:t>
            </a:r>
          </a:p>
          <a:p>
            <a:pPr>
              <a:lnSpc>
                <a:spcPct val="150000"/>
              </a:lnSpc>
            </a:pPr>
            <a:endParaRPr lang="tr-TR" sz="1389" dirty="0">
              <a:latin typeface="Arial" charset="0"/>
              <a:cs typeface="Arial" charset="0"/>
            </a:endParaRPr>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UİP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383302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484784"/>
            <a:ext cx="10225135" cy="4928131"/>
          </a:xfrm>
        </p:spPr>
        <p:txBody>
          <a:bodyPr>
            <a:normAutofit/>
          </a:bodyPr>
          <a:lstStyle/>
          <a:p>
            <a:pPr algn="just">
              <a:lnSpc>
                <a:spcPct val="150000"/>
              </a:lnSpc>
            </a:pPr>
            <a:r>
              <a:rPr lang="tr-TR" sz="1389" b="1" dirty="0">
                <a:solidFill>
                  <a:schemeClr val="accent5"/>
                </a:solidFill>
                <a:latin typeface="Arial" charset="0"/>
                <a:cs typeface="Arial" charset="0"/>
              </a:rPr>
              <a:t>ÜNİVERSİTE–SANAYİ İŞBİRLİĞİ ARAŞTIRMA PROJELERİ (ÜSİP): </a:t>
            </a:r>
            <a:r>
              <a:rPr lang="tr-TR" sz="1389" dirty="0">
                <a:solidFill>
                  <a:schemeClr val="tx1"/>
                </a:solidFill>
                <a:latin typeface="Arial" charset="0"/>
                <a:cs typeface="Arial" charset="0"/>
              </a:rPr>
              <a:t>Yozgat Bozok Üniversitesi mensubu araştırmacıların yurtiçi sanayi kuruluşları/KOBİ katılımı ile hazırlayacakları ürün geliştirmeye yönelik araştırma projeleridir</a:t>
            </a:r>
          </a:p>
          <a:p>
            <a:pPr algn="just">
              <a:lnSpc>
                <a:spcPct val="150000"/>
              </a:lnSpc>
            </a:pPr>
            <a:r>
              <a:rPr lang="tr-TR" sz="1389" b="1" dirty="0">
                <a:solidFill>
                  <a:schemeClr val="accent5"/>
                </a:solidFill>
                <a:latin typeface="Arial" charset="0"/>
                <a:cs typeface="Arial" charset="0"/>
              </a:rPr>
              <a:t>Proje Bütçesi (</a:t>
            </a:r>
            <a:r>
              <a:rPr lang="tr-TR" sz="1389" b="1" dirty="0" smtClean="0">
                <a:solidFill>
                  <a:schemeClr val="accent5"/>
                </a:solidFill>
                <a:latin typeface="Arial" charset="0"/>
                <a:cs typeface="Arial" charset="0"/>
              </a:rPr>
              <a:t>2024): </a:t>
            </a:r>
            <a:r>
              <a:rPr lang="tr-TR" sz="1389" dirty="0">
                <a:latin typeface="Arial" charset="0"/>
                <a:cs typeface="Arial" charset="0"/>
              </a:rPr>
              <a:t>100.000 TL</a:t>
            </a:r>
          </a:p>
          <a:p>
            <a:pPr algn="just">
              <a:lnSpc>
                <a:spcPct val="150000"/>
              </a:lnSpc>
            </a:pPr>
            <a:r>
              <a:rPr lang="tr-TR" sz="1389" b="1" dirty="0">
                <a:solidFill>
                  <a:schemeClr val="accent5"/>
                </a:solidFill>
                <a:latin typeface="Arial" charset="0"/>
                <a:cs typeface="Arial" charset="0"/>
              </a:rPr>
              <a:t>Değerlendirme: </a:t>
            </a:r>
            <a:r>
              <a:rPr lang="tr-TR" sz="1389" dirty="0">
                <a:latin typeface="Arial" charset="0"/>
                <a:cs typeface="Arial" charset="0"/>
              </a:rPr>
              <a:t>3 hakem görüşü alınarak Komisyon tarafından karara bağlanır.</a:t>
            </a:r>
          </a:p>
          <a:p>
            <a:pPr lvl="0" algn="just">
              <a:lnSpc>
                <a:spcPct val="150000"/>
              </a:lnSpc>
            </a:pPr>
            <a:r>
              <a:rPr lang="tr-TR" sz="1389" b="1" dirty="0">
                <a:solidFill>
                  <a:schemeClr val="accent5"/>
                </a:solidFill>
                <a:latin typeface="Arial" charset="0"/>
                <a:cs typeface="Arial" charset="0"/>
              </a:rPr>
              <a:t>Kapanma şartı: </a:t>
            </a:r>
            <a:r>
              <a:rPr lang="tr-TR" sz="1600" dirty="0">
                <a:latin typeface="Arial "/>
              </a:rPr>
              <a:t>USİP türündeki projeler için Proje sonuç raporu sunulduktan sonra </a:t>
            </a:r>
            <a:r>
              <a:rPr lang="tr-TR" sz="1600" dirty="0">
                <a:solidFill>
                  <a:srgbClr val="FF0000"/>
                </a:solidFill>
                <a:latin typeface="Arial "/>
              </a:rPr>
              <a:t>altı ay içeresinde</a:t>
            </a:r>
            <a:r>
              <a:rPr lang="tr-TR" sz="1600" dirty="0">
                <a:latin typeface="Arial "/>
              </a:rPr>
              <a:t>, projenin paydaş kurum/kuruluşunun yer alacağı ve üniversitemiz akademisyeninin yürütücü olarak görev yapacağı TÜBİTAK TEYDEB ve KOSGEB KOBİ PROJE DESTEK PROGRAMI gibi dış kaynaklı (BAP harici) Sanayi-Üniversite iş </a:t>
            </a:r>
            <a:r>
              <a:rPr lang="tr-TR" sz="1600" dirty="0" err="1">
                <a:latin typeface="Arial "/>
              </a:rPr>
              <a:t>birlikli</a:t>
            </a:r>
            <a:r>
              <a:rPr lang="tr-TR" sz="1600" dirty="0">
                <a:latin typeface="Arial "/>
              </a:rPr>
              <a:t> proje veya ulusal/uluslararası </a:t>
            </a:r>
            <a:r>
              <a:rPr lang="tr-TR" sz="1600" dirty="0">
                <a:solidFill>
                  <a:srgbClr val="FF0000"/>
                </a:solidFill>
                <a:latin typeface="Arial "/>
              </a:rPr>
              <a:t>patent başvurusu </a:t>
            </a:r>
            <a:r>
              <a:rPr lang="tr-TR" sz="1600" dirty="0">
                <a:latin typeface="Arial "/>
              </a:rPr>
              <a:t>yapmak zorunludur. </a:t>
            </a:r>
          </a:p>
          <a:p>
            <a:pPr algn="just">
              <a:lnSpc>
                <a:spcPct val="150000"/>
              </a:lnSpc>
            </a:pPr>
            <a:endParaRPr lang="tr-TR" sz="1389" dirty="0">
              <a:solidFill>
                <a:schemeClr val="tx1"/>
              </a:solidFill>
              <a:latin typeface="Arial" charset="0"/>
              <a:cs typeface="Arial" charset="0"/>
            </a:endParaRPr>
          </a:p>
          <a:p>
            <a:pPr algn="just">
              <a:lnSpc>
                <a:spcPct val="150000"/>
              </a:lnSpc>
            </a:pPr>
            <a:r>
              <a:rPr lang="tr-TR" sz="1389" dirty="0">
                <a:solidFill>
                  <a:schemeClr val="tx1"/>
                </a:solidFill>
                <a:latin typeface="Arial" charset="0"/>
                <a:cs typeface="Arial" charset="0"/>
              </a:rPr>
              <a:t>Sonuçlarından patent alınmış projeler için yayın gerçekleştirilmesi şartı aranmaz.</a:t>
            </a:r>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ÜSİP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20107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484784"/>
            <a:ext cx="10225135" cy="4608512"/>
          </a:xfrm>
        </p:spPr>
        <p:txBody>
          <a:bodyPr>
            <a:normAutofit fontScale="85000" lnSpcReduction="10000"/>
          </a:bodyPr>
          <a:lstStyle/>
          <a:p>
            <a:pPr>
              <a:lnSpc>
                <a:spcPct val="150000"/>
              </a:lnSpc>
            </a:pPr>
            <a:r>
              <a:rPr lang="tr-TR" sz="1800" b="1" dirty="0">
                <a:solidFill>
                  <a:schemeClr val="accent5"/>
                </a:solidFill>
                <a:latin typeface="Arial" charset="0"/>
                <a:cs typeface="Arial" charset="0"/>
              </a:rPr>
              <a:t>Hızlı Destek Projesi (HZP): </a:t>
            </a:r>
            <a:r>
              <a:rPr lang="tr-TR" sz="1800" dirty="0">
                <a:solidFill>
                  <a:schemeClr val="tx1"/>
                </a:solidFill>
                <a:latin typeface="Arial" charset="0"/>
                <a:cs typeface="Arial" charset="0"/>
              </a:rPr>
              <a:t>Genel araştırma projesine dönüşme potansiyeli bulunan kısa süreli ve küçük bütçeli araştırmaların desteklenmesine yönelik projelerdir. </a:t>
            </a:r>
          </a:p>
          <a:p>
            <a:pPr>
              <a:lnSpc>
                <a:spcPct val="150000"/>
              </a:lnSpc>
            </a:pPr>
            <a:r>
              <a:rPr lang="tr-TR" sz="1800" b="1" dirty="0">
                <a:solidFill>
                  <a:schemeClr val="accent5"/>
                </a:solidFill>
                <a:latin typeface="Arial" charset="0"/>
                <a:cs typeface="Arial" charset="0"/>
              </a:rPr>
              <a:t>Proje süresi: </a:t>
            </a:r>
            <a:r>
              <a:rPr lang="tr-TR" sz="1800" dirty="0">
                <a:solidFill>
                  <a:schemeClr val="tx1"/>
                </a:solidFill>
                <a:latin typeface="Arial" charset="0"/>
                <a:cs typeface="Arial" charset="0"/>
              </a:rPr>
              <a:t>en fazla 12 ay. Bu türdeki projeler için ek süre verilmez.</a:t>
            </a:r>
          </a:p>
          <a:p>
            <a:pPr>
              <a:lnSpc>
                <a:spcPct val="150000"/>
              </a:lnSpc>
            </a:pPr>
            <a:r>
              <a:rPr lang="tr-TR" sz="1800" b="1" dirty="0">
                <a:solidFill>
                  <a:schemeClr val="accent5"/>
                </a:solidFill>
                <a:latin typeface="Arial" charset="0"/>
                <a:cs typeface="Arial" charset="0"/>
              </a:rPr>
              <a:t>Proje Bütçesi (</a:t>
            </a:r>
            <a:r>
              <a:rPr lang="tr-TR" sz="1800" b="1" dirty="0" smtClean="0">
                <a:solidFill>
                  <a:schemeClr val="accent5"/>
                </a:solidFill>
                <a:latin typeface="Arial" charset="0"/>
                <a:cs typeface="Arial" charset="0"/>
              </a:rPr>
              <a:t>2024): </a:t>
            </a:r>
            <a:r>
              <a:rPr lang="tr-TR" sz="1800" dirty="0">
                <a:latin typeface="Arial" charset="0"/>
                <a:cs typeface="Arial" charset="0"/>
              </a:rPr>
              <a:t>30.000 TL</a:t>
            </a:r>
          </a:p>
          <a:p>
            <a:pPr>
              <a:lnSpc>
                <a:spcPct val="150000"/>
              </a:lnSpc>
            </a:pPr>
            <a:r>
              <a:rPr lang="tr-TR" sz="1800" b="1" dirty="0">
                <a:solidFill>
                  <a:schemeClr val="accent5"/>
                </a:solidFill>
                <a:latin typeface="Arial" charset="0"/>
                <a:cs typeface="Arial" charset="0"/>
              </a:rPr>
              <a:t>Değerlendirme: </a:t>
            </a:r>
            <a:r>
              <a:rPr lang="tr-TR" sz="1800" dirty="0">
                <a:latin typeface="Arial" charset="0"/>
                <a:cs typeface="Arial" charset="0"/>
              </a:rPr>
              <a:t>2 hakem görüşü alınarak Komisyon tarafından karara bağlanır.</a:t>
            </a:r>
          </a:p>
          <a:p>
            <a:pPr lvl="0" algn="just">
              <a:lnSpc>
                <a:spcPct val="150000"/>
              </a:lnSpc>
            </a:pPr>
            <a:r>
              <a:rPr lang="tr-TR" sz="1800" b="1" dirty="0">
                <a:solidFill>
                  <a:schemeClr val="accent5"/>
                </a:solidFill>
                <a:latin typeface="Arial" charset="0"/>
                <a:cs typeface="Arial" charset="0"/>
              </a:rPr>
              <a:t>Kapanma şartı: </a:t>
            </a:r>
            <a:r>
              <a:rPr lang="tr-TR" sz="1800" dirty="0">
                <a:latin typeface="Arial "/>
              </a:rPr>
              <a:t>HZP projelerinin sonuçlarının en geç projenin tamamlanmasından sonraki </a:t>
            </a:r>
            <a:r>
              <a:rPr lang="tr-TR" sz="1800" dirty="0">
                <a:solidFill>
                  <a:srgbClr val="FF0000"/>
                </a:solidFill>
                <a:latin typeface="Arial "/>
              </a:rPr>
              <a:t>bir yıl içinde </a:t>
            </a:r>
            <a:r>
              <a:rPr lang="tr-TR" sz="1800" dirty="0" smtClean="0">
                <a:solidFill>
                  <a:srgbClr val="FF0000"/>
                </a:solidFill>
                <a:latin typeface="Arial "/>
              </a:rPr>
              <a:t>Üniversitemiz </a:t>
            </a:r>
            <a:r>
              <a:rPr lang="tr-TR" sz="1800" dirty="0">
                <a:solidFill>
                  <a:srgbClr val="FF0000"/>
                </a:solidFill>
                <a:latin typeface="Arial "/>
              </a:rPr>
              <a:t>dergilerinde yayınlanması önceliklidir. </a:t>
            </a:r>
            <a:r>
              <a:rPr lang="tr-TR" sz="1800" dirty="0">
                <a:latin typeface="Arial "/>
              </a:rPr>
              <a:t>Üniversitemiz dergilerinde yayınlanamayan proje sonuçları </a:t>
            </a:r>
            <a:r>
              <a:rPr lang="tr-TR" sz="1800" dirty="0">
                <a:solidFill>
                  <a:srgbClr val="FF0000"/>
                </a:solidFill>
                <a:latin typeface="Arial "/>
              </a:rPr>
              <a:t>ulusal veya uluslararası hakemli dergilerde tam metin makale </a:t>
            </a:r>
            <a:r>
              <a:rPr lang="tr-TR" sz="1800" dirty="0">
                <a:latin typeface="Arial "/>
              </a:rPr>
              <a:t>olarak veya </a:t>
            </a:r>
            <a:r>
              <a:rPr lang="tr-TR" sz="1800" dirty="0">
                <a:solidFill>
                  <a:srgbClr val="FF0000"/>
                </a:solidFill>
                <a:latin typeface="Arial "/>
              </a:rPr>
              <a:t>ulusal/uluslararası hakemli konferans/sempozyumlarda bildiri olarak yayınlanması</a:t>
            </a:r>
            <a:r>
              <a:rPr lang="tr-TR" sz="1800" dirty="0">
                <a:latin typeface="Arial "/>
              </a:rPr>
              <a:t> zorunludur. </a:t>
            </a:r>
            <a:r>
              <a:rPr lang="tr-TR" sz="1800" dirty="0" err="1">
                <a:latin typeface="Arial "/>
              </a:rPr>
              <a:t>Science</a:t>
            </a:r>
            <a:r>
              <a:rPr lang="tr-TR" sz="1800" dirty="0">
                <a:latin typeface="Arial "/>
              </a:rPr>
              <a:t> </a:t>
            </a:r>
            <a:r>
              <a:rPr lang="tr-TR" sz="1800" dirty="0" err="1">
                <a:latin typeface="Arial "/>
              </a:rPr>
              <a:t>Citation</a:t>
            </a:r>
            <a:r>
              <a:rPr lang="tr-TR" sz="1800" dirty="0">
                <a:latin typeface="Arial "/>
              </a:rPr>
              <a:t> Index-</a:t>
            </a:r>
            <a:r>
              <a:rPr lang="tr-TR" sz="1800" dirty="0" err="1">
                <a:latin typeface="Arial "/>
              </a:rPr>
              <a:t>Expanded</a:t>
            </a:r>
            <a:r>
              <a:rPr lang="tr-TR" sz="1800" dirty="0">
                <a:latin typeface="Arial "/>
              </a:rPr>
              <a:t> </a:t>
            </a:r>
            <a:r>
              <a:rPr lang="tr-TR" sz="1800" dirty="0">
                <a:solidFill>
                  <a:srgbClr val="FF0000"/>
                </a:solidFill>
                <a:latin typeface="Arial "/>
              </a:rPr>
              <a:t>(SCI-E), </a:t>
            </a:r>
            <a:r>
              <a:rPr lang="tr-TR" sz="1800" dirty="0" err="1">
                <a:latin typeface="Arial "/>
              </a:rPr>
              <a:t>Social</a:t>
            </a:r>
            <a:r>
              <a:rPr lang="tr-TR" sz="1800" dirty="0">
                <a:latin typeface="Arial "/>
              </a:rPr>
              <a:t> </a:t>
            </a:r>
            <a:r>
              <a:rPr lang="tr-TR" sz="1800" dirty="0" err="1">
                <a:latin typeface="Arial "/>
              </a:rPr>
              <a:t>Science</a:t>
            </a:r>
            <a:r>
              <a:rPr lang="tr-TR" sz="1800" dirty="0">
                <a:latin typeface="Arial "/>
              </a:rPr>
              <a:t> </a:t>
            </a:r>
            <a:r>
              <a:rPr lang="tr-TR" sz="1800" dirty="0" err="1">
                <a:latin typeface="Arial "/>
              </a:rPr>
              <a:t>Citation</a:t>
            </a:r>
            <a:r>
              <a:rPr lang="tr-TR" sz="1800" dirty="0">
                <a:latin typeface="Arial "/>
              </a:rPr>
              <a:t> Index </a:t>
            </a:r>
            <a:r>
              <a:rPr lang="tr-TR" sz="1800" dirty="0">
                <a:solidFill>
                  <a:srgbClr val="FF0000"/>
                </a:solidFill>
                <a:latin typeface="Arial "/>
              </a:rPr>
              <a:t>(SSCI) </a:t>
            </a:r>
            <a:r>
              <a:rPr lang="tr-TR" sz="1800" dirty="0">
                <a:latin typeface="Arial "/>
              </a:rPr>
              <a:t>veya </a:t>
            </a:r>
            <a:r>
              <a:rPr lang="tr-TR" sz="1800" dirty="0" err="1">
                <a:latin typeface="Arial "/>
              </a:rPr>
              <a:t>Arts</a:t>
            </a:r>
            <a:r>
              <a:rPr lang="tr-TR" sz="1800" dirty="0">
                <a:latin typeface="Arial "/>
              </a:rPr>
              <a:t> </a:t>
            </a:r>
            <a:r>
              <a:rPr lang="tr-TR" sz="1800" dirty="0" err="1">
                <a:latin typeface="Arial "/>
              </a:rPr>
              <a:t>and</a:t>
            </a:r>
            <a:r>
              <a:rPr lang="tr-TR" sz="1800" dirty="0">
                <a:latin typeface="Arial "/>
              </a:rPr>
              <a:t> </a:t>
            </a:r>
            <a:r>
              <a:rPr lang="tr-TR" sz="1800" dirty="0" err="1">
                <a:latin typeface="Arial "/>
              </a:rPr>
              <a:t>Humanities</a:t>
            </a:r>
            <a:r>
              <a:rPr lang="tr-TR" sz="1800" dirty="0">
                <a:latin typeface="Arial "/>
              </a:rPr>
              <a:t> </a:t>
            </a:r>
            <a:r>
              <a:rPr lang="tr-TR" sz="1800" dirty="0" err="1">
                <a:latin typeface="Arial "/>
              </a:rPr>
              <a:t>Citation</a:t>
            </a:r>
            <a:r>
              <a:rPr lang="tr-TR" sz="1800" dirty="0">
                <a:latin typeface="Arial "/>
              </a:rPr>
              <a:t> Index </a:t>
            </a:r>
            <a:r>
              <a:rPr lang="tr-TR" sz="1800" dirty="0">
                <a:solidFill>
                  <a:srgbClr val="FF0000"/>
                </a:solidFill>
                <a:latin typeface="Arial "/>
              </a:rPr>
              <a:t>(AHCI) </a:t>
            </a:r>
            <a:r>
              <a:rPr lang="tr-TR" sz="1800" dirty="0">
                <a:latin typeface="Arial "/>
              </a:rPr>
              <a:t>indeksleri kapsamında yer alan dergilerde tam metin makale olarak yayınlanması durumunda diğer şartlar aranmayacaktır</a:t>
            </a:r>
            <a:r>
              <a:rPr lang="tr-TR" sz="1800" b="1" dirty="0">
                <a:latin typeface="Arial "/>
              </a:rPr>
              <a:t>.</a:t>
            </a:r>
            <a:endParaRPr lang="tr-TR" sz="1800" dirty="0">
              <a:latin typeface="Arial "/>
            </a:endParaRPr>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547515"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HZP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16342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124744"/>
            <a:ext cx="10153128" cy="5054699"/>
          </a:xfrm>
        </p:spPr>
        <p:txBody>
          <a:bodyPr>
            <a:normAutofit/>
          </a:bodyPr>
          <a:lstStyle/>
          <a:p>
            <a:pPr algn="just">
              <a:lnSpc>
                <a:spcPct val="150000"/>
              </a:lnSpc>
            </a:pPr>
            <a:r>
              <a:rPr lang="tr-TR" sz="1389" b="1" dirty="0" smtClean="0">
                <a:solidFill>
                  <a:srgbClr val="FF0000"/>
                </a:solidFill>
                <a:latin typeface="Arial" charset="0"/>
                <a:cs typeface="Arial" charset="0"/>
              </a:rPr>
              <a:t>LİSANSÜSTÜ </a:t>
            </a:r>
            <a:r>
              <a:rPr lang="tr-TR" sz="1389" b="1" dirty="0">
                <a:solidFill>
                  <a:srgbClr val="FF0000"/>
                </a:solidFill>
                <a:latin typeface="Arial" charset="0"/>
                <a:cs typeface="Arial" charset="0"/>
              </a:rPr>
              <a:t>TEZ </a:t>
            </a:r>
            <a:r>
              <a:rPr lang="tr-TR" sz="1389" b="1" dirty="0" smtClean="0">
                <a:solidFill>
                  <a:srgbClr val="FF0000"/>
                </a:solidFill>
                <a:latin typeface="Arial" charset="0"/>
                <a:cs typeface="Arial" charset="0"/>
              </a:rPr>
              <a:t>PROJELERİ </a:t>
            </a:r>
            <a:r>
              <a:rPr lang="tr-TR" sz="1389" b="1" dirty="0">
                <a:solidFill>
                  <a:srgbClr val="FF0000"/>
                </a:solidFill>
                <a:latin typeface="Arial" charset="0"/>
                <a:cs typeface="Arial" charset="0"/>
              </a:rPr>
              <a:t>(TEZ</a:t>
            </a:r>
            <a:r>
              <a:rPr lang="tr-TR" sz="1389" b="1" dirty="0" smtClean="0">
                <a:solidFill>
                  <a:srgbClr val="FF0000"/>
                </a:solidFill>
                <a:latin typeface="Arial" charset="0"/>
                <a:cs typeface="Arial" charset="0"/>
              </a:rPr>
              <a:t>)</a:t>
            </a:r>
          </a:p>
          <a:p>
            <a:pPr algn="just">
              <a:lnSpc>
                <a:spcPct val="150000"/>
              </a:lnSpc>
            </a:pPr>
            <a:r>
              <a:rPr lang="tr-TR" sz="1600" b="1" dirty="0" smtClean="0">
                <a:solidFill>
                  <a:schemeClr val="tx1"/>
                </a:solidFill>
                <a:latin typeface="Arial" charset="0"/>
                <a:cs typeface="Arial" charset="0"/>
              </a:rPr>
              <a:t>Tanımı </a:t>
            </a:r>
            <a:r>
              <a:rPr lang="tr-TR" sz="1600" b="1" dirty="0">
                <a:solidFill>
                  <a:schemeClr val="tx1"/>
                </a:solidFill>
                <a:latin typeface="Arial" charset="0"/>
                <a:cs typeface="Arial" charset="0"/>
              </a:rPr>
              <a:t>ve Kapsamı: Lisansüstü tezlerini kapsayan ve tez </a:t>
            </a:r>
            <a:r>
              <a:rPr lang="tr-TR" sz="1600" b="1" dirty="0" smtClean="0">
                <a:solidFill>
                  <a:schemeClr val="tx1"/>
                </a:solidFill>
                <a:latin typeface="Arial" charset="0"/>
                <a:cs typeface="Arial" charset="0"/>
              </a:rPr>
              <a:t>danışmanı </a:t>
            </a:r>
            <a:r>
              <a:rPr lang="tr-TR" sz="1600" b="1" dirty="0">
                <a:solidFill>
                  <a:schemeClr val="tx1"/>
                </a:solidFill>
                <a:latin typeface="Arial" charset="0"/>
                <a:cs typeface="Arial" charset="0"/>
              </a:rPr>
              <a:t>olan öğretim üyesinin öğrencileri ile yürüttüğü </a:t>
            </a:r>
            <a:r>
              <a:rPr lang="tr-TR" sz="1600" b="1" dirty="0" smtClean="0">
                <a:solidFill>
                  <a:schemeClr val="tx1"/>
                </a:solidFill>
                <a:latin typeface="Arial" charset="0"/>
                <a:cs typeface="Arial" charset="0"/>
              </a:rPr>
              <a:t>araştırma </a:t>
            </a:r>
            <a:r>
              <a:rPr lang="tr-TR" sz="1600" b="1" dirty="0">
                <a:solidFill>
                  <a:schemeClr val="tx1"/>
                </a:solidFill>
                <a:latin typeface="Arial" charset="0"/>
                <a:cs typeface="Arial" charset="0"/>
              </a:rPr>
              <a:t>projeleridir. Sonucunda tez hazırlanmayan lisansüstü eğitim </a:t>
            </a:r>
            <a:r>
              <a:rPr lang="tr-TR" sz="1600" b="1" dirty="0" smtClean="0">
                <a:solidFill>
                  <a:schemeClr val="tx1"/>
                </a:solidFill>
                <a:latin typeface="Arial" charset="0"/>
                <a:cs typeface="Arial" charset="0"/>
              </a:rPr>
              <a:t>çalınmaları </a:t>
            </a:r>
            <a:r>
              <a:rPr lang="tr-TR" sz="1600" b="1" dirty="0">
                <a:solidFill>
                  <a:schemeClr val="tx1"/>
                </a:solidFill>
                <a:latin typeface="Arial" charset="0"/>
                <a:cs typeface="Arial" charset="0"/>
              </a:rPr>
              <a:t>için Lisansüstü Tez Projesi desteği sağlanmaz. </a:t>
            </a:r>
            <a:endParaRPr lang="tr-TR" sz="1600" b="1" dirty="0" smtClean="0">
              <a:solidFill>
                <a:schemeClr val="tx1"/>
              </a:solidFill>
              <a:latin typeface="Arial" charset="0"/>
              <a:cs typeface="Arial" charset="0"/>
            </a:endParaRPr>
          </a:p>
          <a:p>
            <a:pPr algn="just">
              <a:lnSpc>
                <a:spcPct val="150000"/>
              </a:lnSpc>
            </a:pPr>
            <a:endParaRPr lang="tr-TR" sz="1600" b="1" dirty="0" smtClean="0">
              <a:solidFill>
                <a:schemeClr val="tx1"/>
              </a:solidFill>
              <a:latin typeface="Arial" charset="0"/>
              <a:cs typeface="Arial" charset="0"/>
            </a:endParaRPr>
          </a:p>
          <a:p>
            <a:pPr algn="just"/>
            <a:r>
              <a:rPr lang="tr-TR" sz="1600" b="1" dirty="0" smtClean="0">
                <a:solidFill>
                  <a:schemeClr val="tx1"/>
                </a:solidFill>
                <a:latin typeface="Arial "/>
                <a:cs typeface="Arial" charset="0"/>
              </a:rPr>
              <a:t>Başvuru: </a:t>
            </a:r>
            <a:r>
              <a:rPr lang="tr-TR" sz="1600" dirty="0">
                <a:latin typeface="Arial "/>
              </a:rPr>
              <a:t>Proje Başvurusu tez konusunun lisansüstü çalışmanın yürütüldüğü enstitünün/fakültenin yetkili kurullarınca onaylanmasından sonra gerçekleştirilir. Bu kapsamda yalnızca, normal eğitim-öğretim süresi içerisinde bulunan lisansüstü tez çalışmaları için destek sağlanır. Başvuru aşamasında lisansüstü tez çalışmasının yürütüldüğü enstitü/fakülte tarafından da onaylanan Araştırmacı Beyan Formunun ve tez konusunun onaylandığına dair Enstitü Kurulu Kararının sunulması zorunludur. </a:t>
            </a:r>
            <a:r>
              <a:rPr lang="tr-TR" sz="1600" b="1" dirty="0">
                <a:latin typeface="Arial "/>
              </a:rPr>
              <a:t>Öğrencinin yasal eğitim süresinin (öğrenciliğin bitiş tarihi)</a:t>
            </a:r>
            <a:r>
              <a:rPr lang="tr-TR" sz="1600" dirty="0">
                <a:latin typeface="Arial "/>
              </a:rPr>
              <a:t> bitmesine yüksek lisans tez projelerinde 6 ay, doktora ve uzmanlık tez projelerinde 12 aydan daha az süre kalması durumunda proje başvuruları dikkate alınmaz. Ancak TÜBİTAK gibi dış kaynaklı proje başvurusu gerçekleştirilen proje başvuruları ile afet ve salgın gibi özel durumlarda söz konusu başvuruların kabulü BAP komisyonu görüşü ile karara bağlanır. </a:t>
            </a:r>
          </a:p>
          <a:p>
            <a:pPr>
              <a:lnSpc>
                <a:spcPct val="150000"/>
              </a:lnSpc>
            </a:pPr>
            <a:endParaRPr lang="tr-TR" sz="1389" dirty="0">
              <a:solidFill>
                <a:schemeClr val="tx1"/>
              </a:solidFill>
              <a:latin typeface="Arial "/>
              <a:cs typeface="Arial" charset="0"/>
            </a:endParaRPr>
          </a:p>
        </p:txBody>
      </p:sp>
      <p:sp>
        <p:nvSpPr>
          <p:cNvPr id="4" name="Rectangle 2"/>
          <p:cNvSpPr txBox="1">
            <a:spLocks noChangeArrowheads="1"/>
          </p:cNvSpPr>
          <p:nvPr/>
        </p:nvSpPr>
        <p:spPr bwMode="auto">
          <a:xfrm>
            <a:off x="1547515"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TEZ</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73551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827435" y="1340768"/>
            <a:ext cx="7432139" cy="4453025"/>
          </a:xfrm>
        </p:spPr>
        <p:txBody>
          <a:bodyPr>
            <a:normAutofit/>
          </a:bodyPr>
          <a:lstStyle/>
          <a:p>
            <a:pPr lvl="0"/>
            <a:endParaRPr lang="tr-TR" sz="1563" b="1" dirty="0">
              <a:latin typeface="Arial" charset="0"/>
              <a:cs typeface="Arial" charset="0"/>
            </a:endParaRPr>
          </a:p>
          <a:p>
            <a:pPr lvl="0">
              <a:lnSpc>
                <a:spcPct val="150000"/>
              </a:lnSpc>
              <a:buFont typeface="Wingdings" panose="05000000000000000000" pitchFamily="2" charset="2"/>
              <a:buChar char="v"/>
            </a:pPr>
            <a:r>
              <a:rPr lang="tr-TR" sz="1563" dirty="0">
                <a:latin typeface="Arial" charset="0"/>
                <a:cs typeface="Arial" charset="0"/>
              </a:rPr>
              <a:t>BAP Koordinasyon Birimi</a:t>
            </a:r>
          </a:p>
          <a:p>
            <a:pPr lvl="0">
              <a:lnSpc>
                <a:spcPct val="150000"/>
              </a:lnSpc>
              <a:buFont typeface="Wingdings" panose="05000000000000000000" pitchFamily="2" charset="2"/>
              <a:buChar char="v"/>
            </a:pPr>
            <a:r>
              <a:rPr lang="tr-TR" sz="1563" dirty="0">
                <a:latin typeface="Arial" charset="0"/>
                <a:cs typeface="Arial" charset="0"/>
              </a:rPr>
              <a:t>Proje </a:t>
            </a:r>
            <a:r>
              <a:rPr lang="tr-TR" sz="1563" dirty="0" smtClean="0">
                <a:latin typeface="Arial" charset="0"/>
                <a:cs typeface="Arial" charset="0"/>
              </a:rPr>
              <a:t>Türleri</a:t>
            </a:r>
          </a:p>
          <a:p>
            <a:pPr lvl="0">
              <a:lnSpc>
                <a:spcPct val="150000"/>
              </a:lnSpc>
              <a:buFont typeface="Wingdings" panose="05000000000000000000" pitchFamily="2" charset="2"/>
              <a:buChar char="v"/>
            </a:pPr>
            <a:r>
              <a:rPr lang="tr-TR" sz="1563" dirty="0" smtClean="0">
                <a:latin typeface="Arial" charset="0"/>
                <a:cs typeface="Arial" charset="0"/>
              </a:rPr>
              <a:t>Proje Süreçleri</a:t>
            </a:r>
            <a:endParaRPr lang="tr-TR" sz="1563" dirty="0">
              <a:latin typeface="Arial" charset="0"/>
              <a:cs typeface="Arial" charset="0"/>
            </a:endParaRPr>
          </a:p>
          <a:p>
            <a:pPr lvl="0">
              <a:lnSpc>
                <a:spcPct val="150000"/>
              </a:lnSpc>
              <a:buFont typeface="Wingdings" panose="05000000000000000000" pitchFamily="2" charset="2"/>
              <a:buChar char="v"/>
            </a:pPr>
            <a:r>
              <a:rPr lang="tr-TR" sz="1563" dirty="0" smtClean="0">
                <a:latin typeface="Arial" charset="0"/>
                <a:cs typeface="Arial" charset="0"/>
              </a:rPr>
              <a:t>Proje </a:t>
            </a:r>
            <a:r>
              <a:rPr lang="tr-TR" sz="1563" dirty="0">
                <a:latin typeface="Arial" charset="0"/>
                <a:cs typeface="Arial" charset="0"/>
              </a:rPr>
              <a:t>Başvurusu ve Değerlendirme Süreçleri </a:t>
            </a:r>
          </a:p>
        </p:txBody>
      </p:sp>
      <p:sp>
        <p:nvSpPr>
          <p:cNvPr id="4" name="Rectangle 2"/>
          <p:cNvSpPr txBox="1">
            <a:spLocks noChangeArrowheads="1"/>
          </p:cNvSpPr>
          <p:nvPr/>
        </p:nvSpPr>
        <p:spPr bwMode="auto">
          <a:xfrm>
            <a:off x="1547515"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Sunu İçeriği</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58804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124744"/>
            <a:ext cx="10153128" cy="5054699"/>
          </a:xfrm>
        </p:spPr>
        <p:txBody>
          <a:bodyPr>
            <a:normAutofit/>
          </a:bodyPr>
          <a:lstStyle/>
          <a:p>
            <a:pPr algn="just">
              <a:lnSpc>
                <a:spcPct val="150000"/>
              </a:lnSpc>
            </a:pPr>
            <a:endParaRPr lang="tr-TR" sz="1800" b="1" dirty="0" smtClean="0">
              <a:solidFill>
                <a:schemeClr val="tx1"/>
              </a:solidFill>
              <a:latin typeface="Arial" charset="0"/>
              <a:cs typeface="Arial" charset="0"/>
            </a:endParaRPr>
          </a:p>
          <a:p>
            <a:pPr algn="just">
              <a:lnSpc>
                <a:spcPct val="150000"/>
              </a:lnSpc>
            </a:pPr>
            <a:r>
              <a:rPr lang="tr-TR" sz="1800" b="1" dirty="0" smtClean="0">
                <a:solidFill>
                  <a:schemeClr val="tx1"/>
                </a:solidFill>
                <a:latin typeface="Arial" charset="0"/>
                <a:cs typeface="Arial" charset="0"/>
              </a:rPr>
              <a:t>Proje Ekibi: </a:t>
            </a:r>
            <a:r>
              <a:rPr lang="tr-TR" sz="1800" dirty="0" smtClean="0">
                <a:solidFill>
                  <a:schemeClr val="tx1"/>
                </a:solidFill>
                <a:latin typeface="Arial" charset="0"/>
                <a:cs typeface="Arial" charset="0"/>
              </a:rPr>
              <a:t>Lisansüstü </a:t>
            </a:r>
            <a:r>
              <a:rPr lang="tr-TR" sz="1800" dirty="0">
                <a:solidFill>
                  <a:schemeClr val="tx1"/>
                </a:solidFill>
                <a:latin typeface="Arial" charset="0"/>
                <a:cs typeface="Arial" charset="0"/>
              </a:rPr>
              <a:t>Tez Projelerinin yürütücüsü üniversitemiz mensubu tez </a:t>
            </a:r>
            <a:r>
              <a:rPr lang="tr-TR" sz="1800" dirty="0" smtClean="0">
                <a:solidFill>
                  <a:schemeClr val="tx1"/>
                </a:solidFill>
                <a:latin typeface="Arial" charset="0"/>
                <a:cs typeface="Arial" charset="0"/>
              </a:rPr>
              <a:t>danışmanı, araştırmacısı </a:t>
            </a:r>
            <a:r>
              <a:rPr lang="tr-TR" sz="1800" dirty="0">
                <a:solidFill>
                  <a:schemeClr val="tx1"/>
                </a:solidFill>
                <a:latin typeface="Arial" charset="0"/>
                <a:cs typeface="Arial" charset="0"/>
              </a:rPr>
              <a:t>ise yalnızca ilgili lisansüstü öğrenim öğrencisi ve var ise ilgili enstitü/fakülte tarafından ikinci </a:t>
            </a:r>
            <a:r>
              <a:rPr lang="tr-TR" sz="1800" dirty="0" smtClean="0">
                <a:solidFill>
                  <a:schemeClr val="tx1"/>
                </a:solidFill>
                <a:latin typeface="Arial" charset="0"/>
                <a:cs typeface="Arial" charset="0"/>
              </a:rPr>
              <a:t>danışman </a:t>
            </a:r>
            <a:r>
              <a:rPr lang="tr-TR" sz="1800" dirty="0">
                <a:solidFill>
                  <a:schemeClr val="tx1"/>
                </a:solidFill>
                <a:latin typeface="Arial" charset="0"/>
                <a:cs typeface="Arial" charset="0"/>
              </a:rPr>
              <a:t>olarak tayin edilen öğretim üyesidir. </a:t>
            </a:r>
            <a:endParaRPr lang="tr-TR" sz="1800" dirty="0" smtClean="0">
              <a:solidFill>
                <a:schemeClr val="tx1"/>
              </a:solidFill>
              <a:latin typeface="Arial" charset="0"/>
              <a:cs typeface="Arial" charset="0"/>
            </a:endParaRPr>
          </a:p>
          <a:p>
            <a:pPr algn="just">
              <a:lnSpc>
                <a:spcPct val="150000"/>
              </a:lnSpc>
            </a:pPr>
            <a:endParaRPr lang="tr-TR" sz="1800" dirty="0" smtClean="0">
              <a:solidFill>
                <a:schemeClr val="tx1"/>
              </a:solidFill>
              <a:latin typeface="Arial" charset="0"/>
              <a:cs typeface="Arial" charset="0"/>
            </a:endParaRPr>
          </a:p>
          <a:p>
            <a:pPr algn="just">
              <a:lnSpc>
                <a:spcPct val="150000"/>
              </a:lnSpc>
            </a:pPr>
            <a:r>
              <a:rPr lang="tr-TR" sz="1800" b="1" dirty="0">
                <a:solidFill>
                  <a:schemeClr val="tx1"/>
                </a:solidFill>
                <a:latin typeface="Arial" charset="0"/>
                <a:cs typeface="Arial" charset="0"/>
              </a:rPr>
              <a:t>Değerlendirme: </a:t>
            </a:r>
            <a:r>
              <a:rPr lang="tr-TR" sz="1800" dirty="0">
                <a:solidFill>
                  <a:schemeClr val="tx1"/>
                </a:solidFill>
                <a:latin typeface="Arial" charset="0"/>
                <a:cs typeface="Arial" charset="0"/>
              </a:rPr>
              <a:t>Proje önerileri doğrudan BAP Komisyonu tarafından değerlendirilir. BAP Komisyonu yapacağı değerlendirmede proje ekibinin akademik performanslarını ve yürüttükleri diğer BAP projeleri kapsamında üretilen bilimsel yayın ve patent gibi çıktıları da dikkate alarak projenin desteklenip desteklenmeyeceğine karar verir. </a:t>
            </a:r>
          </a:p>
          <a:p>
            <a:pPr algn="just">
              <a:lnSpc>
                <a:spcPct val="150000"/>
              </a:lnSpc>
            </a:pPr>
            <a:endParaRPr lang="tr-TR" sz="1800" dirty="0">
              <a:solidFill>
                <a:schemeClr val="tx1"/>
              </a:solidFill>
              <a:latin typeface="Arial" charset="0"/>
              <a:cs typeface="Arial" charset="0"/>
            </a:endParaRPr>
          </a:p>
        </p:txBody>
      </p:sp>
      <p:sp>
        <p:nvSpPr>
          <p:cNvPr id="4" name="Rectangle 2"/>
          <p:cNvSpPr txBox="1">
            <a:spLocks noChangeArrowheads="1"/>
          </p:cNvSpPr>
          <p:nvPr/>
        </p:nvSpPr>
        <p:spPr bwMode="auto">
          <a:xfrm>
            <a:off x="1547515"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TEZ</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35326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124744"/>
            <a:ext cx="10153128" cy="5054699"/>
          </a:xfrm>
        </p:spPr>
        <p:txBody>
          <a:bodyPr>
            <a:normAutofit fontScale="85000" lnSpcReduction="10000"/>
          </a:bodyPr>
          <a:lstStyle/>
          <a:p>
            <a:pPr>
              <a:lnSpc>
                <a:spcPct val="150000"/>
              </a:lnSpc>
            </a:pPr>
            <a:r>
              <a:rPr lang="tr-TR" sz="1800" b="1" dirty="0" smtClean="0">
                <a:solidFill>
                  <a:schemeClr val="accent5"/>
                </a:solidFill>
                <a:latin typeface="Arial "/>
                <a:cs typeface="Arial" charset="0"/>
              </a:rPr>
              <a:t>Proje </a:t>
            </a:r>
            <a:r>
              <a:rPr lang="tr-TR" sz="1800" b="1" dirty="0">
                <a:solidFill>
                  <a:schemeClr val="accent5"/>
                </a:solidFill>
                <a:latin typeface="Arial "/>
                <a:cs typeface="Arial" charset="0"/>
              </a:rPr>
              <a:t>Bütçesi (</a:t>
            </a:r>
            <a:r>
              <a:rPr lang="tr-TR" sz="1800" b="1" dirty="0" smtClean="0">
                <a:solidFill>
                  <a:schemeClr val="accent5"/>
                </a:solidFill>
                <a:latin typeface="Arial "/>
                <a:cs typeface="Arial" charset="0"/>
              </a:rPr>
              <a:t>2024): </a:t>
            </a:r>
            <a:r>
              <a:rPr lang="tr-TR" sz="1800" b="1" dirty="0">
                <a:solidFill>
                  <a:schemeClr val="accent5"/>
                </a:solidFill>
                <a:latin typeface="Arial "/>
                <a:cs typeface="Arial" charset="0"/>
              </a:rPr>
              <a:t>YL: </a:t>
            </a:r>
            <a:r>
              <a:rPr lang="tr-TR" sz="1800" dirty="0">
                <a:latin typeface="Arial "/>
                <a:cs typeface="Arial" charset="0"/>
              </a:rPr>
              <a:t>40.000 TL, Doktora: 70.000 TL</a:t>
            </a:r>
          </a:p>
          <a:p>
            <a:pPr algn="just">
              <a:lnSpc>
                <a:spcPct val="110000"/>
              </a:lnSpc>
              <a:spcBef>
                <a:spcPts val="0"/>
              </a:spcBef>
              <a:spcAft>
                <a:spcPts val="0"/>
              </a:spcAft>
            </a:pPr>
            <a:r>
              <a:rPr lang="tr-TR" sz="1800" b="1" dirty="0">
                <a:solidFill>
                  <a:schemeClr val="accent5"/>
                </a:solidFill>
                <a:latin typeface="Arial "/>
                <a:cs typeface="Arial" charset="0"/>
              </a:rPr>
              <a:t>Proje süresi : </a:t>
            </a:r>
            <a:r>
              <a:rPr lang="tr-TR" sz="1800" dirty="0">
                <a:solidFill>
                  <a:srgbClr val="FF0000"/>
                </a:solidFill>
                <a:latin typeface="Arial "/>
                <a:cs typeface="Arial" charset="0"/>
              </a:rPr>
              <a:t>Yüksek lisans tez projeleri için süre en fazla 12 ay</a:t>
            </a:r>
            <a:r>
              <a:rPr lang="tr-TR" sz="1800" dirty="0">
                <a:latin typeface="Arial "/>
                <a:cs typeface="Arial" charset="0"/>
              </a:rPr>
              <a:t>, </a:t>
            </a:r>
            <a:r>
              <a:rPr lang="tr-TR" sz="1800" dirty="0">
                <a:solidFill>
                  <a:srgbClr val="FF0000"/>
                </a:solidFill>
                <a:latin typeface="Arial "/>
                <a:cs typeface="Arial" charset="0"/>
              </a:rPr>
              <a:t>doktora, uzmanlık ve sanatta yeterlilik projeleri için süre en fazla 24 </a:t>
            </a:r>
            <a:r>
              <a:rPr lang="tr-TR" sz="1800" dirty="0" err="1">
                <a:solidFill>
                  <a:srgbClr val="FF0000"/>
                </a:solidFill>
                <a:latin typeface="Arial "/>
                <a:cs typeface="Arial" charset="0"/>
              </a:rPr>
              <a:t>ay’dır</a:t>
            </a:r>
            <a:r>
              <a:rPr lang="tr-TR" sz="1800" dirty="0" smtClean="0">
                <a:solidFill>
                  <a:srgbClr val="FF0000"/>
                </a:solidFill>
                <a:latin typeface="Arial "/>
                <a:cs typeface="Arial" charset="0"/>
              </a:rPr>
              <a:t>.</a:t>
            </a:r>
            <a:r>
              <a:rPr lang="tr-TR" sz="1800" dirty="0">
                <a:latin typeface="Arial "/>
              </a:rPr>
              <a:t> Lisansüstü Tez Projeleri için verilen süreler, BAP Komisyonu tarafından uygun bulunması durumunda yetkili birimler tarafından tezler için verilen yasal ek süreleri kapsayacak şekilde uzatılabilir.</a:t>
            </a:r>
            <a:r>
              <a:rPr lang="tr-TR" sz="1800" dirty="0" smtClean="0">
                <a:solidFill>
                  <a:srgbClr val="FF0000"/>
                </a:solidFill>
                <a:latin typeface="Arial "/>
                <a:cs typeface="Arial" charset="0"/>
              </a:rPr>
              <a:t> </a:t>
            </a:r>
          </a:p>
          <a:p>
            <a:pPr>
              <a:lnSpc>
                <a:spcPct val="110000"/>
              </a:lnSpc>
              <a:spcBef>
                <a:spcPts val="0"/>
              </a:spcBef>
              <a:spcAft>
                <a:spcPts val="0"/>
              </a:spcAft>
            </a:pPr>
            <a:endParaRPr lang="tr-TR" sz="1800" dirty="0">
              <a:solidFill>
                <a:srgbClr val="FF0000"/>
              </a:solidFill>
              <a:latin typeface="Arial "/>
              <a:cs typeface="Arial" charset="0"/>
            </a:endParaRPr>
          </a:p>
          <a:p>
            <a:pPr lvl="0" algn="just">
              <a:lnSpc>
                <a:spcPct val="110000"/>
              </a:lnSpc>
              <a:spcBef>
                <a:spcPts val="0"/>
              </a:spcBef>
              <a:spcAft>
                <a:spcPts val="0"/>
              </a:spcAft>
            </a:pPr>
            <a:r>
              <a:rPr lang="tr-TR" sz="1800" b="1" dirty="0" smtClean="0">
                <a:solidFill>
                  <a:schemeClr val="accent5"/>
                </a:solidFill>
                <a:latin typeface="Arial "/>
                <a:cs typeface="Arial" charset="0"/>
              </a:rPr>
              <a:t>Kapanma </a:t>
            </a:r>
            <a:r>
              <a:rPr lang="tr-TR" sz="1800" b="1" dirty="0">
                <a:solidFill>
                  <a:schemeClr val="accent5"/>
                </a:solidFill>
                <a:latin typeface="Arial "/>
                <a:cs typeface="Arial" charset="0"/>
              </a:rPr>
              <a:t>şartı: </a:t>
            </a:r>
            <a:r>
              <a:rPr lang="tr-TR" sz="1800" b="1" dirty="0" smtClean="0">
                <a:solidFill>
                  <a:schemeClr val="accent5"/>
                </a:solidFill>
                <a:latin typeface="Arial "/>
                <a:cs typeface="Arial" charset="0"/>
              </a:rPr>
              <a:t>P</a:t>
            </a:r>
            <a:r>
              <a:rPr lang="tr-TR" sz="1800" dirty="0" smtClean="0">
                <a:latin typeface="Arial "/>
              </a:rPr>
              <a:t>roje </a:t>
            </a:r>
            <a:r>
              <a:rPr lang="tr-TR" sz="1800" dirty="0">
                <a:latin typeface="Arial "/>
              </a:rPr>
              <a:t>sonuçlarının en geç projenin tamamlanmasından sonraki bir yıl içinde </a:t>
            </a:r>
            <a:r>
              <a:rPr lang="tr-TR" sz="1800" dirty="0" smtClean="0">
                <a:solidFill>
                  <a:srgbClr val="FF0000"/>
                </a:solidFill>
                <a:latin typeface="Arial "/>
              </a:rPr>
              <a:t>Üniversitemiz </a:t>
            </a:r>
            <a:r>
              <a:rPr lang="tr-TR" sz="1800" dirty="0">
                <a:solidFill>
                  <a:srgbClr val="FF0000"/>
                </a:solidFill>
                <a:latin typeface="Arial "/>
              </a:rPr>
              <a:t>dergilerinde yayınlanması önceliklidir</a:t>
            </a:r>
            <a:r>
              <a:rPr lang="tr-TR" sz="1800" dirty="0">
                <a:latin typeface="Arial "/>
              </a:rPr>
              <a:t>. Üniversitemiz dergilerinde yayınlanamayan proje sonuçları </a:t>
            </a:r>
            <a:r>
              <a:rPr lang="tr-TR" sz="1800" dirty="0">
                <a:solidFill>
                  <a:srgbClr val="FF0000"/>
                </a:solidFill>
                <a:latin typeface="Arial "/>
              </a:rPr>
              <a:t>iki yıl içinde ulusal veya uluslararası hakemli dergilerde tam metin makale olarak</a:t>
            </a:r>
            <a:r>
              <a:rPr lang="tr-TR" sz="1800" dirty="0">
                <a:latin typeface="Arial "/>
              </a:rPr>
              <a:t> veya </a:t>
            </a:r>
            <a:r>
              <a:rPr lang="tr-TR" sz="1800" dirty="0">
                <a:solidFill>
                  <a:srgbClr val="FF0000"/>
                </a:solidFill>
                <a:latin typeface="Arial "/>
              </a:rPr>
              <a:t>bir yıl içerisinde ulusal/uluslararası hakemli konferans/sempozyumlarda bildiri olarak</a:t>
            </a:r>
            <a:r>
              <a:rPr lang="tr-TR" sz="1800" dirty="0">
                <a:latin typeface="Arial "/>
              </a:rPr>
              <a:t> yayınlanması zorunludur. </a:t>
            </a:r>
            <a:r>
              <a:rPr lang="tr-TR" sz="1800" dirty="0" err="1">
                <a:latin typeface="Arial "/>
              </a:rPr>
              <a:t>Science</a:t>
            </a:r>
            <a:r>
              <a:rPr lang="tr-TR" sz="1800" dirty="0">
                <a:latin typeface="Arial "/>
              </a:rPr>
              <a:t> </a:t>
            </a:r>
            <a:r>
              <a:rPr lang="tr-TR" sz="1800" dirty="0" err="1">
                <a:latin typeface="Arial "/>
              </a:rPr>
              <a:t>Citation</a:t>
            </a:r>
            <a:r>
              <a:rPr lang="tr-TR" sz="1800" dirty="0">
                <a:latin typeface="Arial "/>
              </a:rPr>
              <a:t> Index-</a:t>
            </a:r>
            <a:r>
              <a:rPr lang="tr-TR" sz="1800" dirty="0" err="1">
                <a:latin typeface="Arial "/>
              </a:rPr>
              <a:t>Expanded</a:t>
            </a:r>
            <a:r>
              <a:rPr lang="tr-TR" sz="1800" dirty="0">
                <a:latin typeface="Arial "/>
              </a:rPr>
              <a:t> </a:t>
            </a:r>
            <a:r>
              <a:rPr lang="tr-TR" sz="1800" dirty="0">
                <a:solidFill>
                  <a:srgbClr val="FF0000"/>
                </a:solidFill>
                <a:latin typeface="Arial "/>
              </a:rPr>
              <a:t>(SCI-E), </a:t>
            </a:r>
            <a:r>
              <a:rPr lang="tr-TR" sz="1800" dirty="0" err="1">
                <a:latin typeface="Arial "/>
              </a:rPr>
              <a:t>Social</a:t>
            </a:r>
            <a:r>
              <a:rPr lang="tr-TR" sz="1800" dirty="0">
                <a:latin typeface="Arial "/>
              </a:rPr>
              <a:t> </a:t>
            </a:r>
            <a:r>
              <a:rPr lang="tr-TR" sz="1800" dirty="0" err="1">
                <a:latin typeface="Arial "/>
              </a:rPr>
              <a:t>Science</a:t>
            </a:r>
            <a:r>
              <a:rPr lang="tr-TR" sz="1800" dirty="0">
                <a:latin typeface="Arial "/>
              </a:rPr>
              <a:t> </a:t>
            </a:r>
            <a:r>
              <a:rPr lang="tr-TR" sz="1800" dirty="0" err="1">
                <a:latin typeface="Arial "/>
              </a:rPr>
              <a:t>Citation</a:t>
            </a:r>
            <a:r>
              <a:rPr lang="tr-TR" sz="1800" dirty="0">
                <a:latin typeface="Arial "/>
              </a:rPr>
              <a:t> Index </a:t>
            </a:r>
            <a:r>
              <a:rPr lang="tr-TR" sz="1800" dirty="0">
                <a:solidFill>
                  <a:srgbClr val="FF0000"/>
                </a:solidFill>
                <a:latin typeface="Arial "/>
              </a:rPr>
              <a:t>(SSCI) </a:t>
            </a:r>
            <a:r>
              <a:rPr lang="tr-TR" sz="1800" dirty="0">
                <a:latin typeface="Arial "/>
              </a:rPr>
              <a:t>veya </a:t>
            </a:r>
            <a:r>
              <a:rPr lang="tr-TR" sz="1800" dirty="0" err="1">
                <a:latin typeface="Arial "/>
              </a:rPr>
              <a:t>Arts</a:t>
            </a:r>
            <a:r>
              <a:rPr lang="tr-TR" sz="1800" dirty="0">
                <a:latin typeface="Arial "/>
              </a:rPr>
              <a:t> </a:t>
            </a:r>
            <a:r>
              <a:rPr lang="tr-TR" sz="1800" dirty="0" err="1">
                <a:latin typeface="Arial "/>
              </a:rPr>
              <a:t>and</a:t>
            </a:r>
            <a:r>
              <a:rPr lang="tr-TR" sz="1800" dirty="0">
                <a:latin typeface="Arial "/>
              </a:rPr>
              <a:t> </a:t>
            </a:r>
            <a:r>
              <a:rPr lang="tr-TR" sz="1800" dirty="0" err="1">
                <a:latin typeface="Arial "/>
              </a:rPr>
              <a:t>Humanities</a:t>
            </a:r>
            <a:r>
              <a:rPr lang="tr-TR" sz="1800" dirty="0">
                <a:latin typeface="Arial "/>
              </a:rPr>
              <a:t> </a:t>
            </a:r>
            <a:r>
              <a:rPr lang="tr-TR" sz="1800" dirty="0" err="1">
                <a:latin typeface="Arial "/>
              </a:rPr>
              <a:t>Citation</a:t>
            </a:r>
            <a:r>
              <a:rPr lang="tr-TR" sz="1800" dirty="0">
                <a:latin typeface="Arial "/>
              </a:rPr>
              <a:t> Index </a:t>
            </a:r>
            <a:r>
              <a:rPr lang="tr-TR" sz="1800" dirty="0">
                <a:solidFill>
                  <a:srgbClr val="FF0000"/>
                </a:solidFill>
                <a:latin typeface="Arial "/>
              </a:rPr>
              <a:t>(AHCI) </a:t>
            </a:r>
            <a:r>
              <a:rPr lang="tr-TR" sz="1800" dirty="0">
                <a:latin typeface="Arial "/>
              </a:rPr>
              <a:t>indeksleri kapsamında yer alan dergilerde </a:t>
            </a:r>
            <a:r>
              <a:rPr lang="tr-TR" sz="1800" dirty="0">
                <a:solidFill>
                  <a:srgbClr val="FF0000"/>
                </a:solidFill>
                <a:latin typeface="Arial "/>
              </a:rPr>
              <a:t>tam metin makale olarak yayınlanması durumunda diğer şartlar aranmayacaktır</a:t>
            </a:r>
            <a:r>
              <a:rPr lang="tr-TR" sz="1800" dirty="0" smtClean="0">
                <a:solidFill>
                  <a:srgbClr val="FF0000"/>
                </a:solidFill>
                <a:latin typeface="Arial "/>
              </a:rPr>
              <a:t>.</a:t>
            </a:r>
          </a:p>
          <a:p>
            <a:pPr lvl="0" algn="just">
              <a:lnSpc>
                <a:spcPct val="110000"/>
              </a:lnSpc>
              <a:spcBef>
                <a:spcPts val="0"/>
              </a:spcBef>
              <a:spcAft>
                <a:spcPts val="0"/>
              </a:spcAft>
            </a:pPr>
            <a:endParaRPr lang="tr-TR" sz="1800" dirty="0">
              <a:solidFill>
                <a:srgbClr val="FF0000"/>
              </a:solidFill>
              <a:latin typeface="Arial "/>
            </a:endParaRPr>
          </a:p>
          <a:p>
            <a:pPr algn="just">
              <a:lnSpc>
                <a:spcPct val="110000"/>
              </a:lnSpc>
              <a:spcBef>
                <a:spcPts val="0"/>
              </a:spcBef>
              <a:spcAft>
                <a:spcPts val="0"/>
              </a:spcAft>
            </a:pPr>
            <a:r>
              <a:rPr lang="tr-TR" sz="1800" dirty="0">
                <a:latin typeface="Arial "/>
              </a:rPr>
              <a:t>Sosyal, Sanat ve Beşeri Bilimler dışındaki alanlarda yürütülen Doktora, Tıpta Uzmanlık, Diş Hekimliğinde Uzmanlık, Eczacılıkta Uzmanlık ve Veteriner Hekimlikte Uzmanlık Tez Projeleri için en geç projenin tamamlanmasından sonraki iki yıl içinde (a) fıkrasında belirtilen indekslerde taranan dergilerde </a:t>
            </a:r>
            <a:r>
              <a:rPr lang="tr-TR" sz="1800" dirty="0">
                <a:solidFill>
                  <a:srgbClr val="FF0000"/>
                </a:solidFill>
                <a:latin typeface="Arial "/>
              </a:rPr>
              <a:t>en az bir adet tam metin makale </a:t>
            </a:r>
            <a:r>
              <a:rPr lang="tr-TR" sz="1800" dirty="0">
                <a:latin typeface="Arial "/>
              </a:rPr>
              <a:t>yayınlanması zorunludur. </a:t>
            </a:r>
            <a:endParaRPr lang="tr-TR" sz="1800" dirty="0" smtClean="0">
              <a:latin typeface="Arial "/>
            </a:endParaRPr>
          </a:p>
          <a:p>
            <a:pPr algn="just">
              <a:lnSpc>
                <a:spcPct val="110000"/>
              </a:lnSpc>
              <a:spcBef>
                <a:spcPts val="0"/>
              </a:spcBef>
              <a:spcAft>
                <a:spcPts val="0"/>
              </a:spcAft>
            </a:pPr>
            <a:endParaRPr lang="tr-TR" sz="1800" dirty="0">
              <a:latin typeface="Arial "/>
            </a:endParaRPr>
          </a:p>
          <a:p>
            <a:pPr algn="just">
              <a:lnSpc>
                <a:spcPct val="110000"/>
              </a:lnSpc>
              <a:spcBef>
                <a:spcPts val="0"/>
              </a:spcBef>
              <a:spcAft>
                <a:spcPts val="0"/>
              </a:spcAft>
            </a:pPr>
            <a:r>
              <a:rPr lang="tr-TR" sz="1800" dirty="0">
                <a:latin typeface="Arial "/>
              </a:rPr>
              <a:t>Sosyal, Sanat ve Beşeri Bilimler alanında yürütülen Doktora veya Sanatta Yeterlik Tez Projeleri için ise ESCI veya BAP Komisyonu tarafından belirlenerek duyurulan alan endekslerinde taranan dergilerde </a:t>
            </a:r>
            <a:r>
              <a:rPr lang="tr-TR" sz="1800" dirty="0">
                <a:solidFill>
                  <a:srgbClr val="FF0000"/>
                </a:solidFill>
                <a:latin typeface="Arial "/>
              </a:rPr>
              <a:t>tam metin bir makale</a:t>
            </a:r>
            <a:r>
              <a:rPr lang="tr-TR" sz="1800" dirty="0">
                <a:latin typeface="Arial "/>
              </a:rPr>
              <a:t>, ulusal veya uluslararası tanınmış yayınevleri tarafından yayınlanan bir kitap veya kitap bölümü yayınlanması zorunludur.</a:t>
            </a:r>
          </a:p>
          <a:p>
            <a:pPr>
              <a:lnSpc>
                <a:spcPct val="150000"/>
              </a:lnSpc>
            </a:pPr>
            <a:endParaRPr lang="tr-TR" sz="1389" dirty="0">
              <a:latin typeface="Arial" charset="0"/>
              <a:cs typeface="Arial" charset="0"/>
            </a:endParaRPr>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547515"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TEZ</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93254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5" y="1412776"/>
            <a:ext cx="10297143" cy="4680520"/>
          </a:xfrm>
        </p:spPr>
        <p:txBody>
          <a:bodyPr>
            <a:normAutofit/>
          </a:bodyPr>
          <a:lstStyle/>
          <a:p>
            <a:pPr algn="just">
              <a:lnSpc>
                <a:spcPct val="150000"/>
              </a:lnSpc>
            </a:pPr>
            <a:r>
              <a:rPr lang="tr-TR" sz="1600" b="1" dirty="0">
                <a:solidFill>
                  <a:schemeClr val="tx1"/>
                </a:solidFill>
                <a:latin typeface="Arial" charset="0"/>
                <a:cs typeface="Arial" charset="0"/>
              </a:rPr>
              <a:t> </a:t>
            </a:r>
            <a:r>
              <a:rPr lang="tr-TR" sz="1600" b="1" dirty="0" smtClean="0">
                <a:solidFill>
                  <a:schemeClr val="tx1"/>
                </a:solidFill>
                <a:latin typeface="Arial" charset="0"/>
                <a:cs typeface="Arial" charset="0"/>
              </a:rPr>
              <a:t>LİSANS ÖĞRENCİSİ </a:t>
            </a:r>
            <a:r>
              <a:rPr lang="tr-TR" sz="1600" b="1" dirty="0">
                <a:solidFill>
                  <a:schemeClr val="tx1"/>
                </a:solidFill>
                <a:latin typeface="Arial" charset="0"/>
                <a:cs typeface="Arial" charset="0"/>
              </a:rPr>
              <a:t>KATILIMLI </a:t>
            </a:r>
            <a:r>
              <a:rPr lang="tr-TR" sz="1600" b="1" dirty="0" smtClean="0">
                <a:solidFill>
                  <a:schemeClr val="tx1"/>
                </a:solidFill>
                <a:latin typeface="Arial" charset="0"/>
                <a:cs typeface="Arial" charset="0"/>
              </a:rPr>
              <a:t>ARAŞTIRMA PROJESİ </a:t>
            </a:r>
            <a:endParaRPr lang="tr-TR" sz="1600" b="1" dirty="0">
              <a:solidFill>
                <a:schemeClr val="tx1"/>
              </a:solidFill>
              <a:latin typeface="Arial" charset="0"/>
              <a:cs typeface="Arial" charset="0"/>
            </a:endParaRPr>
          </a:p>
          <a:p>
            <a:pPr algn="just">
              <a:lnSpc>
                <a:spcPct val="150000"/>
              </a:lnSpc>
            </a:pPr>
            <a:r>
              <a:rPr lang="tr-TR" sz="1600" b="1" dirty="0" smtClean="0">
                <a:solidFill>
                  <a:schemeClr val="tx1"/>
                </a:solidFill>
                <a:latin typeface="Arial" charset="0"/>
                <a:cs typeface="Arial" charset="0"/>
              </a:rPr>
              <a:t>Tanım </a:t>
            </a:r>
            <a:r>
              <a:rPr lang="tr-TR" sz="1600" b="1" dirty="0">
                <a:solidFill>
                  <a:schemeClr val="tx1"/>
                </a:solidFill>
                <a:latin typeface="Arial" charset="0"/>
                <a:cs typeface="Arial" charset="0"/>
              </a:rPr>
              <a:t>ve Kapsamı: </a:t>
            </a:r>
            <a:r>
              <a:rPr lang="tr-TR" sz="1600" dirty="0">
                <a:solidFill>
                  <a:schemeClr val="tx1"/>
                </a:solidFill>
                <a:latin typeface="Arial" charset="0"/>
                <a:cs typeface="Arial" charset="0"/>
              </a:rPr>
              <a:t>Üniversitemizin 4 yıl ve üzeri süre ile lisans düzeyinde eğitim verilen birimlerinin programlarına kayıtlı, </a:t>
            </a:r>
            <a:r>
              <a:rPr lang="tr-TR" sz="1600" dirty="0" smtClean="0">
                <a:solidFill>
                  <a:schemeClr val="tx1"/>
                </a:solidFill>
                <a:latin typeface="Arial" charset="0"/>
                <a:cs typeface="Arial" charset="0"/>
              </a:rPr>
              <a:t>başarılı </a:t>
            </a:r>
            <a:r>
              <a:rPr lang="tr-TR" sz="1600" dirty="0">
                <a:solidFill>
                  <a:schemeClr val="tx1"/>
                </a:solidFill>
                <a:latin typeface="Arial" charset="0"/>
                <a:cs typeface="Arial" charset="0"/>
              </a:rPr>
              <a:t>öğrencilerinin AR-GE kültürlerinin </a:t>
            </a:r>
            <a:r>
              <a:rPr lang="tr-TR" sz="1600" dirty="0" smtClean="0">
                <a:solidFill>
                  <a:schemeClr val="tx1"/>
                </a:solidFill>
                <a:latin typeface="Arial" charset="0"/>
                <a:cs typeface="Arial" charset="0"/>
              </a:rPr>
              <a:t>oluşturulması, araştırma </a:t>
            </a:r>
            <a:r>
              <a:rPr lang="tr-TR" sz="1600" dirty="0">
                <a:solidFill>
                  <a:schemeClr val="tx1"/>
                </a:solidFill>
                <a:latin typeface="Arial" charset="0"/>
                <a:cs typeface="Arial" charset="0"/>
              </a:rPr>
              <a:t>faaliyetlerine özendirilmesi ve </a:t>
            </a:r>
            <a:r>
              <a:rPr lang="tr-TR" sz="1600" dirty="0" smtClean="0">
                <a:solidFill>
                  <a:schemeClr val="tx1"/>
                </a:solidFill>
                <a:latin typeface="Arial" charset="0"/>
                <a:cs typeface="Arial" charset="0"/>
              </a:rPr>
              <a:t>araştırma </a:t>
            </a:r>
            <a:r>
              <a:rPr lang="tr-TR" sz="1600" dirty="0">
                <a:solidFill>
                  <a:schemeClr val="tx1"/>
                </a:solidFill>
                <a:latin typeface="Arial" charset="0"/>
                <a:cs typeface="Arial" charset="0"/>
              </a:rPr>
              <a:t>yapmaya </a:t>
            </a:r>
            <a:r>
              <a:rPr lang="tr-TR" sz="1600" dirty="0" smtClean="0">
                <a:solidFill>
                  <a:schemeClr val="tx1"/>
                </a:solidFill>
                <a:latin typeface="Arial" charset="0"/>
                <a:cs typeface="Arial" charset="0"/>
              </a:rPr>
              <a:t>teşvik </a:t>
            </a:r>
            <a:r>
              <a:rPr lang="tr-TR" sz="1600" dirty="0">
                <a:solidFill>
                  <a:schemeClr val="tx1"/>
                </a:solidFill>
                <a:latin typeface="Arial" charset="0"/>
                <a:cs typeface="Arial" charset="0"/>
              </a:rPr>
              <a:t>edilmesi amacıyla </a:t>
            </a:r>
            <a:r>
              <a:rPr lang="tr-TR" sz="1600" dirty="0" smtClean="0">
                <a:solidFill>
                  <a:schemeClr val="tx1"/>
                </a:solidFill>
                <a:latin typeface="Arial" charset="0"/>
                <a:cs typeface="Arial" charset="0"/>
              </a:rPr>
              <a:t>oluşturulan araştırma </a:t>
            </a:r>
            <a:r>
              <a:rPr lang="tr-TR" sz="1600" dirty="0">
                <a:solidFill>
                  <a:schemeClr val="tx1"/>
                </a:solidFill>
                <a:latin typeface="Arial" charset="0"/>
                <a:cs typeface="Arial" charset="0"/>
              </a:rPr>
              <a:t>projeleridir. Yürütücülüğünü öğretim üyelerinin üstlendiği bu projelerde </a:t>
            </a:r>
            <a:r>
              <a:rPr lang="tr-TR" sz="1600" b="1" dirty="0">
                <a:solidFill>
                  <a:schemeClr val="tx1"/>
                </a:solidFill>
                <a:latin typeface="Arial" charset="0"/>
                <a:cs typeface="Arial" charset="0"/>
              </a:rPr>
              <a:t>en az bir (1) en fazla dört (4) lisans öğrencisi </a:t>
            </a:r>
            <a:r>
              <a:rPr lang="tr-TR" sz="1600" b="1" dirty="0" smtClean="0">
                <a:solidFill>
                  <a:schemeClr val="tx1"/>
                </a:solidFill>
                <a:latin typeface="Arial" charset="0"/>
                <a:cs typeface="Arial" charset="0"/>
              </a:rPr>
              <a:t>araştırmacı </a:t>
            </a:r>
            <a:r>
              <a:rPr lang="tr-TR" sz="1600" dirty="0">
                <a:solidFill>
                  <a:schemeClr val="tx1"/>
                </a:solidFill>
                <a:latin typeface="Arial" charset="0"/>
                <a:cs typeface="Arial" charset="0"/>
              </a:rPr>
              <a:t>olarak görev alabilir. </a:t>
            </a:r>
            <a:endParaRPr lang="tr-TR" sz="1600" dirty="0" smtClean="0">
              <a:solidFill>
                <a:schemeClr val="tx1"/>
              </a:solidFill>
              <a:latin typeface="Arial" charset="0"/>
              <a:cs typeface="Arial" charset="0"/>
            </a:endParaRPr>
          </a:p>
          <a:p>
            <a:pPr algn="just">
              <a:lnSpc>
                <a:spcPct val="150000"/>
              </a:lnSpc>
            </a:pPr>
            <a:r>
              <a:rPr lang="tr-TR" sz="1600" dirty="0" smtClean="0">
                <a:solidFill>
                  <a:schemeClr val="tx1"/>
                </a:solidFill>
                <a:latin typeface="Arial" charset="0"/>
                <a:cs typeface="Arial" charset="0"/>
              </a:rPr>
              <a:t>Başvuru aşamasında</a:t>
            </a:r>
            <a:r>
              <a:rPr lang="tr-TR" sz="1600" dirty="0">
                <a:solidFill>
                  <a:schemeClr val="tx1"/>
                </a:solidFill>
                <a:latin typeface="Arial" charset="0"/>
                <a:cs typeface="Arial" charset="0"/>
              </a:rPr>
              <a:t>, projede </a:t>
            </a:r>
            <a:r>
              <a:rPr lang="tr-TR" sz="1600" dirty="0" smtClean="0">
                <a:solidFill>
                  <a:schemeClr val="tx1"/>
                </a:solidFill>
                <a:latin typeface="Arial" charset="0"/>
                <a:cs typeface="Arial" charset="0"/>
              </a:rPr>
              <a:t>araştırmacı </a:t>
            </a:r>
            <a:r>
              <a:rPr lang="tr-TR" sz="1600" dirty="0">
                <a:solidFill>
                  <a:schemeClr val="tx1"/>
                </a:solidFill>
                <a:latin typeface="Arial" charset="0"/>
                <a:cs typeface="Arial" charset="0"/>
              </a:rPr>
              <a:t>olarak görev alacak öğrenciler için güncel tarihli öğrenci belgelerinin, öğrenci transkriptinin ve yürütücü tarafından doldurularak imzalanan </a:t>
            </a:r>
            <a:r>
              <a:rPr lang="tr-TR" sz="1600" dirty="0" smtClean="0">
                <a:solidFill>
                  <a:schemeClr val="tx1"/>
                </a:solidFill>
                <a:latin typeface="Arial" charset="0"/>
                <a:cs typeface="Arial" charset="0"/>
              </a:rPr>
              <a:t>Araştırmacı </a:t>
            </a:r>
            <a:r>
              <a:rPr lang="tr-TR" sz="1600" dirty="0">
                <a:solidFill>
                  <a:schemeClr val="tx1"/>
                </a:solidFill>
                <a:latin typeface="Arial" charset="0"/>
                <a:cs typeface="Arial" charset="0"/>
              </a:rPr>
              <a:t>Beyan Formunun sisteme yüklenmesi zorunludur. </a:t>
            </a:r>
            <a:endParaRPr lang="tr-TR" sz="1600" dirty="0">
              <a:latin typeface="Arial" charset="0"/>
              <a:cs typeface="Arial" charset="0"/>
            </a:endParaRPr>
          </a:p>
        </p:txBody>
      </p:sp>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LİKAP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52444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5" y="1412776"/>
            <a:ext cx="10297143" cy="4680520"/>
          </a:xfrm>
        </p:spPr>
        <p:txBody>
          <a:bodyPr>
            <a:normAutofit fontScale="85000" lnSpcReduction="10000"/>
          </a:bodyPr>
          <a:lstStyle/>
          <a:p>
            <a:pPr algn="just">
              <a:lnSpc>
                <a:spcPct val="150000"/>
              </a:lnSpc>
            </a:pPr>
            <a:r>
              <a:rPr lang="tr-TR" sz="1600" b="1" dirty="0">
                <a:solidFill>
                  <a:schemeClr val="tx1"/>
                </a:solidFill>
                <a:latin typeface="Arial" charset="0"/>
                <a:cs typeface="Arial" charset="0"/>
              </a:rPr>
              <a:t>Başvuru ve Destekleme İlkeleri:</a:t>
            </a:r>
          </a:p>
          <a:p>
            <a:pPr algn="just">
              <a:lnSpc>
                <a:spcPct val="150000"/>
              </a:lnSpc>
            </a:pPr>
            <a:r>
              <a:rPr lang="tr-TR" sz="1600" dirty="0">
                <a:solidFill>
                  <a:schemeClr val="tx1"/>
                </a:solidFill>
                <a:latin typeface="Arial" charset="0"/>
                <a:cs typeface="Arial" charset="0"/>
              </a:rPr>
              <a:t>1. Öngörülen projelerin araştırma projesi niteliğinde olması zorunludur. </a:t>
            </a:r>
          </a:p>
          <a:p>
            <a:pPr algn="just">
              <a:lnSpc>
                <a:spcPct val="150000"/>
              </a:lnSpc>
            </a:pPr>
            <a:r>
              <a:rPr lang="tr-TR" sz="1600" dirty="0">
                <a:solidFill>
                  <a:schemeClr val="tx1"/>
                </a:solidFill>
                <a:latin typeface="Arial" charset="0"/>
                <a:cs typeface="Arial" charset="0"/>
              </a:rPr>
              <a:t>2. Öğrenciler araştırmalarda 2. sınıftan itibaren yer alabilirler. Öğrencilerin en az 2.5 not ortalamasına sahip olmaları zorunludur. </a:t>
            </a:r>
          </a:p>
          <a:p>
            <a:pPr algn="just">
              <a:lnSpc>
                <a:spcPct val="150000"/>
              </a:lnSpc>
            </a:pPr>
            <a:r>
              <a:rPr lang="tr-TR" sz="1600" dirty="0">
                <a:solidFill>
                  <a:schemeClr val="tx1"/>
                </a:solidFill>
                <a:latin typeface="Arial" charset="0"/>
                <a:cs typeface="Arial" charset="0"/>
              </a:rPr>
              <a:t>3. Lisans öğreniminin bitimine bir dönem (tıp fakülteleri için 6 ay) kalan öğrenciler için proje başvurusu yapılamaz. </a:t>
            </a:r>
          </a:p>
          <a:p>
            <a:pPr algn="just">
              <a:lnSpc>
                <a:spcPct val="150000"/>
              </a:lnSpc>
            </a:pPr>
            <a:r>
              <a:rPr lang="tr-TR" sz="1600" dirty="0">
                <a:solidFill>
                  <a:schemeClr val="tx1"/>
                </a:solidFill>
                <a:latin typeface="Arial" charset="0"/>
                <a:cs typeface="Arial" charset="0"/>
              </a:rPr>
              <a:t>4. Proje süresi en az 6 ay, en fazla 12 ay aralığında olmalıdır. </a:t>
            </a:r>
            <a:endParaRPr lang="tr-TR" sz="1600" dirty="0" smtClean="0">
              <a:solidFill>
                <a:schemeClr val="tx1"/>
              </a:solidFill>
              <a:latin typeface="Arial" charset="0"/>
              <a:cs typeface="Arial" charset="0"/>
            </a:endParaRPr>
          </a:p>
          <a:p>
            <a:pPr algn="just">
              <a:lnSpc>
                <a:spcPct val="150000"/>
              </a:lnSpc>
            </a:pPr>
            <a:r>
              <a:rPr lang="tr-TR" sz="1600" dirty="0" smtClean="0">
                <a:solidFill>
                  <a:schemeClr val="tx1"/>
                </a:solidFill>
                <a:latin typeface="Arial" charset="0"/>
                <a:cs typeface="Arial" charset="0"/>
              </a:rPr>
              <a:t>5</a:t>
            </a:r>
            <a:r>
              <a:rPr lang="tr-TR" sz="1600" dirty="0">
                <a:solidFill>
                  <a:schemeClr val="tx1"/>
                </a:solidFill>
                <a:latin typeface="Arial" charset="0"/>
                <a:cs typeface="Arial" charset="0"/>
              </a:rPr>
              <a:t>. Bu projeler kapsamında yalnızca </a:t>
            </a:r>
            <a:r>
              <a:rPr lang="tr-TR" sz="1600" dirty="0" smtClean="0">
                <a:solidFill>
                  <a:schemeClr val="tx1"/>
                </a:solidFill>
                <a:latin typeface="Arial" charset="0"/>
                <a:cs typeface="Arial" charset="0"/>
              </a:rPr>
              <a:t>araştırmanın </a:t>
            </a:r>
            <a:r>
              <a:rPr lang="tr-TR" sz="1600" dirty="0">
                <a:solidFill>
                  <a:schemeClr val="tx1"/>
                </a:solidFill>
                <a:latin typeface="Arial" charset="0"/>
                <a:cs typeface="Arial" charset="0"/>
              </a:rPr>
              <a:t>yürütülebilmesi için ihtiyaç duyulan sarf malzemesi, alet, teçhizat ve hizmet alımına yönelik giderler için mali destek sağlanır. Bu kapsamda, video kamera, projeksiyon cihazı gibi cihazlar ve sempozyum katılımı gibi giderler için mali destek sağlanmaz. </a:t>
            </a:r>
            <a:endParaRPr lang="tr-TR" sz="1600" dirty="0" smtClean="0">
              <a:solidFill>
                <a:schemeClr val="tx1"/>
              </a:solidFill>
              <a:latin typeface="Arial" charset="0"/>
              <a:cs typeface="Arial" charset="0"/>
            </a:endParaRPr>
          </a:p>
          <a:p>
            <a:pPr algn="just">
              <a:lnSpc>
                <a:spcPct val="150000"/>
              </a:lnSpc>
            </a:pPr>
            <a:r>
              <a:rPr lang="tr-TR" sz="1600" dirty="0" smtClean="0">
                <a:solidFill>
                  <a:schemeClr val="tx1"/>
                </a:solidFill>
                <a:latin typeface="Arial" charset="0"/>
                <a:cs typeface="Arial" charset="0"/>
              </a:rPr>
              <a:t>6</a:t>
            </a:r>
            <a:r>
              <a:rPr lang="tr-TR" sz="1600" dirty="0">
                <a:solidFill>
                  <a:schemeClr val="tx1"/>
                </a:solidFill>
                <a:latin typeface="Arial" charset="0"/>
                <a:cs typeface="Arial" charset="0"/>
              </a:rPr>
              <a:t>. Öğretim üyeleri </a:t>
            </a:r>
            <a:r>
              <a:rPr lang="tr-TR" sz="1600" dirty="0" smtClean="0">
                <a:solidFill>
                  <a:schemeClr val="tx1"/>
                </a:solidFill>
                <a:latin typeface="Arial" charset="0"/>
                <a:cs typeface="Arial" charset="0"/>
              </a:rPr>
              <a:t>eş </a:t>
            </a:r>
            <a:r>
              <a:rPr lang="tr-TR" sz="1600" dirty="0">
                <a:solidFill>
                  <a:schemeClr val="tx1"/>
                </a:solidFill>
                <a:latin typeface="Arial" charset="0"/>
                <a:cs typeface="Arial" charset="0"/>
              </a:rPr>
              <a:t>zamanlı olarak bu türde yalnızca </a:t>
            </a:r>
            <a:r>
              <a:rPr lang="tr-TR" sz="1600" b="1" dirty="0">
                <a:solidFill>
                  <a:schemeClr val="tx1"/>
                </a:solidFill>
                <a:latin typeface="Arial" charset="0"/>
                <a:cs typeface="Arial" charset="0"/>
              </a:rPr>
              <a:t>iki projenin yürütücülüğünü </a:t>
            </a:r>
            <a:r>
              <a:rPr lang="tr-TR" sz="1600" dirty="0">
                <a:solidFill>
                  <a:schemeClr val="tx1"/>
                </a:solidFill>
                <a:latin typeface="Arial" charset="0"/>
                <a:cs typeface="Arial" charset="0"/>
              </a:rPr>
              <a:t>üstlenebilirler. Ayrıca, öğretim üyelerinin bu tür projelerdeki görevleri diğer projelerde alabilecekleri görevlerin sayısının belirlenmesinde dikkate alınmaz. </a:t>
            </a:r>
            <a:endParaRPr lang="tr-TR" sz="1600" dirty="0" smtClean="0">
              <a:solidFill>
                <a:schemeClr val="tx1"/>
              </a:solidFill>
              <a:latin typeface="Arial" charset="0"/>
              <a:cs typeface="Arial" charset="0"/>
            </a:endParaRPr>
          </a:p>
        </p:txBody>
      </p:sp>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LİKAP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557289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5" y="1412776"/>
            <a:ext cx="10297143" cy="4680520"/>
          </a:xfrm>
        </p:spPr>
        <p:txBody>
          <a:bodyPr>
            <a:normAutofit/>
          </a:bodyPr>
          <a:lstStyle/>
          <a:p>
            <a:pPr marL="0" indent="0">
              <a:lnSpc>
                <a:spcPct val="150000"/>
              </a:lnSpc>
              <a:buNone/>
            </a:pPr>
            <a:r>
              <a:rPr lang="tr-TR" sz="1600" b="1" dirty="0" smtClean="0">
                <a:solidFill>
                  <a:schemeClr val="accent5"/>
                </a:solidFill>
                <a:latin typeface="Arial" charset="0"/>
                <a:cs typeface="Arial" charset="0"/>
              </a:rPr>
              <a:t>Proje </a:t>
            </a:r>
            <a:r>
              <a:rPr lang="tr-TR" sz="1600" b="1" dirty="0">
                <a:solidFill>
                  <a:schemeClr val="accent5"/>
                </a:solidFill>
                <a:latin typeface="Arial" charset="0"/>
                <a:cs typeface="Arial" charset="0"/>
              </a:rPr>
              <a:t>Bütçesi (</a:t>
            </a:r>
            <a:r>
              <a:rPr lang="tr-TR" sz="1600" b="1" dirty="0" smtClean="0">
                <a:solidFill>
                  <a:schemeClr val="accent5"/>
                </a:solidFill>
                <a:latin typeface="Arial" charset="0"/>
                <a:cs typeface="Arial" charset="0"/>
              </a:rPr>
              <a:t>2024): </a:t>
            </a:r>
            <a:r>
              <a:rPr lang="tr-TR" sz="1600" dirty="0">
                <a:latin typeface="Arial" charset="0"/>
                <a:cs typeface="Arial" charset="0"/>
              </a:rPr>
              <a:t>20.000 TL</a:t>
            </a:r>
            <a:endParaRPr lang="tr-TR" sz="1600" dirty="0">
              <a:solidFill>
                <a:schemeClr val="tx1"/>
              </a:solidFill>
              <a:latin typeface="Arial" charset="0"/>
              <a:cs typeface="Arial" charset="0"/>
            </a:endParaRPr>
          </a:p>
          <a:p>
            <a:pPr>
              <a:lnSpc>
                <a:spcPct val="150000"/>
              </a:lnSpc>
            </a:pPr>
            <a:endParaRPr lang="tr-TR" sz="1600" b="1" dirty="0" smtClean="0">
              <a:solidFill>
                <a:schemeClr val="accent5"/>
              </a:solidFill>
              <a:latin typeface="Arial" charset="0"/>
              <a:cs typeface="Arial" charset="0"/>
            </a:endParaRPr>
          </a:p>
          <a:p>
            <a:pPr marL="0" indent="0">
              <a:lnSpc>
                <a:spcPct val="150000"/>
              </a:lnSpc>
              <a:buNone/>
            </a:pPr>
            <a:r>
              <a:rPr lang="tr-TR" sz="1600" b="1" dirty="0" smtClean="0">
                <a:solidFill>
                  <a:schemeClr val="accent5"/>
                </a:solidFill>
                <a:latin typeface="Arial" charset="0"/>
                <a:cs typeface="Arial" charset="0"/>
              </a:rPr>
              <a:t>Değerlendirme</a:t>
            </a:r>
            <a:r>
              <a:rPr lang="tr-TR" sz="1600" b="1" dirty="0">
                <a:solidFill>
                  <a:schemeClr val="accent5"/>
                </a:solidFill>
                <a:latin typeface="Arial" charset="0"/>
                <a:cs typeface="Arial" charset="0"/>
              </a:rPr>
              <a:t>: </a:t>
            </a:r>
            <a:r>
              <a:rPr lang="tr-TR" sz="1600" dirty="0">
                <a:latin typeface="Arial" charset="0"/>
                <a:cs typeface="Arial" charset="0"/>
              </a:rPr>
              <a:t>Komisyon tarafından karara bağlanır. Gerekli durumlarda hakem görüşü alınabilir.</a:t>
            </a:r>
          </a:p>
          <a:p>
            <a:pPr marL="0" indent="0">
              <a:lnSpc>
                <a:spcPct val="150000"/>
              </a:lnSpc>
              <a:buNone/>
            </a:pPr>
            <a:endParaRPr lang="tr-TR" sz="1600" b="1" dirty="0" smtClean="0">
              <a:solidFill>
                <a:schemeClr val="accent5"/>
              </a:solidFill>
              <a:latin typeface="Arial" charset="0"/>
              <a:cs typeface="Arial" charset="0"/>
            </a:endParaRPr>
          </a:p>
          <a:p>
            <a:r>
              <a:rPr lang="tr-TR" sz="1600" b="1" dirty="0" smtClean="0">
                <a:solidFill>
                  <a:schemeClr val="accent5"/>
                </a:solidFill>
                <a:latin typeface="Arial" charset="0"/>
                <a:cs typeface="Arial" charset="0"/>
              </a:rPr>
              <a:t>Kapanma </a:t>
            </a:r>
            <a:r>
              <a:rPr lang="tr-TR" sz="1600" b="1" dirty="0">
                <a:solidFill>
                  <a:schemeClr val="accent5"/>
                </a:solidFill>
                <a:latin typeface="Arial" charset="0"/>
                <a:cs typeface="Arial" charset="0"/>
              </a:rPr>
              <a:t>şartı: </a:t>
            </a:r>
            <a:r>
              <a:rPr lang="tr-TR" sz="1600" dirty="0">
                <a:latin typeface="Arial "/>
              </a:rPr>
              <a:t>LİKAP Projeleri için </a:t>
            </a:r>
            <a:r>
              <a:rPr lang="tr-TR" sz="1600" dirty="0" smtClean="0">
                <a:latin typeface="Arial "/>
              </a:rPr>
              <a:t>proje </a:t>
            </a:r>
            <a:r>
              <a:rPr lang="tr-TR" sz="1600" dirty="0">
                <a:latin typeface="Arial "/>
              </a:rPr>
              <a:t>sonuçlandıktan sonra en geç bir yıl içinde </a:t>
            </a:r>
            <a:r>
              <a:rPr lang="tr-TR" sz="1600" dirty="0" smtClean="0">
                <a:solidFill>
                  <a:srgbClr val="FF0000"/>
                </a:solidFill>
                <a:latin typeface="Arial "/>
              </a:rPr>
              <a:t>(</a:t>
            </a:r>
            <a:r>
              <a:rPr lang="tr-TR" sz="1600" dirty="0">
                <a:solidFill>
                  <a:srgbClr val="FF0000"/>
                </a:solidFill>
                <a:latin typeface="Arial "/>
              </a:rPr>
              <a:t>SCI-E), </a:t>
            </a:r>
            <a:r>
              <a:rPr lang="tr-TR" sz="1600" dirty="0" smtClean="0">
                <a:solidFill>
                  <a:srgbClr val="FF0000"/>
                </a:solidFill>
                <a:latin typeface="Arial "/>
              </a:rPr>
              <a:t>(</a:t>
            </a:r>
            <a:r>
              <a:rPr lang="tr-TR" sz="1600" dirty="0">
                <a:solidFill>
                  <a:srgbClr val="FF0000"/>
                </a:solidFill>
                <a:latin typeface="Arial "/>
              </a:rPr>
              <a:t>SSCI) veya </a:t>
            </a:r>
            <a:r>
              <a:rPr lang="tr-TR" sz="1600" dirty="0" smtClean="0">
                <a:solidFill>
                  <a:srgbClr val="FF0000"/>
                </a:solidFill>
                <a:latin typeface="Arial "/>
              </a:rPr>
              <a:t>(AHCI) </a:t>
            </a:r>
            <a:r>
              <a:rPr lang="tr-TR" sz="1600" dirty="0">
                <a:latin typeface="Arial "/>
              </a:rPr>
              <a:t>indekslerde taranan dergilerde en az </a:t>
            </a:r>
            <a:r>
              <a:rPr lang="tr-TR" sz="1600" dirty="0">
                <a:solidFill>
                  <a:srgbClr val="FF0000"/>
                </a:solidFill>
                <a:latin typeface="Arial "/>
              </a:rPr>
              <a:t>bir tam metin makale </a:t>
            </a:r>
            <a:r>
              <a:rPr lang="tr-TR" sz="1600" dirty="0">
                <a:latin typeface="Arial "/>
              </a:rPr>
              <a:t>veya ulusal / uluslararası </a:t>
            </a:r>
            <a:r>
              <a:rPr lang="tr-TR" sz="1600" dirty="0">
                <a:solidFill>
                  <a:srgbClr val="FF0000"/>
                </a:solidFill>
                <a:latin typeface="Arial "/>
              </a:rPr>
              <a:t>hakemli dergilerde tam metin bir makale </a:t>
            </a:r>
            <a:r>
              <a:rPr lang="tr-TR" sz="1600" dirty="0">
                <a:latin typeface="Arial "/>
              </a:rPr>
              <a:t>ya </a:t>
            </a:r>
            <a:r>
              <a:rPr lang="tr-TR" sz="1600" dirty="0">
                <a:solidFill>
                  <a:srgbClr val="FF0000"/>
                </a:solidFill>
                <a:latin typeface="Arial "/>
              </a:rPr>
              <a:t>da TR dizin yayın</a:t>
            </a:r>
            <a:r>
              <a:rPr lang="tr-TR" sz="1600" dirty="0">
                <a:latin typeface="Arial "/>
              </a:rPr>
              <a:t> veya </a:t>
            </a:r>
            <a:r>
              <a:rPr lang="tr-TR" sz="1600" dirty="0">
                <a:solidFill>
                  <a:srgbClr val="FF0000"/>
                </a:solidFill>
                <a:latin typeface="Arial "/>
              </a:rPr>
              <a:t>ulusal / uluslararası kongrede bildiri</a:t>
            </a:r>
            <a:r>
              <a:rPr lang="tr-TR" sz="1600" dirty="0">
                <a:latin typeface="Arial "/>
              </a:rPr>
              <a:t> olarak yayınlanması zorunludur. </a:t>
            </a:r>
            <a:r>
              <a:rPr lang="tr-TR" sz="1600" i="1" dirty="0">
                <a:latin typeface="Arial "/>
              </a:rPr>
              <a:t> </a:t>
            </a:r>
            <a:endParaRPr lang="tr-TR" sz="1600" dirty="0">
              <a:latin typeface="Arial "/>
            </a:endParaRPr>
          </a:p>
          <a:p>
            <a:pPr>
              <a:lnSpc>
                <a:spcPct val="150000"/>
              </a:lnSpc>
            </a:pPr>
            <a:endParaRPr lang="tr-TR" sz="1600" dirty="0">
              <a:latin typeface="Arial" charset="0"/>
              <a:cs typeface="Arial" charset="0"/>
            </a:endParaRPr>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türleri - LİKAP</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71360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8820323" y="188640"/>
            <a:ext cx="1184344" cy="761477"/>
            <a:chOff x="8372" y="2886"/>
            <a:chExt cx="2149" cy="1381"/>
          </a:xfrm>
        </p:grpSpPr>
        <p:sp>
          <p:nvSpPr>
            <p:cNvPr id="5" name="Rectangle 3"/>
            <p:cNvSpPr>
              <a:spLocks noChangeArrowheads="1"/>
            </p:cNvSpPr>
            <p:nvPr/>
          </p:nvSpPr>
          <p:spPr bwMode="auto">
            <a:xfrm>
              <a:off x="8372" y="2886"/>
              <a:ext cx="66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E36C0A"/>
                  </a:solidFill>
                  <a:latin typeface="Century Gothic" pitchFamily="34" charset="0"/>
                  <a:cs typeface="Arial" pitchFamily="34" charset="0"/>
                </a:rPr>
                <a:t>B</a:t>
              </a:r>
              <a:endParaRPr lang="tr-TR" altLang="tr-TR" sz="1563" dirty="0">
                <a:latin typeface="Arial" pitchFamily="34" charset="0"/>
                <a:cs typeface="Arial" pitchFamily="34" charset="0"/>
              </a:endParaRPr>
            </a:p>
          </p:txBody>
        </p:sp>
        <p:sp>
          <p:nvSpPr>
            <p:cNvPr id="6" name="Rectangle 4"/>
            <p:cNvSpPr>
              <a:spLocks noChangeArrowheads="1"/>
            </p:cNvSpPr>
            <p:nvPr/>
          </p:nvSpPr>
          <p:spPr bwMode="auto">
            <a:xfrm>
              <a:off x="8966" y="2886"/>
              <a:ext cx="85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4871E6"/>
                  </a:solidFill>
                  <a:latin typeface="Century Gothic" pitchFamily="34" charset="0"/>
                  <a:cs typeface="Arial" pitchFamily="34" charset="0"/>
                </a:rPr>
                <a:t>A</a:t>
              </a:r>
              <a:endParaRPr lang="tr-TR" altLang="tr-TR" sz="1563" dirty="0">
                <a:latin typeface="Arial" pitchFamily="34" charset="0"/>
                <a:cs typeface="Arial" pitchFamily="34" charset="0"/>
              </a:endParaRPr>
            </a:p>
          </p:txBody>
        </p:sp>
        <p:sp>
          <p:nvSpPr>
            <p:cNvPr id="7" name="Rectangle 5"/>
            <p:cNvSpPr>
              <a:spLocks noChangeArrowheads="1"/>
            </p:cNvSpPr>
            <p:nvPr/>
          </p:nvSpPr>
          <p:spPr bwMode="auto">
            <a:xfrm>
              <a:off x="9840" y="2886"/>
              <a:ext cx="681"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a:solidFill>
                    <a:srgbClr val="01ED3F"/>
                  </a:solidFill>
                  <a:latin typeface="Century Gothic" pitchFamily="34" charset="0"/>
                  <a:cs typeface="Arial" pitchFamily="34" charset="0"/>
                </a:rPr>
                <a:t>P</a:t>
              </a:r>
              <a:endParaRPr lang="tr-TR" altLang="tr-TR" sz="1563">
                <a:latin typeface="Arial" pitchFamily="34" charset="0"/>
                <a:cs typeface="Arial" pitchFamily="34" charset="0"/>
              </a:endParaRPr>
            </a:p>
          </p:txBody>
        </p:sp>
      </p:grpSp>
      <p:sp>
        <p:nvSpPr>
          <p:cNvPr id="8" name="Rectangle 2"/>
          <p:cNvSpPr txBox="1">
            <a:spLocks noChangeArrowheads="1"/>
          </p:cNvSpPr>
          <p:nvPr/>
        </p:nvSpPr>
        <p:spPr>
          <a:xfrm>
            <a:off x="4920154" y="3284984"/>
            <a:ext cx="4688255" cy="513032"/>
          </a:xfrm>
          <a:prstGeom prst="rect">
            <a:avLst/>
          </a:prstGeom>
          <a:extLst/>
        </p:spPr>
        <p:txBody>
          <a:bodyPr vert="horz" lIns="79379" tIns="39689" rIns="79379" bIns="39689" rtlCol="0" anchor="ct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2800" dirty="0">
                <a:solidFill>
                  <a:schemeClr val="tx1"/>
                </a:solidFill>
              </a:rPr>
              <a:t>Proje Süreçleri</a:t>
            </a:r>
            <a:endParaRPr lang="tr-TR" sz="2800" dirty="0">
              <a:solidFill>
                <a:srgbClr val="002060"/>
              </a:solidFill>
            </a:endParaRPr>
          </a:p>
        </p:txBody>
      </p:sp>
    </p:spTree>
    <p:extLst>
      <p:ext uri="{BB962C8B-B14F-4D97-AF65-F5344CB8AC3E}">
        <p14:creationId xmlns:p14="http://schemas.microsoft.com/office/powerpoint/2010/main" val="3307523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95387" y="1556792"/>
            <a:ext cx="9937104" cy="4824536"/>
          </a:xfrm>
        </p:spPr>
        <p:txBody>
          <a:bodyPr>
            <a:normAutofit/>
          </a:bodyPr>
          <a:lstStyle/>
          <a:p>
            <a:pPr>
              <a:lnSpc>
                <a:spcPct val="150000"/>
              </a:lnSpc>
            </a:pPr>
            <a:r>
              <a:rPr lang="tr-TR" sz="1800" dirty="0">
                <a:solidFill>
                  <a:srgbClr val="993300"/>
                </a:solidFill>
                <a:latin typeface="Arial" charset="0"/>
                <a:cs typeface="Arial" charset="0"/>
              </a:rPr>
              <a:t>Proje ekibi: Proje yürütücüsü, araştırmacılar, </a:t>
            </a:r>
            <a:r>
              <a:rPr lang="tr-TR" sz="1800" dirty="0" err="1" smtClean="0">
                <a:solidFill>
                  <a:srgbClr val="993300"/>
                </a:solidFill>
                <a:latin typeface="Arial" charset="0"/>
                <a:cs typeface="Arial" charset="0"/>
              </a:rPr>
              <a:t>bursiyerler</a:t>
            </a:r>
            <a:endParaRPr lang="tr-TR" sz="1800" dirty="0" smtClean="0">
              <a:solidFill>
                <a:srgbClr val="993300"/>
              </a:solidFill>
              <a:latin typeface="Arial" charset="0"/>
              <a:cs typeface="Arial" charset="0"/>
            </a:endParaRPr>
          </a:p>
          <a:p>
            <a:pPr>
              <a:lnSpc>
                <a:spcPct val="150000"/>
              </a:lnSpc>
            </a:pPr>
            <a:endParaRPr lang="tr-TR" sz="1400" dirty="0">
              <a:solidFill>
                <a:srgbClr val="993300"/>
              </a:solidFill>
              <a:latin typeface="Arial" charset="0"/>
              <a:cs typeface="Arial" charset="0"/>
            </a:endParaRPr>
          </a:p>
          <a:p>
            <a:pPr>
              <a:lnSpc>
                <a:spcPct val="150000"/>
              </a:lnSpc>
            </a:pPr>
            <a:r>
              <a:rPr lang="tr-TR" sz="1400" dirty="0">
                <a:latin typeface="Arial" charset="0"/>
                <a:cs typeface="Arial" charset="0"/>
              </a:rPr>
              <a:t>Proje yürütücüsü: Projeyi teklif eden ve yürütülmesinden sorumlu olan </a:t>
            </a:r>
            <a:r>
              <a:rPr lang="tr-TR" sz="1400" dirty="0">
                <a:solidFill>
                  <a:srgbClr val="FF0000"/>
                </a:solidFill>
                <a:latin typeface="Arial" charset="0"/>
                <a:cs typeface="Arial" charset="0"/>
              </a:rPr>
              <a:t>Üniversitemiz</a:t>
            </a:r>
            <a:r>
              <a:rPr lang="tr-TR" sz="1400" dirty="0">
                <a:latin typeface="Arial" charset="0"/>
                <a:cs typeface="Arial" charset="0"/>
              </a:rPr>
              <a:t> </a:t>
            </a:r>
            <a:r>
              <a:rPr lang="tr-TR" sz="1400" dirty="0">
                <a:solidFill>
                  <a:srgbClr val="FF0000"/>
                </a:solidFill>
                <a:latin typeface="Arial" charset="0"/>
                <a:cs typeface="Arial" charset="0"/>
              </a:rPr>
              <a:t>öğretim üyeleri ile doktora, tıpta uzmanlık ya da sanatta yeterlik eğitimini tamamlamış kurum mensubu </a:t>
            </a:r>
            <a:r>
              <a:rPr lang="tr-TR" sz="1400" dirty="0" smtClean="0">
                <a:solidFill>
                  <a:srgbClr val="FF0000"/>
                </a:solidFill>
                <a:latin typeface="Arial" charset="0"/>
                <a:cs typeface="Arial" charset="0"/>
              </a:rPr>
              <a:t>araştırmacılardır. </a:t>
            </a:r>
            <a:r>
              <a:rPr lang="tr-TR" sz="1400" dirty="0" smtClean="0">
                <a:latin typeface="Arial "/>
              </a:rPr>
              <a:t>6 </a:t>
            </a:r>
            <a:r>
              <a:rPr lang="tr-TR" sz="1400" dirty="0">
                <a:latin typeface="Arial "/>
              </a:rPr>
              <a:t>ay veya 6 aydan daha uzun süreli kurum dışına görevli olan araştırmacıların proje başvuruları değerlendirmeye alınmaz</a:t>
            </a:r>
            <a:r>
              <a:rPr lang="tr-TR" sz="1400" dirty="0" smtClean="0">
                <a:latin typeface="Arial "/>
              </a:rPr>
              <a:t>.</a:t>
            </a:r>
          </a:p>
          <a:p>
            <a:pPr>
              <a:lnSpc>
                <a:spcPct val="150000"/>
              </a:lnSpc>
            </a:pPr>
            <a:r>
              <a:rPr lang="tr-TR" sz="1400" dirty="0">
                <a:latin typeface="Arial" charset="0"/>
                <a:cs typeface="Arial" charset="0"/>
              </a:rPr>
              <a:t>Lisansüstü Tez Projelerinin yürütücüsü üniversitemiz mensubu </a:t>
            </a:r>
            <a:r>
              <a:rPr lang="tr-TR" sz="1400" dirty="0">
                <a:solidFill>
                  <a:srgbClr val="FF0000"/>
                </a:solidFill>
                <a:latin typeface="Arial" charset="0"/>
                <a:cs typeface="Arial" charset="0"/>
              </a:rPr>
              <a:t>tez danışmanı</a:t>
            </a:r>
            <a:r>
              <a:rPr lang="tr-TR" sz="1400" dirty="0">
                <a:latin typeface="Arial" charset="0"/>
                <a:cs typeface="Arial" charset="0"/>
              </a:rPr>
              <a:t>, araştırmacısı ise yalnızca </a:t>
            </a:r>
            <a:r>
              <a:rPr lang="tr-TR" sz="1400" dirty="0">
                <a:solidFill>
                  <a:srgbClr val="FF0000"/>
                </a:solidFill>
                <a:latin typeface="Arial" charset="0"/>
                <a:cs typeface="Arial" charset="0"/>
              </a:rPr>
              <a:t>ilgili lisansüstü öğrenim öğrencisi </a:t>
            </a:r>
            <a:r>
              <a:rPr lang="tr-TR" sz="1400" dirty="0">
                <a:latin typeface="Arial" charset="0"/>
                <a:cs typeface="Arial" charset="0"/>
              </a:rPr>
              <a:t>ve var ise ilgili enstitü/fakülte tarafından </a:t>
            </a:r>
            <a:r>
              <a:rPr lang="tr-TR" sz="1400" dirty="0">
                <a:solidFill>
                  <a:srgbClr val="FF0000"/>
                </a:solidFill>
                <a:latin typeface="Arial" charset="0"/>
                <a:cs typeface="Arial" charset="0"/>
              </a:rPr>
              <a:t>ikinci danışman</a:t>
            </a:r>
            <a:r>
              <a:rPr lang="tr-TR" sz="1400" dirty="0">
                <a:latin typeface="Arial" charset="0"/>
                <a:cs typeface="Arial" charset="0"/>
              </a:rPr>
              <a:t> olarak tayin edilen öğretim üyesidir.</a:t>
            </a:r>
          </a:p>
          <a:p>
            <a:pPr>
              <a:lnSpc>
                <a:spcPct val="150000"/>
              </a:lnSpc>
            </a:pPr>
            <a:r>
              <a:rPr lang="tr-TR" sz="1400" dirty="0" smtClean="0">
                <a:latin typeface="Arial" charset="0"/>
                <a:cs typeface="Arial" charset="0"/>
              </a:rPr>
              <a:t>Araştırmacı</a:t>
            </a:r>
            <a:r>
              <a:rPr lang="tr-TR" sz="1400" dirty="0">
                <a:latin typeface="Arial" charset="0"/>
                <a:cs typeface="Arial" charset="0"/>
              </a:rPr>
              <a:t>: Proje yürütücüsü tarafından proje ekibinde yer verilen; </a:t>
            </a:r>
            <a:r>
              <a:rPr lang="tr-TR" sz="1400" dirty="0">
                <a:solidFill>
                  <a:srgbClr val="FF0000"/>
                </a:solidFill>
                <a:latin typeface="Arial" charset="0"/>
                <a:cs typeface="Arial" charset="0"/>
              </a:rPr>
              <a:t>öğretim elemanları, lisans ve lisansüstü öğrenim görmekte olan öğrencileri ve eğitimlerini tamamlamış uzmanlığı nedeniyle projede görev verilen kişiler</a:t>
            </a:r>
          </a:p>
          <a:p>
            <a:pPr>
              <a:lnSpc>
                <a:spcPct val="150000"/>
              </a:lnSpc>
            </a:pPr>
            <a:r>
              <a:rPr lang="tr-TR" sz="1400" dirty="0" err="1">
                <a:latin typeface="Arial" charset="0"/>
                <a:cs typeface="Arial" charset="0"/>
              </a:rPr>
              <a:t>Bursiyer</a:t>
            </a:r>
            <a:r>
              <a:rPr lang="tr-TR" sz="1400" dirty="0">
                <a:latin typeface="Arial" charset="0"/>
                <a:cs typeface="Arial" charset="0"/>
              </a:rPr>
              <a:t>: Proje kapsamında burslu görevlendirilecek </a:t>
            </a:r>
            <a:r>
              <a:rPr lang="tr-TR" sz="1400" dirty="0">
                <a:solidFill>
                  <a:srgbClr val="FF0000"/>
                </a:solidFill>
                <a:latin typeface="Arial" charset="0"/>
                <a:cs typeface="Arial" charset="0"/>
              </a:rPr>
              <a:t>üniversitemiz tezli yüksek lisans veya doktora programlarındaki </a:t>
            </a:r>
            <a:r>
              <a:rPr lang="tr-TR" sz="1400" dirty="0" smtClean="0">
                <a:solidFill>
                  <a:srgbClr val="FF0000"/>
                </a:solidFill>
                <a:latin typeface="Arial" charset="0"/>
                <a:cs typeface="Arial" charset="0"/>
              </a:rPr>
              <a:t>öğrencisidir.</a:t>
            </a:r>
            <a:endParaRPr lang="tr-TR" sz="1400" dirty="0">
              <a:solidFill>
                <a:srgbClr val="FF0000"/>
              </a:solidFill>
              <a:latin typeface="Arial" charset="0"/>
              <a:cs typeface="Arial" charset="0"/>
            </a:endParaRPr>
          </a:p>
          <a:p>
            <a:pPr>
              <a:lnSpc>
                <a:spcPct val="150000"/>
              </a:lnSpc>
            </a:pPr>
            <a:endParaRPr lang="tr-TR" sz="1389" b="1" dirty="0">
              <a:latin typeface="Arial" charset="0"/>
              <a:cs typeface="Arial" charset="0"/>
            </a:endParaRPr>
          </a:p>
          <a:p>
            <a:pPr lvl="0"/>
            <a:endParaRPr lang="tr-TR" sz="1389" b="1" dirty="0">
              <a:latin typeface="Arial" charset="0"/>
              <a:cs typeface="Arial" charset="0"/>
            </a:endParaRPr>
          </a:p>
          <a:p>
            <a:pPr lvl="0"/>
            <a:endParaRPr lang="tr-TR" sz="1389" b="1" dirty="0">
              <a:latin typeface="Arial" charset="0"/>
              <a:cs typeface="Arial" charset="0"/>
            </a:endParaRPr>
          </a:p>
        </p:txBody>
      </p:sp>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Projede kimler görev alabilir?</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16334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499" y="-11514"/>
            <a:ext cx="7082093" cy="767606"/>
          </a:xfrm>
        </p:spPr>
        <p:txBody>
          <a:bodyPr/>
          <a:lstStyle/>
          <a:p>
            <a:pPr algn="just">
              <a:defRPr/>
            </a:pPr>
            <a:r>
              <a:rPr lang="tr-TR" sz="2431" b="1" dirty="0" err="1" smtClean="0">
                <a:solidFill>
                  <a:srgbClr val="0070C0"/>
                </a:solidFill>
                <a:latin typeface="Arial" pitchFamily="34" charset="0"/>
                <a:cs typeface="Arial" pitchFamily="34" charset="0"/>
              </a:rPr>
              <a:t>Bursiyerler</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251371" y="2060847"/>
            <a:ext cx="9793087" cy="4176465"/>
          </a:xfrm>
        </p:spPr>
        <p:txBody>
          <a:bodyPr>
            <a:noAutofit/>
          </a:bodyPr>
          <a:lstStyle/>
          <a:p>
            <a:pPr marL="0" indent="0" algn="just">
              <a:lnSpc>
                <a:spcPct val="115000"/>
              </a:lnSpc>
              <a:spcAft>
                <a:spcPts val="521"/>
              </a:spcAft>
              <a:buNone/>
            </a:pPr>
            <a:r>
              <a:rPr lang="tr-TR" sz="1800" b="1" dirty="0" err="1">
                <a:latin typeface="Arial" panose="020B0604020202020204" pitchFamily="34" charset="0"/>
                <a:ea typeface="MS ??"/>
              </a:rPr>
              <a:t>Bursiyer</a:t>
            </a:r>
            <a:r>
              <a:rPr lang="tr-TR" sz="1800" b="1" dirty="0">
                <a:latin typeface="Arial" panose="020B0604020202020204" pitchFamily="34" charset="0"/>
                <a:ea typeface="MS ??"/>
              </a:rPr>
              <a:t> Talebi Bulunan Projeler İçin Araştırmacıların Sisteme Yüklenmesi Zorunlu Olan Belgeler</a:t>
            </a:r>
            <a:endParaRPr lang="tr-TR" sz="1800" dirty="0">
              <a:latin typeface="Calibri" panose="020F0502020204030204" pitchFamily="34" charset="0"/>
              <a:ea typeface="MS ??"/>
            </a:endParaRPr>
          </a:p>
          <a:p>
            <a:pPr algn="just"/>
            <a:r>
              <a:rPr lang="tr-TR" sz="1800" dirty="0">
                <a:latin typeface="Arial "/>
              </a:rPr>
              <a:t>Yürütücünün, proje başvurusunda </a:t>
            </a:r>
            <a:r>
              <a:rPr lang="tr-TR" sz="1800" dirty="0" err="1">
                <a:latin typeface="Arial "/>
              </a:rPr>
              <a:t>bursiyer</a:t>
            </a:r>
            <a:r>
              <a:rPr lang="tr-TR" sz="1800" dirty="0">
                <a:latin typeface="Arial "/>
              </a:rPr>
              <a:t> olarak projeye eklenecek araştırmacının belgelerinin sisteme yüklenmesi zorunlu değildir. </a:t>
            </a:r>
            <a:endParaRPr lang="tr-TR" sz="1800" dirty="0" smtClean="0">
              <a:latin typeface="Arial "/>
            </a:endParaRPr>
          </a:p>
          <a:p>
            <a:pPr algn="just"/>
            <a:r>
              <a:rPr lang="tr-TR" sz="1800" dirty="0" smtClean="0">
                <a:latin typeface="Arial "/>
              </a:rPr>
              <a:t>Ancak </a:t>
            </a:r>
            <a:r>
              <a:rPr lang="tr-TR" sz="1800" dirty="0">
                <a:latin typeface="Arial "/>
              </a:rPr>
              <a:t>çalıştırılmak istenen </a:t>
            </a:r>
            <a:r>
              <a:rPr lang="tr-TR" sz="1800" dirty="0" err="1">
                <a:latin typeface="Arial "/>
              </a:rPr>
              <a:t>bursiyerin</a:t>
            </a:r>
            <a:r>
              <a:rPr lang="tr-TR" sz="1800" dirty="0">
                <a:latin typeface="Arial "/>
              </a:rPr>
              <a:t> projeye sağlayacağı katkı, işinin tanımı, niteliği ve gerekçesi de başvuru formunda ayrıntılı olarak açıklanmalı ve  </a:t>
            </a:r>
            <a:r>
              <a:rPr lang="tr-TR" sz="1800" dirty="0" err="1">
                <a:solidFill>
                  <a:srgbClr val="FF0000"/>
                </a:solidFill>
                <a:latin typeface="Arial "/>
              </a:rPr>
              <a:t>bursiyere</a:t>
            </a:r>
            <a:r>
              <a:rPr lang="tr-TR" sz="1800" dirty="0">
                <a:solidFill>
                  <a:srgbClr val="FF0000"/>
                </a:solidFill>
                <a:latin typeface="Arial "/>
              </a:rPr>
              <a:t> yapılacak ödemenin ay ve tutar olarak proje bütçesine yazılması gerekmektedir. </a:t>
            </a:r>
          </a:p>
        </p:txBody>
      </p:sp>
    </p:spTree>
    <p:extLst>
      <p:ext uri="{BB962C8B-B14F-4D97-AF65-F5344CB8AC3E}">
        <p14:creationId xmlns:p14="http://schemas.microsoft.com/office/powerpoint/2010/main" val="435657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1491" y="0"/>
            <a:ext cx="7082093" cy="767606"/>
          </a:xfrm>
        </p:spPr>
        <p:txBody>
          <a:bodyPr/>
          <a:lstStyle/>
          <a:p>
            <a:pPr algn="just">
              <a:defRPr/>
            </a:pPr>
            <a:r>
              <a:rPr lang="tr-TR" sz="2431" b="1" dirty="0">
                <a:solidFill>
                  <a:srgbClr val="0070C0"/>
                </a:solidFill>
                <a:latin typeface="Arial" pitchFamily="34" charset="0"/>
                <a:cs typeface="Arial" pitchFamily="34" charset="0"/>
              </a:rPr>
              <a:t>Bütçe esasları-</a:t>
            </a:r>
            <a:r>
              <a:rPr lang="tr-TR" sz="2431" b="1" dirty="0" err="1">
                <a:solidFill>
                  <a:srgbClr val="0070C0"/>
                </a:solidFill>
                <a:latin typeface="Arial" pitchFamily="34" charset="0"/>
                <a:cs typeface="Arial" pitchFamily="34" charset="0"/>
              </a:rPr>
              <a:t>Bursiyerler</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251371" y="1412776"/>
            <a:ext cx="10153127" cy="4824536"/>
          </a:xfrm>
        </p:spPr>
        <p:txBody>
          <a:bodyPr>
            <a:noAutofit/>
          </a:bodyPr>
          <a:lstStyle/>
          <a:p>
            <a:pPr algn="just">
              <a:lnSpc>
                <a:spcPct val="150000"/>
              </a:lnSpc>
              <a:buClr>
                <a:srgbClr val="993300"/>
              </a:buClr>
              <a:defRPr/>
            </a:pPr>
            <a:r>
              <a:rPr lang="tr-TR" sz="1563" dirty="0">
                <a:solidFill>
                  <a:schemeClr val="tx1"/>
                </a:solidFill>
                <a:latin typeface="Arial" pitchFamily="34" charset="0"/>
                <a:cs typeface="Arial" pitchFamily="34" charset="0"/>
              </a:rPr>
              <a:t>BAP projelerinde sadece Yozgat Bozok Üniversitesi’nde tezli yüksek lisans veya doktora programlarında kayıtlı öğrenciler </a:t>
            </a:r>
            <a:r>
              <a:rPr lang="tr-TR" sz="1563" dirty="0" err="1">
                <a:solidFill>
                  <a:schemeClr val="tx1"/>
                </a:solidFill>
                <a:latin typeface="Arial" pitchFamily="34" charset="0"/>
                <a:cs typeface="Arial" pitchFamily="34" charset="0"/>
              </a:rPr>
              <a:t>bursiyer</a:t>
            </a:r>
            <a:r>
              <a:rPr lang="tr-TR" sz="1563" dirty="0">
                <a:solidFill>
                  <a:schemeClr val="tx1"/>
                </a:solidFill>
                <a:latin typeface="Arial" pitchFamily="34" charset="0"/>
                <a:cs typeface="Arial" pitchFamily="34" charset="0"/>
              </a:rPr>
              <a:t> olabilir.</a:t>
            </a:r>
          </a:p>
          <a:p>
            <a:pPr algn="just">
              <a:lnSpc>
                <a:spcPct val="150000"/>
              </a:lnSpc>
              <a:buClr>
                <a:srgbClr val="993300"/>
              </a:buClr>
              <a:defRPr/>
            </a:pPr>
            <a:r>
              <a:rPr lang="tr-TR" sz="1563" dirty="0" smtClean="0">
                <a:solidFill>
                  <a:schemeClr val="tx1"/>
                </a:solidFill>
                <a:latin typeface="Arial" pitchFamily="34" charset="0"/>
                <a:cs typeface="Arial" pitchFamily="34" charset="0"/>
              </a:rPr>
              <a:t>Burs </a:t>
            </a:r>
            <a:r>
              <a:rPr lang="tr-TR" sz="1563" dirty="0">
                <a:solidFill>
                  <a:schemeClr val="tx1"/>
                </a:solidFill>
                <a:latin typeface="Arial" pitchFamily="34" charset="0"/>
                <a:cs typeface="Arial" pitchFamily="34" charset="0"/>
              </a:rPr>
              <a:t>ödeme üst miktarları: </a:t>
            </a:r>
            <a:r>
              <a:rPr lang="tr-TR" sz="1563" b="1" dirty="0">
                <a:solidFill>
                  <a:srgbClr val="FF0000"/>
                </a:solidFill>
                <a:latin typeface="Arial" pitchFamily="34" charset="0"/>
                <a:cs typeface="Arial" pitchFamily="34" charset="0"/>
              </a:rPr>
              <a:t>Yüksek lisans: brüt </a:t>
            </a:r>
            <a:r>
              <a:rPr lang="tr-TR" sz="1563" b="1" dirty="0" smtClean="0">
                <a:solidFill>
                  <a:srgbClr val="FF0000"/>
                </a:solidFill>
                <a:latin typeface="Arial" pitchFamily="34" charset="0"/>
                <a:cs typeface="Arial" pitchFamily="34" charset="0"/>
              </a:rPr>
              <a:t>2500 </a:t>
            </a:r>
            <a:r>
              <a:rPr lang="tr-TR" sz="1563" b="1" dirty="0">
                <a:solidFill>
                  <a:srgbClr val="FF0000"/>
                </a:solidFill>
                <a:latin typeface="Arial" pitchFamily="34" charset="0"/>
                <a:cs typeface="Arial" pitchFamily="34" charset="0"/>
              </a:rPr>
              <a:t>₺, doktora brüt: </a:t>
            </a:r>
            <a:r>
              <a:rPr lang="tr-TR" sz="1563" b="1" dirty="0" smtClean="0">
                <a:solidFill>
                  <a:srgbClr val="FF0000"/>
                </a:solidFill>
                <a:latin typeface="Arial" pitchFamily="34" charset="0"/>
                <a:cs typeface="Arial" pitchFamily="34" charset="0"/>
              </a:rPr>
              <a:t>3000 ₺</a:t>
            </a:r>
          </a:p>
          <a:p>
            <a:pPr algn="just">
              <a:lnSpc>
                <a:spcPct val="150000"/>
              </a:lnSpc>
              <a:buClr>
                <a:srgbClr val="993300"/>
              </a:buClr>
              <a:defRPr/>
            </a:pPr>
            <a:r>
              <a:rPr lang="tr-TR" sz="1600" dirty="0" err="1">
                <a:latin typeface="Arial "/>
              </a:rPr>
              <a:t>Bursiyerlere</a:t>
            </a:r>
            <a:r>
              <a:rPr lang="tr-TR" sz="1600" dirty="0">
                <a:latin typeface="Arial "/>
              </a:rPr>
              <a:t> yönelik ödemeler </a:t>
            </a:r>
            <a:r>
              <a:rPr lang="tr-TR" sz="1600" dirty="0">
                <a:solidFill>
                  <a:srgbClr val="FF0000"/>
                </a:solidFill>
                <a:latin typeface="Arial "/>
              </a:rPr>
              <a:t>brüt tutardan SGK pirimi vb. yasal kesintilerden sonra kalan tutar üzerinden gerçekleştirilir.</a:t>
            </a:r>
            <a:endParaRPr lang="tr-TR" sz="1563" b="1" dirty="0">
              <a:solidFill>
                <a:srgbClr val="FF0000"/>
              </a:solidFill>
              <a:latin typeface="Arial "/>
              <a:cs typeface="Arial" pitchFamily="34" charset="0"/>
            </a:endParaRPr>
          </a:p>
          <a:p>
            <a:pPr algn="just">
              <a:lnSpc>
                <a:spcPct val="150000"/>
              </a:lnSpc>
              <a:buClr>
                <a:srgbClr val="993300"/>
              </a:buClr>
              <a:defRPr/>
            </a:pPr>
            <a:r>
              <a:rPr lang="tr-TR" sz="1563" b="1" dirty="0" smtClean="0">
                <a:solidFill>
                  <a:srgbClr val="FF0000"/>
                </a:solidFill>
                <a:latin typeface="Arial" pitchFamily="34" charset="0"/>
                <a:cs typeface="Arial" pitchFamily="34" charset="0"/>
              </a:rPr>
              <a:t>UİP, TEZ ve LİKAP projeleri </a:t>
            </a:r>
            <a:r>
              <a:rPr lang="tr-TR" sz="1563" b="1" dirty="0">
                <a:solidFill>
                  <a:srgbClr val="FF0000"/>
                </a:solidFill>
                <a:latin typeface="Arial" pitchFamily="34" charset="0"/>
                <a:cs typeface="Arial" pitchFamily="34" charset="0"/>
              </a:rPr>
              <a:t>için </a:t>
            </a:r>
            <a:r>
              <a:rPr lang="tr-TR" sz="1563" b="1" dirty="0" err="1">
                <a:solidFill>
                  <a:srgbClr val="FF0000"/>
                </a:solidFill>
                <a:latin typeface="Arial" pitchFamily="34" charset="0"/>
                <a:cs typeface="Arial" pitchFamily="34" charset="0"/>
              </a:rPr>
              <a:t>bursiyer</a:t>
            </a:r>
            <a:r>
              <a:rPr lang="tr-TR" sz="1563" b="1" dirty="0">
                <a:solidFill>
                  <a:srgbClr val="FF0000"/>
                </a:solidFill>
                <a:latin typeface="Arial" pitchFamily="34" charset="0"/>
                <a:cs typeface="Arial" pitchFamily="34" charset="0"/>
              </a:rPr>
              <a:t> desteği sağlanmaz. </a:t>
            </a:r>
          </a:p>
        </p:txBody>
      </p:sp>
    </p:spTree>
    <p:extLst>
      <p:ext uri="{BB962C8B-B14F-4D97-AF65-F5344CB8AC3E}">
        <p14:creationId xmlns:p14="http://schemas.microsoft.com/office/powerpoint/2010/main" val="1043771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51371" y="1484784"/>
            <a:ext cx="10009111" cy="4536504"/>
          </a:xfrm>
        </p:spPr>
        <p:txBody>
          <a:bodyPr>
            <a:normAutofit/>
          </a:bodyPr>
          <a:lstStyle/>
          <a:p>
            <a:pPr algn="just">
              <a:lnSpc>
                <a:spcPct val="150000"/>
              </a:lnSpc>
            </a:pPr>
            <a:r>
              <a:rPr lang="tr-TR" dirty="0">
                <a:latin typeface="Arial" charset="0"/>
                <a:cs typeface="Arial" charset="0"/>
              </a:rPr>
              <a:t>Projelerden </a:t>
            </a:r>
            <a:r>
              <a:rPr lang="tr-TR" b="1" dirty="0" smtClean="0">
                <a:latin typeface="Arial" charset="0"/>
                <a:cs typeface="Arial" charset="0"/>
              </a:rPr>
              <a:t>ara </a:t>
            </a:r>
            <a:r>
              <a:rPr lang="tr-TR" b="1" dirty="0">
                <a:latin typeface="Arial" charset="0"/>
                <a:cs typeface="Arial" charset="0"/>
              </a:rPr>
              <a:t>rapor, sonuç raporu veya yayın </a:t>
            </a:r>
            <a:r>
              <a:rPr lang="tr-TR" b="1" dirty="0" smtClean="0">
                <a:latin typeface="Arial" charset="0"/>
                <a:cs typeface="Arial" charset="0"/>
              </a:rPr>
              <a:t>koşulu yükümlülüklerini </a:t>
            </a:r>
            <a:r>
              <a:rPr lang="tr-TR" dirty="0" smtClean="0">
                <a:latin typeface="Arial" charset="0"/>
                <a:cs typeface="Arial" charset="0"/>
              </a:rPr>
              <a:t>yerine getirmemiş </a:t>
            </a:r>
            <a:r>
              <a:rPr lang="tr-TR" dirty="0" err="1" smtClean="0">
                <a:latin typeface="Arial" charset="0"/>
                <a:cs typeface="Arial" charset="0"/>
              </a:rPr>
              <a:t>araşatırmacılar</a:t>
            </a:r>
            <a:r>
              <a:rPr lang="tr-TR" b="1" dirty="0" smtClean="0">
                <a:latin typeface="Arial" charset="0"/>
                <a:cs typeface="Arial" charset="0"/>
              </a:rPr>
              <a:t> </a:t>
            </a:r>
            <a:r>
              <a:rPr lang="tr-TR" b="1" dirty="0">
                <a:latin typeface="Arial" charset="0"/>
                <a:cs typeface="Arial" charset="0"/>
              </a:rPr>
              <a:t>ile </a:t>
            </a:r>
            <a:r>
              <a:rPr lang="tr-TR" dirty="0">
                <a:latin typeface="Arial" charset="0"/>
                <a:cs typeface="Arial" charset="0"/>
              </a:rPr>
              <a:t>yaptırım uygulanan araştırmacılar yeni projelerde görev alamazlar.</a:t>
            </a:r>
          </a:p>
          <a:p>
            <a:pPr algn="just">
              <a:lnSpc>
                <a:spcPct val="150000"/>
              </a:lnSpc>
            </a:pPr>
            <a:r>
              <a:rPr lang="tr-TR" dirty="0">
                <a:latin typeface="Arial" charset="0"/>
                <a:cs typeface="Arial" charset="0"/>
              </a:rPr>
              <a:t>TEZ proje başvuruları, </a:t>
            </a:r>
            <a:r>
              <a:rPr lang="tr-TR" dirty="0">
                <a:solidFill>
                  <a:srgbClr val="FF0000"/>
                </a:solidFill>
                <a:latin typeface="Arial" charset="0"/>
                <a:cs typeface="Arial" charset="0"/>
              </a:rPr>
              <a:t>tez önerisinin ilgili birim tarafından kabul edilmesinden </a:t>
            </a:r>
            <a:r>
              <a:rPr lang="tr-TR" dirty="0">
                <a:latin typeface="Arial" charset="0"/>
                <a:cs typeface="Arial" charset="0"/>
              </a:rPr>
              <a:t>sonra gerçekleştirilir. </a:t>
            </a:r>
            <a:endParaRPr lang="tr-TR" b="1" dirty="0">
              <a:latin typeface="Arial" charset="0"/>
              <a:cs typeface="Arial" charset="0"/>
            </a:endParaRPr>
          </a:p>
          <a:p>
            <a:pPr lvl="0"/>
            <a:endParaRPr lang="tr-TR" sz="1389" b="1" dirty="0">
              <a:latin typeface="Arial" charset="0"/>
              <a:cs typeface="Arial" charset="0"/>
            </a:endParaRPr>
          </a:p>
        </p:txBody>
      </p:sp>
      <p:sp>
        <p:nvSpPr>
          <p:cNvPr id="4" name="Rectangle 2"/>
          <p:cNvSpPr txBox="1">
            <a:spLocks noChangeArrowheads="1"/>
          </p:cNvSpPr>
          <p:nvPr/>
        </p:nvSpPr>
        <p:spPr bwMode="auto">
          <a:xfrm>
            <a:off x="1403499"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başvurusu-Ön Koşullar</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56290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8806249" y="1268760"/>
            <a:ext cx="1184344" cy="761477"/>
            <a:chOff x="8372" y="2886"/>
            <a:chExt cx="2149" cy="1381"/>
          </a:xfrm>
        </p:grpSpPr>
        <p:sp>
          <p:nvSpPr>
            <p:cNvPr id="5" name="Rectangle 3"/>
            <p:cNvSpPr>
              <a:spLocks noChangeArrowheads="1"/>
            </p:cNvSpPr>
            <p:nvPr/>
          </p:nvSpPr>
          <p:spPr bwMode="auto">
            <a:xfrm>
              <a:off x="8372" y="2886"/>
              <a:ext cx="66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E36C0A"/>
                  </a:solidFill>
                  <a:latin typeface="Century Gothic" pitchFamily="34" charset="0"/>
                  <a:cs typeface="Arial" pitchFamily="34" charset="0"/>
                </a:rPr>
                <a:t>B</a:t>
              </a:r>
              <a:endParaRPr lang="tr-TR" altLang="tr-TR" sz="1563" dirty="0">
                <a:latin typeface="Arial" pitchFamily="34" charset="0"/>
                <a:cs typeface="Arial" pitchFamily="34" charset="0"/>
              </a:endParaRPr>
            </a:p>
          </p:txBody>
        </p:sp>
        <p:sp>
          <p:nvSpPr>
            <p:cNvPr id="6" name="Rectangle 4"/>
            <p:cNvSpPr>
              <a:spLocks noChangeArrowheads="1"/>
            </p:cNvSpPr>
            <p:nvPr/>
          </p:nvSpPr>
          <p:spPr bwMode="auto">
            <a:xfrm>
              <a:off x="8966" y="2886"/>
              <a:ext cx="85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4871E6"/>
                  </a:solidFill>
                  <a:latin typeface="Century Gothic" pitchFamily="34" charset="0"/>
                  <a:cs typeface="Arial" pitchFamily="34" charset="0"/>
                </a:rPr>
                <a:t>A</a:t>
              </a:r>
              <a:endParaRPr lang="tr-TR" altLang="tr-TR" sz="1563" dirty="0">
                <a:latin typeface="Arial" pitchFamily="34" charset="0"/>
                <a:cs typeface="Arial" pitchFamily="34" charset="0"/>
              </a:endParaRPr>
            </a:p>
          </p:txBody>
        </p:sp>
        <p:sp>
          <p:nvSpPr>
            <p:cNvPr id="7" name="Rectangle 5"/>
            <p:cNvSpPr>
              <a:spLocks noChangeArrowheads="1"/>
            </p:cNvSpPr>
            <p:nvPr/>
          </p:nvSpPr>
          <p:spPr bwMode="auto">
            <a:xfrm>
              <a:off x="9840" y="2886"/>
              <a:ext cx="681"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a:solidFill>
                    <a:srgbClr val="01ED3F"/>
                  </a:solidFill>
                  <a:latin typeface="Century Gothic" pitchFamily="34" charset="0"/>
                  <a:cs typeface="Arial" pitchFamily="34" charset="0"/>
                </a:rPr>
                <a:t>P</a:t>
              </a:r>
              <a:endParaRPr lang="tr-TR" altLang="tr-TR" sz="1563">
                <a:latin typeface="Arial" pitchFamily="34" charset="0"/>
                <a:cs typeface="Arial" pitchFamily="34" charset="0"/>
              </a:endParaRPr>
            </a:p>
          </p:txBody>
        </p:sp>
      </p:grpSp>
      <p:sp>
        <p:nvSpPr>
          <p:cNvPr id="8" name="Rectangle 2"/>
          <p:cNvSpPr txBox="1">
            <a:spLocks noChangeArrowheads="1"/>
          </p:cNvSpPr>
          <p:nvPr/>
        </p:nvSpPr>
        <p:spPr>
          <a:xfrm>
            <a:off x="5041891" y="3679041"/>
            <a:ext cx="3781859" cy="513032"/>
          </a:xfrm>
          <a:prstGeom prst="rect">
            <a:avLst/>
          </a:prstGeom>
          <a:extLst/>
        </p:spPr>
        <p:txBody>
          <a:bodyPr vert="horz" lIns="79379" tIns="39689" rIns="79379" bIns="39689" rtlCol="0" anchor="ct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2400" dirty="0">
                <a:solidFill>
                  <a:schemeClr val="tx1"/>
                </a:solidFill>
              </a:rPr>
              <a:t>BAP Koordinasyon Birimi</a:t>
            </a:r>
            <a:endParaRPr lang="tr-TR" sz="2400" dirty="0">
              <a:solidFill>
                <a:srgbClr val="002060"/>
              </a:solidFill>
            </a:endParaRPr>
          </a:p>
        </p:txBody>
      </p:sp>
    </p:spTree>
    <p:extLst>
      <p:ext uri="{BB962C8B-B14F-4D97-AF65-F5344CB8AC3E}">
        <p14:creationId xmlns:p14="http://schemas.microsoft.com/office/powerpoint/2010/main" val="3218685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499"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başvurusu-Kotalar</a:t>
            </a:r>
            <a:endParaRPr lang="tr-TR" sz="2431" b="1" dirty="0">
              <a:solidFill>
                <a:srgbClr val="C00000"/>
              </a:solidFill>
              <a:latin typeface="Arial" pitchFamily="34" charset="0"/>
              <a:cs typeface="Arial" pitchFamily="34" charset="0"/>
            </a:endParaRPr>
          </a:p>
        </p:txBody>
      </p:sp>
      <p:sp>
        <p:nvSpPr>
          <p:cNvPr id="3" name="Dikdörtgen 2"/>
          <p:cNvSpPr/>
          <p:nvPr/>
        </p:nvSpPr>
        <p:spPr>
          <a:xfrm>
            <a:off x="1555903" y="1412776"/>
            <a:ext cx="8208912" cy="3600986"/>
          </a:xfrm>
          <a:prstGeom prst="rect">
            <a:avLst/>
          </a:prstGeom>
        </p:spPr>
        <p:txBody>
          <a:bodyPr wrap="square">
            <a:spAutoFit/>
          </a:bodyPr>
          <a:lstStyle/>
          <a:p>
            <a:pPr lvl="0"/>
            <a:r>
              <a:rPr lang="tr-TR" sz="2000" dirty="0"/>
              <a:t>Araştırmacılar tüm proje türlerinde yürütücü ve araştırmacı olarak eş zamanlı sınırsız görev alabilirler.</a:t>
            </a:r>
          </a:p>
          <a:p>
            <a:pPr lvl="0"/>
            <a:r>
              <a:rPr lang="tr-TR" sz="2000" dirty="0"/>
              <a:t>Araştırmacılar aynı anda yalnızca bir Hızlı Destek Projesinde yürütücü olarak görev alabilirler ve yılda bir kez Hızlı Destek Projesi başvurusu yapabilirler. Araştırmacılar toplamda en fazla 3 adet Hızlı Destek Projesi desteğinden faydalanabilirler. </a:t>
            </a:r>
            <a:r>
              <a:rPr lang="tr-TR" sz="2000" b="1" dirty="0"/>
              <a:t>Ancak proje tür değişikliğini zorunlu kılan bir durum söz konusu olduğunda kota muafiyeti uygulanır.</a:t>
            </a:r>
            <a:r>
              <a:rPr lang="tr-TR" sz="2000" dirty="0"/>
              <a:t>  </a:t>
            </a:r>
          </a:p>
          <a:p>
            <a:pPr lvl="0"/>
            <a:r>
              <a:rPr lang="tr-TR" sz="2000" dirty="0"/>
              <a:t>Yürütücü olarak görev aldıkları projeler kapsamındaki yükümlülüklerini yerine getirmeyen araştırmacılar yeni bir proje başvurusunda bulunamaz ve yeni bir projede araştırmacı olarak görev alamazlar. </a:t>
            </a:r>
          </a:p>
        </p:txBody>
      </p:sp>
    </p:spTree>
    <p:extLst>
      <p:ext uri="{BB962C8B-B14F-4D97-AF65-F5344CB8AC3E}">
        <p14:creationId xmlns:p14="http://schemas.microsoft.com/office/powerpoint/2010/main" val="3084341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1491" y="188640"/>
            <a:ext cx="7082093" cy="506958"/>
          </a:xfrm>
        </p:spPr>
        <p:txBody>
          <a:bodyPr/>
          <a:lstStyle/>
          <a:p>
            <a:pPr algn="just">
              <a:defRPr/>
            </a:pPr>
            <a:r>
              <a:rPr lang="tr-TR" sz="2431" b="1" dirty="0">
                <a:solidFill>
                  <a:srgbClr val="0070C0"/>
                </a:solidFill>
                <a:latin typeface="Arial" pitchFamily="34" charset="0"/>
                <a:cs typeface="Arial" pitchFamily="34" charset="0"/>
              </a:rPr>
              <a:t>Bütçe esasları-Bütçe kalemleri</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251371" y="1616208"/>
            <a:ext cx="9937103" cy="4477088"/>
          </a:xfrm>
        </p:spPr>
        <p:txBody>
          <a:bodyPr>
            <a:noAutofit/>
          </a:bodyPr>
          <a:lstStyle/>
          <a:p>
            <a:pPr marL="0" indent="0">
              <a:lnSpc>
                <a:spcPct val="150000"/>
              </a:lnSpc>
              <a:buClr>
                <a:srgbClr val="993300"/>
              </a:buClr>
              <a:buNone/>
              <a:defRPr/>
            </a:pPr>
            <a:endParaRPr lang="tr-TR" sz="1476" dirty="0">
              <a:solidFill>
                <a:schemeClr val="tx1"/>
              </a:solidFill>
              <a:latin typeface="Arial" pitchFamily="34" charset="0"/>
              <a:cs typeface="Arial" pitchFamily="34" charset="0"/>
            </a:endParaRPr>
          </a:p>
          <a:p>
            <a:pPr>
              <a:lnSpc>
                <a:spcPct val="150000"/>
              </a:lnSpc>
              <a:buClr>
                <a:srgbClr val="993300"/>
              </a:buClr>
              <a:buFont typeface="Wingdings" panose="05000000000000000000" pitchFamily="2" charset="2"/>
              <a:buChar char="Ø"/>
              <a:defRPr/>
            </a:pPr>
            <a:r>
              <a:rPr lang="tr-TR" sz="1476" dirty="0">
                <a:solidFill>
                  <a:schemeClr val="tx1"/>
                </a:solidFill>
                <a:latin typeface="Arial" pitchFamily="34" charset="0"/>
                <a:cs typeface="Arial" pitchFamily="34" charset="0"/>
              </a:rPr>
              <a:t>Mal, malzeme ve hizmet alımı bütçesi</a:t>
            </a:r>
          </a:p>
          <a:p>
            <a:pPr>
              <a:lnSpc>
                <a:spcPct val="150000"/>
              </a:lnSpc>
              <a:buClr>
                <a:srgbClr val="993300"/>
              </a:buClr>
              <a:buFont typeface="Wingdings" panose="05000000000000000000" pitchFamily="2" charset="2"/>
              <a:buChar char="Ø"/>
              <a:defRPr/>
            </a:pPr>
            <a:r>
              <a:rPr lang="tr-TR" sz="1476" dirty="0">
                <a:solidFill>
                  <a:schemeClr val="tx1"/>
                </a:solidFill>
                <a:latin typeface="Arial" pitchFamily="34" charset="0"/>
                <a:cs typeface="Arial" pitchFamily="34" charset="0"/>
              </a:rPr>
              <a:t>Araştırma amaçlı seyahat bütçesi</a:t>
            </a:r>
          </a:p>
          <a:p>
            <a:pPr>
              <a:lnSpc>
                <a:spcPct val="150000"/>
              </a:lnSpc>
              <a:buClr>
                <a:srgbClr val="993300"/>
              </a:buClr>
              <a:buFont typeface="Wingdings" panose="05000000000000000000" pitchFamily="2" charset="2"/>
              <a:buChar char="Ø"/>
              <a:defRPr/>
            </a:pPr>
            <a:r>
              <a:rPr lang="tr-TR" sz="1476" dirty="0">
                <a:solidFill>
                  <a:schemeClr val="tx1"/>
                </a:solidFill>
                <a:latin typeface="Arial" pitchFamily="34" charset="0"/>
                <a:cs typeface="Arial" pitchFamily="34" charset="0"/>
              </a:rPr>
              <a:t>Kongre/Sempozyum katılımına yönelik seyahat </a:t>
            </a:r>
            <a:r>
              <a:rPr lang="tr-TR" sz="1476" dirty="0" smtClean="0">
                <a:solidFill>
                  <a:schemeClr val="tx1"/>
                </a:solidFill>
                <a:latin typeface="Arial" pitchFamily="34" charset="0"/>
                <a:cs typeface="Arial" pitchFamily="34" charset="0"/>
              </a:rPr>
              <a:t>bütçesi (Tasarruf Tedbirleri)</a:t>
            </a:r>
            <a:endParaRPr lang="tr-TR" sz="1476" dirty="0">
              <a:solidFill>
                <a:schemeClr val="tx1"/>
              </a:solidFill>
              <a:latin typeface="Arial" pitchFamily="34" charset="0"/>
              <a:cs typeface="Arial" pitchFamily="34" charset="0"/>
            </a:endParaRPr>
          </a:p>
          <a:p>
            <a:pPr>
              <a:lnSpc>
                <a:spcPct val="150000"/>
              </a:lnSpc>
              <a:buClr>
                <a:srgbClr val="993300"/>
              </a:buClr>
              <a:buFont typeface="Wingdings" panose="05000000000000000000" pitchFamily="2" charset="2"/>
              <a:buChar char="Ø"/>
              <a:defRPr/>
            </a:pPr>
            <a:r>
              <a:rPr lang="tr-TR" sz="1476" dirty="0" err="1">
                <a:solidFill>
                  <a:schemeClr val="tx1"/>
                </a:solidFill>
                <a:latin typeface="Arial" pitchFamily="34" charset="0"/>
                <a:cs typeface="Arial" pitchFamily="34" charset="0"/>
              </a:rPr>
              <a:t>Bursiyer</a:t>
            </a:r>
            <a:r>
              <a:rPr lang="tr-TR" sz="1476" dirty="0">
                <a:solidFill>
                  <a:schemeClr val="tx1"/>
                </a:solidFill>
                <a:latin typeface="Arial" pitchFamily="34" charset="0"/>
                <a:cs typeface="Arial" pitchFamily="34" charset="0"/>
              </a:rPr>
              <a:t> Bütçesi</a:t>
            </a:r>
          </a:p>
          <a:p>
            <a:pPr>
              <a:lnSpc>
                <a:spcPct val="150000"/>
              </a:lnSpc>
              <a:buClr>
                <a:srgbClr val="993300"/>
              </a:buClr>
              <a:defRPr/>
            </a:pPr>
            <a:endParaRPr lang="tr-TR" sz="1476" dirty="0">
              <a:solidFill>
                <a:schemeClr val="tx1"/>
              </a:solidFill>
              <a:latin typeface="Arial" pitchFamily="34" charset="0"/>
              <a:cs typeface="Arial" pitchFamily="34" charset="0"/>
            </a:endParaRPr>
          </a:p>
          <a:p>
            <a:pPr>
              <a:lnSpc>
                <a:spcPct val="150000"/>
              </a:lnSpc>
              <a:buClr>
                <a:srgbClr val="993300"/>
              </a:buClr>
              <a:defRPr/>
            </a:pPr>
            <a:r>
              <a:rPr lang="tr-TR" sz="1476" dirty="0">
                <a:solidFill>
                  <a:srgbClr val="FF0000"/>
                </a:solidFill>
                <a:latin typeface="Arial" pitchFamily="34" charset="0"/>
                <a:cs typeface="Arial" pitchFamily="34" charset="0"/>
              </a:rPr>
              <a:t>Seyahat ve </a:t>
            </a:r>
            <a:r>
              <a:rPr lang="tr-TR" sz="1476" dirty="0" err="1">
                <a:solidFill>
                  <a:srgbClr val="FF0000"/>
                </a:solidFill>
                <a:latin typeface="Arial" pitchFamily="34" charset="0"/>
                <a:cs typeface="Arial" pitchFamily="34" charset="0"/>
              </a:rPr>
              <a:t>bursiyer</a:t>
            </a:r>
            <a:r>
              <a:rPr lang="tr-TR" sz="1476" dirty="0">
                <a:solidFill>
                  <a:srgbClr val="FF0000"/>
                </a:solidFill>
                <a:latin typeface="Arial" pitchFamily="34" charset="0"/>
                <a:cs typeface="Arial" pitchFamily="34" charset="0"/>
              </a:rPr>
              <a:t> kalemi </a:t>
            </a:r>
            <a:r>
              <a:rPr lang="tr-TR" sz="1476" dirty="0">
                <a:solidFill>
                  <a:schemeClr val="tx1"/>
                </a:solidFill>
                <a:latin typeface="Arial" pitchFamily="34" charset="0"/>
                <a:cs typeface="Arial" pitchFamily="34" charset="0"/>
              </a:rPr>
              <a:t>ile </a:t>
            </a:r>
            <a:r>
              <a:rPr lang="tr-TR" sz="1476" dirty="0">
                <a:solidFill>
                  <a:srgbClr val="FF0000"/>
                </a:solidFill>
                <a:latin typeface="Arial" pitchFamily="34" charset="0"/>
                <a:cs typeface="Arial" pitchFamily="34" charset="0"/>
              </a:rPr>
              <a:t>mal, malzeme ve hizmet kalemi </a:t>
            </a:r>
            <a:r>
              <a:rPr lang="tr-TR" sz="1476" dirty="0">
                <a:solidFill>
                  <a:schemeClr val="tx1"/>
                </a:solidFill>
                <a:latin typeface="Arial" pitchFamily="34" charset="0"/>
                <a:cs typeface="Arial" pitchFamily="34" charset="0"/>
              </a:rPr>
              <a:t>arasında aktarım yapılamaz.</a:t>
            </a:r>
            <a:endParaRPr lang="tr-TR" sz="1476" dirty="0">
              <a:solidFill>
                <a:srgbClr val="FF0000"/>
              </a:solidFill>
              <a:latin typeface="Arial" pitchFamily="34" charset="0"/>
              <a:cs typeface="Arial" pitchFamily="34" charset="0"/>
            </a:endParaRPr>
          </a:p>
          <a:p>
            <a:pPr>
              <a:lnSpc>
                <a:spcPct val="150000"/>
              </a:lnSpc>
              <a:buClr>
                <a:srgbClr val="993300"/>
              </a:buClr>
              <a:defRPr/>
            </a:pPr>
            <a:endParaRPr lang="tr-TR" sz="1476" dirty="0">
              <a:solidFill>
                <a:schemeClr val="tx1"/>
              </a:solidFill>
              <a:latin typeface="Arial" pitchFamily="34" charset="0"/>
              <a:cs typeface="Arial" pitchFamily="34" charset="0"/>
            </a:endParaRPr>
          </a:p>
          <a:p>
            <a:pPr>
              <a:lnSpc>
                <a:spcPct val="150000"/>
              </a:lnSpc>
              <a:buClr>
                <a:srgbClr val="993300"/>
              </a:buClr>
              <a:defRPr/>
            </a:pPr>
            <a:endParaRPr lang="tr-TR" sz="147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87181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499" y="188640"/>
            <a:ext cx="7082093" cy="537443"/>
          </a:xfrm>
        </p:spPr>
        <p:txBody>
          <a:bodyPr/>
          <a:lstStyle/>
          <a:p>
            <a:pPr algn="just">
              <a:defRPr/>
            </a:pPr>
            <a:r>
              <a:rPr lang="tr-TR" sz="2431" b="1" dirty="0">
                <a:solidFill>
                  <a:srgbClr val="0070C0"/>
                </a:solidFill>
                <a:latin typeface="Arial" pitchFamily="34" charset="0"/>
                <a:cs typeface="Arial" pitchFamily="34" charset="0"/>
              </a:rPr>
              <a:t>Bütçe esasları-Desteklenmeyen harcamalar</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67395" y="1484784"/>
            <a:ext cx="10009112" cy="4392488"/>
          </a:xfrm>
        </p:spPr>
        <p:txBody>
          <a:bodyPr>
            <a:noAutofit/>
          </a:bodyPr>
          <a:lstStyle/>
          <a:p>
            <a:pPr>
              <a:lnSpc>
                <a:spcPct val="150000"/>
              </a:lnSpc>
              <a:buClr>
                <a:srgbClr val="993300"/>
              </a:buClr>
              <a:buFont typeface="Wingdings" panose="05000000000000000000" pitchFamily="2" charset="2"/>
              <a:buChar char="v"/>
              <a:defRPr/>
            </a:pPr>
            <a:r>
              <a:rPr lang="tr-TR" sz="1476" dirty="0" err="1">
                <a:solidFill>
                  <a:schemeClr val="tx1"/>
                </a:solidFill>
                <a:latin typeface="Arial" pitchFamily="34" charset="0"/>
                <a:cs typeface="Arial" pitchFamily="34" charset="0"/>
              </a:rPr>
              <a:t>Veritabanı</a:t>
            </a:r>
            <a:r>
              <a:rPr lang="tr-TR" sz="1476" dirty="0">
                <a:solidFill>
                  <a:schemeClr val="tx1"/>
                </a:solidFill>
                <a:latin typeface="Arial" pitchFamily="34" charset="0"/>
                <a:cs typeface="Arial" pitchFamily="34" charset="0"/>
              </a:rPr>
              <a:t> abonelikleri</a:t>
            </a:r>
          </a:p>
          <a:p>
            <a:pPr>
              <a:lnSpc>
                <a:spcPct val="150000"/>
              </a:lnSpc>
              <a:buClr>
                <a:srgbClr val="993300"/>
              </a:buClr>
              <a:buFont typeface="Wingdings" panose="05000000000000000000" pitchFamily="2" charset="2"/>
              <a:buChar char="v"/>
              <a:defRPr/>
            </a:pPr>
            <a:r>
              <a:rPr lang="tr-TR" sz="1476" dirty="0">
                <a:solidFill>
                  <a:schemeClr val="tx1"/>
                </a:solidFill>
                <a:latin typeface="Arial" pitchFamily="34" charset="0"/>
                <a:cs typeface="Arial" pitchFamily="34" charset="0"/>
              </a:rPr>
              <a:t>Çeviri giderleri (araştırma amaçlı eski dillerden çeviri </a:t>
            </a:r>
            <a:r>
              <a:rPr lang="tr-TR" sz="1476" dirty="0" err="1">
                <a:solidFill>
                  <a:schemeClr val="tx1"/>
                </a:solidFill>
                <a:latin typeface="Arial" pitchFamily="34" charset="0"/>
                <a:cs typeface="Arial" pitchFamily="34" charset="0"/>
              </a:rPr>
              <a:t>vs</a:t>
            </a:r>
            <a:r>
              <a:rPr lang="tr-TR" sz="1476" dirty="0">
                <a:solidFill>
                  <a:schemeClr val="tx1"/>
                </a:solidFill>
                <a:latin typeface="Arial" pitchFamily="34" charset="0"/>
                <a:cs typeface="Arial" pitchFamily="34" charset="0"/>
              </a:rPr>
              <a:t> hariç)</a:t>
            </a:r>
          </a:p>
          <a:p>
            <a:pPr>
              <a:lnSpc>
                <a:spcPct val="150000"/>
              </a:lnSpc>
              <a:buClr>
                <a:srgbClr val="993300"/>
              </a:buClr>
              <a:buFont typeface="Wingdings" panose="05000000000000000000" pitchFamily="2" charset="2"/>
              <a:buChar char="v"/>
              <a:defRPr/>
            </a:pPr>
            <a:r>
              <a:rPr lang="tr-TR" sz="1476" dirty="0">
                <a:solidFill>
                  <a:schemeClr val="tx1"/>
                </a:solidFill>
                <a:latin typeface="Arial" pitchFamily="34" charset="0"/>
                <a:cs typeface="Arial" pitchFamily="34" charset="0"/>
              </a:rPr>
              <a:t>Kurs ve eğitim giderleri</a:t>
            </a:r>
          </a:p>
          <a:p>
            <a:pPr>
              <a:lnSpc>
                <a:spcPct val="150000"/>
              </a:lnSpc>
              <a:buClr>
                <a:srgbClr val="993300"/>
              </a:buClr>
              <a:buFont typeface="Wingdings" panose="05000000000000000000" pitchFamily="2" charset="2"/>
              <a:buChar char="v"/>
              <a:defRPr/>
            </a:pPr>
            <a:r>
              <a:rPr lang="tr-TR" sz="1476" dirty="0">
                <a:solidFill>
                  <a:schemeClr val="tx1"/>
                </a:solidFill>
                <a:latin typeface="Arial" pitchFamily="34" charset="0"/>
                <a:cs typeface="Arial" pitchFamily="34" charset="0"/>
              </a:rPr>
              <a:t>Diğer kurum mensubu araştırmacıların seyahat giderleri (tam zamanlı görevlendirilenler ya da araştırma için elzem olan seyahatler hariç)</a:t>
            </a:r>
          </a:p>
          <a:p>
            <a:pPr>
              <a:lnSpc>
                <a:spcPct val="150000"/>
              </a:lnSpc>
              <a:buClr>
                <a:srgbClr val="993300"/>
              </a:buClr>
              <a:buFont typeface="Wingdings" panose="05000000000000000000" pitchFamily="2" charset="2"/>
              <a:buChar char="v"/>
              <a:defRPr/>
            </a:pPr>
            <a:r>
              <a:rPr lang="tr-TR" sz="1476" dirty="0">
                <a:solidFill>
                  <a:schemeClr val="tx1"/>
                </a:solidFill>
                <a:latin typeface="Arial" pitchFamily="34" charset="0"/>
                <a:cs typeface="Arial" pitchFamily="34" charset="0"/>
              </a:rPr>
              <a:t>İstatistiksel analiz hizmeti ve tez projelerinde anket hizmeti alımı</a:t>
            </a:r>
          </a:p>
          <a:p>
            <a:pPr>
              <a:lnSpc>
                <a:spcPct val="150000"/>
              </a:lnSpc>
              <a:buClr>
                <a:srgbClr val="993300"/>
              </a:buClr>
              <a:buFont typeface="Wingdings" panose="05000000000000000000" pitchFamily="2" charset="2"/>
              <a:buChar char="v"/>
              <a:defRPr/>
            </a:pPr>
            <a:r>
              <a:rPr lang="tr-TR" sz="1476" dirty="0">
                <a:solidFill>
                  <a:schemeClr val="tx1"/>
                </a:solidFill>
                <a:latin typeface="Arial" pitchFamily="34" charset="0"/>
                <a:cs typeface="Arial" pitchFamily="34" charset="0"/>
              </a:rPr>
              <a:t>Bilgisayar, Tablet, Yazıcı, Tarayıcı, </a:t>
            </a:r>
            <a:r>
              <a:rPr lang="tr-TR" sz="1476" dirty="0" err="1">
                <a:solidFill>
                  <a:schemeClr val="tx1"/>
                </a:solidFill>
                <a:latin typeface="Arial" pitchFamily="34" charset="0"/>
                <a:cs typeface="Arial" pitchFamily="34" charset="0"/>
              </a:rPr>
              <a:t>Harddisk</a:t>
            </a:r>
            <a:r>
              <a:rPr lang="tr-TR" sz="1476" dirty="0">
                <a:solidFill>
                  <a:schemeClr val="tx1"/>
                </a:solidFill>
                <a:latin typeface="Arial" pitchFamily="34" charset="0"/>
                <a:cs typeface="Arial" pitchFamily="34" charset="0"/>
              </a:rPr>
              <a:t> Gibi Ofis Cihaz ve Donanımları (Ar-Ge amaçlı olanlar için komisyonumuz karar verir).</a:t>
            </a:r>
          </a:p>
          <a:p>
            <a:pPr>
              <a:lnSpc>
                <a:spcPct val="150000"/>
              </a:lnSpc>
              <a:buClr>
                <a:srgbClr val="993300"/>
              </a:buClr>
              <a:buFont typeface="Wingdings" panose="05000000000000000000" pitchFamily="2" charset="2"/>
              <a:buChar char="v"/>
              <a:defRPr/>
            </a:pPr>
            <a:r>
              <a:rPr lang="tr-TR" sz="1476" dirty="0">
                <a:solidFill>
                  <a:schemeClr val="tx1"/>
                </a:solidFill>
                <a:latin typeface="Arial" pitchFamily="34" charset="0"/>
                <a:cs typeface="Arial" pitchFamily="34" charset="0"/>
              </a:rPr>
              <a:t>Microsoft Ofis ürünleri, sunum geliştirme yazılımları, </a:t>
            </a:r>
            <a:r>
              <a:rPr lang="tr-TR" sz="1476" dirty="0" err="1">
                <a:solidFill>
                  <a:schemeClr val="tx1"/>
                </a:solidFill>
                <a:latin typeface="Arial" pitchFamily="34" charset="0"/>
                <a:cs typeface="Arial" pitchFamily="34" charset="0"/>
              </a:rPr>
              <a:t>Antivirüs</a:t>
            </a:r>
            <a:r>
              <a:rPr lang="tr-TR" sz="1476" dirty="0">
                <a:solidFill>
                  <a:schemeClr val="tx1"/>
                </a:solidFill>
                <a:latin typeface="Arial" pitchFamily="34" charset="0"/>
                <a:cs typeface="Arial" pitchFamily="34" charset="0"/>
              </a:rPr>
              <a:t> yazılımları vb. genel kullanıma yönelik yazılımlar.</a:t>
            </a:r>
          </a:p>
          <a:p>
            <a:pPr marL="0" indent="0">
              <a:lnSpc>
                <a:spcPct val="150000"/>
              </a:lnSpc>
              <a:buClr>
                <a:srgbClr val="993300"/>
              </a:buClr>
              <a:buNone/>
              <a:defRPr/>
            </a:pPr>
            <a:r>
              <a:rPr lang="tr-TR" sz="1476" i="1" u="sng" dirty="0">
                <a:solidFill>
                  <a:srgbClr val="FF0000"/>
                </a:solidFill>
                <a:latin typeface="Arial" pitchFamily="34" charset="0"/>
                <a:cs typeface="Arial" pitchFamily="34" charset="0"/>
              </a:rPr>
              <a:t>Kitap alımlarında Üniversitemiz Kütüphanesinden yazı alınması zorunludur.</a:t>
            </a:r>
          </a:p>
          <a:p>
            <a:pPr>
              <a:lnSpc>
                <a:spcPct val="150000"/>
              </a:lnSpc>
              <a:buClr>
                <a:srgbClr val="993300"/>
              </a:buClr>
              <a:defRPr/>
            </a:pPr>
            <a:endParaRPr lang="tr-TR" sz="147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59264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51371" y="1741228"/>
            <a:ext cx="10153127" cy="4280060"/>
          </a:xfrm>
        </p:spPr>
        <p:txBody>
          <a:bodyPr>
            <a:normAutofit/>
          </a:bodyPr>
          <a:lstStyle/>
          <a:p>
            <a:pPr algn="just">
              <a:lnSpc>
                <a:spcPct val="150000"/>
              </a:lnSpc>
            </a:pPr>
            <a:r>
              <a:rPr lang="tr-TR" sz="1800" dirty="0">
                <a:latin typeface="Arial" charset="0"/>
                <a:cs typeface="Arial" charset="0"/>
              </a:rPr>
              <a:t>Demirbaş alımlarında ilgili demirbaşın birim envanterinde olup olmadığına dair yazı talep edilir.</a:t>
            </a:r>
          </a:p>
          <a:p>
            <a:pPr algn="just">
              <a:lnSpc>
                <a:spcPct val="150000"/>
              </a:lnSpc>
            </a:pPr>
            <a:r>
              <a:rPr lang="tr-TR" sz="1800" dirty="0">
                <a:latin typeface="Arial" charset="0"/>
                <a:cs typeface="Arial" charset="0"/>
              </a:rPr>
              <a:t>Projeler için BAP Koordinasyon Birimince sağlanan makine, teçhizat ve donanımların mülkiyeti BAP Koordinasyon Birimine aittir. BAP Komisyonu tamamlanan projelere ait makine ve </a:t>
            </a:r>
            <a:r>
              <a:rPr lang="tr-TR" sz="1800" dirty="0" err="1">
                <a:latin typeface="Arial" charset="0"/>
                <a:cs typeface="Arial" charset="0"/>
              </a:rPr>
              <a:t>teçhizatlarla</a:t>
            </a:r>
            <a:r>
              <a:rPr lang="tr-TR" sz="1800" dirty="0">
                <a:latin typeface="Arial" charset="0"/>
                <a:cs typeface="Arial" charset="0"/>
              </a:rPr>
              <a:t> ilgili olarak, her türlü tasarrufta bulunmaya yetkilidir.</a:t>
            </a:r>
          </a:p>
          <a:p>
            <a:pPr>
              <a:lnSpc>
                <a:spcPct val="150000"/>
              </a:lnSpc>
            </a:pPr>
            <a:endParaRPr lang="tr-TR" sz="1389" dirty="0">
              <a:latin typeface="Arial" charset="0"/>
              <a:cs typeface="Arial" charset="0"/>
            </a:endParaRPr>
          </a:p>
          <a:p>
            <a:pPr>
              <a:lnSpc>
                <a:spcPct val="150000"/>
              </a:lnSpc>
            </a:pPr>
            <a:endParaRPr lang="tr-TR" sz="1389" dirty="0">
              <a:solidFill>
                <a:schemeClr val="tx1"/>
              </a:solidFill>
              <a:latin typeface="Arial" charset="0"/>
              <a:cs typeface="Arial" charset="0"/>
            </a:endParaRPr>
          </a:p>
        </p:txBody>
      </p:sp>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Bütçe esasları - Demirbaşlar</a:t>
            </a:r>
            <a:endParaRPr lang="tr-TR" sz="2431"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98308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499" y="-16779"/>
            <a:ext cx="7082093" cy="767606"/>
          </a:xfrm>
        </p:spPr>
        <p:txBody>
          <a:bodyPr/>
          <a:lstStyle/>
          <a:p>
            <a:pPr algn="just">
              <a:defRPr/>
            </a:pPr>
            <a:r>
              <a:rPr lang="tr-TR" sz="2431" b="1" dirty="0">
                <a:solidFill>
                  <a:srgbClr val="0070C0"/>
                </a:solidFill>
                <a:latin typeface="Arial" pitchFamily="34" charset="0"/>
                <a:cs typeface="Arial" pitchFamily="34" charset="0"/>
              </a:rPr>
              <a:t>Bütçe esasları-Hizmet alımı</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755427" y="2276871"/>
            <a:ext cx="9217024" cy="3777551"/>
          </a:xfrm>
        </p:spPr>
        <p:txBody>
          <a:bodyPr>
            <a:noAutofit/>
          </a:bodyPr>
          <a:lstStyle/>
          <a:p>
            <a:pPr>
              <a:lnSpc>
                <a:spcPct val="150000"/>
              </a:lnSpc>
              <a:buClr>
                <a:srgbClr val="993300"/>
              </a:buClr>
              <a:defRPr/>
            </a:pPr>
            <a:r>
              <a:rPr lang="tr-TR" dirty="0">
                <a:solidFill>
                  <a:schemeClr val="tx1"/>
                </a:solidFill>
                <a:latin typeface="Arial" pitchFamily="34" charset="0"/>
                <a:cs typeface="Arial" pitchFamily="34" charset="0"/>
              </a:rPr>
              <a:t>Üniversitemizde gerçekleştirilebilen test, analiz ve hizmetlerin öncelikle kurum içerisinden karşılanması esastır.</a:t>
            </a:r>
          </a:p>
          <a:p>
            <a:pPr>
              <a:lnSpc>
                <a:spcPct val="150000"/>
              </a:lnSpc>
              <a:buClr>
                <a:srgbClr val="993300"/>
              </a:buClr>
              <a:defRPr/>
            </a:pPr>
            <a:endParaRPr lang="tr-TR" sz="147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79245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1491" y="-24393"/>
            <a:ext cx="7082093" cy="767606"/>
          </a:xfrm>
        </p:spPr>
        <p:txBody>
          <a:bodyPr/>
          <a:lstStyle/>
          <a:p>
            <a:pPr algn="just">
              <a:defRPr/>
            </a:pPr>
            <a:r>
              <a:rPr lang="tr-TR" sz="2431" b="1" dirty="0">
                <a:solidFill>
                  <a:srgbClr val="0070C0"/>
                </a:solidFill>
                <a:latin typeface="Arial" pitchFamily="34" charset="0"/>
                <a:cs typeface="Arial" pitchFamily="34" charset="0"/>
              </a:rPr>
              <a:t>Bütçe esasları-Ek bütçe</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539403" y="1556793"/>
            <a:ext cx="9649071" cy="4497630"/>
          </a:xfrm>
        </p:spPr>
        <p:txBody>
          <a:bodyPr>
            <a:noAutofit/>
          </a:bodyPr>
          <a:lstStyle/>
          <a:p>
            <a:pPr>
              <a:lnSpc>
                <a:spcPct val="150000"/>
              </a:lnSpc>
              <a:buClr>
                <a:srgbClr val="993300"/>
              </a:buClr>
              <a:defRPr/>
            </a:pPr>
            <a:r>
              <a:rPr lang="tr-TR" dirty="0">
                <a:solidFill>
                  <a:schemeClr val="tx1"/>
                </a:solidFill>
                <a:latin typeface="Arial" pitchFamily="34" charset="0"/>
                <a:cs typeface="Arial" pitchFamily="34" charset="0"/>
              </a:rPr>
              <a:t>Proje yürütücüsünün gerekçeli talebi üzerine, BAP Komisyonu kararı ile projeler için ek bütçe sağlanabilir.</a:t>
            </a:r>
          </a:p>
          <a:p>
            <a:pPr>
              <a:lnSpc>
                <a:spcPct val="150000"/>
              </a:lnSpc>
              <a:buClr>
                <a:srgbClr val="993300"/>
              </a:buClr>
              <a:defRPr/>
            </a:pPr>
            <a:r>
              <a:rPr lang="tr-TR" dirty="0">
                <a:solidFill>
                  <a:schemeClr val="tx1"/>
                </a:solidFill>
                <a:latin typeface="Arial" pitchFamily="34" charset="0"/>
                <a:cs typeface="Arial" pitchFamily="34" charset="0"/>
              </a:rPr>
              <a:t>Yönerge gereği </a:t>
            </a:r>
            <a:r>
              <a:rPr lang="tr-TR" dirty="0" smtClean="0">
                <a:solidFill>
                  <a:schemeClr val="tx1"/>
                </a:solidFill>
                <a:latin typeface="Arial" pitchFamily="34" charset="0"/>
                <a:cs typeface="Arial" pitchFamily="34" charset="0"/>
              </a:rPr>
              <a:t>tüm proje türlerinde (Güdümlü Araştırma Projesi hariç) </a:t>
            </a:r>
            <a:r>
              <a:rPr lang="tr-TR" b="1" dirty="0" smtClean="0">
                <a:solidFill>
                  <a:srgbClr val="FF0000"/>
                </a:solidFill>
                <a:latin typeface="Arial" pitchFamily="34" charset="0"/>
                <a:cs typeface="Arial" pitchFamily="34" charset="0"/>
              </a:rPr>
              <a:t>en </a:t>
            </a:r>
            <a:r>
              <a:rPr lang="tr-TR" b="1" dirty="0">
                <a:solidFill>
                  <a:srgbClr val="FF0000"/>
                </a:solidFill>
                <a:latin typeface="Arial" pitchFamily="34" charset="0"/>
                <a:cs typeface="Arial" pitchFamily="34" charset="0"/>
              </a:rPr>
              <a:t>fazla </a:t>
            </a:r>
            <a:r>
              <a:rPr lang="tr-TR" b="1" dirty="0" smtClean="0">
                <a:solidFill>
                  <a:srgbClr val="FF0000"/>
                </a:solidFill>
                <a:latin typeface="Arial" pitchFamily="34" charset="0"/>
                <a:cs typeface="Arial" pitchFamily="34" charset="0"/>
              </a:rPr>
              <a:t>%25 </a:t>
            </a:r>
            <a:r>
              <a:rPr lang="tr-TR" b="1" dirty="0">
                <a:solidFill>
                  <a:srgbClr val="FF0000"/>
                </a:solidFill>
                <a:latin typeface="Arial" pitchFamily="34" charset="0"/>
                <a:cs typeface="Arial" pitchFamily="34" charset="0"/>
              </a:rPr>
              <a:t>ek bütçe </a:t>
            </a:r>
            <a:r>
              <a:rPr lang="tr-TR" dirty="0">
                <a:solidFill>
                  <a:schemeClr val="tx1"/>
                </a:solidFill>
                <a:latin typeface="Arial" pitchFamily="34" charset="0"/>
                <a:cs typeface="Arial" pitchFamily="34" charset="0"/>
              </a:rPr>
              <a:t>talebi yapılabilir.</a:t>
            </a:r>
          </a:p>
          <a:p>
            <a:pPr>
              <a:lnSpc>
                <a:spcPct val="150000"/>
              </a:lnSpc>
              <a:buClr>
                <a:srgbClr val="993300"/>
              </a:buClr>
              <a:defRPr/>
            </a:pPr>
            <a:r>
              <a:rPr lang="tr-TR" dirty="0">
                <a:solidFill>
                  <a:schemeClr val="tx1"/>
                </a:solidFill>
                <a:latin typeface="Arial" pitchFamily="34" charset="0"/>
                <a:cs typeface="Arial" pitchFamily="34" charset="0"/>
              </a:rPr>
              <a:t>Güdümlü projelerde %50’ye kadar ek bütçe talebi yapılabilir. </a:t>
            </a:r>
          </a:p>
          <a:p>
            <a:pPr marL="0" indent="0">
              <a:lnSpc>
                <a:spcPct val="150000"/>
              </a:lnSpc>
              <a:buClr>
                <a:srgbClr val="993300"/>
              </a:buClr>
              <a:buNone/>
              <a:defRPr/>
            </a:pPr>
            <a:endParaRPr lang="tr-TR" sz="1476" dirty="0">
              <a:solidFill>
                <a:schemeClr val="tx1"/>
              </a:solidFill>
              <a:latin typeface="Arial" pitchFamily="34" charset="0"/>
              <a:cs typeface="Arial" pitchFamily="34" charset="0"/>
            </a:endParaRPr>
          </a:p>
          <a:p>
            <a:pPr>
              <a:lnSpc>
                <a:spcPct val="150000"/>
              </a:lnSpc>
              <a:buClr>
                <a:srgbClr val="993300"/>
              </a:buClr>
              <a:defRPr/>
            </a:pPr>
            <a:endParaRPr lang="tr-TR" sz="147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5350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499" y="0"/>
            <a:ext cx="7082093" cy="767606"/>
          </a:xfrm>
        </p:spPr>
        <p:txBody>
          <a:bodyPr/>
          <a:lstStyle/>
          <a:p>
            <a:pPr algn="just">
              <a:defRPr/>
            </a:pPr>
            <a:r>
              <a:rPr lang="tr-TR" sz="2431" b="1" dirty="0">
                <a:solidFill>
                  <a:srgbClr val="0070C0"/>
                </a:solidFill>
                <a:latin typeface="Arial" pitchFamily="34" charset="0"/>
                <a:cs typeface="Arial" pitchFamily="34" charset="0"/>
              </a:rPr>
              <a:t>Bütçe esasları-Araştırma amaçlı Seyahatler</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67395" y="1412776"/>
            <a:ext cx="9649072" cy="4464495"/>
          </a:xfrm>
        </p:spPr>
        <p:txBody>
          <a:bodyPr>
            <a:noAutofit/>
          </a:bodyPr>
          <a:lstStyle/>
          <a:p>
            <a:pPr marL="0" indent="0">
              <a:lnSpc>
                <a:spcPct val="150000"/>
              </a:lnSpc>
              <a:buClr>
                <a:srgbClr val="993300"/>
              </a:buClr>
              <a:buNone/>
              <a:defRPr/>
            </a:pPr>
            <a:endParaRPr lang="tr-TR" sz="1476" dirty="0">
              <a:solidFill>
                <a:schemeClr val="tx1"/>
              </a:solidFill>
              <a:latin typeface="Arial" pitchFamily="34" charset="0"/>
              <a:cs typeface="Arial" pitchFamily="34" charset="0"/>
            </a:endParaRPr>
          </a:p>
          <a:p>
            <a:pPr>
              <a:lnSpc>
                <a:spcPct val="150000"/>
              </a:lnSpc>
              <a:buClr>
                <a:srgbClr val="993300"/>
              </a:buClr>
              <a:defRPr/>
            </a:pPr>
            <a:r>
              <a:rPr lang="tr-TR" sz="1600" dirty="0">
                <a:solidFill>
                  <a:schemeClr val="tx1"/>
                </a:solidFill>
                <a:latin typeface="Arial" pitchFamily="34" charset="0"/>
                <a:cs typeface="Arial" pitchFamily="34" charset="0"/>
              </a:rPr>
              <a:t>Araştırmanın gerçekleştirilebilmesi için zorunlu olan seyahatler </a:t>
            </a:r>
            <a:r>
              <a:rPr lang="tr-TR" sz="1600" b="1" dirty="0">
                <a:solidFill>
                  <a:srgbClr val="FF0000"/>
                </a:solidFill>
                <a:latin typeface="Arial" pitchFamily="34" charset="0"/>
                <a:cs typeface="Arial" pitchFamily="34" charset="0"/>
              </a:rPr>
              <a:t>20 güne kadar süreler için </a:t>
            </a:r>
            <a:r>
              <a:rPr lang="tr-TR" sz="1600" dirty="0">
                <a:solidFill>
                  <a:schemeClr val="tx1"/>
                </a:solidFill>
                <a:latin typeface="Arial" pitchFamily="34" charset="0"/>
                <a:cs typeface="Arial" pitchFamily="34" charset="0"/>
              </a:rPr>
              <a:t>desteklenebilir. </a:t>
            </a:r>
          </a:p>
          <a:p>
            <a:pPr>
              <a:lnSpc>
                <a:spcPct val="150000"/>
              </a:lnSpc>
              <a:buClr>
                <a:srgbClr val="993300"/>
              </a:buClr>
              <a:defRPr/>
            </a:pPr>
            <a:r>
              <a:rPr lang="tr-TR" sz="1600" dirty="0">
                <a:solidFill>
                  <a:schemeClr val="tx1"/>
                </a:solidFill>
                <a:latin typeface="Arial" pitchFamily="34" charset="0"/>
                <a:cs typeface="Arial" pitchFamily="34" charset="0"/>
              </a:rPr>
              <a:t>Uluslararası Araştırma İşbirliği Projeleri (UİP) kapsamında yurtdışına gerçekleştirilecek </a:t>
            </a:r>
            <a:r>
              <a:rPr lang="tr-TR" sz="1600" b="1" dirty="0">
                <a:solidFill>
                  <a:srgbClr val="FF0000"/>
                </a:solidFill>
                <a:latin typeface="Arial" pitchFamily="34" charset="0"/>
                <a:cs typeface="Arial" pitchFamily="34" charset="0"/>
              </a:rPr>
              <a:t>araştırma amaçlı seyahatler 90 güne kadar (en fazla 89 gün) </a:t>
            </a:r>
            <a:r>
              <a:rPr lang="tr-TR" sz="1600" dirty="0">
                <a:solidFill>
                  <a:schemeClr val="tx1"/>
                </a:solidFill>
                <a:latin typeface="Arial" pitchFamily="34" charset="0"/>
                <a:cs typeface="Arial" pitchFamily="34" charset="0"/>
              </a:rPr>
              <a:t>desteklenebilir.</a:t>
            </a:r>
          </a:p>
        </p:txBody>
      </p:sp>
    </p:spTree>
    <p:extLst>
      <p:ext uri="{BB962C8B-B14F-4D97-AF65-F5344CB8AC3E}">
        <p14:creationId xmlns:p14="http://schemas.microsoft.com/office/powerpoint/2010/main" val="2657824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Bütçelerinin Harcama Kalemleri Limitleri</a:t>
            </a:r>
            <a:endParaRPr lang="tr-TR" sz="2431" b="1" dirty="0">
              <a:solidFill>
                <a:srgbClr val="C00000"/>
              </a:solidFill>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047102766"/>
              </p:ext>
            </p:extLst>
          </p:nvPr>
        </p:nvGraphicFramePr>
        <p:xfrm>
          <a:off x="1259483" y="1484783"/>
          <a:ext cx="8352928" cy="4254012"/>
        </p:xfrm>
        <a:graphic>
          <a:graphicData uri="http://schemas.openxmlformats.org/drawingml/2006/table">
            <a:tbl>
              <a:tblPr firstRow="1" firstCol="1" bandRow="1"/>
              <a:tblGrid>
                <a:gridCol w="6229467"/>
                <a:gridCol w="2123461"/>
              </a:tblGrid>
              <a:tr h="522058">
                <a:tc>
                  <a:txBody>
                    <a:bodyPr/>
                    <a:lstStyle/>
                    <a:p>
                      <a:pPr marL="228600" algn="just">
                        <a:lnSpc>
                          <a:spcPct val="115000"/>
                        </a:lnSpc>
                        <a:spcBef>
                          <a:spcPts val="600"/>
                        </a:spcBef>
                        <a:spcAft>
                          <a:spcPts val="600"/>
                        </a:spcAft>
                      </a:pPr>
                      <a:r>
                        <a:rPr lang="tr-TR" sz="1600" b="1" dirty="0">
                          <a:effectLst/>
                          <a:latin typeface="Arial" panose="020B0604020202020204" pitchFamily="34" charset="0"/>
                          <a:ea typeface="MS ??"/>
                          <a:cs typeface="Times New Roman" panose="02020603050405020304" pitchFamily="18" charset="0"/>
                        </a:rPr>
                        <a:t>Harcama Kalemi Türü</a:t>
                      </a:r>
                      <a:endParaRPr lang="tr-TR" sz="1600" dirty="0">
                        <a:effectLst/>
                        <a:latin typeface="Calibri" panose="020F0502020204030204" pitchFamily="34" charset="0"/>
                        <a:ea typeface="MS ??"/>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b="1">
                          <a:effectLst/>
                          <a:latin typeface="Arial" panose="020B0604020202020204" pitchFamily="34" charset="0"/>
                          <a:ea typeface="Calibri" panose="020F0502020204030204" pitchFamily="34" charset="0"/>
                          <a:cs typeface="Times New Roman" panose="02020603050405020304" pitchFamily="18" charset="0"/>
                        </a:rPr>
                        <a:t>Yeni Belirlenen Limit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dirty="0" err="1">
                          <a:effectLst/>
                          <a:latin typeface="Arial" panose="020B0604020202020204" pitchFamily="34" charset="0"/>
                          <a:ea typeface="MS ??"/>
                          <a:cs typeface="Times New Roman" panose="02020603050405020304" pitchFamily="18" charset="0"/>
                        </a:rPr>
                        <a:t>Bursiyer</a:t>
                      </a:r>
                      <a:r>
                        <a:rPr lang="tr-TR" sz="1600" dirty="0">
                          <a:effectLst/>
                          <a:latin typeface="Arial" panose="020B0604020202020204" pitchFamily="34" charset="0"/>
                          <a:ea typeface="MS ??"/>
                          <a:cs typeface="Times New Roman" panose="02020603050405020304" pitchFamily="18" charset="0"/>
                        </a:rPr>
                        <a:t> Yüksek Lisans</a:t>
                      </a:r>
                      <a:endParaRPr lang="tr-TR" sz="1600" dirty="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2.500 TL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dirty="0" err="1">
                          <a:effectLst/>
                          <a:latin typeface="Arial" panose="020B0604020202020204" pitchFamily="34" charset="0"/>
                          <a:ea typeface="MS ??"/>
                          <a:cs typeface="Times New Roman" panose="02020603050405020304" pitchFamily="18" charset="0"/>
                        </a:rPr>
                        <a:t>Bursiyer</a:t>
                      </a:r>
                      <a:r>
                        <a:rPr lang="tr-TR" sz="1600" dirty="0">
                          <a:effectLst/>
                          <a:latin typeface="Arial" panose="020B0604020202020204" pitchFamily="34" charset="0"/>
                          <a:ea typeface="MS ??"/>
                          <a:cs typeface="Times New Roman" panose="02020603050405020304" pitchFamily="18" charset="0"/>
                        </a:rPr>
                        <a:t> Doktora</a:t>
                      </a:r>
                      <a:endParaRPr lang="tr-TR" sz="1600" dirty="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3.000 TL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dirty="0">
                          <a:effectLst/>
                          <a:latin typeface="Arial" panose="020B0604020202020204" pitchFamily="34" charset="0"/>
                          <a:ea typeface="MS ??"/>
                          <a:cs typeface="Times New Roman" panose="02020603050405020304" pitchFamily="18" charset="0"/>
                        </a:rPr>
                        <a:t>Kongre Katılımı </a:t>
                      </a:r>
                      <a:r>
                        <a:rPr lang="tr-TR" sz="1600" dirty="0" smtClean="0">
                          <a:effectLst/>
                          <a:latin typeface="Arial" panose="020B0604020202020204" pitchFamily="34" charset="0"/>
                          <a:ea typeface="MS ??"/>
                          <a:cs typeface="Times New Roman" panose="02020603050405020304" pitchFamily="18" charset="0"/>
                        </a:rPr>
                        <a:t>Lisans Öğrencisi Katılımlı, Y</a:t>
                      </a:r>
                      <a:r>
                        <a:rPr lang="tr-TR" sz="1600" dirty="0">
                          <a:effectLst/>
                          <a:latin typeface="Arial" panose="020B0604020202020204" pitchFamily="34" charset="0"/>
                          <a:ea typeface="MS ??"/>
                          <a:cs typeface="Times New Roman" panose="02020603050405020304" pitchFamily="18" charset="0"/>
                        </a:rPr>
                        <a:t>. Lisans Tez Projesi ve Hızlı Destek Projesi</a:t>
                      </a:r>
                      <a:endParaRPr lang="tr-TR" sz="1600" dirty="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2.500 TL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dirty="0">
                          <a:effectLst/>
                          <a:latin typeface="Arial" panose="020B0604020202020204" pitchFamily="34" charset="0"/>
                          <a:ea typeface="MS ??"/>
                          <a:cs typeface="Times New Roman" panose="02020603050405020304" pitchFamily="18" charset="0"/>
                        </a:rPr>
                        <a:t>Kongre Katılımı Doktora, Yeterlilik ve Uzmanlık Tez Projesi</a:t>
                      </a:r>
                      <a:endParaRPr lang="tr-TR" sz="1600" dirty="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4.000 TL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dirty="0">
                          <a:effectLst/>
                          <a:latin typeface="Arial" panose="020B0604020202020204" pitchFamily="34" charset="0"/>
                          <a:ea typeface="MS ??"/>
                          <a:cs typeface="Times New Roman" panose="02020603050405020304" pitchFamily="18" charset="0"/>
                        </a:rPr>
                        <a:t>Kongre Katılımı Diğer Proje Türleri</a:t>
                      </a:r>
                      <a:endParaRPr lang="tr-TR" sz="1600" dirty="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5.000 TL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a:effectLst/>
                          <a:latin typeface="Arial" panose="020B0604020202020204" pitchFamily="34" charset="0"/>
                          <a:ea typeface="MS ??"/>
                          <a:cs typeface="Times New Roman" panose="02020603050405020304" pitchFamily="18" charset="0"/>
                        </a:rPr>
                        <a:t>Kırtasiye </a:t>
                      </a:r>
                      <a:endParaRPr lang="tr-TR" sz="160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dirty="0" err="1">
                          <a:effectLst/>
                          <a:latin typeface="Arial" panose="020B0604020202020204" pitchFamily="34" charset="0"/>
                          <a:ea typeface="Calibri" panose="020F0502020204030204" pitchFamily="34" charset="0"/>
                          <a:cs typeface="Times New Roman" panose="02020603050405020304" pitchFamily="18" charset="0"/>
                        </a:rPr>
                        <a:t>Bütçenin</a:t>
                      </a:r>
                      <a:r>
                        <a:rPr lang="en-US" sz="1600" dirty="0">
                          <a:effectLst/>
                          <a:latin typeface="Arial" panose="020B0604020202020204" pitchFamily="34" charset="0"/>
                          <a:ea typeface="Calibri" panose="020F0502020204030204" pitchFamily="34" charset="0"/>
                          <a:cs typeface="Times New Roman" panose="02020603050405020304" pitchFamily="18" charset="0"/>
                        </a:rPr>
                        <a:t> %10’u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115000"/>
                        </a:lnSpc>
                        <a:spcBef>
                          <a:spcPts val="600"/>
                        </a:spcBef>
                        <a:spcAft>
                          <a:spcPts val="600"/>
                        </a:spcAft>
                      </a:pPr>
                      <a:r>
                        <a:rPr lang="tr-TR" sz="1600">
                          <a:effectLst/>
                          <a:latin typeface="Arial" panose="020B0604020202020204" pitchFamily="34" charset="0"/>
                          <a:ea typeface="MS ??"/>
                          <a:cs typeface="Times New Roman" panose="02020603050405020304" pitchFamily="18" charset="0"/>
                        </a:rPr>
                        <a:t>Hakem / Uzman Ücretleri</a:t>
                      </a:r>
                      <a:endParaRPr lang="tr-TR" sz="1600">
                        <a:effectLst/>
                        <a:latin typeface="Calibri" panose="020F0502020204030204" pitchFamily="34" charset="0"/>
                        <a:ea typeface="MS ??"/>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500 TL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0908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499" y="0"/>
            <a:ext cx="7082093" cy="767606"/>
          </a:xfrm>
        </p:spPr>
        <p:txBody>
          <a:bodyPr/>
          <a:lstStyle/>
          <a:p>
            <a:pPr algn="just">
              <a:defRPr/>
            </a:pPr>
            <a:r>
              <a:rPr lang="tr-TR" sz="2431" b="1" dirty="0">
                <a:solidFill>
                  <a:srgbClr val="0070C0"/>
                </a:solidFill>
                <a:latin typeface="Arial" pitchFamily="34" charset="0"/>
                <a:cs typeface="Arial" pitchFamily="34" charset="0"/>
              </a:rPr>
              <a:t>Bütçe esasları-Avans kullanımı</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395387" y="1412776"/>
            <a:ext cx="9793087" cy="4896544"/>
          </a:xfrm>
        </p:spPr>
        <p:txBody>
          <a:bodyPr>
            <a:noAutofit/>
          </a:bodyPr>
          <a:lstStyle/>
          <a:p>
            <a:pPr marL="0" indent="0">
              <a:lnSpc>
                <a:spcPct val="150000"/>
              </a:lnSpc>
              <a:buClr>
                <a:srgbClr val="993300"/>
              </a:buClr>
              <a:buNone/>
              <a:defRPr/>
            </a:pPr>
            <a:endParaRPr lang="tr-TR" sz="1563" dirty="0">
              <a:solidFill>
                <a:schemeClr val="tx1"/>
              </a:solidFill>
              <a:latin typeface="Arial" pitchFamily="34" charset="0"/>
              <a:cs typeface="Arial" pitchFamily="34" charset="0"/>
            </a:endParaRPr>
          </a:p>
          <a:p>
            <a:pPr>
              <a:lnSpc>
                <a:spcPct val="150000"/>
              </a:lnSpc>
              <a:buClr>
                <a:srgbClr val="993300"/>
              </a:buClr>
              <a:defRPr/>
            </a:pPr>
            <a:r>
              <a:rPr lang="tr-TR" dirty="0">
                <a:solidFill>
                  <a:schemeClr val="tx1"/>
                </a:solidFill>
                <a:latin typeface="Arial" pitchFamily="34" charset="0"/>
                <a:cs typeface="Arial" pitchFamily="34" charset="0"/>
              </a:rPr>
              <a:t>Avans kullanımı istisnai bir durum olup, sadece acil ve temininde güçlük çekilen ürün ve hizmetler için kullanılabilir. </a:t>
            </a:r>
          </a:p>
          <a:p>
            <a:pPr>
              <a:lnSpc>
                <a:spcPct val="150000"/>
              </a:lnSpc>
              <a:buClr>
                <a:srgbClr val="993300"/>
              </a:buClr>
              <a:defRPr/>
            </a:pPr>
            <a:r>
              <a:rPr lang="tr-TR" dirty="0">
                <a:solidFill>
                  <a:schemeClr val="tx1"/>
                </a:solidFill>
                <a:latin typeface="Arial" pitchFamily="34" charset="0"/>
                <a:cs typeface="Arial" pitchFamily="34" charset="0"/>
              </a:rPr>
              <a:t>Mal, malzeme veya hizmet alımına yönelik avansların en geç 60 gün içerisinde harcanan tutarlara ilişkin kanıtlayıcı belgeler Birime teslim edilerek kapatılması zorunludur.</a:t>
            </a:r>
          </a:p>
        </p:txBody>
      </p:sp>
    </p:spTree>
    <p:extLst>
      <p:ext uri="{BB962C8B-B14F-4D97-AF65-F5344CB8AC3E}">
        <p14:creationId xmlns:p14="http://schemas.microsoft.com/office/powerpoint/2010/main" val="1870917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499" y="260648"/>
            <a:ext cx="8352928" cy="407566"/>
          </a:xfrm>
        </p:spPr>
        <p:txBody>
          <a:bodyPr/>
          <a:lstStyle/>
          <a:p>
            <a:pPr algn="just">
              <a:defRPr/>
            </a:pPr>
            <a:r>
              <a:rPr lang="tr-TR" sz="2431" b="1" dirty="0">
                <a:solidFill>
                  <a:srgbClr val="0070C0"/>
                </a:solidFill>
                <a:latin typeface="Arial" pitchFamily="34" charset="0"/>
                <a:cs typeface="Arial" pitchFamily="34" charset="0"/>
              </a:rPr>
              <a:t>Bütçe esasları-Performansa dayalı bütçe uygulaması</a:t>
            </a:r>
            <a:endParaRPr lang="tr-TR" sz="2431" b="1"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547" y="764704"/>
            <a:ext cx="6838500" cy="566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711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47515"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BAP Koordinasyon Birimi</a:t>
            </a:r>
            <a:endParaRPr lang="tr-TR" sz="2431" b="1" dirty="0">
              <a:solidFill>
                <a:srgbClr val="C00000"/>
              </a:solidFill>
              <a:latin typeface="Arial" pitchFamily="34" charset="0"/>
              <a:cs typeface="Arial" pitchFamily="34" charset="0"/>
            </a:endParaRPr>
          </a:p>
        </p:txBody>
      </p:sp>
      <p:sp>
        <p:nvSpPr>
          <p:cNvPr id="6" name="Rectangle 3"/>
          <p:cNvSpPr>
            <a:spLocks noGrp="1" noChangeArrowheads="1"/>
          </p:cNvSpPr>
          <p:nvPr>
            <p:ph idx="1"/>
          </p:nvPr>
        </p:nvSpPr>
        <p:spPr>
          <a:xfrm>
            <a:off x="395387" y="1340768"/>
            <a:ext cx="9937104" cy="4896544"/>
          </a:xfrm>
        </p:spPr>
        <p:txBody>
          <a:bodyPr>
            <a:normAutofit/>
          </a:bodyPr>
          <a:lstStyle/>
          <a:p>
            <a:pPr>
              <a:buClr>
                <a:schemeClr val="accent3"/>
              </a:buClr>
              <a:defRPr/>
            </a:pPr>
            <a:endParaRPr lang="tr-TR" sz="1563" dirty="0">
              <a:latin typeface="Arial" pitchFamily="34" charset="0"/>
              <a:cs typeface="Arial" pitchFamily="34" charset="0"/>
            </a:endParaRPr>
          </a:p>
          <a:p>
            <a:pPr lvl="0" algn="just">
              <a:buClr>
                <a:srgbClr val="9BBB59"/>
              </a:buClr>
              <a:buFont typeface="Wingdings" panose="05000000000000000000" pitchFamily="2" charset="2"/>
              <a:buChar char="ü"/>
              <a:defRPr/>
            </a:pPr>
            <a:r>
              <a:rPr lang="tr-TR" dirty="0">
                <a:solidFill>
                  <a:prstClr val="black">
                    <a:lumMod val="75000"/>
                    <a:lumOff val="25000"/>
                  </a:prstClr>
                </a:solidFill>
                <a:latin typeface="Arial" charset="0"/>
                <a:cs typeface="Arial" charset="0"/>
              </a:rPr>
              <a:t>Üniversitemiz tarafından desteklenen bilimsel araştırma projelerinin (BAP) başvuru, değerlendirme, süreç, harcama ve sonuçlandırma işlemleri</a:t>
            </a:r>
          </a:p>
          <a:p>
            <a:pPr lvl="0" algn="just">
              <a:buClr>
                <a:srgbClr val="9BBB59"/>
              </a:buClr>
              <a:buFont typeface="Wingdings" panose="05000000000000000000" pitchFamily="2" charset="2"/>
              <a:buChar char="ü"/>
              <a:defRPr/>
            </a:pPr>
            <a:r>
              <a:rPr lang="tr-TR" dirty="0">
                <a:solidFill>
                  <a:prstClr val="black">
                    <a:lumMod val="75000"/>
                    <a:lumOff val="25000"/>
                  </a:prstClr>
                </a:solidFill>
                <a:latin typeface="Arial" charset="0"/>
                <a:cs typeface="Arial" charset="0"/>
              </a:rPr>
              <a:t> Üniversitemiz BAP Komisyonunun </a:t>
            </a:r>
            <a:r>
              <a:rPr lang="tr-TR" dirty="0" err="1">
                <a:solidFill>
                  <a:prstClr val="black">
                    <a:lumMod val="75000"/>
                    <a:lumOff val="25000"/>
                  </a:prstClr>
                </a:solidFill>
                <a:latin typeface="Arial" charset="0"/>
                <a:cs typeface="Arial" charset="0"/>
              </a:rPr>
              <a:t>sekreterya</a:t>
            </a:r>
            <a:r>
              <a:rPr lang="tr-TR" dirty="0">
                <a:solidFill>
                  <a:prstClr val="black">
                    <a:lumMod val="75000"/>
                    <a:lumOff val="25000"/>
                  </a:prstClr>
                </a:solidFill>
                <a:latin typeface="Arial" charset="0"/>
                <a:cs typeface="Arial" charset="0"/>
              </a:rPr>
              <a:t> işlemleri</a:t>
            </a:r>
          </a:p>
          <a:p>
            <a:pPr lvl="0" algn="just">
              <a:buClr>
                <a:srgbClr val="9BBB59"/>
              </a:buClr>
              <a:buFont typeface="Wingdings" panose="05000000000000000000" pitchFamily="2" charset="2"/>
              <a:buChar char="ü"/>
              <a:defRPr/>
            </a:pPr>
            <a:r>
              <a:rPr lang="tr-TR" dirty="0">
                <a:solidFill>
                  <a:prstClr val="black">
                    <a:lumMod val="75000"/>
                    <a:lumOff val="25000"/>
                  </a:prstClr>
                </a:solidFill>
                <a:latin typeface="Arial" charset="0"/>
                <a:cs typeface="Arial" charset="0"/>
              </a:rPr>
              <a:t> TÜBİTAK ve diğer kurumlar tarafından desteklenmiş projelerin teknik ve mali  kontrolü ile satın alma işlemleri</a:t>
            </a:r>
          </a:p>
          <a:p>
            <a:pPr lvl="0" algn="just">
              <a:buClr>
                <a:srgbClr val="9BBB59"/>
              </a:buClr>
              <a:buFont typeface="Wingdings" panose="05000000000000000000" pitchFamily="2" charset="2"/>
              <a:buChar char="ü"/>
              <a:defRPr/>
            </a:pPr>
            <a:r>
              <a:rPr lang="tr-TR" dirty="0">
                <a:solidFill>
                  <a:prstClr val="black">
                    <a:lumMod val="75000"/>
                    <a:lumOff val="25000"/>
                  </a:prstClr>
                </a:solidFill>
                <a:latin typeface="Arial" charset="0"/>
                <a:cs typeface="Arial" charset="0"/>
              </a:rPr>
              <a:t>Üst yöneticinin bilimsel araştırma projeleri ile ilgili olarak vereceği diğer görevleri ilgili birimlerle koordine halinde yürütmekle sorumlu birimdir.</a:t>
            </a:r>
          </a:p>
          <a:p>
            <a:pPr>
              <a:buClr>
                <a:schemeClr val="accent3"/>
              </a:buClr>
              <a:defRPr/>
            </a:pPr>
            <a:endParaRPr lang="tr-TR" sz="1563"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28475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512208" y="1268760"/>
            <a:ext cx="7294961" cy="4295809"/>
          </a:xfrm>
        </p:spPr>
        <p:txBody>
          <a:bodyPr>
            <a:noAutofit/>
          </a:bodyPr>
          <a:lstStyle/>
          <a:p>
            <a:pPr>
              <a:lnSpc>
                <a:spcPct val="150000"/>
              </a:lnSpc>
            </a:pPr>
            <a:r>
              <a:rPr lang="tr-TR" sz="1389" dirty="0">
                <a:latin typeface="Arial" charset="0"/>
                <a:cs typeface="Arial" charset="0"/>
              </a:rPr>
              <a:t>Proje başvurusu BAPSİS üzerinden elektronik ortamda alınmakta olup ilgili kısımda başvuru süreci anlatılacaktır.</a:t>
            </a:r>
            <a:endParaRPr lang="tr-TR" sz="1389" b="1" dirty="0">
              <a:latin typeface="Arial" charset="0"/>
              <a:cs typeface="Arial" charset="0"/>
            </a:endParaRPr>
          </a:p>
          <a:p>
            <a:pPr lvl="0"/>
            <a:endParaRPr lang="tr-TR" sz="1042" b="1" dirty="0">
              <a:latin typeface="Arial" charset="0"/>
              <a:cs typeface="Arial" charset="0"/>
            </a:endParaRPr>
          </a:p>
        </p:txBody>
      </p:sp>
      <p:sp>
        <p:nvSpPr>
          <p:cNvPr id="4" name="Rectangle 2"/>
          <p:cNvSpPr txBox="1">
            <a:spLocks noChangeArrowheads="1"/>
          </p:cNvSpPr>
          <p:nvPr/>
        </p:nvSpPr>
        <p:spPr bwMode="auto">
          <a:xfrm>
            <a:off x="1512208" y="135818"/>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başvurusu-BAPSİS</a:t>
            </a:r>
            <a:endParaRPr lang="tr-TR" sz="2431" b="1" dirty="0">
              <a:solidFill>
                <a:srgbClr val="C00000"/>
              </a:solidFill>
              <a:latin typeface="Arial" pitchFamily="34" charset="0"/>
              <a:cs typeface="Arial" pitchFamily="34" charset="0"/>
            </a:endParaRPr>
          </a:p>
        </p:txBody>
      </p:sp>
      <p:pic>
        <p:nvPicPr>
          <p:cNvPr id="5" name="Picture 2" descr="http://www.crim.ncsu.edu/sites/default/themes/CRIM/images/peopl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968" y="2636002"/>
            <a:ext cx="625101" cy="56851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412333" y="2499116"/>
            <a:ext cx="1187691" cy="3750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042" dirty="0"/>
              <a:t>Proje Ofisi</a:t>
            </a:r>
          </a:p>
        </p:txBody>
      </p:sp>
      <p:sp>
        <p:nvSpPr>
          <p:cNvPr id="7" name="Dikdörtgen 6"/>
          <p:cNvSpPr/>
          <p:nvPr/>
        </p:nvSpPr>
        <p:spPr>
          <a:xfrm>
            <a:off x="5593554" y="2503937"/>
            <a:ext cx="1187691" cy="37506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buNone/>
            </a:pPr>
            <a:r>
              <a:rPr lang="tr-TR" sz="1042" dirty="0"/>
              <a:t>Koordinatör</a:t>
            </a:r>
          </a:p>
        </p:txBody>
      </p:sp>
      <p:sp>
        <p:nvSpPr>
          <p:cNvPr id="8" name="Dikdörtgen 7"/>
          <p:cNvSpPr/>
          <p:nvPr/>
        </p:nvSpPr>
        <p:spPr>
          <a:xfrm>
            <a:off x="7588471" y="3251686"/>
            <a:ext cx="1187691" cy="3750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042" dirty="0"/>
              <a:t>Hakem</a:t>
            </a:r>
          </a:p>
        </p:txBody>
      </p:sp>
      <p:sp>
        <p:nvSpPr>
          <p:cNvPr id="9" name="Dikdörtgen 8"/>
          <p:cNvSpPr/>
          <p:nvPr/>
        </p:nvSpPr>
        <p:spPr>
          <a:xfrm>
            <a:off x="5604471" y="4069137"/>
            <a:ext cx="1187691" cy="37506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042" dirty="0"/>
              <a:t>Koordinatör</a:t>
            </a:r>
          </a:p>
        </p:txBody>
      </p:sp>
      <p:sp>
        <p:nvSpPr>
          <p:cNvPr id="10" name="Dikdörtgen 9"/>
          <p:cNvSpPr/>
          <p:nvPr/>
        </p:nvSpPr>
        <p:spPr>
          <a:xfrm>
            <a:off x="5593554" y="4756748"/>
            <a:ext cx="1187691" cy="375060"/>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Komisyon</a:t>
            </a:r>
          </a:p>
        </p:txBody>
      </p:sp>
      <p:sp>
        <p:nvSpPr>
          <p:cNvPr id="11" name="Elmas 10"/>
          <p:cNvSpPr/>
          <p:nvPr/>
        </p:nvSpPr>
        <p:spPr>
          <a:xfrm>
            <a:off x="5666981" y="5439538"/>
            <a:ext cx="1062671" cy="812631"/>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042" dirty="0"/>
              <a:t>Karar</a:t>
            </a:r>
          </a:p>
        </p:txBody>
      </p:sp>
      <p:sp>
        <p:nvSpPr>
          <p:cNvPr id="12" name="Sağ Ok 11"/>
          <p:cNvSpPr/>
          <p:nvPr/>
        </p:nvSpPr>
        <p:spPr>
          <a:xfrm rot="20636966">
            <a:off x="2601229" y="2663388"/>
            <a:ext cx="593780" cy="937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13" name="Sağ Ok 12"/>
          <p:cNvSpPr/>
          <p:nvPr/>
        </p:nvSpPr>
        <p:spPr>
          <a:xfrm>
            <a:off x="6882368" y="3338183"/>
            <a:ext cx="593780" cy="9375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14" name="Sağ Ok 13"/>
          <p:cNvSpPr/>
          <p:nvPr/>
        </p:nvSpPr>
        <p:spPr>
          <a:xfrm flipH="1">
            <a:off x="6882368" y="3470481"/>
            <a:ext cx="593780" cy="9375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sz="2778"/>
          </a:p>
        </p:txBody>
      </p:sp>
      <p:sp>
        <p:nvSpPr>
          <p:cNvPr id="15" name="Sağ Ok 14"/>
          <p:cNvSpPr/>
          <p:nvPr/>
        </p:nvSpPr>
        <p:spPr>
          <a:xfrm>
            <a:off x="4763982" y="2572069"/>
            <a:ext cx="593780" cy="9375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sz="2778"/>
          </a:p>
        </p:txBody>
      </p:sp>
      <p:sp>
        <p:nvSpPr>
          <p:cNvPr id="16" name="Sağ Ok 15"/>
          <p:cNvSpPr/>
          <p:nvPr/>
        </p:nvSpPr>
        <p:spPr>
          <a:xfrm flipH="1">
            <a:off x="4756365" y="2722732"/>
            <a:ext cx="593780"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17" name="Sağ Ok 16"/>
          <p:cNvSpPr/>
          <p:nvPr/>
        </p:nvSpPr>
        <p:spPr>
          <a:xfrm rot="20650155" flipH="1">
            <a:off x="2601229" y="2819673"/>
            <a:ext cx="593780" cy="9375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sz="2778"/>
          </a:p>
        </p:txBody>
      </p:sp>
      <p:sp>
        <p:nvSpPr>
          <p:cNvPr id="18" name="Sağ Ok 17"/>
          <p:cNvSpPr/>
          <p:nvPr/>
        </p:nvSpPr>
        <p:spPr>
          <a:xfrm rot="16200000" flipH="1">
            <a:off x="6078019" y="3004010"/>
            <a:ext cx="218761"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19" name="Sağ Ok 18"/>
          <p:cNvSpPr/>
          <p:nvPr/>
        </p:nvSpPr>
        <p:spPr>
          <a:xfrm rot="16200000" flipH="1">
            <a:off x="5975252" y="3876780"/>
            <a:ext cx="218761" cy="9375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0" name="Sağ Ok 19"/>
          <p:cNvSpPr/>
          <p:nvPr/>
        </p:nvSpPr>
        <p:spPr>
          <a:xfrm rot="5400000" flipH="1" flipV="1">
            <a:off x="6162783" y="4564391"/>
            <a:ext cx="218761"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1" name="Sağ Ok 20"/>
          <p:cNvSpPr/>
          <p:nvPr/>
        </p:nvSpPr>
        <p:spPr>
          <a:xfrm rot="16200000" flipH="1">
            <a:off x="6078019" y="5252002"/>
            <a:ext cx="218761" cy="93755"/>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2" name="Sağ Ok 21"/>
          <p:cNvSpPr/>
          <p:nvPr/>
        </p:nvSpPr>
        <p:spPr>
          <a:xfrm rot="5400000" flipH="1" flipV="1">
            <a:off x="6141003" y="3876780"/>
            <a:ext cx="218761"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3" name="Sağ Ok 22"/>
          <p:cNvSpPr/>
          <p:nvPr/>
        </p:nvSpPr>
        <p:spPr>
          <a:xfrm rot="296991" flipH="1" flipV="1">
            <a:off x="2600176" y="3186962"/>
            <a:ext cx="2875144" cy="10170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4" name="Sağ Ok 23"/>
          <p:cNvSpPr/>
          <p:nvPr/>
        </p:nvSpPr>
        <p:spPr>
          <a:xfrm rot="10800000" flipH="1">
            <a:off x="6792162" y="5775532"/>
            <a:ext cx="218761" cy="14064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5" name="Metin kutusu 24"/>
          <p:cNvSpPr txBox="1"/>
          <p:nvPr/>
        </p:nvSpPr>
        <p:spPr>
          <a:xfrm>
            <a:off x="1772333" y="4903289"/>
            <a:ext cx="2224007" cy="1022396"/>
          </a:xfrm>
          <a:prstGeom prst="rect">
            <a:avLst/>
          </a:prstGeom>
          <a:noFill/>
        </p:spPr>
        <p:txBody>
          <a:bodyPr wrap="none" rtlCol="0">
            <a:spAutoFit/>
          </a:bodyPr>
          <a:lstStyle/>
          <a:p>
            <a:pPr marL="198448" indent="-198448">
              <a:buClr>
                <a:srgbClr val="0070C0"/>
              </a:buClr>
              <a:buFont typeface="+mj-lt"/>
              <a:buAutoNum type="arabicPeriod"/>
            </a:pPr>
            <a:r>
              <a:rPr lang="tr-TR" sz="1042" b="1" dirty="0"/>
              <a:t>Ön Başvuru</a:t>
            </a:r>
          </a:p>
          <a:p>
            <a:pPr marL="198448" indent="-198448">
              <a:buClr>
                <a:srgbClr val="0070C0"/>
              </a:buClr>
              <a:buFont typeface="+mj-lt"/>
              <a:buAutoNum type="arabicPeriod"/>
            </a:pPr>
            <a:r>
              <a:rPr lang="tr-TR" sz="1042" b="1" dirty="0"/>
              <a:t>Başvuru</a:t>
            </a:r>
          </a:p>
          <a:p>
            <a:pPr marL="198448" indent="-198448">
              <a:buClr>
                <a:srgbClr val="0070C0"/>
              </a:buClr>
              <a:buFont typeface="+mj-lt"/>
              <a:buAutoNum type="arabicPeriod"/>
            </a:pPr>
            <a:r>
              <a:rPr lang="tr-TR" sz="1042" b="1" dirty="0"/>
              <a:t>Değerlendirmedeki Proje</a:t>
            </a:r>
          </a:p>
          <a:p>
            <a:pPr marL="198448" indent="-198448">
              <a:buClr>
                <a:srgbClr val="0070C0"/>
              </a:buClr>
              <a:buFont typeface="+mj-lt"/>
              <a:buAutoNum type="arabicPeriod"/>
            </a:pPr>
            <a:r>
              <a:rPr lang="tr-TR" sz="1042" b="1" dirty="0"/>
              <a:t>Kabul Edilen (Yürüyen) Proje</a:t>
            </a:r>
          </a:p>
          <a:p>
            <a:pPr marL="198448" indent="-198448">
              <a:buClr>
                <a:srgbClr val="0070C0"/>
              </a:buClr>
              <a:buFont typeface="+mj-lt"/>
              <a:buAutoNum type="arabicPeriod"/>
            </a:pPr>
            <a:r>
              <a:rPr lang="tr-TR" sz="1042" b="1" dirty="0"/>
              <a:t>Ret Edilen Proje</a:t>
            </a:r>
          </a:p>
        </p:txBody>
      </p:sp>
      <p:sp>
        <p:nvSpPr>
          <p:cNvPr id="26" name="Metin kutusu 25"/>
          <p:cNvSpPr txBox="1"/>
          <p:nvPr/>
        </p:nvSpPr>
        <p:spPr>
          <a:xfrm>
            <a:off x="3406806" y="2251525"/>
            <a:ext cx="1261885" cy="252698"/>
          </a:xfrm>
          <a:prstGeom prst="rect">
            <a:avLst/>
          </a:prstGeom>
          <a:noFill/>
        </p:spPr>
        <p:txBody>
          <a:bodyPr wrap="none" rtlCol="0">
            <a:spAutoFit/>
          </a:bodyPr>
          <a:lstStyle/>
          <a:p>
            <a:pPr algn="ctr">
              <a:buClr>
                <a:srgbClr val="0070C0"/>
              </a:buClr>
              <a:buNone/>
            </a:pPr>
            <a:r>
              <a:rPr lang="tr-TR" sz="1042" dirty="0"/>
              <a:t>Biçimsel İnceleme</a:t>
            </a:r>
          </a:p>
        </p:txBody>
      </p:sp>
      <p:sp>
        <p:nvSpPr>
          <p:cNvPr id="27" name="Oval 26"/>
          <p:cNvSpPr/>
          <p:nvPr/>
        </p:nvSpPr>
        <p:spPr>
          <a:xfrm>
            <a:off x="2651206" y="2316406"/>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1</a:t>
            </a:r>
          </a:p>
        </p:txBody>
      </p:sp>
      <p:sp>
        <p:nvSpPr>
          <p:cNvPr id="28" name="Oval 27"/>
          <p:cNvSpPr/>
          <p:nvPr/>
        </p:nvSpPr>
        <p:spPr>
          <a:xfrm>
            <a:off x="4911663" y="2189014"/>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1</a:t>
            </a:r>
          </a:p>
        </p:txBody>
      </p:sp>
      <p:sp>
        <p:nvSpPr>
          <p:cNvPr id="29" name="Oval 28"/>
          <p:cNvSpPr/>
          <p:nvPr/>
        </p:nvSpPr>
        <p:spPr>
          <a:xfrm>
            <a:off x="4614157" y="5696644"/>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5</a:t>
            </a:r>
          </a:p>
        </p:txBody>
      </p:sp>
      <p:grpSp>
        <p:nvGrpSpPr>
          <p:cNvPr id="30" name="Grup 29"/>
          <p:cNvGrpSpPr/>
          <p:nvPr/>
        </p:nvGrpSpPr>
        <p:grpSpPr>
          <a:xfrm>
            <a:off x="6866708" y="2878997"/>
            <a:ext cx="625101" cy="298418"/>
            <a:chOff x="6444208" y="2207596"/>
            <a:chExt cx="720080" cy="343760"/>
          </a:xfrm>
        </p:grpSpPr>
        <p:sp>
          <p:nvSpPr>
            <p:cNvPr id="31" name="Oval 30"/>
            <p:cNvSpPr/>
            <p:nvPr/>
          </p:nvSpPr>
          <p:spPr>
            <a:xfrm>
              <a:off x="644420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2</a:t>
              </a:r>
            </a:p>
          </p:txBody>
        </p:sp>
        <p:sp>
          <p:nvSpPr>
            <p:cNvPr id="32" name="Oval 31"/>
            <p:cNvSpPr/>
            <p:nvPr/>
          </p:nvSpPr>
          <p:spPr>
            <a:xfrm>
              <a:off x="682052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3</a:t>
              </a:r>
            </a:p>
          </p:txBody>
        </p:sp>
      </p:grpSp>
      <p:sp>
        <p:nvSpPr>
          <p:cNvPr id="33" name="Sağ Ok 32"/>
          <p:cNvSpPr/>
          <p:nvPr/>
        </p:nvSpPr>
        <p:spPr>
          <a:xfrm rot="10800000">
            <a:off x="5318914" y="5775533"/>
            <a:ext cx="218761" cy="14064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34" name="Metin kutusu 33"/>
          <p:cNvSpPr txBox="1"/>
          <p:nvPr/>
        </p:nvSpPr>
        <p:spPr>
          <a:xfrm>
            <a:off x="4908082" y="5725623"/>
            <a:ext cx="391454" cy="252698"/>
          </a:xfrm>
          <a:prstGeom prst="rect">
            <a:avLst/>
          </a:prstGeom>
          <a:noFill/>
        </p:spPr>
        <p:txBody>
          <a:bodyPr wrap="none" rtlCol="0">
            <a:spAutoFit/>
          </a:bodyPr>
          <a:lstStyle/>
          <a:p>
            <a:pPr algn="ctr">
              <a:buClr>
                <a:srgbClr val="0070C0"/>
              </a:buClr>
              <a:buNone/>
            </a:pPr>
            <a:r>
              <a:rPr lang="tr-TR" sz="1042" dirty="0"/>
              <a:t>Ret</a:t>
            </a:r>
          </a:p>
        </p:txBody>
      </p:sp>
      <p:sp>
        <p:nvSpPr>
          <p:cNvPr id="35" name="Metin kutusu 34"/>
          <p:cNvSpPr txBox="1"/>
          <p:nvPr/>
        </p:nvSpPr>
        <p:spPr>
          <a:xfrm>
            <a:off x="7027189" y="5725623"/>
            <a:ext cx="526106" cy="252698"/>
          </a:xfrm>
          <a:prstGeom prst="rect">
            <a:avLst/>
          </a:prstGeom>
          <a:noFill/>
        </p:spPr>
        <p:txBody>
          <a:bodyPr wrap="none" rtlCol="0">
            <a:spAutoFit/>
          </a:bodyPr>
          <a:lstStyle/>
          <a:p>
            <a:pPr algn="ctr">
              <a:buClr>
                <a:srgbClr val="0070C0"/>
              </a:buClr>
              <a:buNone/>
            </a:pPr>
            <a:r>
              <a:rPr lang="tr-TR" sz="1042" dirty="0"/>
              <a:t>Kabul</a:t>
            </a:r>
          </a:p>
        </p:txBody>
      </p:sp>
      <p:sp>
        <p:nvSpPr>
          <p:cNvPr id="36" name="Metin kutusu 35"/>
          <p:cNvSpPr txBox="1"/>
          <p:nvPr/>
        </p:nvSpPr>
        <p:spPr>
          <a:xfrm rot="300000">
            <a:off x="3720368" y="3403321"/>
            <a:ext cx="734496" cy="252698"/>
          </a:xfrm>
          <a:prstGeom prst="rect">
            <a:avLst/>
          </a:prstGeom>
          <a:noFill/>
        </p:spPr>
        <p:txBody>
          <a:bodyPr wrap="none" rtlCol="0">
            <a:spAutoFit/>
          </a:bodyPr>
          <a:lstStyle/>
          <a:p>
            <a:pPr algn="ctr">
              <a:buClr>
                <a:srgbClr val="0070C0"/>
              </a:buClr>
              <a:buNone/>
            </a:pPr>
            <a:r>
              <a:rPr lang="tr-TR" sz="1042" dirty="0"/>
              <a:t>Revizyon</a:t>
            </a:r>
          </a:p>
        </p:txBody>
      </p:sp>
      <p:sp>
        <p:nvSpPr>
          <p:cNvPr id="37" name="Oval 36"/>
          <p:cNvSpPr/>
          <p:nvPr/>
        </p:nvSpPr>
        <p:spPr>
          <a:xfrm>
            <a:off x="7600507" y="5696644"/>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4</a:t>
            </a:r>
          </a:p>
        </p:txBody>
      </p:sp>
      <p:sp>
        <p:nvSpPr>
          <p:cNvPr id="38" name="Sağ Ok 37"/>
          <p:cNvSpPr/>
          <p:nvPr/>
        </p:nvSpPr>
        <p:spPr>
          <a:xfrm rot="16200000" flipH="1">
            <a:off x="5975252" y="4564391"/>
            <a:ext cx="218761" cy="9375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39" name="Sağ Ok 38"/>
          <p:cNvSpPr/>
          <p:nvPr/>
        </p:nvSpPr>
        <p:spPr>
          <a:xfrm rot="11100000" flipH="1" flipV="1">
            <a:off x="2601058" y="3319261"/>
            <a:ext cx="2875144" cy="1017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40" name="Dikdörtgen 39"/>
          <p:cNvSpPr/>
          <p:nvPr/>
        </p:nvSpPr>
        <p:spPr>
          <a:xfrm>
            <a:off x="5593554" y="3190963"/>
            <a:ext cx="1187691" cy="552303"/>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Komisyon Üyesi</a:t>
            </a:r>
          </a:p>
          <a:p>
            <a:pPr algn="ctr">
              <a:buNone/>
            </a:pPr>
            <a:r>
              <a:rPr lang="tr-TR" sz="1042" dirty="0"/>
              <a:t>Alt Komisyon</a:t>
            </a:r>
          </a:p>
        </p:txBody>
      </p:sp>
    </p:spTree>
    <p:extLst>
      <p:ext uri="{BB962C8B-B14F-4D97-AF65-F5344CB8AC3E}">
        <p14:creationId xmlns:p14="http://schemas.microsoft.com/office/powerpoint/2010/main" val="3174939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75507" y="14244"/>
            <a:ext cx="7082093" cy="767606"/>
          </a:xfrm>
        </p:spPr>
        <p:txBody>
          <a:bodyPr/>
          <a:lstStyle/>
          <a:p>
            <a:pPr algn="just">
              <a:defRPr/>
            </a:pPr>
            <a:r>
              <a:rPr lang="tr-TR" sz="2431" b="1" dirty="0">
                <a:solidFill>
                  <a:srgbClr val="0070C0"/>
                </a:solidFill>
                <a:latin typeface="Arial" pitchFamily="34" charset="0"/>
                <a:cs typeface="Arial" pitchFamily="34" charset="0"/>
              </a:rPr>
              <a:t>Projelerin Başlatılması ve Yürütülmesi</a:t>
            </a:r>
          </a:p>
        </p:txBody>
      </p:sp>
      <p:sp>
        <p:nvSpPr>
          <p:cNvPr id="6147" name="Rectangle 3"/>
          <p:cNvSpPr>
            <a:spLocks noGrp="1" noChangeArrowheads="1"/>
          </p:cNvSpPr>
          <p:nvPr>
            <p:ph idx="1"/>
          </p:nvPr>
        </p:nvSpPr>
        <p:spPr>
          <a:xfrm>
            <a:off x="395386" y="1484784"/>
            <a:ext cx="9941583" cy="4536504"/>
          </a:xfrm>
        </p:spPr>
        <p:txBody>
          <a:bodyPr>
            <a:noAutofit/>
          </a:bodyPr>
          <a:lstStyle/>
          <a:p>
            <a:endParaRPr lang="tr-TR" sz="781" dirty="0">
              <a:solidFill>
                <a:schemeClr val="tx1"/>
              </a:solidFill>
              <a:latin typeface="Arial" charset="0"/>
              <a:cs typeface="Arial" charset="0"/>
            </a:endParaRPr>
          </a:p>
          <a:p>
            <a:pPr>
              <a:lnSpc>
                <a:spcPct val="150000"/>
              </a:lnSpc>
              <a:buClr>
                <a:srgbClr val="993300"/>
              </a:buClr>
              <a:buFont typeface="Wingdings" panose="05000000000000000000" pitchFamily="2" charset="2"/>
              <a:buChar char="Ø"/>
              <a:defRPr/>
            </a:pPr>
            <a:r>
              <a:rPr lang="tr-TR" sz="1400" dirty="0">
                <a:solidFill>
                  <a:schemeClr val="tx1"/>
                </a:solidFill>
                <a:latin typeface="Arial" pitchFamily="34" charset="0"/>
                <a:cs typeface="Arial" pitchFamily="34" charset="0"/>
              </a:rPr>
              <a:t>Proje kabul tarihinden sonra 1 ay içinde sözleşmesi imzalanmayan projeler iptal edilir. </a:t>
            </a:r>
          </a:p>
          <a:p>
            <a:pPr>
              <a:lnSpc>
                <a:spcPct val="150000"/>
              </a:lnSpc>
              <a:buClr>
                <a:srgbClr val="993300"/>
              </a:buClr>
              <a:buFont typeface="Wingdings" panose="05000000000000000000" pitchFamily="2" charset="2"/>
              <a:buChar char="Ø"/>
              <a:defRPr/>
            </a:pPr>
            <a:r>
              <a:rPr lang="tr-TR" sz="1400" dirty="0">
                <a:solidFill>
                  <a:schemeClr val="tx1"/>
                </a:solidFill>
                <a:latin typeface="Arial" pitchFamily="34" charset="0"/>
                <a:cs typeface="Arial" pitchFamily="34" charset="0"/>
              </a:rPr>
              <a:t>Sözleşmesinin imzalandığı tarihten itibaren 6 aylık sürelerde ara rapor </a:t>
            </a:r>
          </a:p>
          <a:p>
            <a:pPr>
              <a:lnSpc>
                <a:spcPct val="150000"/>
              </a:lnSpc>
              <a:buClr>
                <a:srgbClr val="993300"/>
              </a:buClr>
              <a:buFont typeface="Wingdings" panose="05000000000000000000" pitchFamily="2" charset="2"/>
              <a:buChar char="Ø"/>
              <a:defRPr/>
            </a:pPr>
            <a:r>
              <a:rPr lang="tr-TR" sz="1400" dirty="0">
                <a:solidFill>
                  <a:schemeClr val="tx1"/>
                </a:solidFill>
                <a:latin typeface="Arial" pitchFamily="34" charset="0"/>
                <a:cs typeface="Arial" pitchFamily="34" charset="0"/>
              </a:rPr>
              <a:t>Proje bitiş tarihini takip eden 3 ay içerisinde ise sonuç raporu</a:t>
            </a:r>
          </a:p>
          <a:p>
            <a:pPr>
              <a:lnSpc>
                <a:spcPct val="150000"/>
              </a:lnSpc>
              <a:buClr>
                <a:srgbClr val="993300"/>
              </a:buClr>
              <a:buFont typeface="Wingdings" panose="05000000000000000000" pitchFamily="2" charset="2"/>
              <a:buChar char="Ø"/>
              <a:defRPr/>
            </a:pPr>
            <a:r>
              <a:rPr lang="tr-TR" sz="1400" dirty="0">
                <a:solidFill>
                  <a:schemeClr val="tx1"/>
                </a:solidFill>
                <a:latin typeface="Arial" pitchFamily="34" charset="0"/>
                <a:cs typeface="Arial" pitchFamily="34" charset="0"/>
              </a:rPr>
              <a:t>TEZ projelerinde ilgili birimlerce onaylanmış tezin elektronik ortamdaki nüshası</a:t>
            </a:r>
          </a:p>
          <a:p>
            <a:pPr>
              <a:lnSpc>
                <a:spcPct val="150000"/>
              </a:lnSpc>
              <a:buClr>
                <a:srgbClr val="993300"/>
              </a:buClr>
              <a:buFont typeface="Wingdings" panose="05000000000000000000" pitchFamily="2" charset="2"/>
              <a:buChar char="Ø"/>
              <a:defRPr/>
            </a:pPr>
            <a:r>
              <a:rPr lang="tr-TR" sz="1400" dirty="0">
                <a:solidFill>
                  <a:schemeClr val="tx1"/>
                </a:solidFill>
                <a:latin typeface="Arial" pitchFamily="34" charset="0"/>
                <a:cs typeface="Arial" pitchFamily="34" charset="0"/>
              </a:rPr>
              <a:t>Çalışmanın BAP Koordinasyon Birimi tarafından desteklendiğine dair bir ibareye yer verilmeyen rapor ve tezler değerlendirmeye alınmaz. </a:t>
            </a:r>
          </a:p>
          <a:p>
            <a:pPr>
              <a:lnSpc>
                <a:spcPct val="150000"/>
              </a:lnSpc>
              <a:buClr>
                <a:srgbClr val="993300"/>
              </a:buClr>
              <a:buFont typeface="Wingdings" panose="05000000000000000000" pitchFamily="2" charset="2"/>
              <a:buChar char="Ø"/>
              <a:defRPr/>
            </a:pPr>
            <a:r>
              <a:rPr lang="tr-TR" sz="1400" dirty="0">
                <a:solidFill>
                  <a:schemeClr val="tx1"/>
                </a:solidFill>
                <a:latin typeface="Arial" pitchFamily="34" charset="0"/>
                <a:cs typeface="Arial" pitchFamily="34" charset="0"/>
              </a:rPr>
              <a:t>Proje planı, ekibi, başlığı, süresi ve bütçe kalemleri gibi tüm hususlar BAP Komisyonu onayı (kararı) olmadan değiştirilemez.</a:t>
            </a:r>
          </a:p>
          <a:p>
            <a:pPr>
              <a:lnSpc>
                <a:spcPct val="150000"/>
              </a:lnSpc>
              <a:buClr>
                <a:srgbClr val="993300"/>
              </a:buClr>
              <a:defRPr/>
            </a:pPr>
            <a:endParaRPr lang="tr-TR" sz="1389"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348545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1491" y="0"/>
            <a:ext cx="7082093" cy="767606"/>
          </a:xfrm>
        </p:spPr>
        <p:txBody>
          <a:bodyPr/>
          <a:lstStyle/>
          <a:p>
            <a:pPr algn="just">
              <a:defRPr/>
            </a:pPr>
            <a:r>
              <a:rPr lang="tr-TR" sz="2431" b="1" dirty="0">
                <a:solidFill>
                  <a:srgbClr val="0070C0"/>
                </a:solidFill>
                <a:latin typeface="Arial" pitchFamily="34" charset="0"/>
                <a:cs typeface="Arial" pitchFamily="34" charset="0"/>
              </a:rPr>
              <a:t>Projelerin Başlatılması ve Yürütülmesi</a:t>
            </a:r>
            <a:endParaRPr lang="tr-TR" sz="2431"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395387" y="1628801"/>
            <a:ext cx="10081120" cy="4488132"/>
          </a:xfrm>
        </p:spPr>
        <p:txBody>
          <a:bodyPr>
            <a:noAutofit/>
          </a:bodyPr>
          <a:lstStyle/>
          <a:p>
            <a:pPr>
              <a:lnSpc>
                <a:spcPct val="150000"/>
              </a:lnSpc>
              <a:buClr>
                <a:srgbClr val="993300"/>
              </a:buClr>
              <a:defRPr/>
            </a:pPr>
            <a:r>
              <a:rPr lang="tr-TR" sz="1800" dirty="0">
                <a:solidFill>
                  <a:schemeClr val="tx1"/>
                </a:solidFill>
                <a:latin typeface="Arial" pitchFamily="34" charset="0"/>
                <a:cs typeface="Arial" pitchFamily="34" charset="0"/>
              </a:rPr>
              <a:t>Harcamalar doğrudan BAP Koordinasyon Birimi tarafından gerçekleştirilir.</a:t>
            </a:r>
          </a:p>
          <a:p>
            <a:pPr>
              <a:lnSpc>
                <a:spcPct val="150000"/>
              </a:lnSpc>
              <a:buClr>
                <a:srgbClr val="993300"/>
              </a:buClr>
              <a:defRPr/>
            </a:pPr>
            <a:r>
              <a:rPr lang="tr-TR" sz="1800" dirty="0">
                <a:solidFill>
                  <a:schemeClr val="tx1"/>
                </a:solidFill>
                <a:latin typeface="Arial" pitchFamily="34" charset="0"/>
                <a:cs typeface="Arial" pitchFamily="34" charset="0"/>
              </a:rPr>
              <a:t>Süreçleri BAP Koordinasyon Birimi tarafından başlatılmayan herhangi bir harcama için ödeme yapılması </a:t>
            </a:r>
            <a:r>
              <a:rPr lang="tr-TR" sz="1800" u="sng" dirty="0">
                <a:solidFill>
                  <a:schemeClr val="tx1"/>
                </a:solidFill>
                <a:latin typeface="Arial" pitchFamily="34" charset="0"/>
                <a:cs typeface="Arial" pitchFamily="34" charset="0"/>
              </a:rPr>
              <a:t>mevzuat gereğince </a:t>
            </a:r>
            <a:r>
              <a:rPr lang="tr-TR" sz="1800" dirty="0">
                <a:solidFill>
                  <a:schemeClr val="tx1"/>
                </a:solidFill>
                <a:latin typeface="Arial" pitchFamily="34" charset="0"/>
                <a:cs typeface="Arial" pitchFamily="34" charset="0"/>
              </a:rPr>
              <a:t>mümkün değildir.</a:t>
            </a:r>
          </a:p>
          <a:p>
            <a:pPr>
              <a:lnSpc>
                <a:spcPct val="150000"/>
              </a:lnSpc>
              <a:buClr>
                <a:srgbClr val="993300"/>
              </a:buClr>
              <a:defRPr/>
            </a:pPr>
            <a:r>
              <a:rPr lang="tr-TR" sz="1800" dirty="0">
                <a:solidFill>
                  <a:schemeClr val="tx1"/>
                </a:solidFill>
                <a:latin typeface="Arial" pitchFamily="34" charset="0"/>
                <a:cs typeface="Arial" pitchFamily="34" charset="0"/>
              </a:rPr>
              <a:t>Harcamalar yalnızca proje süresiyle sınırlı kalmak üzere gerçekleştirilebilir.</a:t>
            </a:r>
          </a:p>
        </p:txBody>
      </p:sp>
    </p:spTree>
    <p:extLst>
      <p:ext uri="{BB962C8B-B14F-4D97-AF65-F5344CB8AC3E}">
        <p14:creationId xmlns:p14="http://schemas.microsoft.com/office/powerpoint/2010/main" val="1070364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75507" y="25717"/>
            <a:ext cx="7082093" cy="767606"/>
          </a:xfrm>
        </p:spPr>
        <p:txBody>
          <a:bodyPr/>
          <a:lstStyle/>
          <a:p>
            <a:pPr algn="just">
              <a:defRPr/>
            </a:pPr>
            <a:r>
              <a:rPr lang="tr-TR" sz="2083" b="1" dirty="0">
                <a:solidFill>
                  <a:srgbClr val="0070C0"/>
                </a:solidFill>
                <a:latin typeface="Arial" pitchFamily="34" charset="0"/>
                <a:cs typeface="Arial" pitchFamily="34" charset="0"/>
              </a:rPr>
              <a:t>Yaptırımlar </a:t>
            </a:r>
            <a:endParaRPr lang="tr-TR" sz="2083"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395387" y="1571182"/>
            <a:ext cx="9937104" cy="4594121"/>
          </a:xfrm>
        </p:spPr>
        <p:txBody>
          <a:bodyPr>
            <a:noAutofit/>
          </a:bodyPr>
          <a:lstStyle/>
          <a:p>
            <a:pPr marL="0" indent="0">
              <a:lnSpc>
                <a:spcPct val="150000"/>
              </a:lnSpc>
              <a:buClr>
                <a:srgbClr val="993300"/>
              </a:buClr>
              <a:buNone/>
              <a:defRPr/>
            </a:pPr>
            <a:r>
              <a:rPr lang="tr-TR" sz="1800" dirty="0" smtClean="0">
                <a:solidFill>
                  <a:schemeClr val="tx1"/>
                </a:solidFill>
                <a:latin typeface="Arial" pitchFamily="34" charset="0"/>
                <a:cs typeface="Arial" pitchFamily="34" charset="0"/>
              </a:rPr>
              <a:t>Aşağıdaki </a:t>
            </a:r>
            <a:r>
              <a:rPr lang="tr-TR" sz="1800" dirty="0">
                <a:solidFill>
                  <a:schemeClr val="tx1"/>
                </a:solidFill>
                <a:latin typeface="Arial" pitchFamily="34" charset="0"/>
                <a:cs typeface="Arial" pitchFamily="34" charset="0"/>
              </a:rPr>
              <a:t>durumlarda BAP Komisyonu tarafından projenin iptali ve harcamaların tahsil edilmesi dahil bazı yaptırımlar uygulanabilir.</a:t>
            </a:r>
          </a:p>
          <a:p>
            <a:pPr>
              <a:lnSpc>
                <a:spcPct val="150000"/>
              </a:lnSpc>
              <a:buClr>
                <a:srgbClr val="993300"/>
              </a:buClr>
              <a:buFont typeface="Wingdings" panose="05000000000000000000" pitchFamily="2" charset="2"/>
              <a:buChar char="§"/>
              <a:defRPr/>
            </a:pPr>
            <a:r>
              <a:rPr lang="tr-TR" sz="1800" dirty="0">
                <a:solidFill>
                  <a:schemeClr val="tx1"/>
                </a:solidFill>
                <a:latin typeface="Arial" pitchFamily="34" charset="0"/>
                <a:cs typeface="Arial" pitchFamily="34" charset="0"/>
              </a:rPr>
              <a:t>Bilimsel etiğe aykırılık veya mali kaynakların etik ilkelere aykırı kullanıldığının saptanması </a:t>
            </a:r>
          </a:p>
          <a:p>
            <a:pPr>
              <a:lnSpc>
                <a:spcPct val="150000"/>
              </a:lnSpc>
              <a:buClr>
                <a:srgbClr val="993300"/>
              </a:buClr>
              <a:buFont typeface="Wingdings" panose="05000000000000000000" pitchFamily="2" charset="2"/>
              <a:buChar char="§"/>
              <a:defRPr/>
            </a:pPr>
            <a:r>
              <a:rPr lang="tr-TR" sz="1800" dirty="0">
                <a:solidFill>
                  <a:schemeClr val="tx1"/>
                </a:solidFill>
                <a:latin typeface="Arial" pitchFamily="34" charset="0"/>
                <a:cs typeface="Arial" pitchFamily="34" charset="0"/>
              </a:rPr>
              <a:t>Projenin araştırmacıların ihmali veya kusuru nedeniyle başvuruda öngörülen gelişmeyi göstermemesi </a:t>
            </a:r>
          </a:p>
          <a:p>
            <a:pPr>
              <a:lnSpc>
                <a:spcPct val="150000"/>
              </a:lnSpc>
              <a:buClr>
                <a:srgbClr val="993300"/>
              </a:buClr>
              <a:buFont typeface="Wingdings" panose="05000000000000000000" pitchFamily="2" charset="2"/>
              <a:buChar char="§"/>
              <a:defRPr/>
            </a:pPr>
            <a:r>
              <a:rPr lang="tr-TR" sz="1800" dirty="0">
                <a:solidFill>
                  <a:schemeClr val="tx1"/>
                </a:solidFill>
                <a:latin typeface="Arial" pitchFamily="34" charset="0"/>
                <a:cs typeface="Arial" pitchFamily="34" charset="0"/>
              </a:rPr>
              <a:t>Proje kapsamında gerçekleştirilen seyahat faaliyetlerinin proje amacına uygun bulunmaması,</a:t>
            </a:r>
          </a:p>
          <a:p>
            <a:pPr>
              <a:lnSpc>
                <a:spcPct val="150000"/>
              </a:lnSpc>
              <a:buClr>
                <a:srgbClr val="993300"/>
              </a:buClr>
              <a:buFont typeface="Wingdings" panose="05000000000000000000" pitchFamily="2" charset="2"/>
              <a:buChar char="§"/>
              <a:defRPr/>
            </a:pPr>
            <a:r>
              <a:rPr lang="tr-TR" sz="1800" dirty="0">
                <a:solidFill>
                  <a:schemeClr val="tx1"/>
                </a:solidFill>
                <a:latin typeface="Arial" pitchFamily="34" charset="0"/>
                <a:cs typeface="Arial" pitchFamily="34" charset="0"/>
              </a:rPr>
              <a:t>Projenin farklı nedenlerle yürütülemez hale gelmesi</a:t>
            </a:r>
          </a:p>
          <a:p>
            <a:pPr>
              <a:lnSpc>
                <a:spcPct val="150000"/>
              </a:lnSpc>
              <a:buClr>
                <a:srgbClr val="993300"/>
              </a:buClr>
              <a:buFont typeface="Wingdings" panose="05000000000000000000" pitchFamily="2" charset="2"/>
              <a:buChar char="§"/>
              <a:defRPr/>
            </a:pPr>
            <a:r>
              <a:rPr lang="tr-TR" sz="1800" dirty="0">
                <a:solidFill>
                  <a:schemeClr val="tx1"/>
                </a:solidFill>
                <a:latin typeface="Arial" pitchFamily="34" charset="0"/>
                <a:cs typeface="Arial" pitchFamily="34" charset="0"/>
              </a:rPr>
              <a:t>Ara rapor, sonuç raporu ve yayınların zamanında sunulmaması veya başarısız bulunması</a:t>
            </a:r>
          </a:p>
          <a:p>
            <a:pPr>
              <a:lnSpc>
                <a:spcPct val="150000"/>
              </a:lnSpc>
              <a:buClr>
                <a:srgbClr val="993300"/>
              </a:buClr>
              <a:defRPr/>
            </a:pPr>
            <a:endParaRPr lang="tr-TR" sz="1476" dirty="0">
              <a:solidFill>
                <a:schemeClr val="tx1"/>
              </a:solidFill>
              <a:latin typeface="Arial" pitchFamily="34" charset="0"/>
              <a:cs typeface="Arial" pitchFamily="34" charset="0"/>
            </a:endParaRPr>
          </a:p>
          <a:p>
            <a:pPr>
              <a:lnSpc>
                <a:spcPct val="150000"/>
              </a:lnSpc>
              <a:buClr>
                <a:srgbClr val="993300"/>
              </a:buClr>
              <a:defRPr/>
            </a:pPr>
            <a:endParaRPr lang="tr-TR" sz="147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65305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8964339" y="116632"/>
            <a:ext cx="1184344" cy="761477"/>
            <a:chOff x="8372" y="2886"/>
            <a:chExt cx="2149" cy="1381"/>
          </a:xfrm>
        </p:grpSpPr>
        <p:sp>
          <p:nvSpPr>
            <p:cNvPr id="5" name="Rectangle 3"/>
            <p:cNvSpPr>
              <a:spLocks noChangeArrowheads="1"/>
            </p:cNvSpPr>
            <p:nvPr/>
          </p:nvSpPr>
          <p:spPr bwMode="auto">
            <a:xfrm>
              <a:off x="8372" y="2886"/>
              <a:ext cx="66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E36C0A"/>
                  </a:solidFill>
                  <a:latin typeface="Century Gothic" pitchFamily="34" charset="0"/>
                  <a:cs typeface="Arial" pitchFamily="34" charset="0"/>
                </a:rPr>
                <a:t>B</a:t>
              </a:r>
              <a:endParaRPr lang="tr-TR" altLang="tr-TR" sz="1563" dirty="0">
                <a:latin typeface="Arial" pitchFamily="34" charset="0"/>
                <a:cs typeface="Arial" pitchFamily="34" charset="0"/>
              </a:endParaRPr>
            </a:p>
          </p:txBody>
        </p:sp>
        <p:sp>
          <p:nvSpPr>
            <p:cNvPr id="6" name="Rectangle 4"/>
            <p:cNvSpPr>
              <a:spLocks noChangeArrowheads="1"/>
            </p:cNvSpPr>
            <p:nvPr/>
          </p:nvSpPr>
          <p:spPr bwMode="auto">
            <a:xfrm>
              <a:off x="8966" y="2886"/>
              <a:ext cx="85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4871E6"/>
                  </a:solidFill>
                  <a:latin typeface="Century Gothic" pitchFamily="34" charset="0"/>
                  <a:cs typeface="Arial" pitchFamily="34" charset="0"/>
                </a:rPr>
                <a:t>A</a:t>
              </a:r>
              <a:endParaRPr lang="tr-TR" altLang="tr-TR" sz="1563" dirty="0">
                <a:latin typeface="Arial" pitchFamily="34" charset="0"/>
                <a:cs typeface="Arial" pitchFamily="34" charset="0"/>
              </a:endParaRPr>
            </a:p>
          </p:txBody>
        </p:sp>
        <p:sp>
          <p:nvSpPr>
            <p:cNvPr id="7" name="Rectangle 5"/>
            <p:cNvSpPr>
              <a:spLocks noChangeArrowheads="1"/>
            </p:cNvSpPr>
            <p:nvPr/>
          </p:nvSpPr>
          <p:spPr bwMode="auto">
            <a:xfrm>
              <a:off x="9840" y="2886"/>
              <a:ext cx="681"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a:solidFill>
                    <a:srgbClr val="01ED3F"/>
                  </a:solidFill>
                  <a:latin typeface="Century Gothic" pitchFamily="34" charset="0"/>
                  <a:cs typeface="Arial" pitchFamily="34" charset="0"/>
                </a:rPr>
                <a:t>P</a:t>
              </a:r>
              <a:endParaRPr lang="tr-TR" altLang="tr-TR" sz="1563">
                <a:latin typeface="Arial" pitchFamily="34" charset="0"/>
                <a:cs typeface="Arial" pitchFamily="34" charset="0"/>
              </a:endParaRPr>
            </a:p>
          </p:txBody>
        </p:sp>
      </p:grpSp>
      <p:sp>
        <p:nvSpPr>
          <p:cNvPr id="8" name="Rectangle 2"/>
          <p:cNvSpPr txBox="1">
            <a:spLocks noChangeArrowheads="1"/>
          </p:cNvSpPr>
          <p:nvPr/>
        </p:nvSpPr>
        <p:spPr>
          <a:xfrm>
            <a:off x="3448822" y="3985116"/>
            <a:ext cx="5656225" cy="513032"/>
          </a:xfrm>
          <a:prstGeom prst="rect">
            <a:avLst/>
          </a:prstGeom>
          <a:extLst/>
        </p:spPr>
        <p:txBody>
          <a:bodyPr vert="horz" lIns="79379" tIns="39689" rIns="79379" bIns="39689" rtlCol="0" anchor="ct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2000" spc="-50" dirty="0">
                <a:solidFill>
                  <a:prstClr val="black"/>
                </a:solidFill>
              </a:rPr>
              <a:t>Proje Başvurusu ve Değerlendirme Süreçleri </a:t>
            </a:r>
            <a:endParaRPr lang="tr-TR" sz="1736" dirty="0">
              <a:solidFill>
                <a:srgbClr val="002060"/>
              </a:solidFill>
            </a:endParaRPr>
          </a:p>
        </p:txBody>
      </p:sp>
      <p:pic>
        <p:nvPicPr>
          <p:cNvPr id="9" name="Resim 8" descr="C:\Users\Adem\Desktop\bapsis_logo_AK_yazisiz.png"/>
          <p:cNvPicPr/>
          <p:nvPr/>
        </p:nvPicPr>
        <p:blipFill>
          <a:blip r:embed="rId2">
            <a:extLst>
              <a:ext uri="{28A0092B-C50C-407E-A947-70E740481C1C}">
                <a14:useLocalDpi xmlns:a14="http://schemas.microsoft.com/office/drawing/2010/main" val="0"/>
              </a:ext>
            </a:extLst>
          </a:blip>
          <a:srcRect/>
          <a:stretch>
            <a:fillRect/>
          </a:stretch>
        </p:blipFill>
        <p:spPr bwMode="auto">
          <a:xfrm>
            <a:off x="5109116" y="3303981"/>
            <a:ext cx="2120627" cy="581879"/>
          </a:xfrm>
          <a:prstGeom prst="rect">
            <a:avLst/>
          </a:prstGeom>
          <a:noFill/>
          <a:ln>
            <a:noFill/>
          </a:ln>
        </p:spPr>
      </p:pic>
    </p:spTree>
    <p:extLst>
      <p:ext uri="{BB962C8B-B14F-4D97-AF65-F5344CB8AC3E}">
        <p14:creationId xmlns:p14="http://schemas.microsoft.com/office/powerpoint/2010/main" val="1589916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95387" y="1741228"/>
            <a:ext cx="10188475" cy="4188175"/>
          </a:xfrm>
        </p:spPr>
        <p:txBody>
          <a:bodyPr>
            <a:normAutofit/>
          </a:bodyPr>
          <a:lstStyle/>
          <a:p>
            <a:pPr lvl="0"/>
            <a:r>
              <a:rPr lang="tr-TR" sz="1389" dirty="0">
                <a:solidFill>
                  <a:schemeClr val="tx1"/>
                </a:solidFill>
                <a:latin typeface="Arial" charset="0"/>
                <a:cs typeface="Arial" charset="0"/>
              </a:rPr>
              <a:t>Sisteme erişim adresi:</a:t>
            </a:r>
          </a:p>
          <a:p>
            <a:pPr>
              <a:spcBef>
                <a:spcPts val="0"/>
              </a:spcBef>
            </a:pPr>
            <a:endParaRPr lang="tr-TR" sz="868" dirty="0">
              <a:latin typeface="Arial" charset="0"/>
              <a:cs typeface="Arial" charset="0"/>
            </a:endParaRPr>
          </a:p>
          <a:p>
            <a:pPr lvl="1"/>
            <a:r>
              <a:rPr lang="tr-TR" sz="1215" dirty="0">
                <a:latin typeface="Arial" panose="020B0604020202020204" pitchFamily="34" charset="0"/>
                <a:cs typeface="Arial" panose="020B0604020202020204" pitchFamily="34" charset="0"/>
                <a:hlinkClick r:id="rId2"/>
              </a:rPr>
              <a:t>https://bapsis.bozok.edu.tr/</a:t>
            </a:r>
            <a:r>
              <a:rPr lang="tr-TR" sz="1215" dirty="0">
                <a:latin typeface="Arial" panose="020B0604020202020204" pitchFamily="34" charset="0"/>
                <a:cs typeface="Arial" panose="020B0604020202020204" pitchFamily="34" charset="0"/>
              </a:rPr>
              <a:t> </a:t>
            </a:r>
          </a:p>
          <a:p>
            <a:pPr marL="0" indent="0">
              <a:lnSpc>
                <a:spcPct val="150000"/>
              </a:lnSpc>
              <a:buNone/>
            </a:pPr>
            <a:r>
              <a:rPr lang="tr-TR" sz="1389" dirty="0" smtClean="0">
                <a:solidFill>
                  <a:schemeClr val="tx1"/>
                </a:solidFill>
                <a:latin typeface="Arial" charset="0"/>
                <a:cs typeface="Arial" charset="0"/>
              </a:rPr>
              <a:t>Araştırmacıların </a:t>
            </a:r>
            <a:r>
              <a:rPr lang="tr-TR" sz="1389" dirty="0">
                <a:solidFill>
                  <a:schemeClr val="tx1"/>
                </a:solidFill>
                <a:latin typeface="Arial" charset="0"/>
                <a:cs typeface="Arial" charset="0"/>
              </a:rPr>
              <a:t>temel bilgileri Personel </a:t>
            </a:r>
            <a:r>
              <a:rPr lang="tr-TR" sz="1389" dirty="0" err="1">
                <a:solidFill>
                  <a:schemeClr val="tx1"/>
                </a:solidFill>
                <a:latin typeface="Arial" charset="0"/>
                <a:cs typeface="Arial" charset="0"/>
              </a:rPr>
              <a:t>Veritabanından</a:t>
            </a:r>
            <a:r>
              <a:rPr lang="tr-TR" sz="1389" dirty="0">
                <a:solidFill>
                  <a:schemeClr val="tx1"/>
                </a:solidFill>
                <a:latin typeface="Arial" charset="0"/>
                <a:cs typeface="Arial" charset="0"/>
              </a:rPr>
              <a:t> otomatik olarak çekilmektedir. Bu nedenle AVESİS bilgileri güncel olmalıdır.</a:t>
            </a:r>
          </a:p>
          <a:p>
            <a:pPr marL="0" lvl="0" indent="0">
              <a:buNone/>
            </a:pPr>
            <a:r>
              <a:rPr lang="tr-TR" sz="1389" dirty="0" smtClean="0">
                <a:solidFill>
                  <a:schemeClr val="tx1"/>
                </a:solidFill>
                <a:latin typeface="Arial" charset="0"/>
                <a:cs typeface="Arial" charset="0"/>
              </a:rPr>
              <a:t>Sisteme </a:t>
            </a:r>
            <a:r>
              <a:rPr lang="tr-TR" sz="1389" dirty="0">
                <a:solidFill>
                  <a:schemeClr val="tx1"/>
                </a:solidFill>
                <a:latin typeface="Arial" charset="0"/>
                <a:cs typeface="Arial" charset="0"/>
              </a:rPr>
              <a:t>giriş mevcut kurumsal kullanıcı bilgilerinizle sağlanmaktadır. </a:t>
            </a:r>
          </a:p>
          <a:p>
            <a:pPr lvl="0"/>
            <a:endParaRPr lang="tr-TR" sz="1042" dirty="0">
              <a:solidFill>
                <a:schemeClr val="tx1"/>
              </a:solidFill>
              <a:latin typeface="Arial" charset="0"/>
              <a:cs typeface="Arial" charset="0"/>
            </a:endParaRPr>
          </a:p>
          <a:p>
            <a:pPr lvl="0"/>
            <a:endParaRPr lang="tr-TR" sz="1389" dirty="0">
              <a:latin typeface="Arial" charset="0"/>
              <a:cs typeface="Arial" charset="0"/>
            </a:endParaRPr>
          </a:p>
        </p:txBody>
      </p:sp>
      <p:sp>
        <p:nvSpPr>
          <p:cNvPr id="4" name="Rectangle 2"/>
          <p:cNvSpPr txBox="1">
            <a:spLocks noChangeArrowheads="1"/>
          </p:cNvSpPr>
          <p:nvPr/>
        </p:nvSpPr>
        <p:spPr bwMode="auto">
          <a:xfrm>
            <a:off x="971451" y="980728"/>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Kullanıcı Bilgileri</a:t>
            </a:r>
            <a:endParaRPr lang="tr-TR" sz="2431" b="1" dirty="0">
              <a:solidFill>
                <a:srgbClr val="C00000"/>
              </a:solidFill>
              <a:latin typeface="Arial" pitchFamily="34" charset="0"/>
              <a:cs typeface="Arial" pitchFamily="34" charset="0"/>
            </a:endParaRPr>
          </a:p>
        </p:txBody>
      </p:sp>
      <p:sp>
        <p:nvSpPr>
          <p:cNvPr id="6" name="Sağ Ok 5"/>
          <p:cNvSpPr/>
          <p:nvPr/>
        </p:nvSpPr>
        <p:spPr>
          <a:xfrm>
            <a:off x="6264571" y="4491671"/>
            <a:ext cx="562591" cy="1250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sz="2778"/>
          </a:p>
        </p:txBody>
      </p:sp>
      <p:pic>
        <p:nvPicPr>
          <p:cNvPr id="3" name="Resim 2">
            <a:extLst>
              <a:ext uri="{FF2B5EF4-FFF2-40B4-BE49-F238E27FC236}">
                <a16:creationId xmlns="" xmlns:a16="http://schemas.microsoft.com/office/drawing/2014/main" id="{DDC280B5-22AA-42CE-AA1E-01D90F8C0D8E}"/>
              </a:ext>
            </a:extLst>
          </p:cNvPr>
          <p:cNvPicPr>
            <a:picLocks noChangeAspect="1"/>
          </p:cNvPicPr>
          <p:nvPr/>
        </p:nvPicPr>
        <p:blipFill>
          <a:blip r:embed="rId3"/>
          <a:stretch>
            <a:fillRect/>
          </a:stretch>
        </p:blipFill>
        <p:spPr>
          <a:xfrm>
            <a:off x="369331" y="3760091"/>
            <a:ext cx="5292215" cy="2169312"/>
          </a:xfrm>
          <a:prstGeom prst="rect">
            <a:avLst/>
          </a:prstGeom>
          <a:ln>
            <a:noFill/>
          </a:ln>
          <a:effectLst>
            <a:outerShdw blurRad="190500" algn="tl" rotWithShape="0">
              <a:srgbClr val="000000">
                <a:alpha val="70000"/>
              </a:srgbClr>
            </a:outerShdw>
          </a:effectLst>
        </p:spPr>
      </p:pic>
      <p:pic>
        <p:nvPicPr>
          <p:cNvPr id="7" name="Resim 6">
            <a:extLst>
              <a:ext uri="{FF2B5EF4-FFF2-40B4-BE49-F238E27FC236}">
                <a16:creationId xmlns="" xmlns:a16="http://schemas.microsoft.com/office/drawing/2014/main" id="{67D78481-AD24-4988-ABBF-ECBA847BA3BB}"/>
              </a:ext>
            </a:extLst>
          </p:cNvPr>
          <p:cNvPicPr>
            <a:picLocks noChangeAspect="1"/>
          </p:cNvPicPr>
          <p:nvPr/>
        </p:nvPicPr>
        <p:blipFill>
          <a:blip r:embed="rId4"/>
          <a:stretch>
            <a:fillRect/>
          </a:stretch>
        </p:blipFill>
        <p:spPr>
          <a:xfrm>
            <a:off x="7255979" y="3180053"/>
            <a:ext cx="2788480" cy="3059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0976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322983" y="3140968"/>
            <a:ext cx="7144107" cy="724935"/>
          </a:xfrm>
        </p:spPr>
        <p:txBody>
          <a:bodyPr>
            <a:normAutofit/>
          </a:bodyPr>
          <a:lstStyle/>
          <a:p>
            <a:pPr lvl="0"/>
            <a:r>
              <a:rPr lang="tr-TR" sz="1389" dirty="0" smtClean="0">
                <a:solidFill>
                  <a:schemeClr val="tx1"/>
                </a:solidFill>
                <a:latin typeface="Arial" charset="0"/>
                <a:cs typeface="Arial" charset="0"/>
              </a:rPr>
              <a:t>Başvuruya İlişkin Yardımcı Bilgiler</a:t>
            </a:r>
          </a:p>
          <a:p>
            <a:pPr lvl="0"/>
            <a:r>
              <a:rPr lang="tr-TR" sz="1389" dirty="0" smtClean="0">
                <a:solidFill>
                  <a:schemeClr val="tx1"/>
                </a:solidFill>
                <a:latin typeface="Arial" charset="0"/>
                <a:cs typeface="Arial" charset="0"/>
              </a:rPr>
              <a:t>Başvuru </a:t>
            </a:r>
            <a:r>
              <a:rPr lang="tr-TR" sz="1389" dirty="0">
                <a:solidFill>
                  <a:schemeClr val="tx1"/>
                </a:solidFill>
                <a:latin typeface="Arial" charset="0"/>
                <a:cs typeface="Arial" charset="0"/>
              </a:rPr>
              <a:t>belgeleri: BAPSİS -&gt; Gerekli Belgeler menüsü</a:t>
            </a:r>
          </a:p>
          <a:p>
            <a:pPr lvl="0"/>
            <a:endParaRPr lang="tr-TR" sz="1042" dirty="0">
              <a:solidFill>
                <a:schemeClr val="tx1"/>
              </a:solidFill>
              <a:latin typeface="Arial" charset="0"/>
              <a:cs typeface="Arial" charset="0"/>
            </a:endParaRPr>
          </a:p>
          <a:p>
            <a:pPr lvl="0"/>
            <a:endParaRPr lang="tr-TR" sz="1389" dirty="0">
              <a:latin typeface="Arial" charset="0"/>
              <a:cs typeface="Arial" charset="0"/>
            </a:endParaRPr>
          </a:p>
        </p:txBody>
      </p:sp>
      <p:sp>
        <p:nvSpPr>
          <p:cNvPr id="4" name="Rectangle 2"/>
          <p:cNvSpPr txBox="1">
            <a:spLocks noChangeArrowheads="1"/>
          </p:cNvSpPr>
          <p:nvPr/>
        </p:nvSpPr>
        <p:spPr bwMode="auto">
          <a:xfrm>
            <a:off x="1547515"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2052" name="Picture 4" descr="C:\Users\Casper\AppData\Local\Packages\Microsoft.Windows.Photos_8wekyb3d8bbwe\TempState\ShareServiceTempFolder\yardımcı bilgiler.jpeg"/>
          <p:cNvPicPr>
            <a:picLocks noChangeAspect="1" noChangeArrowheads="1"/>
          </p:cNvPicPr>
          <p:nvPr/>
        </p:nvPicPr>
        <p:blipFill rotWithShape="1">
          <a:blip r:embed="rId2">
            <a:extLst>
              <a:ext uri="{28A0092B-C50C-407E-A947-70E740481C1C}">
                <a14:useLocalDpi xmlns:a14="http://schemas.microsoft.com/office/drawing/2010/main" val="0"/>
              </a:ext>
            </a:extLst>
          </a:blip>
          <a:srcRect t="43930"/>
          <a:stretch/>
        </p:blipFill>
        <p:spPr bwMode="auto">
          <a:xfrm>
            <a:off x="1475507" y="1124745"/>
            <a:ext cx="7128792" cy="20162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asper\AppData\Local\Packages\Microsoft.Windows.Photos_8wekyb3d8bbwe\TempState\ShareServiceTempFolder\Gerekli Belgeler Menüsü.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515" y="3933056"/>
            <a:ext cx="698477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07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sp>
        <p:nvSpPr>
          <p:cNvPr id="2" name="Sağ Ok 1"/>
          <p:cNvSpPr/>
          <p:nvPr/>
        </p:nvSpPr>
        <p:spPr>
          <a:xfrm>
            <a:off x="465138" y="1700808"/>
            <a:ext cx="762384" cy="124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4" name="Picture 2" descr="C:\Users\Casper\AppData\Local\Packages\Microsoft.Windows.Photos_8wekyb3d8bbwe\TempState\ShareServiceTempFolder\Yeni Başvuru.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483" y="980728"/>
            <a:ext cx="824329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45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507" y="260648"/>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1026" name="Picture 2" descr="C:\Users\Casper\AppData\Local\Packages\Microsoft.Windows.Photos_8wekyb3d8bbwe\TempState\ShareServiceTempFolder\Başvuruya Başlama Sayfası.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58" y="1196752"/>
            <a:ext cx="903766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9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499"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4098" name="Picture 2" descr="C:\Users\Casper\AppData\Local\Packages\Microsoft.Windows.Photos_8wekyb3d8bbwe\TempState\ShareServiceTempFolder\Proje Başlığı.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9" y="1412776"/>
            <a:ext cx="906509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29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552" t="10726" r="25437" b="5112"/>
          <a:stretch/>
        </p:blipFill>
        <p:spPr>
          <a:xfrm>
            <a:off x="1043459" y="1268760"/>
            <a:ext cx="9261868" cy="4464496"/>
          </a:xfrm>
          <a:prstGeom prst="rect">
            <a:avLst/>
          </a:prstGeom>
        </p:spPr>
      </p:pic>
      <p:sp>
        <p:nvSpPr>
          <p:cNvPr id="3" name="Sağ Ok 2"/>
          <p:cNvSpPr/>
          <p:nvPr/>
        </p:nvSpPr>
        <p:spPr>
          <a:xfrm>
            <a:off x="4427835" y="4725144"/>
            <a:ext cx="762384" cy="124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22642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5122" name="Picture 2" descr="C:\Users\Casper\AppData\Local\Packages\Microsoft.Windows.Photos_8wekyb3d8bbwe\TempState\ShareServiceTempFolder\özet.jpeg"/>
          <p:cNvPicPr>
            <a:picLocks noChangeAspect="1" noChangeArrowheads="1"/>
          </p:cNvPicPr>
          <p:nvPr/>
        </p:nvPicPr>
        <p:blipFill rotWithShape="1">
          <a:blip r:embed="rId2">
            <a:extLst>
              <a:ext uri="{28A0092B-C50C-407E-A947-70E740481C1C}">
                <a14:useLocalDpi xmlns:a14="http://schemas.microsoft.com/office/drawing/2010/main" val="0"/>
              </a:ext>
            </a:extLst>
          </a:blip>
          <a:srcRect r="10748"/>
          <a:stretch/>
        </p:blipFill>
        <p:spPr bwMode="auto">
          <a:xfrm>
            <a:off x="683419" y="1196752"/>
            <a:ext cx="8740520"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83419" y="5517232"/>
            <a:ext cx="8740520" cy="707886"/>
          </a:xfrm>
          <a:prstGeom prst="rect">
            <a:avLst/>
          </a:prstGeom>
          <a:noFill/>
        </p:spPr>
        <p:txBody>
          <a:bodyPr wrap="square" rtlCol="0">
            <a:spAutoFit/>
          </a:bodyPr>
          <a:lstStyle/>
          <a:p>
            <a:pPr>
              <a:buNone/>
            </a:pPr>
            <a:r>
              <a:rPr lang="tr-TR" sz="2000" b="1" dirty="0"/>
              <a:t>Performansa Dayalı Bütçe </a:t>
            </a:r>
            <a:r>
              <a:rPr lang="tr-TR" sz="2000" b="1" dirty="0" smtClean="0"/>
              <a:t>Limitine ilişkin seçimlerde bu ekranda yapılmaktadır.</a:t>
            </a:r>
            <a:endParaRPr lang="tr-TR" sz="2000" dirty="0"/>
          </a:p>
        </p:txBody>
      </p:sp>
    </p:spTree>
    <p:extLst>
      <p:ext uri="{BB962C8B-B14F-4D97-AF65-F5344CB8AC3E}">
        <p14:creationId xmlns:p14="http://schemas.microsoft.com/office/powerpoint/2010/main" val="4284116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499"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6146" name="Picture 2" descr="C:\Users\Casper\AppData\Local\Packages\Microsoft.Windows.Photos_8wekyb3d8bbwe\TempState\ShareServiceTempFolder\araştırmacı eklem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11" y="1340768"/>
            <a:ext cx="864371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207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8817" y="260648"/>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7170" name="Picture 2" descr="C:\Users\Casper\AppData\Local\Packages\Microsoft.Windows.Photos_8wekyb3d8bbwe\TempState\ShareServiceTempFolder\çalışma takvim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34" y="1124744"/>
            <a:ext cx="871296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47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507"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8194" name="Picture 2" descr="C:\Users\Casper\AppData\Local\Packages\Microsoft.Windows.Photos_8wekyb3d8bbwe\TempState\ShareServiceTempFolder\bütçe düzenleme.jpeg"/>
          <p:cNvPicPr>
            <a:picLocks noChangeAspect="1" noChangeArrowheads="1"/>
          </p:cNvPicPr>
          <p:nvPr/>
        </p:nvPicPr>
        <p:blipFill rotWithShape="1">
          <a:blip r:embed="rId2">
            <a:extLst>
              <a:ext uri="{28A0092B-C50C-407E-A947-70E740481C1C}">
                <a14:useLocalDpi xmlns:a14="http://schemas.microsoft.com/office/drawing/2010/main" val="0"/>
              </a:ext>
            </a:extLst>
          </a:blip>
          <a:srcRect r="5282"/>
          <a:stretch/>
        </p:blipFill>
        <p:spPr bwMode="auto">
          <a:xfrm>
            <a:off x="611410" y="1196752"/>
            <a:ext cx="866206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47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499"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9218" name="Picture 2" descr="C:\Users\Casper\AppData\Local\Packages\Microsoft.Windows.Photos_8wekyb3d8bbwe\TempState\ShareServiceTempFolder\hake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58" y="1340768"/>
            <a:ext cx="8278341"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501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507" y="260648"/>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6" name="Resim 5"/>
          <p:cNvPicPr/>
          <p:nvPr/>
        </p:nvPicPr>
        <p:blipFill rotWithShape="1">
          <a:blip r:embed="rId2"/>
          <a:srcRect t="13446" r="2483" b="10266"/>
          <a:stretch/>
        </p:blipFill>
        <p:spPr>
          <a:xfrm>
            <a:off x="539403" y="1196752"/>
            <a:ext cx="8496944" cy="5040560"/>
          </a:xfrm>
          <a:prstGeom prst="rect">
            <a:avLst/>
          </a:prstGeom>
        </p:spPr>
      </p:pic>
    </p:spTree>
    <p:extLst>
      <p:ext uri="{BB962C8B-B14F-4D97-AF65-F5344CB8AC3E}">
        <p14:creationId xmlns:p14="http://schemas.microsoft.com/office/powerpoint/2010/main" val="4247771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499"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endParaRPr lang="tr-TR" sz="2431" b="1" dirty="0">
              <a:solidFill>
                <a:srgbClr val="C00000"/>
              </a:solidFill>
              <a:latin typeface="Arial" pitchFamily="34" charset="0"/>
              <a:cs typeface="Arial" pitchFamily="34" charset="0"/>
            </a:endParaRPr>
          </a:p>
        </p:txBody>
      </p:sp>
      <p:pic>
        <p:nvPicPr>
          <p:cNvPr id="5" name="Resim 4"/>
          <p:cNvPicPr/>
          <p:nvPr/>
        </p:nvPicPr>
        <p:blipFill rotWithShape="1">
          <a:blip r:embed="rId2"/>
          <a:srcRect t="20146" b="16538"/>
          <a:stretch/>
        </p:blipFill>
        <p:spPr>
          <a:xfrm>
            <a:off x="179363" y="1412776"/>
            <a:ext cx="9793088" cy="4752528"/>
          </a:xfrm>
          <a:prstGeom prst="rect">
            <a:avLst/>
          </a:prstGeom>
        </p:spPr>
      </p:pic>
    </p:spTree>
    <p:extLst>
      <p:ext uri="{BB962C8B-B14F-4D97-AF65-F5344CB8AC3E}">
        <p14:creationId xmlns:p14="http://schemas.microsoft.com/office/powerpoint/2010/main" val="3086723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60877" y="741067"/>
            <a:ext cx="7082093" cy="6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Proje Başvurusu</a:t>
            </a:r>
          </a:p>
        </p:txBody>
      </p:sp>
      <p:pic>
        <p:nvPicPr>
          <p:cNvPr id="4098" name="Picture 2" descr="http://www.crim.ncsu.edu/sites/default/themes/CRIM/images/peopl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3774" y="2125706"/>
            <a:ext cx="625101" cy="5685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479139" y="1988820"/>
            <a:ext cx="1187691" cy="3750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042" dirty="0"/>
              <a:t>Proje Ofisi</a:t>
            </a:r>
          </a:p>
        </p:txBody>
      </p:sp>
      <p:sp>
        <p:nvSpPr>
          <p:cNvPr id="6" name="Dikdörtgen 5"/>
          <p:cNvSpPr/>
          <p:nvPr/>
        </p:nvSpPr>
        <p:spPr>
          <a:xfrm>
            <a:off x="5660360" y="1993640"/>
            <a:ext cx="1187691" cy="37506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buNone/>
            </a:pPr>
            <a:r>
              <a:rPr lang="tr-TR" sz="1042" dirty="0"/>
              <a:t>Koordinatör</a:t>
            </a:r>
          </a:p>
        </p:txBody>
      </p:sp>
      <p:sp>
        <p:nvSpPr>
          <p:cNvPr id="8" name="Dikdörtgen 7"/>
          <p:cNvSpPr/>
          <p:nvPr/>
        </p:nvSpPr>
        <p:spPr>
          <a:xfrm>
            <a:off x="7655278" y="2741389"/>
            <a:ext cx="1187691" cy="3750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042" dirty="0"/>
              <a:t>Hakem</a:t>
            </a:r>
          </a:p>
        </p:txBody>
      </p:sp>
      <p:sp>
        <p:nvSpPr>
          <p:cNvPr id="9" name="Dikdörtgen 8"/>
          <p:cNvSpPr/>
          <p:nvPr/>
        </p:nvSpPr>
        <p:spPr>
          <a:xfrm>
            <a:off x="5671277" y="3558841"/>
            <a:ext cx="1187691" cy="37506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042" dirty="0"/>
              <a:t>Koordinatör</a:t>
            </a:r>
          </a:p>
        </p:txBody>
      </p:sp>
      <p:sp>
        <p:nvSpPr>
          <p:cNvPr id="10" name="Dikdörtgen 9"/>
          <p:cNvSpPr/>
          <p:nvPr/>
        </p:nvSpPr>
        <p:spPr>
          <a:xfrm>
            <a:off x="5660360" y="4246452"/>
            <a:ext cx="1187691" cy="375060"/>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Komisyon</a:t>
            </a:r>
          </a:p>
        </p:txBody>
      </p:sp>
      <p:sp>
        <p:nvSpPr>
          <p:cNvPr id="3" name="Elmas 2"/>
          <p:cNvSpPr/>
          <p:nvPr/>
        </p:nvSpPr>
        <p:spPr>
          <a:xfrm>
            <a:off x="5733787" y="4929242"/>
            <a:ext cx="1062671" cy="812631"/>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042" dirty="0"/>
              <a:t>Karar</a:t>
            </a:r>
          </a:p>
        </p:txBody>
      </p:sp>
      <p:sp>
        <p:nvSpPr>
          <p:cNvPr id="5" name="Sağ Ok 4"/>
          <p:cNvSpPr/>
          <p:nvPr/>
        </p:nvSpPr>
        <p:spPr>
          <a:xfrm rot="20636966">
            <a:off x="2668035" y="2153091"/>
            <a:ext cx="593780" cy="937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14" name="Sağ Ok 13"/>
          <p:cNvSpPr/>
          <p:nvPr/>
        </p:nvSpPr>
        <p:spPr>
          <a:xfrm>
            <a:off x="6949174" y="2827886"/>
            <a:ext cx="593780" cy="9375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15" name="Sağ Ok 14"/>
          <p:cNvSpPr/>
          <p:nvPr/>
        </p:nvSpPr>
        <p:spPr>
          <a:xfrm flipH="1">
            <a:off x="6949174" y="2960185"/>
            <a:ext cx="593780" cy="9375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sz="2778"/>
          </a:p>
        </p:txBody>
      </p:sp>
      <p:sp>
        <p:nvSpPr>
          <p:cNvPr id="16" name="Sağ Ok 15"/>
          <p:cNvSpPr/>
          <p:nvPr/>
        </p:nvSpPr>
        <p:spPr>
          <a:xfrm>
            <a:off x="4830788" y="2061773"/>
            <a:ext cx="593780" cy="9375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sz="2778"/>
          </a:p>
        </p:txBody>
      </p:sp>
      <p:sp>
        <p:nvSpPr>
          <p:cNvPr id="17" name="Sağ Ok 16"/>
          <p:cNvSpPr/>
          <p:nvPr/>
        </p:nvSpPr>
        <p:spPr>
          <a:xfrm flipH="1">
            <a:off x="4823171" y="2212436"/>
            <a:ext cx="593780"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18" name="Sağ Ok 17"/>
          <p:cNvSpPr/>
          <p:nvPr/>
        </p:nvSpPr>
        <p:spPr>
          <a:xfrm rot="20650155" flipH="1">
            <a:off x="2668035" y="2309377"/>
            <a:ext cx="593780" cy="9375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sz="2778"/>
          </a:p>
        </p:txBody>
      </p:sp>
      <p:sp>
        <p:nvSpPr>
          <p:cNvPr id="19" name="Sağ Ok 18"/>
          <p:cNvSpPr/>
          <p:nvPr/>
        </p:nvSpPr>
        <p:spPr>
          <a:xfrm rot="16200000" flipH="1">
            <a:off x="6144825" y="2493713"/>
            <a:ext cx="218761"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1" name="Sağ Ok 20"/>
          <p:cNvSpPr/>
          <p:nvPr/>
        </p:nvSpPr>
        <p:spPr>
          <a:xfrm rot="16200000" flipH="1">
            <a:off x="6042059" y="3366484"/>
            <a:ext cx="218761" cy="9375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2" name="Sağ Ok 21"/>
          <p:cNvSpPr/>
          <p:nvPr/>
        </p:nvSpPr>
        <p:spPr>
          <a:xfrm rot="5400000" flipH="1" flipV="1">
            <a:off x="6229589" y="4054094"/>
            <a:ext cx="218761"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3" name="Sağ Ok 22"/>
          <p:cNvSpPr/>
          <p:nvPr/>
        </p:nvSpPr>
        <p:spPr>
          <a:xfrm rot="16200000" flipH="1">
            <a:off x="6144825" y="4741705"/>
            <a:ext cx="218761" cy="93755"/>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4" name="Sağ Ok 23"/>
          <p:cNvSpPr/>
          <p:nvPr/>
        </p:nvSpPr>
        <p:spPr>
          <a:xfrm rot="5400000" flipH="1" flipV="1">
            <a:off x="6207809" y="3366484"/>
            <a:ext cx="218761" cy="9375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5" name="Sağ Ok 24"/>
          <p:cNvSpPr/>
          <p:nvPr/>
        </p:nvSpPr>
        <p:spPr>
          <a:xfrm rot="296991" flipH="1" flipV="1">
            <a:off x="2666982" y="2676666"/>
            <a:ext cx="2875144" cy="10170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31" name="Sağ Ok 30"/>
          <p:cNvSpPr/>
          <p:nvPr/>
        </p:nvSpPr>
        <p:spPr>
          <a:xfrm rot="10800000" flipH="1">
            <a:off x="6858969" y="5265236"/>
            <a:ext cx="218761" cy="14064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9" name="Metin kutusu 28"/>
          <p:cNvSpPr txBox="1"/>
          <p:nvPr/>
        </p:nvSpPr>
        <p:spPr>
          <a:xfrm>
            <a:off x="1839139" y="4392993"/>
            <a:ext cx="2224007" cy="1022396"/>
          </a:xfrm>
          <a:prstGeom prst="rect">
            <a:avLst/>
          </a:prstGeom>
          <a:noFill/>
        </p:spPr>
        <p:txBody>
          <a:bodyPr wrap="none" rtlCol="0">
            <a:spAutoFit/>
          </a:bodyPr>
          <a:lstStyle/>
          <a:p>
            <a:pPr marL="198448" indent="-198448">
              <a:buClr>
                <a:srgbClr val="0070C0"/>
              </a:buClr>
              <a:buFont typeface="+mj-lt"/>
              <a:buAutoNum type="arabicPeriod"/>
            </a:pPr>
            <a:r>
              <a:rPr lang="tr-TR" sz="1042" b="1" dirty="0"/>
              <a:t>Ön Başvuru</a:t>
            </a:r>
          </a:p>
          <a:p>
            <a:pPr marL="198448" indent="-198448">
              <a:buClr>
                <a:srgbClr val="0070C0"/>
              </a:buClr>
              <a:buFont typeface="+mj-lt"/>
              <a:buAutoNum type="arabicPeriod"/>
            </a:pPr>
            <a:r>
              <a:rPr lang="tr-TR" sz="1042" b="1" dirty="0"/>
              <a:t>Başvuru</a:t>
            </a:r>
          </a:p>
          <a:p>
            <a:pPr marL="198448" indent="-198448">
              <a:buClr>
                <a:srgbClr val="0070C0"/>
              </a:buClr>
              <a:buFont typeface="+mj-lt"/>
              <a:buAutoNum type="arabicPeriod"/>
            </a:pPr>
            <a:r>
              <a:rPr lang="tr-TR" sz="1042" b="1" dirty="0"/>
              <a:t>Değerlendirmedeki Proje</a:t>
            </a:r>
          </a:p>
          <a:p>
            <a:pPr marL="198448" indent="-198448">
              <a:buClr>
                <a:srgbClr val="0070C0"/>
              </a:buClr>
              <a:buFont typeface="+mj-lt"/>
              <a:buAutoNum type="arabicPeriod"/>
            </a:pPr>
            <a:r>
              <a:rPr lang="tr-TR" sz="1042" b="1" dirty="0"/>
              <a:t>Kabul Edilen (Yürüyen) Proje</a:t>
            </a:r>
          </a:p>
          <a:p>
            <a:pPr marL="198448" indent="-198448">
              <a:buClr>
                <a:srgbClr val="0070C0"/>
              </a:buClr>
              <a:buFont typeface="+mj-lt"/>
              <a:buAutoNum type="arabicPeriod"/>
            </a:pPr>
            <a:r>
              <a:rPr lang="tr-TR" sz="1042" b="1" dirty="0"/>
              <a:t>Ret Edilen Proje</a:t>
            </a:r>
          </a:p>
        </p:txBody>
      </p:sp>
      <p:sp>
        <p:nvSpPr>
          <p:cNvPr id="33" name="Metin kutusu 32"/>
          <p:cNvSpPr txBox="1"/>
          <p:nvPr/>
        </p:nvSpPr>
        <p:spPr>
          <a:xfrm>
            <a:off x="3473612" y="1741229"/>
            <a:ext cx="1261885" cy="252698"/>
          </a:xfrm>
          <a:prstGeom prst="rect">
            <a:avLst/>
          </a:prstGeom>
          <a:noFill/>
        </p:spPr>
        <p:txBody>
          <a:bodyPr wrap="none" rtlCol="0">
            <a:spAutoFit/>
          </a:bodyPr>
          <a:lstStyle/>
          <a:p>
            <a:pPr algn="ctr">
              <a:buClr>
                <a:srgbClr val="0070C0"/>
              </a:buClr>
              <a:buNone/>
            </a:pPr>
            <a:r>
              <a:rPr lang="tr-TR" sz="1042" dirty="0"/>
              <a:t>Biçimsel İnceleme</a:t>
            </a:r>
          </a:p>
        </p:txBody>
      </p:sp>
      <p:sp>
        <p:nvSpPr>
          <p:cNvPr id="32" name="Oval 31"/>
          <p:cNvSpPr/>
          <p:nvPr/>
        </p:nvSpPr>
        <p:spPr>
          <a:xfrm>
            <a:off x="2718012" y="1806110"/>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1</a:t>
            </a:r>
          </a:p>
        </p:txBody>
      </p:sp>
      <p:sp>
        <p:nvSpPr>
          <p:cNvPr id="37" name="Oval 36"/>
          <p:cNvSpPr/>
          <p:nvPr/>
        </p:nvSpPr>
        <p:spPr>
          <a:xfrm>
            <a:off x="4978469" y="1678718"/>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1</a:t>
            </a:r>
          </a:p>
        </p:txBody>
      </p:sp>
      <p:sp>
        <p:nvSpPr>
          <p:cNvPr id="39" name="Oval 38"/>
          <p:cNvSpPr/>
          <p:nvPr/>
        </p:nvSpPr>
        <p:spPr>
          <a:xfrm>
            <a:off x="4680963" y="5186348"/>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5</a:t>
            </a:r>
          </a:p>
        </p:txBody>
      </p:sp>
      <p:grpSp>
        <p:nvGrpSpPr>
          <p:cNvPr id="7" name="Grup 6"/>
          <p:cNvGrpSpPr/>
          <p:nvPr/>
        </p:nvGrpSpPr>
        <p:grpSpPr>
          <a:xfrm>
            <a:off x="6933514" y="2368700"/>
            <a:ext cx="625101" cy="298418"/>
            <a:chOff x="6444208" y="2207596"/>
            <a:chExt cx="720080" cy="343760"/>
          </a:xfrm>
        </p:grpSpPr>
        <p:sp>
          <p:nvSpPr>
            <p:cNvPr id="38" name="Oval 37"/>
            <p:cNvSpPr/>
            <p:nvPr/>
          </p:nvSpPr>
          <p:spPr>
            <a:xfrm>
              <a:off x="644420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2</a:t>
              </a:r>
            </a:p>
          </p:txBody>
        </p:sp>
        <p:sp>
          <p:nvSpPr>
            <p:cNvPr id="40" name="Oval 39"/>
            <p:cNvSpPr/>
            <p:nvPr/>
          </p:nvSpPr>
          <p:spPr>
            <a:xfrm>
              <a:off x="682052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3</a:t>
              </a:r>
            </a:p>
          </p:txBody>
        </p:sp>
      </p:grpSp>
      <p:sp>
        <p:nvSpPr>
          <p:cNvPr id="41" name="Sağ Ok 40"/>
          <p:cNvSpPr/>
          <p:nvPr/>
        </p:nvSpPr>
        <p:spPr>
          <a:xfrm rot="10800000">
            <a:off x="5385720" y="5265237"/>
            <a:ext cx="218761" cy="14064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42" name="Metin kutusu 41"/>
          <p:cNvSpPr txBox="1"/>
          <p:nvPr/>
        </p:nvSpPr>
        <p:spPr>
          <a:xfrm>
            <a:off x="4974888" y="5215327"/>
            <a:ext cx="391454" cy="252698"/>
          </a:xfrm>
          <a:prstGeom prst="rect">
            <a:avLst/>
          </a:prstGeom>
          <a:noFill/>
        </p:spPr>
        <p:txBody>
          <a:bodyPr wrap="none" rtlCol="0">
            <a:spAutoFit/>
          </a:bodyPr>
          <a:lstStyle/>
          <a:p>
            <a:pPr algn="ctr">
              <a:buClr>
                <a:srgbClr val="0070C0"/>
              </a:buClr>
              <a:buNone/>
            </a:pPr>
            <a:r>
              <a:rPr lang="tr-TR" sz="1042" dirty="0"/>
              <a:t>Ret</a:t>
            </a:r>
          </a:p>
        </p:txBody>
      </p:sp>
      <p:sp>
        <p:nvSpPr>
          <p:cNvPr id="43" name="Metin kutusu 42"/>
          <p:cNvSpPr txBox="1"/>
          <p:nvPr/>
        </p:nvSpPr>
        <p:spPr>
          <a:xfrm>
            <a:off x="7093996" y="5215327"/>
            <a:ext cx="526106" cy="252698"/>
          </a:xfrm>
          <a:prstGeom prst="rect">
            <a:avLst/>
          </a:prstGeom>
          <a:noFill/>
        </p:spPr>
        <p:txBody>
          <a:bodyPr wrap="none" rtlCol="0">
            <a:spAutoFit/>
          </a:bodyPr>
          <a:lstStyle/>
          <a:p>
            <a:pPr algn="ctr">
              <a:buClr>
                <a:srgbClr val="0070C0"/>
              </a:buClr>
              <a:buNone/>
            </a:pPr>
            <a:r>
              <a:rPr lang="tr-TR" sz="1042" dirty="0"/>
              <a:t>Kabul</a:t>
            </a:r>
          </a:p>
        </p:txBody>
      </p:sp>
      <p:sp>
        <p:nvSpPr>
          <p:cNvPr id="44" name="Metin kutusu 43"/>
          <p:cNvSpPr txBox="1"/>
          <p:nvPr/>
        </p:nvSpPr>
        <p:spPr>
          <a:xfrm rot="300000">
            <a:off x="3787174" y="2893025"/>
            <a:ext cx="734496" cy="252698"/>
          </a:xfrm>
          <a:prstGeom prst="rect">
            <a:avLst/>
          </a:prstGeom>
          <a:noFill/>
        </p:spPr>
        <p:txBody>
          <a:bodyPr wrap="none" rtlCol="0">
            <a:spAutoFit/>
          </a:bodyPr>
          <a:lstStyle/>
          <a:p>
            <a:pPr algn="ctr">
              <a:buClr>
                <a:srgbClr val="0070C0"/>
              </a:buClr>
              <a:buNone/>
            </a:pPr>
            <a:r>
              <a:rPr lang="tr-TR" sz="1042" dirty="0"/>
              <a:t>Revizyon</a:t>
            </a:r>
          </a:p>
        </p:txBody>
      </p:sp>
      <p:sp>
        <p:nvSpPr>
          <p:cNvPr id="45" name="Oval 44"/>
          <p:cNvSpPr/>
          <p:nvPr/>
        </p:nvSpPr>
        <p:spPr>
          <a:xfrm>
            <a:off x="7667314" y="5186348"/>
            <a:ext cx="298418" cy="2984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4</a:t>
            </a:r>
          </a:p>
        </p:txBody>
      </p:sp>
      <p:sp>
        <p:nvSpPr>
          <p:cNvPr id="36" name="Sağ Ok 35"/>
          <p:cNvSpPr/>
          <p:nvPr/>
        </p:nvSpPr>
        <p:spPr>
          <a:xfrm rot="16200000" flipH="1">
            <a:off x="6042059" y="4054094"/>
            <a:ext cx="218761" cy="9375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47" name="Sağ Ok 46"/>
          <p:cNvSpPr/>
          <p:nvPr/>
        </p:nvSpPr>
        <p:spPr>
          <a:xfrm rot="11100000" flipH="1" flipV="1">
            <a:off x="2667865" y="2808964"/>
            <a:ext cx="2875144" cy="1017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46" name="Dikdörtgen 45"/>
          <p:cNvSpPr/>
          <p:nvPr/>
        </p:nvSpPr>
        <p:spPr>
          <a:xfrm>
            <a:off x="5660360" y="2680667"/>
            <a:ext cx="1187691" cy="552303"/>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Komisyon Üyesi</a:t>
            </a:r>
          </a:p>
          <a:p>
            <a:pPr algn="ctr">
              <a:buNone/>
            </a:pPr>
            <a:r>
              <a:rPr lang="tr-TR" sz="1042" dirty="0"/>
              <a:t>Alt Komisyon</a:t>
            </a:r>
          </a:p>
        </p:txBody>
      </p:sp>
    </p:spTree>
    <p:extLst>
      <p:ext uri="{BB962C8B-B14F-4D97-AF65-F5344CB8AC3E}">
        <p14:creationId xmlns:p14="http://schemas.microsoft.com/office/powerpoint/2010/main" val="34642651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a:extLst>
              <a:ext uri="{FF2B5EF4-FFF2-40B4-BE49-F238E27FC236}">
                <a16:creationId xmlns="" xmlns:a16="http://schemas.microsoft.com/office/drawing/2014/main" id="{A3157EC7-A0DA-4FAB-B10D-449CF568A95B}"/>
              </a:ext>
            </a:extLst>
          </p:cNvPr>
          <p:cNvGrpSpPr/>
          <p:nvPr/>
        </p:nvGrpSpPr>
        <p:grpSpPr>
          <a:xfrm>
            <a:off x="1887159" y="2866410"/>
            <a:ext cx="5026072" cy="3062993"/>
            <a:chOff x="649898" y="2780928"/>
            <a:chExt cx="5789745" cy="3528392"/>
          </a:xfrm>
        </p:grpSpPr>
        <p:pic>
          <p:nvPicPr>
            <p:cNvPr id="6" name="Resim 5"/>
            <p:cNvPicPr>
              <a:picLocks noChangeAspect="1"/>
            </p:cNvPicPr>
            <p:nvPr/>
          </p:nvPicPr>
          <p:blipFill>
            <a:blip r:embed="rId3"/>
            <a:stretch>
              <a:fillRect/>
            </a:stretch>
          </p:blipFill>
          <p:spPr>
            <a:xfrm>
              <a:off x="649898" y="2780928"/>
              <a:ext cx="5789745" cy="3528392"/>
            </a:xfrm>
            <a:prstGeom prst="rect">
              <a:avLst/>
            </a:prstGeom>
            <a:ln>
              <a:noFill/>
            </a:ln>
            <a:effectLst>
              <a:outerShdw blurRad="292100" dist="139700" dir="2700000" algn="tl" rotWithShape="0">
                <a:srgbClr val="333333">
                  <a:alpha val="65000"/>
                </a:srgbClr>
              </a:outerShdw>
            </a:effectLst>
          </p:spPr>
        </p:pic>
        <p:pic>
          <p:nvPicPr>
            <p:cNvPr id="11" name="Resim 10" descr="Bozok Üniversitesi İletişim, Protokol ve Enformasyon Müdürlüğü - Logo">
              <a:extLst>
                <a:ext uri="{FF2B5EF4-FFF2-40B4-BE49-F238E27FC236}">
                  <a16:creationId xmlns="" xmlns:a16="http://schemas.microsoft.com/office/drawing/2014/main" id="{37D35CD3-BEAA-4EA7-9AC7-B680FF38C0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918594"/>
              <a:ext cx="576064" cy="576064"/>
            </a:xfrm>
            <a:prstGeom prst="rect">
              <a:avLst/>
            </a:prstGeom>
            <a:ln>
              <a:noFill/>
            </a:ln>
            <a:effectLst>
              <a:outerShdw blurRad="190500" algn="tl" rotWithShape="0">
                <a:srgbClr val="000000">
                  <a:alpha val="70000"/>
                </a:srgbClr>
              </a:outerShdw>
            </a:effectLst>
          </p:spPr>
        </p:pic>
      </p:grpSp>
      <p:sp>
        <p:nvSpPr>
          <p:cNvPr id="6147" name="Rectangle 3"/>
          <p:cNvSpPr>
            <a:spLocks noGrp="1" noChangeArrowheads="1"/>
          </p:cNvSpPr>
          <p:nvPr>
            <p:ph idx="1"/>
          </p:nvPr>
        </p:nvSpPr>
        <p:spPr>
          <a:xfrm>
            <a:off x="107355" y="1741228"/>
            <a:ext cx="10297143" cy="4188175"/>
          </a:xfrm>
        </p:spPr>
        <p:txBody>
          <a:bodyPr>
            <a:normAutofit/>
          </a:bodyPr>
          <a:lstStyle/>
          <a:p>
            <a:pPr>
              <a:lnSpc>
                <a:spcPct val="150000"/>
              </a:lnSpc>
            </a:pPr>
            <a:r>
              <a:rPr lang="tr-TR" sz="1215" b="1" dirty="0">
                <a:solidFill>
                  <a:schemeClr val="tx1"/>
                </a:solidFill>
                <a:latin typeface="Arial" charset="0"/>
                <a:cs typeface="Arial" charset="0"/>
              </a:rPr>
              <a:t>Proje İşlemleri </a:t>
            </a:r>
            <a:r>
              <a:rPr lang="tr-TR" sz="1215" dirty="0">
                <a:solidFill>
                  <a:schemeClr val="tx1"/>
                </a:solidFill>
                <a:latin typeface="Arial" charset="0"/>
                <a:cs typeface="Arial" charset="0"/>
              </a:rPr>
              <a:t>sayfasında Sözleşme Beklenen Projelerim alanındaki tablodan, «</a:t>
            </a:r>
            <a:r>
              <a:rPr lang="tr-TR" sz="1215" b="1" dirty="0">
                <a:solidFill>
                  <a:schemeClr val="tx1"/>
                </a:solidFill>
                <a:latin typeface="Arial" charset="0"/>
                <a:cs typeface="Arial" charset="0"/>
              </a:rPr>
              <a:t>İşlem</a:t>
            </a:r>
            <a:r>
              <a:rPr lang="tr-TR" sz="1215" dirty="0">
                <a:solidFill>
                  <a:schemeClr val="tx1"/>
                </a:solidFill>
                <a:latin typeface="Arial" charset="0"/>
                <a:cs typeface="Arial" charset="0"/>
              </a:rPr>
              <a:t>» Menüsünü kullanarak sözleşme dosyasını bilgisayarınıza indiriniz.</a:t>
            </a:r>
          </a:p>
          <a:p>
            <a:pPr lvl="0"/>
            <a:r>
              <a:rPr lang="tr-TR" sz="1215" dirty="0">
                <a:solidFill>
                  <a:schemeClr val="tx1"/>
                </a:solidFill>
                <a:latin typeface="Arial" charset="0"/>
                <a:cs typeface="Arial" charset="0"/>
              </a:rPr>
              <a:t>Sözleşme dosyasını imzalanmış olarak Birime teslim ediniz.</a:t>
            </a:r>
          </a:p>
          <a:p>
            <a:pPr lvl="0"/>
            <a:endParaRPr lang="tr-TR" sz="1389" b="1" dirty="0">
              <a:solidFill>
                <a:schemeClr val="tx1"/>
              </a:solidFill>
              <a:latin typeface="Arial" charset="0"/>
              <a:cs typeface="Arial" charset="0"/>
            </a:endParaRPr>
          </a:p>
          <a:p>
            <a:pPr lvl="0"/>
            <a:endParaRPr lang="tr-TR" sz="1389" b="1" dirty="0">
              <a:solidFill>
                <a:schemeClr val="tx1"/>
              </a:solidFill>
              <a:latin typeface="Arial" charset="0"/>
              <a:cs typeface="Arial" charset="0"/>
            </a:endParaRPr>
          </a:p>
          <a:p>
            <a:pPr lvl="0"/>
            <a:endParaRPr lang="tr-TR" sz="1389" b="1" dirty="0">
              <a:solidFill>
                <a:schemeClr val="tx1"/>
              </a:solidFill>
              <a:latin typeface="Arial" charset="0"/>
              <a:cs typeface="Arial" charset="0"/>
            </a:endParaRPr>
          </a:p>
        </p:txBody>
      </p:sp>
      <p:sp>
        <p:nvSpPr>
          <p:cNvPr id="4" name="Rectangle 2"/>
          <p:cNvSpPr txBox="1">
            <a:spLocks noChangeArrowheads="1"/>
          </p:cNvSpPr>
          <p:nvPr/>
        </p:nvSpPr>
        <p:spPr bwMode="auto">
          <a:xfrm>
            <a:off x="1819102" y="948407"/>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736" b="1" dirty="0">
                <a:solidFill>
                  <a:srgbClr val="0070C0"/>
                </a:solidFill>
                <a:latin typeface="Arial" pitchFamily="34" charset="0"/>
                <a:cs typeface="Arial" pitchFamily="34" charset="0"/>
              </a:rPr>
              <a:t>Destek Başvurusu Onaylanan Proje İçin Sözleşme Dosyası İndirme</a:t>
            </a:r>
            <a:endParaRPr lang="tr-TR" sz="1736" b="1" dirty="0">
              <a:solidFill>
                <a:srgbClr val="C00000"/>
              </a:solidFill>
              <a:latin typeface="Arial" pitchFamily="34" charset="0"/>
              <a:cs typeface="Arial" pitchFamily="34" charset="0"/>
            </a:endParaRPr>
          </a:p>
        </p:txBody>
      </p:sp>
      <p:sp>
        <p:nvSpPr>
          <p:cNvPr id="2" name="Yuvarlatılmış Dikdörtgen 1"/>
          <p:cNvSpPr/>
          <p:nvPr/>
        </p:nvSpPr>
        <p:spPr>
          <a:xfrm>
            <a:off x="5666992" y="5054262"/>
            <a:ext cx="1062671" cy="187530"/>
          </a:xfrm>
          <a:prstGeom prst="round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sz="2778"/>
          </a:p>
        </p:txBody>
      </p:sp>
      <p:cxnSp>
        <p:nvCxnSpPr>
          <p:cNvPr id="7" name="Düz Ok Bağlayıcısı 6"/>
          <p:cNvCxnSpPr/>
          <p:nvPr/>
        </p:nvCxnSpPr>
        <p:spPr>
          <a:xfrm flipH="1">
            <a:off x="6542132" y="2116289"/>
            <a:ext cx="875141" cy="268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 xmlns:a16="http://schemas.microsoft.com/office/drawing/2014/main" id="{68969218-3648-41DD-85AE-77180289419A}"/>
              </a:ext>
            </a:extLst>
          </p:cNvPr>
          <p:cNvPicPr>
            <a:picLocks noChangeAspect="1"/>
          </p:cNvPicPr>
          <p:nvPr/>
        </p:nvPicPr>
        <p:blipFill>
          <a:blip r:embed="rId5"/>
          <a:stretch>
            <a:fillRect/>
          </a:stretch>
        </p:blipFill>
        <p:spPr>
          <a:xfrm>
            <a:off x="7195771" y="3611569"/>
            <a:ext cx="1500933" cy="2298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6923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 xmlns:a16="http://schemas.microsoft.com/office/drawing/2014/main" id="{994D61FB-1AF5-4C97-9304-D260BC904BE0}"/>
              </a:ext>
            </a:extLst>
          </p:cNvPr>
          <p:cNvPicPr>
            <a:picLocks noChangeAspect="1"/>
          </p:cNvPicPr>
          <p:nvPr/>
        </p:nvPicPr>
        <p:blipFill>
          <a:blip r:embed="rId2"/>
          <a:stretch>
            <a:fillRect/>
          </a:stretch>
        </p:blipFill>
        <p:spPr>
          <a:xfrm>
            <a:off x="6171617" y="2430725"/>
            <a:ext cx="4173043" cy="5426213"/>
          </a:xfrm>
          <a:prstGeom prst="rect">
            <a:avLst/>
          </a:prstGeom>
          <a:ln>
            <a:noFill/>
          </a:ln>
          <a:effectLst>
            <a:outerShdw blurRad="190500" algn="tl" rotWithShape="0">
              <a:srgbClr val="000000">
                <a:alpha val="70000"/>
              </a:srgbClr>
            </a:outerShdw>
          </a:effectLst>
        </p:spPr>
      </p:pic>
      <p:sp>
        <p:nvSpPr>
          <p:cNvPr id="6147" name="Rectangle 3"/>
          <p:cNvSpPr>
            <a:spLocks noGrp="1" noChangeArrowheads="1"/>
          </p:cNvSpPr>
          <p:nvPr>
            <p:ph idx="1"/>
          </p:nvPr>
        </p:nvSpPr>
        <p:spPr>
          <a:xfrm>
            <a:off x="179363" y="1741229"/>
            <a:ext cx="10149707" cy="679660"/>
          </a:xfrm>
        </p:spPr>
        <p:txBody>
          <a:bodyPr>
            <a:normAutofit fontScale="92500" lnSpcReduction="10000"/>
          </a:bodyPr>
          <a:lstStyle/>
          <a:p>
            <a:pPr>
              <a:lnSpc>
                <a:spcPct val="150000"/>
              </a:lnSpc>
            </a:pPr>
            <a:r>
              <a:rPr lang="tr-TR" sz="1215" dirty="0">
                <a:solidFill>
                  <a:schemeClr val="tx1"/>
                </a:solidFill>
                <a:latin typeface="Arial" charset="0"/>
                <a:cs typeface="Arial" charset="0"/>
              </a:rPr>
              <a:t>Sözleşmesi onaylanan projeler, Proje İşlemleri sayfasında «Devam Eden Projelerim» tablosunda görüntülenir. </a:t>
            </a:r>
          </a:p>
          <a:p>
            <a:pPr lvl="0"/>
            <a:r>
              <a:rPr lang="tr-TR" sz="1215" dirty="0">
                <a:solidFill>
                  <a:schemeClr val="tx1"/>
                </a:solidFill>
                <a:latin typeface="Arial" charset="0"/>
                <a:cs typeface="Arial" charset="0"/>
              </a:rPr>
              <a:t>İşlem Menüsündeki seçeneklerle muhtelif süreçlerin yürütülmesi mümkündür.</a:t>
            </a:r>
          </a:p>
          <a:p>
            <a:pPr lvl="0"/>
            <a:endParaRPr lang="tr-TR" sz="1389" b="1" dirty="0">
              <a:solidFill>
                <a:schemeClr val="tx1"/>
              </a:solidFill>
              <a:latin typeface="Arial" charset="0"/>
              <a:cs typeface="Arial" charset="0"/>
            </a:endParaRPr>
          </a:p>
          <a:p>
            <a:endParaRPr lang="tr-TR" sz="1400" dirty="0"/>
          </a:p>
          <a:p>
            <a:endParaRPr lang="tr-TR" sz="1400" dirty="0"/>
          </a:p>
          <a:p>
            <a:endParaRPr lang="tr-TR" sz="1400" dirty="0"/>
          </a:p>
          <a:p>
            <a:endParaRPr lang="tr-TR" sz="1400" dirty="0"/>
          </a:p>
          <a:p>
            <a:pPr lvl="0"/>
            <a:endParaRPr lang="tr-TR" sz="1389" b="1" dirty="0">
              <a:solidFill>
                <a:schemeClr val="tx1"/>
              </a:solidFill>
              <a:latin typeface="Arial" charset="0"/>
              <a:cs typeface="Arial" charset="0"/>
            </a:endParaRPr>
          </a:p>
          <a:p>
            <a:endParaRPr lang="tr-TR" sz="1400" dirty="0"/>
          </a:p>
          <a:p>
            <a:pPr lvl="0"/>
            <a:endParaRPr lang="tr-TR" sz="1389" b="1" dirty="0">
              <a:solidFill>
                <a:schemeClr val="tx1"/>
              </a:solidFill>
              <a:latin typeface="Arial" charset="0"/>
              <a:cs typeface="Arial" charset="0"/>
            </a:endParaRPr>
          </a:p>
        </p:txBody>
      </p:sp>
      <p:sp>
        <p:nvSpPr>
          <p:cNvPr id="4" name="Rectangle 2"/>
          <p:cNvSpPr txBox="1">
            <a:spLocks noChangeArrowheads="1"/>
          </p:cNvSpPr>
          <p:nvPr/>
        </p:nvSpPr>
        <p:spPr bwMode="auto">
          <a:xfrm>
            <a:off x="1819102" y="948407"/>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736" b="1" dirty="0">
                <a:solidFill>
                  <a:srgbClr val="0070C0"/>
                </a:solidFill>
                <a:latin typeface="Arial" pitchFamily="34" charset="0"/>
                <a:cs typeface="Arial" pitchFamily="34" charset="0"/>
              </a:rPr>
              <a:t>Sözleşmesi Onaylanarak Yürürlük Kazanan Proje İşlemleri</a:t>
            </a:r>
            <a:endParaRPr lang="tr-TR" sz="1736" b="1" dirty="0">
              <a:solidFill>
                <a:srgbClr val="C00000"/>
              </a:solidFill>
              <a:latin typeface="Arial" pitchFamily="34" charset="0"/>
              <a:cs typeface="Arial"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04" y="2420888"/>
            <a:ext cx="5400599" cy="5426212"/>
          </a:xfrm>
          <a:prstGeom prst="rect">
            <a:avLst/>
          </a:prstGeom>
        </p:spPr>
      </p:pic>
    </p:spTree>
    <p:extLst>
      <p:ext uri="{BB962C8B-B14F-4D97-AF65-F5344CB8AC3E}">
        <p14:creationId xmlns:p14="http://schemas.microsoft.com/office/powerpoint/2010/main" val="101665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531" y="1124744"/>
            <a:ext cx="7776864" cy="479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308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51371" y="1741230"/>
            <a:ext cx="9361039" cy="3804953"/>
          </a:xfrm>
        </p:spPr>
        <p:txBody>
          <a:bodyPr>
            <a:normAutofit/>
          </a:bodyPr>
          <a:lstStyle/>
          <a:p>
            <a:pPr lvl="1">
              <a:lnSpc>
                <a:spcPct val="150000"/>
              </a:lnSpc>
            </a:pPr>
            <a:endParaRPr lang="tr-TR" dirty="0">
              <a:latin typeface="Arial" panose="020B0604020202020204" pitchFamily="34" charset="0"/>
              <a:cs typeface="Arial" panose="020B0604020202020204" pitchFamily="34" charset="0"/>
            </a:endParaRPr>
          </a:p>
          <a:p>
            <a:pPr lvl="1">
              <a:lnSpc>
                <a:spcPct val="150000"/>
              </a:lnSpc>
            </a:pPr>
            <a:r>
              <a:rPr lang="tr-TR" dirty="0">
                <a:solidFill>
                  <a:schemeClr val="tx1"/>
                </a:solidFill>
                <a:latin typeface="Arial" panose="020B0604020202020204" pitchFamily="34" charset="0"/>
                <a:cs typeface="Arial" panose="020B0604020202020204" pitchFamily="34" charset="0"/>
              </a:rPr>
              <a:t>Harcama İşlemleri</a:t>
            </a:r>
          </a:p>
          <a:p>
            <a:pPr lvl="1">
              <a:lnSpc>
                <a:spcPct val="150000"/>
              </a:lnSpc>
            </a:pPr>
            <a:r>
              <a:rPr lang="tr-TR" dirty="0">
                <a:solidFill>
                  <a:schemeClr val="tx1"/>
                </a:solidFill>
                <a:latin typeface="Arial" panose="020B0604020202020204" pitchFamily="34" charset="0"/>
                <a:cs typeface="Arial" panose="020B0604020202020204" pitchFamily="34" charset="0"/>
              </a:rPr>
              <a:t>Talep İşlemleri</a:t>
            </a:r>
          </a:p>
          <a:p>
            <a:pPr lvl="1">
              <a:lnSpc>
                <a:spcPct val="150000"/>
              </a:lnSpc>
            </a:pPr>
            <a:r>
              <a:rPr lang="tr-TR" dirty="0">
                <a:solidFill>
                  <a:schemeClr val="tx1"/>
                </a:solidFill>
                <a:latin typeface="Arial" panose="020B0604020202020204" pitchFamily="34" charset="0"/>
                <a:cs typeface="Arial" panose="020B0604020202020204" pitchFamily="34" charset="0"/>
              </a:rPr>
              <a:t>Rapor İşlemleri</a:t>
            </a:r>
          </a:p>
          <a:p>
            <a:pPr lvl="1">
              <a:lnSpc>
                <a:spcPct val="150000"/>
              </a:lnSpc>
            </a:pPr>
            <a:r>
              <a:rPr lang="tr-TR" dirty="0">
                <a:solidFill>
                  <a:schemeClr val="tx1"/>
                </a:solidFill>
                <a:latin typeface="Arial" panose="020B0604020202020204" pitchFamily="34" charset="0"/>
                <a:cs typeface="Arial" panose="020B0604020202020204" pitchFamily="34" charset="0"/>
              </a:rPr>
              <a:t>Yayın İşlemleri</a:t>
            </a:r>
          </a:p>
          <a:p>
            <a:pPr lvl="1"/>
            <a:endParaRPr lang="tr-TR" sz="1389" dirty="0">
              <a:latin typeface="Arial" panose="020B0604020202020204" pitchFamily="34" charset="0"/>
              <a:cs typeface="Arial" panose="020B0604020202020204" pitchFamily="34" charset="0"/>
            </a:endParaRPr>
          </a:p>
          <a:p>
            <a:pPr lvl="1"/>
            <a:endParaRPr lang="tr-TR" sz="1389" dirty="0">
              <a:latin typeface="Arial" panose="020B0604020202020204" pitchFamily="34" charset="0"/>
              <a:cs typeface="Arial" panose="020B0604020202020204" pitchFamily="34" charset="0"/>
            </a:endParaRPr>
          </a:p>
          <a:p>
            <a:pPr lvl="1"/>
            <a:r>
              <a:rPr lang="tr-TR" sz="1389" dirty="0">
                <a:solidFill>
                  <a:srgbClr val="C00000"/>
                </a:solidFill>
                <a:latin typeface="Arial" panose="020B0604020202020204" pitchFamily="34" charset="0"/>
                <a:cs typeface="Arial" panose="020B0604020202020204" pitchFamily="34" charset="0"/>
              </a:rPr>
              <a:t>Tüm süreçler BAPSİS üzerinden gerçekleştirilmektedir !</a:t>
            </a:r>
          </a:p>
        </p:txBody>
      </p:sp>
      <p:sp>
        <p:nvSpPr>
          <p:cNvPr id="4" name="Rectangle 2"/>
          <p:cNvSpPr txBox="1">
            <a:spLocks noChangeArrowheads="1"/>
          </p:cNvSpPr>
          <p:nvPr/>
        </p:nvSpPr>
        <p:spPr bwMode="auto">
          <a:xfrm>
            <a:off x="1819102" y="948407"/>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Yürüyen Projeler Kapsamında Gerçekleştirilecek İşlemler</a:t>
            </a:r>
          </a:p>
        </p:txBody>
      </p:sp>
    </p:spTree>
    <p:extLst>
      <p:ext uri="{BB962C8B-B14F-4D97-AF65-F5344CB8AC3E}">
        <p14:creationId xmlns:p14="http://schemas.microsoft.com/office/powerpoint/2010/main" val="2588237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19102" y="754270"/>
            <a:ext cx="7082093" cy="5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Harcama İşlemleri</a:t>
            </a:r>
          </a:p>
        </p:txBody>
      </p:sp>
      <p:sp>
        <p:nvSpPr>
          <p:cNvPr id="29" name="Metin kutusu 28"/>
          <p:cNvSpPr txBox="1"/>
          <p:nvPr/>
        </p:nvSpPr>
        <p:spPr>
          <a:xfrm>
            <a:off x="649163" y="4248514"/>
            <a:ext cx="6661927" cy="891654"/>
          </a:xfrm>
          <a:prstGeom prst="rect">
            <a:avLst/>
          </a:prstGeom>
          <a:noFill/>
        </p:spPr>
        <p:txBody>
          <a:bodyPr wrap="square" rtlCol="0">
            <a:spAutoFit/>
          </a:bodyPr>
          <a:lstStyle/>
          <a:p>
            <a:pPr marL="198448" indent="-198448">
              <a:buClr>
                <a:srgbClr val="0070C0"/>
              </a:buClr>
              <a:buFont typeface="+mj-lt"/>
              <a:buAutoNum type="arabicPeriod"/>
            </a:pPr>
            <a:r>
              <a:rPr lang="tr-TR" sz="1129" dirty="0"/>
              <a:t>Harcama talebi sistem üzerinden Birime iletilir</a:t>
            </a:r>
          </a:p>
          <a:p>
            <a:pPr marL="198448" indent="-198448">
              <a:buClr>
                <a:srgbClr val="0070C0"/>
              </a:buClr>
              <a:buFont typeface="+mj-lt"/>
              <a:buAutoNum type="arabicPeriod"/>
            </a:pPr>
            <a:r>
              <a:rPr lang="tr-TR" sz="1129" dirty="0"/>
              <a:t>Sistem tarafından üretilen Harcama Talep Dilekçesi imzalı olarak Birime teslim edilir.</a:t>
            </a:r>
          </a:p>
          <a:p>
            <a:pPr marL="198448" indent="-198448">
              <a:buClr>
                <a:srgbClr val="0070C0"/>
              </a:buClr>
              <a:buFont typeface="+mj-lt"/>
              <a:buAutoNum type="arabicPeriod"/>
            </a:pPr>
            <a:r>
              <a:rPr lang="tr-TR" sz="1129" dirty="0"/>
              <a:t>Dilekçesi teslim edilen başvurular için Koordinatörden Harcama Onayı alınır.</a:t>
            </a:r>
          </a:p>
          <a:p>
            <a:pPr marL="198448" indent="-198448">
              <a:buClr>
                <a:srgbClr val="0070C0"/>
              </a:buClr>
              <a:buFont typeface="+mj-lt"/>
              <a:buAutoNum type="arabicPeriod"/>
            </a:pPr>
            <a:r>
              <a:rPr lang="tr-TR" sz="1129" dirty="0"/>
              <a:t>Harcama Süreci Yürütülür.</a:t>
            </a:r>
          </a:p>
        </p:txBody>
      </p:sp>
      <p:grpSp>
        <p:nvGrpSpPr>
          <p:cNvPr id="5" name="Grup 4"/>
          <p:cNvGrpSpPr/>
          <p:nvPr/>
        </p:nvGrpSpPr>
        <p:grpSpPr>
          <a:xfrm>
            <a:off x="3408479" y="1790154"/>
            <a:ext cx="5523764" cy="3085237"/>
            <a:chOff x="2402372" y="1541144"/>
            <a:chExt cx="6363058" cy="3554015"/>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372" y="2067592"/>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897955" y="3918489"/>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042" dirty="0"/>
                <a:t>Koordinatör Harcama Onayı</a:t>
              </a:r>
            </a:p>
          </p:txBody>
        </p:sp>
        <p:sp>
          <p:nvSpPr>
            <p:cNvPr id="3" name="Elmas 2"/>
            <p:cNvSpPr/>
            <p:nvPr/>
          </p:nvSpPr>
          <p:spPr>
            <a:xfrm>
              <a:off x="6994921" y="2620477"/>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955" dirty="0"/>
                <a:t>Teslim Edildi</a:t>
              </a:r>
            </a:p>
          </p:txBody>
        </p:sp>
        <p:sp>
          <p:nvSpPr>
            <p:cNvPr id="23" name="Sağ Ok 22"/>
            <p:cNvSpPr/>
            <p:nvPr/>
          </p:nvSpPr>
          <p:spPr>
            <a:xfrm rot="16200000" flipH="1">
              <a:off x="7480989" y="2409044"/>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32" name="Oval 31"/>
            <p:cNvSpPr/>
            <p:nvPr/>
          </p:nvSpPr>
          <p:spPr>
            <a:xfrm>
              <a:off x="3321178" y="1724143"/>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129" b="1" dirty="0"/>
                <a:t>1</a:t>
              </a:r>
            </a:p>
          </p:txBody>
        </p:sp>
        <p:sp>
          <p:nvSpPr>
            <p:cNvPr id="39" name="Oval 38"/>
            <p:cNvSpPr/>
            <p:nvPr/>
          </p:nvSpPr>
          <p:spPr>
            <a:xfrm>
              <a:off x="7435109" y="4751399"/>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129" b="1" dirty="0"/>
                <a:t>5</a:t>
              </a:r>
            </a:p>
          </p:txBody>
        </p:sp>
        <p:sp>
          <p:nvSpPr>
            <p:cNvPr id="40" name="Oval 39"/>
            <p:cNvSpPr/>
            <p:nvPr/>
          </p:nvSpPr>
          <p:spPr>
            <a:xfrm>
              <a:off x="3321178" y="2263327"/>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129" b="1" dirty="0"/>
                <a:t>2</a:t>
              </a:r>
            </a:p>
          </p:txBody>
        </p:sp>
        <p:sp>
          <p:nvSpPr>
            <p:cNvPr id="42" name="Metin kutusu 41"/>
            <p:cNvSpPr txBox="1"/>
            <p:nvPr/>
          </p:nvSpPr>
          <p:spPr>
            <a:xfrm>
              <a:off x="6413546" y="3189637"/>
              <a:ext cx="594964" cy="291094"/>
            </a:xfrm>
            <a:prstGeom prst="rect">
              <a:avLst/>
            </a:prstGeom>
            <a:noFill/>
          </p:spPr>
          <p:txBody>
            <a:bodyPr wrap="none" rtlCol="0">
              <a:spAutoFit/>
            </a:bodyPr>
            <a:lstStyle/>
            <a:p>
              <a:pPr algn="ctr">
                <a:buClr>
                  <a:srgbClr val="0070C0"/>
                </a:buClr>
                <a:buNone/>
              </a:pPr>
              <a:r>
                <a:rPr lang="tr-TR" sz="1042" b="1" dirty="0">
                  <a:solidFill>
                    <a:srgbClr val="993300"/>
                  </a:solidFill>
                </a:rPr>
                <a:t>Hayır</a:t>
              </a:r>
            </a:p>
          </p:txBody>
        </p:sp>
        <p:sp>
          <p:nvSpPr>
            <p:cNvPr id="43" name="Metin kutusu 42"/>
            <p:cNvSpPr txBox="1"/>
            <p:nvPr/>
          </p:nvSpPr>
          <p:spPr>
            <a:xfrm>
              <a:off x="7662091" y="3562814"/>
              <a:ext cx="521102" cy="291094"/>
            </a:xfrm>
            <a:prstGeom prst="rect">
              <a:avLst/>
            </a:prstGeom>
            <a:noFill/>
          </p:spPr>
          <p:txBody>
            <a:bodyPr wrap="none" rtlCol="0">
              <a:spAutoFit/>
            </a:bodyPr>
            <a:lstStyle/>
            <a:p>
              <a:pPr algn="ctr">
                <a:buClr>
                  <a:srgbClr val="0070C0"/>
                </a:buClr>
                <a:buNone/>
              </a:pPr>
              <a:r>
                <a:rPr lang="tr-TR" sz="1042" dirty="0"/>
                <a:t>Evet</a:t>
              </a:r>
            </a:p>
          </p:txBody>
        </p:sp>
        <p:sp>
          <p:nvSpPr>
            <p:cNvPr id="45" name="Oval 44"/>
            <p:cNvSpPr/>
            <p:nvPr/>
          </p:nvSpPr>
          <p:spPr>
            <a:xfrm>
              <a:off x="3321178" y="269451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3</a:t>
              </a:r>
            </a:p>
          </p:txBody>
        </p:sp>
        <p:sp>
          <p:nvSpPr>
            <p:cNvPr id="36" name="Dikdörtgen 35"/>
            <p:cNvSpPr/>
            <p:nvPr/>
          </p:nvSpPr>
          <p:spPr>
            <a:xfrm>
              <a:off x="6922913" y="1643484"/>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Harcama Ofisi</a:t>
              </a:r>
            </a:p>
          </p:txBody>
        </p:sp>
        <p:sp>
          <p:nvSpPr>
            <p:cNvPr id="37" name="Sağ Ok 36"/>
            <p:cNvSpPr/>
            <p:nvPr/>
          </p:nvSpPr>
          <p:spPr>
            <a:xfrm rot="16200000" flipH="1">
              <a:off x="7480989" y="3695036"/>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44" name="Metin kutusu 43"/>
            <p:cNvSpPr txBox="1"/>
            <p:nvPr/>
          </p:nvSpPr>
          <p:spPr>
            <a:xfrm rot="625546">
              <a:off x="4027461" y="3119822"/>
              <a:ext cx="2467383" cy="291094"/>
            </a:xfrm>
            <a:prstGeom prst="rect">
              <a:avLst/>
            </a:prstGeom>
            <a:noFill/>
          </p:spPr>
          <p:txBody>
            <a:bodyPr wrap="none" rtlCol="0">
              <a:spAutoFit/>
            </a:bodyPr>
            <a:lstStyle/>
            <a:p>
              <a:pPr algn="ctr">
                <a:buClr>
                  <a:srgbClr val="0070C0"/>
                </a:buClr>
                <a:buNone/>
              </a:pPr>
              <a:r>
                <a:rPr lang="tr-TR" sz="1042" dirty="0"/>
                <a:t>Harcama Talebinin İade Edilmesi</a:t>
              </a:r>
            </a:p>
          </p:txBody>
        </p:sp>
        <p:sp>
          <p:nvSpPr>
            <p:cNvPr id="46" name="Sağ Ok 45"/>
            <p:cNvSpPr/>
            <p:nvPr/>
          </p:nvSpPr>
          <p:spPr>
            <a:xfrm rot="10800000" flipH="1" flipV="1">
              <a:off x="3799731" y="1837443"/>
              <a:ext cx="2988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47" name="Metin kutusu 46"/>
            <p:cNvSpPr txBox="1"/>
            <p:nvPr/>
          </p:nvSpPr>
          <p:spPr>
            <a:xfrm rot="21596991">
              <a:off x="3992436" y="1541144"/>
              <a:ext cx="2410140" cy="291094"/>
            </a:xfrm>
            <a:prstGeom prst="rect">
              <a:avLst/>
            </a:prstGeom>
            <a:noFill/>
          </p:spPr>
          <p:txBody>
            <a:bodyPr wrap="none" rtlCol="0">
              <a:spAutoFit/>
            </a:bodyPr>
            <a:lstStyle/>
            <a:p>
              <a:pPr algn="ctr">
                <a:buClr>
                  <a:srgbClr val="0070C0"/>
                </a:buClr>
                <a:buNone/>
              </a:pPr>
              <a:r>
                <a:rPr lang="tr-TR" sz="1042" dirty="0"/>
                <a:t>Online Harcama Talep Dilekçesi</a:t>
              </a:r>
            </a:p>
          </p:txBody>
        </p:sp>
        <p:sp>
          <p:nvSpPr>
            <p:cNvPr id="52" name="Sağ Ok 51"/>
            <p:cNvSpPr/>
            <p:nvPr/>
          </p:nvSpPr>
          <p:spPr>
            <a:xfrm rot="11428555" flipH="1" flipV="1">
              <a:off x="3869379" y="2702472"/>
              <a:ext cx="2988000" cy="117161"/>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sz="2778"/>
            </a:p>
          </p:txBody>
        </p:sp>
        <p:sp>
          <p:nvSpPr>
            <p:cNvPr id="53" name="Metin kutusu 52"/>
            <p:cNvSpPr txBox="1"/>
            <p:nvPr/>
          </p:nvSpPr>
          <p:spPr>
            <a:xfrm rot="625546">
              <a:off x="4079636" y="2423282"/>
              <a:ext cx="2375055" cy="291094"/>
            </a:xfrm>
            <a:prstGeom prst="rect">
              <a:avLst/>
            </a:prstGeom>
            <a:noFill/>
          </p:spPr>
          <p:txBody>
            <a:bodyPr wrap="none" rtlCol="0">
              <a:spAutoFit/>
            </a:bodyPr>
            <a:lstStyle/>
            <a:p>
              <a:pPr algn="ctr">
                <a:buClr>
                  <a:srgbClr val="0070C0"/>
                </a:buClr>
                <a:buNone/>
              </a:pPr>
              <a:r>
                <a:rPr lang="tr-TR" sz="1042" dirty="0"/>
                <a:t>İmzalı Harcama Talep Dilekçesi</a:t>
              </a:r>
            </a:p>
          </p:txBody>
        </p:sp>
        <p:sp>
          <p:nvSpPr>
            <p:cNvPr id="56" name="Sağ Ok 55"/>
            <p:cNvSpPr/>
            <p:nvPr/>
          </p:nvSpPr>
          <p:spPr>
            <a:xfrm rot="11422537" flipV="1">
              <a:off x="3867899" y="3023747"/>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59" name="Metin kutusu 58"/>
            <p:cNvSpPr txBox="1"/>
            <p:nvPr/>
          </p:nvSpPr>
          <p:spPr>
            <a:xfrm>
              <a:off x="7662091" y="2374299"/>
              <a:ext cx="521102" cy="291094"/>
            </a:xfrm>
            <a:prstGeom prst="rect">
              <a:avLst/>
            </a:prstGeom>
            <a:noFill/>
          </p:spPr>
          <p:txBody>
            <a:bodyPr wrap="none" rtlCol="0">
              <a:spAutoFit/>
            </a:bodyPr>
            <a:lstStyle/>
            <a:p>
              <a:pPr algn="ctr">
                <a:buClr>
                  <a:srgbClr val="0070C0"/>
                </a:buClr>
                <a:buNone/>
              </a:pPr>
              <a:r>
                <a:rPr lang="tr-TR" sz="1042" dirty="0"/>
                <a:t>Evet</a:t>
              </a:r>
            </a:p>
          </p:txBody>
        </p:sp>
        <p:sp>
          <p:nvSpPr>
            <p:cNvPr id="60" name="Oval 59"/>
            <p:cNvSpPr/>
            <p:nvPr/>
          </p:nvSpPr>
          <p:spPr>
            <a:xfrm>
              <a:off x="8421670" y="3978753"/>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129" b="1" dirty="0"/>
                <a:t>4</a:t>
              </a:r>
            </a:p>
          </p:txBody>
        </p:sp>
        <p:sp>
          <p:nvSpPr>
            <p:cNvPr id="61" name="Sağ Ok 60"/>
            <p:cNvSpPr/>
            <p:nvPr/>
          </p:nvSpPr>
          <p:spPr>
            <a:xfrm rot="16200000" flipH="1">
              <a:off x="7480989" y="4496968"/>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grpSp>
    </p:spTree>
    <p:extLst>
      <p:ext uri="{BB962C8B-B14F-4D97-AF65-F5344CB8AC3E}">
        <p14:creationId xmlns:p14="http://schemas.microsoft.com/office/powerpoint/2010/main" val="13631977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51371" y="1836893"/>
            <a:ext cx="10225135" cy="3804953"/>
          </a:xfrm>
        </p:spPr>
        <p:txBody>
          <a:bodyPr>
            <a:norm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Harcama talebi BAP Komisyonu tarafından onaylanan bütçe kalemleri arasından seçim yapılarak oluşturulur.</a:t>
            </a:r>
          </a:p>
          <a:p>
            <a:pPr lvl="1">
              <a:lnSpc>
                <a:spcPct val="150000"/>
              </a:lnSpc>
            </a:pPr>
            <a:r>
              <a:rPr lang="tr-TR" sz="1215" dirty="0">
                <a:solidFill>
                  <a:schemeClr val="tx1"/>
                </a:solidFill>
                <a:latin typeface="Arial" panose="020B0604020202020204" pitchFamily="34" charset="0"/>
                <a:cs typeface="Arial" panose="020B0604020202020204" pitchFamily="34" charset="0"/>
              </a:rPr>
              <a:t>BAPSİS sisteminde Proje Adı veya «İşlem» menüsünden sırasıyla «</a:t>
            </a:r>
            <a:r>
              <a:rPr lang="tr-TR" sz="1215" b="1" dirty="0">
                <a:solidFill>
                  <a:schemeClr val="tx1"/>
                </a:solidFill>
                <a:latin typeface="Arial" panose="020B0604020202020204" pitchFamily="34" charset="0"/>
                <a:cs typeface="Arial" panose="020B0604020202020204" pitchFamily="34" charset="0"/>
              </a:rPr>
              <a:t>Harcama İşlemleri</a:t>
            </a:r>
            <a:r>
              <a:rPr lang="tr-TR" sz="1215" dirty="0">
                <a:solidFill>
                  <a:schemeClr val="tx1"/>
                </a:solidFill>
                <a:latin typeface="Arial" panose="020B0604020202020204" pitchFamily="34" charset="0"/>
                <a:cs typeface="Arial" panose="020B0604020202020204" pitchFamily="34" charset="0"/>
              </a:rPr>
              <a:t>» ve «</a:t>
            </a:r>
            <a:r>
              <a:rPr lang="tr-TR" sz="1215" b="1" dirty="0">
                <a:solidFill>
                  <a:schemeClr val="tx1"/>
                </a:solidFill>
                <a:latin typeface="Arial" panose="020B0604020202020204" pitchFamily="34" charset="0"/>
                <a:cs typeface="Arial" panose="020B0604020202020204" pitchFamily="34" charset="0"/>
              </a:rPr>
              <a:t>Harcama Talebi Oluştur</a:t>
            </a:r>
            <a:r>
              <a:rPr lang="tr-TR" sz="1215" dirty="0">
                <a:solidFill>
                  <a:schemeClr val="tx1"/>
                </a:solidFill>
                <a:latin typeface="Arial" panose="020B0604020202020204" pitchFamily="34" charset="0"/>
                <a:cs typeface="Arial" panose="020B0604020202020204" pitchFamily="34" charset="0"/>
              </a:rPr>
              <a:t>» alanlarına geçiş yapılır.</a:t>
            </a:r>
          </a:p>
          <a:p>
            <a:pPr lvl="1">
              <a:lnSpc>
                <a:spcPct val="150000"/>
              </a:lnSpc>
            </a:pPr>
            <a:endParaRPr lang="tr-TR" sz="1215" dirty="0">
              <a:latin typeface="Arial" panose="020B0604020202020204" pitchFamily="34" charset="0"/>
              <a:cs typeface="Arial" panose="020B0604020202020204" pitchFamily="34" charset="0"/>
            </a:endParaRPr>
          </a:p>
          <a:p>
            <a:pPr marL="285765" lvl="1" indent="0">
              <a:lnSpc>
                <a:spcPct val="150000"/>
              </a:lnSpc>
              <a:buNone/>
            </a:pPr>
            <a:r>
              <a:rPr lang="tr-TR" sz="1215" dirty="0">
                <a:solidFill>
                  <a:srgbClr val="FF0000"/>
                </a:solidFill>
                <a:latin typeface="Arial" panose="020B0604020202020204" pitchFamily="34" charset="0"/>
                <a:cs typeface="Arial" panose="020B0604020202020204" pitchFamily="34" charset="0"/>
              </a:rPr>
              <a:t>     </a:t>
            </a:r>
            <a:endParaRPr lang="tr-TR" sz="1215" dirty="0">
              <a:solidFill>
                <a:schemeClr val="tx1"/>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a:stretch>
            <a:fillRect/>
          </a:stretch>
        </p:blipFill>
        <p:spPr>
          <a:xfrm>
            <a:off x="1599115" y="3805023"/>
            <a:ext cx="1562773" cy="1752952"/>
          </a:xfrm>
          <a:prstGeom prst="rect">
            <a:avLst/>
          </a:prstGeom>
        </p:spPr>
      </p:pic>
      <p:pic>
        <p:nvPicPr>
          <p:cNvPr id="8" name="Resim 7"/>
          <p:cNvPicPr>
            <a:picLocks noChangeAspect="1"/>
          </p:cNvPicPr>
          <p:nvPr/>
        </p:nvPicPr>
        <p:blipFill>
          <a:blip r:embed="rId3"/>
          <a:stretch>
            <a:fillRect/>
          </a:stretch>
        </p:blipFill>
        <p:spPr>
          <a:xfrm>
            <a:off x="3381779" y="4385164"/>
            <a:ext cx="1546236" cy="1182416"/>
          </a:xfrm>
          <a:prstGeom prst="rect">
            <a:avLst/>
          </a:prstGeom>
        </p:spPr>
      </p:pic>
      <p:pic>
        <p:nvPicPr>
          <p:cNvPr id="12" name="Resim 11"/>
          <p:cNvPicPr>
            <a:picLocks noChangeAspect="1"/>
          </p:cNvPicPr>
          <p:nvPr/>
        </p:nvPicPr>
        <p:blipFill>
          <a:blip r:embed="rId4"/>
          <a:stretch>
            <a:fillRect/>
          </a:stretch>
        </p:blipFill>
        <p:spPr>
          <a:xfrm>
            <a:off x="4925083" y="4616938"/>
            <a:ext cx="3938903" cy="767216"/>
          </a:xfrm>
          <a:prstGeom prst="rect">
            <a:avLst/>
          </a:prstGeom>
        </p:spPr>
      </p:pic>
      <p:sp>
        <p:nvSpPr>
          <p:cNvPr id="17" name="Sağ Ok 16"/>
          <p:cNvSpPr/>
          <p:nvPr/>
        </p:nvSpPr>
        <p:spPr>
          <a:xfrm rot="10800000" flipH="1" flipV="1">
            <a:off x="2827393" y="4698587"/>
            <a:ext cx="625031" cy="135143"/>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sz="2778"/>
          </a:p>
        </p:txBody>
      </p:sp>
      <p:sp>
        <p:nvSpPr>
          <p:cNvPr id="13" name="Rectangle 2"/>
          <p:cNvSpPr txBox="1">
            <a:spLocks noChangeArrowheads="1"/>
          </p:cNvSpPr>
          <p:nvPr/>
        </p:nvSpPr>
        <p:spPr bwMode="auto">
          <a:xfrm>
            <a:off x="1819102" y="754270"/>
            <a:ext cx="7082093" cy="5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Harcama İşlemleri</a:t>
            </a:r>
          </a:p>
        </p:txBody>
      </p:sp>
      <p:pic>
        <p:nvPicPr>
          <p:cNvPr id="7" name="Resim 6"/>
          <p:cNvPicPr>
            <a:picLocks noChangeAspect="1"/>
          </p:cNvPicPr>
          <p:nvPr/>
        </p:nvPicPr>
        <p:blipFill>
          <a:blip r:embed="rId5"/>
          <a:stretch>
            <a:fillRect/>
          </a:stretch>
        </p:blipFill>
        <p:spPr>
          <a:xfrm>
            <a:off x="2166429" y="2813398"/>
            <a:ext cx="6326802" cy="918151"/>
          </a:xfrm>
          <a:prstGeom prst="rect">
            <a:avLst/>
          </a:prstGeom>
        </p:spPr>
      </p:pic>
      <p:sp>
        <p:nvSpPr>
          <p:cNvPr id="11" name="Sağ Ok 10"/>
          <p:cNvSpPr/>
          <p:nvPr/>
        </p:nvSpPr>
        <p:spPr>
          <a:xfrm rot="19754468" flipH="1" flipV="1">
            <a:off x="2614694" y="4095057"/>
            <a:ext cx="2156358" cy="135143"/>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sz="2778"/>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981" y="3458429"/>
            <a:ext cx="366006" cy="36600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8091200" y="3556367"/>
            <a:ext cx="366006" cy="366006"/>
          </a:xfrm>
          <a:prstGeom prst="rect">
            <a:avLst/>
          </a:prstGeom>
        </p:spPr>
      </p:pic>
    </p:spTree>
    <p:extLst>
      <p:ext uri="{BB962C8B-B14F-4D97-AF65-F5344CB8AC3E}">
        <p14:creationId xmlns:p14="http://schemas.microsoft.com/office/powerpoint/2010/main" val="3619493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2019247"/>
            <a:ext cx="10009112" cy="1136708"/>
          </a:xfrm>
        </p:spPr>
        <p:txBody>
          <a:bodyPr>
            <a:no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Mal, Malzeme veya Hizmet Alımı harcama talebi için «Genel </a:t>
            </a:r>
            <a:r>
              <a:rPr lang="tr-TR" sz="1215" dirty="0" err="1">
                <a:solidFill>
                  <a:schemeClr val="tx1"/>
                </a:solidFill>
                <a:latin typeface="Arial" panose="020B0604020202020204" pitchFamily="34" charset="0"/>
                <a:cs typeface="Arial" panose="020B0604020202020204" pitchFamily="34" charset="0"/>
              </a:rPr>
              <a:t>Satınalma</a:t>
            </a:r>
            <a:r>
              <a:rPr lang="tr-TR" sz="1215" dirty="0">
                <a:solidFill>
                  <a:schemeClr val="tx1"/>
                </a:solidFill>
                <a:latin typeface="Arial" panose="020B0604020202020204" pitchFamily="34" charset="0"/>
                <a:cs typeface="Arial" panose="020B0604020202020204" pitchFamily="34" charset="0"/>
              </a:rPr>
              <a:t> Talebi Oluştur» butonu kullanılır. Seyahate yönelik harcama talepleri ise «Seyahat Harcama Talebi Oluştur» butonu kullanılarak gerçekleştirilir. </a:t>
            </a:r>
            <a:r>
              <a:rPr lang="tr-TR" sz="1215" dirty="0">
                <a:solidFill>
                  <a:srgbClr val="FF0000"/>
                </a:solidFill>
                <a:latin typeface="Arial" panose="020B0604020202020204" pitchFamily="34" charset="0"/>
                <a:cs typeface="Arial" panose="020B0604020202020204" pitchFamily="34" charset="0"/>
              </a:rPr>
              <a:t> </a:t>
            </a:r>
            <a:endParaRPr lang="tr-TR" sz="1215" dirty="0">
              <a:solidFill>
                <a:schemeClr val="tx1"/>
              </a:solidFill>
              <a:latin typeface="Arial" panose="020B0604020202020204" pitchFamily="34" charset="0"/>
              <a:cs typeface="Arial" panose="020B0604020202020204" pitchFamily="34" charset="0"/>
            </a:endParaRPr>
          </a:p>
        </p:txBody>
      </p:sp>
      <p:grpSp>
        <p:nvGrpSpPr>
          <p:cNvPr id="3" name="Grup 2"/>
          <p:cNvGrpSpPr/>
          <p:nvPr/>
        </p:nvGrpSpPr>
        <p:grpSpPr>
          <a:xfrm>
            <a:off x="611411" y="3501008"/>
            <a:ext cx="5068678" cy="2245212"/>
            <a:chOff x="1680497" y="2290282"/>
            <a:chExt cx="5838825" cy="2586355"/>
          </a:xfrm>
        </p:grpSpPr>
        <p:pic>
          <p:nvPicPr>
            <p:cNvPr id="12" name="Resim 11"/>
            <p:cNvPicPr>
              <a:picLocks noChangeAspect="1"/>
            </p:cNvPicPr>
            <p:nvPr/>
          </p:nvPicPr>
          <p:blipFill>
            <a:blip r:embed="rId2"/>
            <a:stretch>
              <a:fillRect/>
            </a:stretch>
          </p:blipFill>
          <p:spPr>
            <a:xfrm>
              <a:off x="2195736" y="2290282"/>
              <a:ext cx="4537389" cy="883789"/>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067" y="2958444"/>
              <a:ext cx="421618" cy="421618"/>
            </a:xfrm>
            <a:prstGeom prst="rect">
              <a:avLst/>
            </a:prstGeom>
          </p:spPr>
        </p:pic>
        <p:pic>
          <p:nvPicPr>
            <p:cNvPr id="7" name="Resim 6"/>
            <p:cNvPicPr>
              <a:picLocks noChangeAspect="1"/>
            </p:cNvPicPr>
            <p:nvPr/>
          </p:nvPicPr>
          <p:blipFill>
            <a:blip r:embed="rId4"/>
            <a:stretch>
              <a:fillRect/>
            </a:stretch>
          </p:blipFill>
          <p:spPr>
            <a:xfrm>
              <a:off x="1680497" y="3419312"/>
              <a:ext cx="5838825" cy="1457325"/>
            </a:xfrm>
            <a:prstGeom prst="rect">
              <a:avLst/>
            </a:prstGeom>
            <a:ln>
              <a:noFill/>
            </a:ln>
            <a:effectLst>
              <a:outerShdw blurRad="190500" algn="tl" rotWithShape="0">
                <a:srgbClr val="000000">
                  <a:alpha val="70000"/>
                </a:srgbClr>
              </a:outerShdw>
            </a:effectLst>
          </p:spPr>
        </p:pic>
        <p:sp>
          <p:nvSpPr>
            <p:cNvPr id="17" name="Sağ Ok 16"/>
            <p:cNvSpPr/>
            <p:nvPr/>
          </p:nvSpPr>
          <p:spPr>
            <a:xfrm rot="16200000" flipH="1" flipV="1">
              <a:off x="3092808" y="3171122"/>
              <a:ext cx="36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sz="2778"/>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6650464" y="3995297"/>
              <a:ext cx="421618" cy="421618"/>
            </a:xfrm>
            <a:prstGeom prst="rect">
              <a:avLst/>
            </a:prstGeom>
          </p:spPr>
        </p:pic>
      </p:grpSp>
      <p:sp>
        <p:nvSpPr>
          <p:cNvPr id="11" name="Rectangle 2"/>
          <p:cNvSpPr txBox="1">
            <a:spLocks noChangeArrowheads="1"/>
          </p:cNvSpPr>
          <p:nvPr/>
        </p:nvSpPr>
        <p:spPr bwMode="auto">
          <a:xfrm>
            <a:off x="1819102" y="754270"/>
            <a:ext cx="7082093" cy="5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Harcama İşlemleri</a:t>
            </a:r>
          </a:p>
        </p:txBody>
      </p:sp>
    </p:spTree>
    <p:extLst>
      <p:ext uri="{BB962C8B-B14F-4D97-AF65-F5344CB8AC3E}">
        <p14:creationId xmlns:p14="http://schemas.microsoft.com/office/powerpoint/2010/main" val="7806909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45295" y="1865281"/>
            <a:ext cx="10585175" cy="1136708"/>
          </a:xfrm>
        </p:spPr>
        <p:txBody>
          <a:bodyPr>
            <a:no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Bütçe kalemleri seçilerek Kayıt edilen harcama talebi, sisteme taslak olarak kaydedilir. </a:t>
            </a:r>
          </a:p>
          <a:p>
            <a:pPr lvl="1">
              <a:lnSpc>
                <a:spcPct val="150000"/>
              </a:lnSpc>
            </a:pPr>
            <a:r>
              <a:rPr lang="tr-TR" sz="1215" dirty="0">
                <a:solidFill>
                  <a:schemeClr val="tx1"/>
                </a:solidFill>
                <a:latin typeface="Arial" panose="020B0604020202020204" pitchFamily="34" charset="0"/>
                <a:cs typeface="Arial" panose="020B0604020202020204" pitchFamily="34" charset="0"/>
              </a:rPr>
              <a:t>Talebin Birime ulaştırılması için «Başvuruya Dönüştür &amp; Belge Oluştur» butonu kullanılmalıdır.</a:t>
            </a:r>
          </a:p>
        </p:txBody>
      </p:sp>
      <p:sp>
        <p:nvSpPr>
          <p:cNvPr id="14" name="Rectangle 3"/>
          <p:cNvSpPr txBox="1">
            <a:spLocks noChangeArrowheads="1"/>
          </p:cNvSpPr>
          <p:nvPr/>
        </p:nvSpPr>
        <p:spPr>
          <a:xfrm>
            <a:off x="-228686" y="5332770"/>
            <a:ext cx="5875947" cy="1031280"/>
          </a:xfrm>
          <a:prstGeom prst="rect">
            <a:avLst/>
          </a:prstGeom>
        </p:spPr>
        <p:txBody>
          <a:bodyPr vert="horz" lIns="79379" tIns="39689" rIns="79379" bIns="39689"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215" dirty="0">
                <a:solidFill>
                  <a:schemeClr val="tx1"/>
                </a:solidFill>
                <a:latin typeface="Arial" panose="020B0604020202020204" pitchFamily="34" charset="0"/>
                <a:cs typeface="Arial" panose="020B0604020202020204" pitchFamily="34" charset="0"/>
              </a:rPr>
              <a:t>Online Başvuru tamamlandıktan sonra sistem tarafından üretilen «Harcama Talep Dilekçesi» gecikmeksizin (1 hafta içerisinde) ıslak imzalı olarak Birime ulaştırılmalıdır. </a:t>
            </a:r>
          </a:p>
        </p:txBody>
      </p:sp>
      <p:sp>
        <p:nvSpPr>
          <p:cNvPr id="12" name="Rectangle 2"/>
          <p:cNvSpPr txBox="1">
            <a:spLocks noChangeArrowheads="1"/>
          </p:cNvSpPr>
          <p:nvPr/>
        </p:nvSpPr>
        <p:spPr bwMode="auto">
          <a:xfrm>
            <a:off x="1506472" y="180105"/>
            <a:ext cx="7082093" cy="5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Harcama İşlemleri</a:t>
            </a:r>
          </a:p>
        </p:txBody>
      </p:sp>
      <p:grpSp>
        <p:nvGrpSpPr>
          <p:cNvPr id="8" name="Grup 7">
            <a:extLst>
              <a:ext uri="{FF2B5EF4-FFF2-40B4-BE49-F238E27FC236}">
                <a16:creationId xmlns="" xmlns:a16="http://schemas.microsoft.com/office/drawing/2014/main" id="{086C1475-8DA3-4C13-885E-1BB9ECE84843}"/>
              </a:ext>
            </a:extLst>
          </p:cNvPr>
          <p:cNvGrpSpPr/>
          <p:nvPr/>
        </p:nvGrpSpPr>
        <p:grpSpPr>
          <a:xfrm>
            <a:off x="2690994" y="3017282"/>
            <a:ext cx="7284075" cy="3856817"/>
            <a:chOff x="571500" y="2004988"/>
            <a:chExt cx="8390835" cy="4442831"/>
          </a:xfrm>
        </p:grpSpPr>
        <p:grpSp>
          <p:nvGrpSpPr>
            <p:cNvPr id="4" name="Grup 3"/>
            <p:cNvGrpSpPr/>
            <p:nvPr/>
          </p:nvGrpSpPr>
          <p:grpSpPr>
            <a:xfrm>
              <a:off x="571500" y="2004988"/>
              <a:ext cx="8390835" cy="4442831"/>
              <a:chOff x="571500" y="2004988"/>
              <a:chExt cx="8390835" cy="4442831"/>
            </a:xfrm>
          </p:grpSpPr>
          <p:pic>
            <p:nvPicPr>
              <p:cNvPr id="3" name="Resim 2"/>
              <p:cNvPicPr>
                <a:picLocks noChangeAspect="1"/>
              </p:cNvPicPr>
              <p:nvPr/>
            </p:nvPicPr>
            <p:blipFill>
              <a:blip r:embed="rId2"/>
              <a:stretch>
                <a:fillRect/>
              </a:stretch>
            </p:blipFill>
            <p:spPr>
              <a:xfrm>
                <a:off x="571500" y="2004988"/>
                <a:ext cx="5838825" cy="2190750"/>
              </a:xfrm>
              <a:prstGeom prst="rect">
                <a:avLst/>
              </a:prstGeom>
              <a:ln>
                <a:noFill/>
              </a:ln>
              <a:effectLst>
                <a:outerShdw blurRad="190500" algn="tl" rotWithShape="0">
                  <a:srgbClr val="000000">
                    <a:alpha val="70000"/>
                  </a:srgbClr>
                </a:outerShdw>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3913193" y="3666661"/>
                <a:ext cx="421618" cy="421618"/>
              </a:xfrm>
              <a:prstGeom prst="rect">
                <a:avLst/>
              </a:prstGeom>
            </p:spPr>
          </p:pic>
          <p:pic>
            <p:nvPicPr>
              <p:cNvPr id="6" name="Resim 5"/>
              <p:cNvPicPr>
                <a:picLocks noChangeAspect="1"/>
              </p:cNvPicPr>
              <p:nvPr/>
            </p:nvPicPr>
            <p:blipFill>
              <a:blip r:embed="rId4"/>
              <a:stretch>
                <a:fillRect/>
              </a:stretch>
            </p:blipFill>
            <p:spPr>
              <a:xfrm>
                <a:off x="4390335" y="3944944"/>
                <a:ext cx="4572000" cy="885825"/>
              </a:xfrm>
              <a:prstGeom prst="rect">
                <a:avLst/>
              </a:prstGeom>
              <a:ln>
                <a:noFill/>
              </a:ln>
              <a:effectLst>
                <a:outerShdw blurRad="190500" algn="tl" rotWithShape="0">
                  <a:srgbClr val="000000">
                    <a:alpha val="70000"/>
                  </a:srgbClr>
                </a:outerShdw>
              </a:effectLst>
            </p:spPr>
          </p:pic>
          <p:sp>
            <p:nvSpPr>
              <p:cNvPr id="13" name="Sağ Ok 12"/>
              <p:cNvSpPr/>
              <p:nvPr/>
            </p:nvSpPr>
            <p:spPr>
              <a:xfrm rot="12581038" flipH="1" flipV="1">
                <a:off x="3713381" y="4211181"/>
                <a:ext cx="50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sz="2778"/>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7048948" y="4877566"/>
                <a:ext cx="421618" cy="421618"/>
              </a:xfrm>
              <a:prstGeom prst="rect">
                <a:avLst/>
              </a:prstGeom>
            </p:spPr>
          </p:pic>
          <p:pic>
            <p:nvPicPr>
              <p:cNvPr id="10" name="Resim 9"/>
              <p:cNvPicPr>
                <a:picLocks noChangeAspect="1"/>
              </p:cNvPicPr>
              <p:nvPr/>
            </p:nvPicPr>
            <p:blipFill>
              <a:blip r:embed="rId5"/>
              <a:stretch>
                <a:fillRect/>
              </a:stretch>
            </p:blipFill>
            <p:spPr>
              <a:xfrm>
                <a:off x="7438148" y="4737799"/>
                <a:ext cx="1411040" cy="1710020"/>
              </a:xfrm>
              <a:prstGeom prst="rect">
                <a:avLst/>
              </a:prstGeom>
              <a:ln>
                <a:noFill/>
              </a:ln>
              <a:effectLst>
                <a:outerShdw blurRad="190500" algn="tl" rotWithShape="0">
                  <a:srgbClr val="000000">
                    <a:alpha val="70000"/>
                  </a:srgbClr>
                </a:outerShdw>
              </a:effectLst>
            </p:spPr>
          </p:pic>
        </p:grpSp>
        <p:cxnSp>
          <p:nvCxnSpPr>
            <p:cNvPr id="7" name="Düz Bağlayıcı 6">
              <a:extLst>
                <a:ext uri="{FF2B5EF4-FFF2-40B4-BE49-F238E27FC236}">
                  <a16:creationId xmlns="" xmlns:a16="http://schemas.microsoft.com/office/drawing/2014/main" id="{F4A383BA-6795-4C9F-8A2E-67E26C0476CB}"/>
                </a:ext>
              </a:extLst>
            </p:cNvPr>
            <p:cNvCxnSpPr/>
            <p:nvPr/>
          </p:nvCxnSpPr>
          <p:spPr>
            <a:xfrm>
              <a:off x="7884368" y="5013176"/>
              <a:ext cx="43204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770249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5572" y="1878127"/>
            <a:ext cx="10369151" cy="3804953"/>
          </a:xfrm>
        </p:spPr>
        <p:txBody>
          <a:bodyPr>
            <a:noAutofit/>
          </a:bodyPr>
          <a:lstStyle/>
          <a:p>
            <a:pPr lvl="1">
              <a:lnSpc>
                <a:spcPct val="130000"/>
              </a:lnSpc>
            </a:pPr>
            <a:r>
              <a:rPr lang="tr-TR" sz="1215" dirty="0">
                <a:solidFill>
                  <a:schemeClr val="tx1"/>
                </a:solidFill>
                <a:latin typeface="Arial" panose="020B0604020202020204" pitchFamily="34" charset="0"/>
                <a:cs typeface="Arial" panose="020B0604020202020204" pitchFamily="34" charset="0"/>
              </a:rPr>
              <a:t>Seyahat harcama talebinin, ilgili seyahat gerçekleştirilmeden önce gerçekleştirilmesi ve onay alınması zorunludur. Aksi takdirde </a:t>
            </a:r>
            <a:r>
              <a:rPr lang="tr-TR" sz="1215" u="sng" dirty="0">
                <a:solidFill>
                  <a:schemeClr val="tx1"/>
                </a:solidFill>
                <a:latin typeface="Arial" panose="020B0604020202020204" pitchFamily="34" charset="0"/>
                <a:cs typeface="Arial" panose="020B0604020202020204" pitchFamily="34" charset="0"/>
              </a:rPr>
              <a:t>mevzuat gereğince </a:t>
            </a:r>
            <a:r>
              <a:rPr lang="tr-TR" sz="1215" dirty="0">
                <a:solidFill>
                  <a:schemeClr val="tx1"/>
                </a:solidFill>
                <a:latin typeface="Arial" panose="020B0604020202020204" pitchFamily="34" charset="0"/>
                <a:cs typeface="Arial" panose="020B0604020202020204" pitchFamily="34" charset="0"/>
              </a:rPr>
              <a:t>ödeme yapılması mümkün değildir.</a:t>
            </a:r>
          </a:p>
          <a:p>
            <a:pPr lvl="1">
              <a:lnSpc>
                <a:spcPct val="130000"/>
              </a:lnSpc>
            </a:pPr>
            <a:endParaRPr lang="tr-TR" sz="868" dirty="0">
              <a:solidFill>
                <a:schemeClr val="tx1"/>
              </a:solidFill>
              <a:latin typeface="Arial" panose="020B0604020202020204" pitchFamily="34" charset="0"/>
              <a:cs typeface="Arial" panose="020B0604020202020204" pitchFamily="34" charset="0"/>
            </a:endParaRPr>
          </a:p>
          <a:p>
            <a:pPr lvl="1">
              <a:lnSpc>
                <a:spcPct val="130000"/>
              </a:lnSpc>
            </a:pPr>
            <a:r>
              <a:rPr lang="tr-TR" sz="1215" dirty="0">
                <a:solidFill>
                  <a:schemeClr val="tx1"/>
                </a:solidFill>
                <a:latin typeface="Arial" panose="020B0604020202020204" pitchFamily="34" charset="0"/>
                <a:cs typeface="Arial" panose="020B0604020202020204" pitchFamily="34" charset="0"/>
              </a:rPr>
              <a:t>Seyahat Harcama talebi oluşturulmadan önce Yönetim Kurulu izin kararının ve akabinde Rektörlük Olurunun alınmış olması zorunludur.</a:t>
            </a:r>
          </a:p>
          <a:p>
            <a:pPr lvl="1">
              <a:lnSpc>
                <a:spcPct val="130000"/>
              </a:lnSpc>
            </a:pPr>
            <a:endParaRPr lang="tr-TR" sz="868" dirty="0">
              <a:solidFill>
                <a:schemeClr val="tx1"/>
              </a:solidFill>
              <a:latin typeface="Arial" panose="020B0604020202020204" pitchFamily="34" charset="0"/>
              <a:cs typeface="Arial" panose="020B0604020202020204" pitchFamily="34" charset="0"/>
            </a:endParaRPr>
          </a:p>
          <a:p>
            <a:pPr lvl="1">
              <a:lnSpc>
                <a:spcPct val="130000"/>
              </a:lnSpc>
            </a:pPr>
            <a:r>
              <a:rPr lang="tr-TR" sz="1215" dirty="0">
                <a:solidFill>
                  <a:schemeClr val="tx1"/>
                </a:solidFill>
                <a:latin typeface="Arial" panose="020B0604020202020204" pitchFamily="34" charset="0"/>
                <a:cs typeface="Arial" panose="020B0604020202020204" pitchFamily="34" charset="0"/>
              </a:rPr>
              <a:t>BAPSİS üzerinden «Seyahat Harcama Talebi Oluştur» alanından Seyahat Harcama Talebi oluşturulmalı ve akabinde aşağıdaki belgeler gecikmeksizin Birime teslim edilmelidir. </a:t>
            </a:r>
          </a:p>
          <a:p>
            <a:pPr lvl="2">
              <a:lnSpc>
                <a:spcPct val="130000"/>
              </a:lnSpc>
            </a:pPr>
            <a:r>
              <a:rPr lang="tr-TR" dirty="0">
                <a:solidFill>
                  <a:schemeClr val="tx1"/>
                </a:solidFill>
                <a:latin typeface="Arial" panose="020B0604020202020204" pitchFamily="34" charset="0"/>
                <a:cs typeface="Arial" panose="020B0604020202020204" pitchFamily="34" charset="0"/>
              </a:rPr>
              <a:t>Sistem üzerinden oluşturulan «</a:t>
            </a:r>
            <a:r>
              <a:rPr lang="tr-TR" b="1" dirty="0">
                <a:solidFill>
                  <a:schemeClr val="tx1"/>
                </a:solidFill>
                <a:latin typeface="Arial" panose="020B0604020202020204" pitchFamily="34" charset="0"/>
                <a:cs typeface="Arial" panose="020B0604020202020204" pitchFamily="34" charset="0"/>
              </a:rPr>
              <a:t>Seyahat</a:t>
            </a:r>
            <a:r>
              <a:rPr lang="tr-TR" dirty="0">
                <a:solidFill>
                  <a:schemeClr val="tx1"/>
                </a:solidFill>
                <a:latin typeface="Arial" panose="020B0604020202020204" pitchFamily="34" charset="0"/>
                <a:cs typeface="Arial" panose="020B0604020202020204" pitchFamily="34" charset="0"/>
              </a:rPr>
              <a:t> </a:t>
            </a:r>
            <a:r>
              <a:rPr lang="tr-TR" b="1" dirty="0">
                <a:solidFill>
                  <a:schemeClr val="tx1"/>
                </a:solidFill>
                <a:latin typeface="Arial" panose="020B0604020202020204" pitchFamily="34" charset="0"/>
                <a:cs typeface="Arial" panose="020B0604020202020204" pitchFamily="34" charset="0"/>
              </a:rPr>
              <a:t>Harcama Talebi Dilekçesi</a:t>
            </a:r>
            <a:r>
              <a:rPr lang="tr-TR" dirty="0">
                <a:solidFill>
                  <a:schemeClr val="tx1"/>
                </a:solidFill>
                <a:latin typeface="Arial" panose="020B0604020202020204" pitchFamily="34" charset="0"/>
                <a:cs typeface="Arial" panose="020B0604020202020204" pitchFamily="34" charset="0"/>
              </a:rPr>
              <a:t>»  ve ekindeki Banka Formu</a:t>
            </a:r>
          </a:p>
          <a:p>
            <a:pPr lvl="2">
              <a:lnSpc>
                <a:spcPct val="130000"/>
              </a:lnSpc>
            </a:pPr>
            <a:r>
              <a:rPr lang="tr-TR" dirty="0">
                <a:solidFill>
                  <a:schemeClr val="tx1"/>
                </a:solidFill>
                <a:latin typeface="Arial" panose="020B0604020202020204" pitchFamily="34" charset="0"/>
                <a:cs typeface="Arial" panose="020B0604020202020204" pitchFamily="34" charset="0"/>
              </a:rPr>
              <a:t>Birim Yönetim Kurulu Kararı</a:t>
            </a:r>
          </a:p>
          <a:p>
            <a:pPr lvl="2">
              <a:lnSpc>
                <a:spcPct val="130000"/>
              </a:lnSpc>
            </a:pPr>
            <a:r>
              <a:rPr lang="tr-TR" dirty="0">
                <a:solidFill>
                  <a:schemeClr val="tx1"/>
                </a:solidFill>
                <a:latin typeface="Arial" panose="020B0604020202020204" pitchFamily="34" charset="0"/>
                <a:cs typeface="Arial" panose="020B0604020202020204" pitchFamily="34" charset="0"/>
              </a:rPr>
              <a:t>Rektörlük Oluru</a:t>
            </a:r>
            <a:endParaRPr lang="tr-TR" dirty="0">
              <a:latin typeface="Arial" panose="020B0604020202020204" pitchFamily="34" charset="0"/>
              <a:cs typeface="Arial" panose="020B0604020202020204" pitchFamily="34" charset="0"/>
            </a:endParaRPr>
          </a:p>
          <a:p>
            <a:pPr marL="285765" lvl="1" indent="0">
              <a:lnSpc>
                <a:spcPct val="130000"/>
              </a:lnSpc>
              <a:buNone/>
            </a:pPr>
            <a:r>
              <a:rPr lang="tr-TR" sz="1215" dirty="0">
                <a:solidFill>
                  <a:srgbClr val="FF0000"/>
                </a:solidFill>
                <a:latin typeface="Arial" panose="020B0604020202020204" pitchFamily="34" charset="0"/>
                <a:cs typeface="Arial" panose="020B0604020202020204" pitchFamily="34" charset="0"/>
              </a:rPr>
              <a:t>     </a:t>
            </a:r>
            <a:endParaRPr lang="tr-TR" sz="1215" dirty="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619523" y="181452"/>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Harcama İşlemleri, </a:t>
            </a:r>
            <a:r>
              <a:rPr lang="tr-TR" sz="1910" b="1" dirty="0">
                <a:solidFill>
                  <a:srgbClr val="C00000"/>
                </a:solidFill>
                <a:latin typeface="Arial" pitchFamily="34" charset="0"/>
                <a:cs typeface="Arial" pitchFamily="34" charset="0"/>
              </a:rPr>
              <a:t>Seyahat Harcama Talebi</a:t>
            </a:r>
          </a:p>
        </p:txBody>
      </p:sp>
      <p:grpSp>
        <p:nvGrpSpPr>
          <p:cNvPr id="2" name="Grup 1"/>
          <p:cNvGrpSpPr/>
          <p:nvPr/>
        </p:nvGrpSpPr>
        <p:grpSpPr>
          <a:xfrm>
            <a:off x="2771651" y="4797152"/>
            <a:ext cx="7365713" cy="1504539"/>
            <a:chOff x="445087" y="4702185"/>
            <a:chExt cx="8484877" cy="1733142"/>
          </a:xfrm>
        </p:grpSpPr>
        <p:pic>
          <p:nvPicPr>
            <p:cNvPr id="7" name="Resim 6"/>
            <p:cNvPicPr>
              <a:picLocks noChangeAspect="1"/>
            </p:cNvPicPr>
            <p:nvPr/>
          </p:nvPicPr>
          <p:blipFill>
            <a:blip r:embed="rId2"/>
            <a:stretch>
              <a:fillRect/>
            </a:stretch>
          </p:blipFill>
          <p:spPr>
            <a:xfrm>
              <a:off x="2840769" y="4702185"/>
              <a:ext cx="1455242" cy="1733142"/>
            </a:xfrm>
            <a:prstGeom prst="rect">
              <a:avLst/>
            </a:prstGeom>
            <a:ln>
              <a:noFill/>
            </a:ln>
            <a:effectLst>
              <a:outerShdw blurRad="190500" algn="tl" rotWithShape="0">
                <a:srgbClr val="000000">
                  <a:alpha val="70000"/>
                </a:srgbClr>
              </a:outerShdw>
            </a:effectLst>
          </p:spPr>
        </p:pic>
        <p:pic>
          <p:nvPicPr>
            <p:cNvPr id="10" name="Resim 9"/>
            <p:cNvPicPr>
              <a:picLocks noChangeAspect="1"/>
            </p:cNvPicPr>
            <p:nvPr/>
          </p:nvPicPr>
          <p:blipFill>
            <a:blip r:embed="rId3"/>
            <a:stretch>
              <a:fillRect/>
            </a:stretch>
          </p:blipFill>
          <p:spPr>
            <a:xfrm>
              <a:off x="4427984" y="4702185"/>
              <a:ext cx="1585592" cy="1055951"/>
            </a:xfrm>
            <a:prstGeom prst="rect">
              <a:avLst/>
            </a:prstGeom>
            <a:ln>
              <a:noFill/>
            </a:ln>
            <a:effectLst>
              <a:outerShdw blurRad="190500" algn="tl" rotWithShape="0">
                <a:srgbClr val="000000">
                  <a:alpha val="70000"/>
                </a:srgbClr>
              </a:outerShdw>
            </a:effectLst>
          </p:spPr>
        </p:pic>
        <p:pic>
          <p:nvPicPr>
            <p:cNvPr id="15" name="Resim 14"/>
            <p:cNvPicPr>
              <a:picLocks noChangeAspect="1"/>
            </p:cNvPicPr>
            <p:nvPr/>
          </p:nvPicPr>
          <p:blipFill>
            <a:blip r:embed="rId4"/>
            <a:stretch>
              <a:fillRect/>
            </a:stretch>
          </p:blipFill>
          <p:spPr>
            <a:xfrm>
              <a:off x="7703270" y="4702185"/>
              <a:ext cx="1226694" cy="1652282"/>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5"/>
            <a:stretch>
              <a:fillRect/>
            </a:stretch>
          </p:blipFill>
          <p:spPr>
            <a:xfrm>
              <a:off x="6175331" y="4702185"/>
              <a:ext cx="1373882" cy="1639017"/>
            </a:xfrm>
            <a:prstGeom prst="rect">
              <a:avLst/>
            </a:prstGeom>
            <a:ln>
              <a:noFill/>
            </a:ln>
            <a:effectLst>
              <a:outerShdw blurRad="190500" algn="tl" rotWithShape="0">
                <a:srgbClr val="000000">
                  <a:alpha val="70000"/>
                </a:srgbClr>
              </a:outerShdw>
            </a:effectLst>
          </p:spPr>
        </p:pic>
        <p:pic>
          <p:nvPicPr>
            <p:cNvPr id="18" name="Resim 17"/>
            <p:cNvPicPr>
              <a:picLocks noChangeAspect="1"/>
            </p:cNvPicPr>
            <p:nvPr/>
          </p:nvPicPr>
          <p:blipFill>
            <a:blip r:embed="rId6"/>
            <a:stretch>
              <a:fillRect/>
            </a:stretch>
          </p:blipFill>
          <p:spPr>
            <a:xfrm>
              <a:off x="445087" y="5351248"/>
              <a:ext cx="2028825" cy="371475"/>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6208" y="5556600"/>
              <a:ext cx="421618" cy="421618"/>
            </a:xfrm>
            <a:prstGeom prst="rect">
              <a:avLst/>
            </a:prstGeom>
          </p:spPr>
        </p:pic>
      </p:grpSp>
    </p:spTree>
    <p:extLst>
      <p:ext uri="{BB962C8B-B14F-4D97-AF65-F5344CB8AC3E}">
        <p14:creationId xmlns:p14="http://schemas.microsoft.com/office/powerpoint/2010/main" val="6557288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63" y="1988840"/>
            <a:ext cx="10592177" cy="3804953"/>
          </a:xfrm>
        </p:spPr>
        <p:txBody>
          <a:bodyPr>
            <a:noAutofit/>
          </a:bodyPr>
          <a:lstStyle/>
          <a:p>
            <a:pPr lvl="1">
              <a:lnSpc>
                <a:spcPct val="150000"/>
              </a:lnSpc>
            </a:pPr>
            <a:r>
              <a:rPr lang="tr-TR" sz="1600" dirty="0">
                <a:solidFill>
                  <a:schemeClr val="tx1"/>
                </a:solidFill>
                <a:latin typeface="Arial" panose="020B0604020202020204" pitchFamily="34" charset="0"/>
                <a:cs typeface="Arial" panose="020B0604020202020204" pitchFamily="34" charset="0"/>
              </a:rPr>
              <a:t>BAP Birimi tarafından süreçleri başlatılmayan ve/veya Komisyonun onayladığı içeriğe uygun olmayan herhangi bir harcama için </a:t>
            </a:r>
            <a:r>
              <a:rPr lang="tr-TR" sz="1600" u="sng" dirty="0">
                <a:solidFill>
                  <a:schemeClr val="tx1"/>
                </a:solidFill>
                <a:latin typeface="Arial" panose="020B0604020202020204" pitchFamily="34" charset="0"/>
                <a:cs typeface="Arial" panose="020B0604020202020204" pitchFamily="34" charset="0"/>
              </a:rPr>
              <a:t>mevzuat gereğince </a:t>
            </a:r>
            <a:r>
              <a:rPr lang="tr-TR" sz="1600" dirty="0">
                <a:solidFill>
                  <a:schemeClr val="tx1"/>
                </a:solidFill>
                <a:latin typeface="Arial" panose="020B0604020202020204" pitchFamily="34" charset="0"/>
                <a:cs typeface="Arial" panose="020B0604020202020204" pitchFamily="34" charset="0"/>
              </a:rPr>
              <a:t>ödeme yapılması mümkün değildir. </a:t>
            </a:r>
          </a:p>
          <a:p>
            <a:pPr lvl="1"/>
            <a:endParaRPr lang="tr-TR" sz="1600" dirty="0">
              <a:solidFill>
                <a:schemeClr val="tx1"/>
              </a:solidFill>
              <a:latin typeface="Arial" panose="020B0604020202020204" pitchFamily="34" charset="0"/>
              <a:cs typeface="Arial" panose="020B0604020202020204" pitchFamily="34" charset="0"/>
            </a:endParaRPr>
          </a:p>
          <a:p>
            <a:pPr marL="285765" lvl="1" indent="0">
              <a:lnSpc>
                <a:spcPct val="150000"/>
              </a:lnSpc>
              <a:buNone/>
            </a:pPr>
            <a:r>
              <a:rPr lang="tr-TR" sz="1600" dirty="0">
                <a:solidFill>
                  <a:schemeClr val="tx1"/>
                </a:solidFill>
                <a:latin typeface="Arial" panose="020B0604020202020204" pitchFamily="34" charset="0"/>
                <a:cs typeface="Arial" panose="020B0604020202020204" pitchFamily="34" charset="0"/>
              </a:rPr>
              <a:t>    </a:t>
            </a:r>
            <a:r>
              <a:rPr lang="tr-TR" sz="1600" dirty="0">
                <a:solidFill>
                  <a:srgbClr val="993300"/>
                </a:solidFill>
                <a:latin typeface="Arial" panose="020B0604020202020204" pitchFamily="34" charset="0"/>
                <a:cs typeface="Arial" panose="020B0604020202020204" pitchFamily="34" charset="0"/>
              </a:rPr>
              <a:t>Teknik Şartname</a:t>
            </a:r>
          </a:p>
          <a:p>
            <a:pPr lvl="1">
              <a:lnSpc>
                <a:spcPct val="150000"/>
              </a:lnSpc>
            </a:pPr>
            <a:r>
              <a:rPr lang="tr-TR" sz="1600" dirty="0">
                <a:solidFill>
                  <a:schemeClr val="tx1"/>
                </a:solidFill>
                <a:latin typeface="Arial" panose="020B0604020202020204" pitchFamily="34" charset="0"/>
                <a:cs typeface="Arial" panose="020B0604020202020204" pitchFamily="34" charset="0"/>
              </a:rPr>
              <a:t>Harcama talebi oluşturulurken gerekli hallerde Şartnamenin güncel halinin sisteme yüklenmesi mümkündür. </a:t>
            </a:r>
          </a:p>
        </p:txBody>
      </p:sp>
      <p:sp>
        <p:nvSpPr>
          <p:cNvPr id="4" name="Rectangle 2"/>
          <p:cNvSpPr txBox="1">
            <a:spLocks noChangeArrowheads="1"/>
          </p:cNvSpPr>
          <p:nvPr/>
        </p:nvSpPr>
        <p:spPr bwMode="auto">
          <a:xfrm>
            <a:off x="1475507" y="116632"/>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Harcama İşlemleri</a:t>
            </a:r>
            <a:r>
              <a:rPr lang="tr-TR" sz="1910" b="1" dirty="0">
                <a:solidFill>
                  <a:srgbClr val="0070C0"/>
                </a:solidFill>
                <a:latin typeface="Arial" pitchFamily="34" charset="0"/>
                <a:cs typeface="Arial" pitchFamily="34" charset="0"/>
              </a:rPr>
              <a:t>, </a:t>
            </a:r>
            <a:r>
              <a:rPr lang="tr-TR" sz="1910" b="1" dirty="0">
                <a:solidFill>
                  <a:srgbClr val="C00000"/>
                </a:solidFill>
                <a:latin typeface="Arial" pitchFamily="34" charset="0"/>
                <a:cs typeface="Arial" pitchFamily="34" charset="0"/>
              </a:rPr>
              <a:t>Genel Kurallar</a:t>
            </a:r>
          </a:p>
        </p:txBody>
      </p:sp>
    </p:spTree>
    <p:extLst>
      <p:ext uri="{BB962C8B-B14F-4D97-AF65-F5344CB8AC3E}">
        <p14:creationId xmlns:p14="http://schemas.microsoft.com/office/powerpoint/2010/main" val="31122753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6" y="1779443"/>
            <a:ext cx="10476507" cy="1000161"/>
          </a:xfrm>
        </p:spPr>
        <p:txBody>
          <a:bodyPr>
            <a:normAutofit/>
          </a:bodyPr>
          <a:lstStyle/>
          <a:p>
            <a:pPr>
              <a:lnSpc>
                <a:spcPct val="150000"/>
              </a:lnSpc>
            </a:pPr>
            <a:r>
              <a:rPr lang="tr-TR" sz="1389" dirty="0">
                <a:solidFill>
                  <a:schemeClr val="tx1"/>
                </a:solidFill>
                <a:latin typeface="Arial" charset="0"/>
                <a:cs typeface="Arial" charset="0"/>
              </a:rPr>
              <a:t>Devam etmekte olan projeler kapsamında talep, ara rapor ve sonuç raporu ile projelerden üretilen yayınların BAP Komisyonu onayına sunulması BAPSIS Sistemi üzerinden yürütülür. </a:t>
            </a:r>
          </a:p>
        </p:txBody>
      </p:sp>
      <p:sp>
        <p:nvSpPr>
          <p:cNvPr id="4" name="Rectangle 2"/>
          <p:cNvSpPr txBox="1">
            <a:spLocks noChangeArrowheads="1"/>
          </p:cNvSpPr>
          <p:nvPr/>
        </p:nvSpPr>
        <p:spPr bwMode="auto">
          <a:xfrm>
            <a:off x="1358721" y="169954"/>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431" b="1" dirty="0">
                <a:solidFill>
                  <a:srgbClr val="0070C0"/>
                </a:solidFill>
                <a:latin typeface="Arial" pitchFamily="34" charset="0"/>
                <a:cs typeface="Arial" pitchFamily="34" charset="0"/>
              </a:rPr>
              <a:t>Talep, Rapor ve Yayın Onay İşlemleri</a:t>
            </a:r>
            <a:endParaRPr lang="tr-TR" sz="2431" b="1" dirty="0">
              <a:solidFill>
                <a:srgbClr val="C00000"/>
              </a:solidFill>
              <a:latin typeface="Arial" pitchFamily="34" charset="0"/>
              <a:cs typeface="Arial" pitchFamily="34" charset="0"/>
            </a:endParaRPr>
          </a:p>
        </p:txBody>
      </p:sp>
      <p:sp>
        <p:nvSpPr>
          <p:cNvPr id="5" name="Metin kutusu 4"/>
          <p:cNvSpPr txBox="1"/>
          <p:nvPr/>
        </p:nvSpPr>
        <p:spPr>
          <a:xfrm>
            <a:off x="1897364" y="4868292"/>
            <a:ext cx="2725746" cy="1022396"/>
          </a:xfrm>
          <a:prstGeom prst="rect">
            <a:avLst/>
          </a:prstGeom>
          <a:noFill/>
        </p:spPr>
        <p:txBody>
          <a:bodyPr wrap="none" rtlCol="0">
            <a:spAutoFit/>
          </a:bodyPr>
          <a:lstStyle/>
          <a:p>
            <a:pPr marL="198448" indent="-198448">
              <a:buClr>
                <a:srgbClr val="0070C0"/>
              </a:buClr>
              <a:buFont typeface="+mj-lt"/>
              <a:buAutoNum type="arabicPeriod"/>
            </a:pPr>
            <a:r>
              <a:rPr lang="tr-TR" sz="1042" dirty="0"/>
              <a:t>Ön Başvuru</a:t>
            </a:r>
          </a:p>
          <a:p>
            <a:pPr marL="198448" indent="-198448">
              <a:buClr>
                <a:srgbClr val="0070C0"/>
              </a:buClr>
              <a:buFont typeface="+mj-lt"/>
              <a:buAutoNum type="arabicPeriod"/>
            </a:pPr>
            <a:r>
              <a:rPr lang="tr-TR" sz="1042" dirty="0"/>
              <a:t>Başvuru</a:t>
            </a:r>
          </a:p>
          <a:p>
            <a:pPr marL="198448" indent="-198448">
              <a:buClr>
                <a:srgbClr val="0070C0"/>
              </a:buClr>
              <a:buFont typeface="+mj-lt"/>
              <a:buAutoNum type="arabicPeriod"/>
            </a:pPr>
            <a:r>
              <a:rPr lang="tr-TR" sz="1042" dirty="0"/>
              <a:t>Değerlendirmedeki Talep, Rapor, Yayın</a:t>
            </a:r>
          </a:p>
          <a:p>
            <a:pPr marL="198448" indent="-198448">
              <a:buClr>
                <a:srgbClr val="0070C0"/>
              </a:buClr>
              <a:buFont typeface="+mj-lt"/>
              <a:buAutoNum type="arabicPeriod"/>
            </a:pPr>
            <a:r>
              <a:rPr lang="tr-TR" sz="1042" dirty="0"/>
              <a:t>Kabul Edilen Talep, Rapor, Yayın</a:t>
            </a:r>
          </a:p>
          <a:p>
            <a:pPr marL="198448" indent="-198448">
              <a:buClr>
                <a:srgbClr val="0070C0"/>
              </a:buClr>
              <a:buFont typeface="+mj-lt"/>
              <a:buAutoNum type="arabicPeriod"/>
            </a:pPr>
            <a:r>
              <a:rPr lang="tr-TR" sz="1042" dirty="0"/>
              <a:t>Reddedilen Talep, Rapor, Yayın</a:t>
            </a:r>
          </a:p>
        </p:txBody>
      </p:sp>
      <p:grpSp>
        <p:nvGrpSpPr>
          <p:cNvPr id="6" name="Grup 5"/>
          <p:cNvGrpSpPr/>
          <p:nvPr/>
        </p:nvGrpSpPr>
        <p:grpSpPr>
          <a:xfrm>
            <a:off x="2339603" y="2960549"/>
            <a:ext cx="6978448" cy="3815486"/>
            <a:chOff x="623821" y="1698076"/>
            <a:chExt cx="8038770" cy="4395220"/>
          </a:xfrm>
        </p:grpSpPr>
        <p:pic>
          <p:nvPicPr>
            <p:cNvPr id="7"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21" y="2380428"/>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483768" y="1983287"/>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042" dirty="0"/>
                <a:t>Proje Ofisi</a:t>
              </a:r>
            </a:p>
          </p:txBody>
        </p:sp>
        <p:sp>
          <p:nvSpPr>
            <p:cNvPr id="9" name="Dikdörtgen 8"/>
            <p:cNvSpPr/>
            <p:nvPr/>
          </p:nvSpPr>
          <p:spPr>
            <a:xfrm>
              <a:off x="7294439" y="2790362"/>
              <a:ext cx="1368152" cy="43204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042" dirty="0"/>
                <a:t>Hakem</a:t>
              </a:r>
            </a:p>
          </p:txBody>
        </p:sp>
        <p:sp>
          <p:nvSpPr>
            <p:cNvPr id="10" name="Dikdörtgen 9"/>
            <p:cNvSpPr/>
            <p:nvPr/>
          </p:nvSpPr>
          <p:spPr>
            <a:xfrm>
              <a:off x="5008985" y="3578569"/>
              <a:ext cx="1368152" cy="4320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042" dirty="0"/>
                <a:t>Koordinatör</a:t>
              </a:r>
            </a:p>
          </p:txBody>
        </p:sp>
        <p:sp>
          <p:nvSpPr>
            <p:cNvPr id="11" name="Dikdörtgen 10"/>
            <p:cNvSpPr/>
            <p:nvPr/>
          </p:nvSpPr>
          <p:spPr>
            <a:xfrm>
              <a:off x="4996409" y="4370657"/>
              <a:ext cx="1368152" cy="432048"/>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Komisyon</a:t>
              </a:r>
            </a:p>
          </p:txBody>
        </p:sp>
        <p:sp>
          <p:nvSpPr>
            <p:cNvPr id="12" name="Elmas 11"/>
            <p:cNvSpPr/>
            <p:nvPr/>
          </p:nvSpPr>
          <p:spPr>
            <a:xfrm>
              <a:off x="5080993" y="5157192"/>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042" dirty="0"/>
                <a:t>Karar</a:t>
              </a:r>
            </a:p>
          </p:txBody>
        </p:sp>
        <p:sp>
          <p:nvSpPr>
            <p:cNvPr id="13" name="Sağ Ok 12"/>
            <p:cNvSpPr/>
            <p:nvPr/>
          </p:nvSpPr>
          <p:spPr>
            <a:xfrm rot="20636966">
              <a:off x="1549423" y="2172519"/>
              <a:ext cx="684000" cy="1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14" name="Sağ Ok 13"/>
            <p:cNvSpPr/>
            <p:nvPr/>
          </p:nvSpPr>
          <p:spPr>
            <a:xfrm>
              <a:off x="6478652" y="2878649"/>
              <a:ext cx="684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15" name="Sağ Ok 14"/>
            <p:cNvSpPr/>
            <p:nvPr/>
          </p:nvSpPr>
          <p:spPr>
            <a:xfrm flipH="1">
              <a:off x="6478652" y="3031049"/>
              <a:ext cx="684000" cy="108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sz="2778"/>
            </a:p>
          </p:txBody>
        </p:sp>
        <p:sp>
          <p:nvSpPr>
            <p:cNvPr id="16" name="Sağ Ok 15"/>
            <p:cNvSpPr/>
            <p:nvPr/>
          </p:nvSpPr>
          <p:spPr>
            <a:xfrm rot="1402791">
              <a:off x="3913233" y="2326428"/>
              <a:ext cx="1080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sz="2778"/>
            </a:p>
          </p:txBody>
        </p:sp>
        <p:sp>
          <p:nvSpPr>
            <p:cNvPr id="17" name="Sağ Ok 16"/>
            <p:cNvSpPr/>
            <p:nvPr/>
          </p:nvSpPr>
          <p:spPr>
            <a:xfrm rot="20650155" flipH="1">
              <a:off x="1549423" y="2352551"/>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sz="2778"/>
            </a:p>
          </p:txBody>
        </p:sp>
        <p:sp>
          <p:nvSpPr>
            <p:cNvPr id="18" name="Sağ Ok 17"/>
            <p:cNvSpPr/>
            <p:nvPr/>
          </p:nvSpPr>
          <p:spPr>
            <a:xfrm rot="16200000" flipH="1">
              <a:off x="5436104" y="3356985"/>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19" name="Sağ Ok 18"/>
            <p:cNvSpPr/>
            <p:nvPr/>
          </p:nvSpPr>
          <p:spPr>
            <a:xfrm rot="16200000" flipH="1">
              <a:off x="5554485" y="4149073"/>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0" name="Sağ Ok 19"/>
            <p:cNvSpPr/>
            <p:nvPr/>
          </p:nvSpPr>
          <p:spPr>
            <a:xfrm rot="16200000" flipH="1">
              <a:off x="5554485" y="494116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1" name="Sağ Ok 20"/>
            <p:cNvSpPr/>
            <p:nvPr/>
          </p:nvSpPr>
          <p:spPr>
            <a:xfrm rot="5400000" flipH="1" flipV="1">
              <a:off x="5627039" y="3356985"/>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sz="2778"/>
            </a:p>
          </p:txBody>
        </p:sp>
        <p:sp>
          <p:nvSpPr>
            <p:cNvPr id="22" name="Sağ Ok 21"/>
            <p:cNvSpPr/>
            <p:nvPr/>
          </p:nvSpPr>
          <p:spPr>
            <a:xfrm rot="1288913" flipH="1" flipV="1">
              <a:off x="1347689" y="3634789"/>
              <a:ext cx="3600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3" name="Sağ Ok 22"/>
            <p:cNvSpPr/>
            <p:nvPr/>
          </p:nvSpPr>
          <p:spPr>
            <a:xfrm rot="10800000" flipH="1">
              <a:off x="6377137" y="5544238"/>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24" name="Metin kutusu 23"/>
            <p:cNvSpPr txBox="1"/>
            <p:nvPr/>
          </p:nvSpPr>
          <p:spPr>
            <a:xfrm>
              <a:off x="2477401" y="1698076"/>
              <a:ext cx="1453619" cy="291094"/>
            </a:xfrm>
            <a:prstGeom prst="rect">
              <a:avLst/>
            </a:prstGeom>
            <a:noFill/>
          </p:spPr>
          <p:txBody>
            <a:bodyPr wrap="none" rtlCol="0">
              <a:spAutoFit/>
            </a:bodyPr>
            <a:lstStyle/>
            <a:p>
              <a:pPr algn="ctr">
                <a:buClr>
                  <a:srgbClr val="0070C0"/>
                </a:buClr>
                <a:buNone/>
              </a:pPr>
              <a:r>
                <a:rPr lang="tr-TR" sz="1042" dirty="0"/>
                <a:t>Biçimsel İnceleme</a:t>
              </a:r>
            </a:p>
          </p:txBody>
        </p:sp>
        <p:sp>
          <p:nvSpPr>
            <p:cNvPr id="25" name="Oval 24"/>
            <p:cNvSpPr/>
            <p:nvPr/>
          </p:nvSpPr>
          <p:spPr>
            <a:xfrm>
              <a:off x="1606994" y="177281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1</a:t>
              </a:r>
            </a:p>
          </p:txBody>
        </p:sp>
        <p:sp>
          <p:nvSpPr>
            <p:cNvPr id="26" name="Oval 25"/>
            <p:cNvSpPr/>
            <p:nvPr/>
          </p:nvSpPr>
          <p:spPr>
            <a:xfrm>
              <a:off x="4515329" y="201915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2</a:t>
              </a:r>
            </a:p>
          </p:txBody>
        </p:sp>
        <p:sp>
          <p:nvSpPr>
            <p:cNvPr id="27" name="Oval 26"/>
            <p:cNvSpPr/>
            <p:nvPr/>
          </p:nvSpPr>
          <p:spPr>
            <a:xfrm>
              <a:off x="3868200"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5</a:t>
              </a:r>
            </a:p>
          </p:txBody>
        </p:sp>
        <p:sp>
          <p:nvSpPr>
            <p:cNvPr id="28" name="Oval 27"/>
            <p:cNvSpPr/>
            <p:nvPr/>
          </p:nvSpPr>
          <p:spPr>
            <a:xfrm>
              <a:off x="6648772" y="2420888"/>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3</a:t>
              </a:r>
            </a:p>
          </p:txBody>
        </p:sp>
        <p:sp>
          <p:nvSpPr>
            <p:cNvPr id="29" name="Sağ Ok 28"/>
            <p:cNvSpPr/>
            <p:nvPr/>
          </p:nvSpPr>
          <p:spPr>
            <a:xfrm rot="10800000">
              <a:off x="4680040" y="5544239"/>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sp>
          <p:nvSpPr>
            <p:cNvPr id="30" name="Metin kutusu 29"/>
            <p:cNvSpPr txBox="1"/>
            <p:nvPr/>
          </p:nvSpPr>
          <p:spPr>
            <a:xfrm>
              <a:off x="4206785" y="5486745"/>
              <a:ext cx="450932" cy="291094"/>
            </a:xfrm>
            <a:prstGeom prst="rect">
              <a:avLst/>
            </a:prstGeom>
            <a:noFill/>
          </p:spPr>
          <p:txBody>
            <a:bodyPr wrap="none" rtlCol="0">
              <a:spAutoFit/>
            </a:bodyPr>
            <a:lstStyle/>
            <a:p>
              <a:pPr algn="ctr">
                <a:buClr>
                  <a:srgbClr val="0070C0"/>
                </a:buClr>
                <a:buNone/>
              </a:pPr>
              <a:r>
                <a:rPr lang="tr-TR" sz="1042" dirty="0"/>
                <a:t>Ret</a:t>
              </a:r>
            </a:p>
          </p:txBody>
        </p:sp>
        <p:sp>
          <p:nvSpPr>
            <p:cNvPr id="31" name="Metin kutusu 30"/>
            <p:cNvSpPr txBox="1"/>
            <p:nvPr/>
          </p:nvSpPr>
          <p:spPr>
            <a:xfrm>
              <a:off x="6647873" y="5486745"/>
              <a:ext cx="606044" cy="291094"/>
            </a:xfrm>
            <a:prstGeom prst="rect">
              <a:avLst/>
            </a:prstGeom>
            <a:noFill/>
          </p:spPr>
          <p:txBody>
            <a:bodyPr wrap="none" rtlCol="0">
              <a:spAutoFit/>
            </a:bodyPr>
            <a:lstStyle/>
            <a:p>
              <a:pPr algn="ctr">
                <a:buClr>
                  <a:srgbClr val="0070C0"/>
                </a:buClr>
                <a:buNone/>
              </a:pPr>
              <a:r>
                <a:rPr lang="tr-TR" sz="1042" dirty="0"/>
                <a:t>Kabul</a:t>
              </a:r>
            </a:p>
          </p:txBody>
        </p:sp>
        <p:sp>
          <p:nvSpPr>
            <p:cNvPr id="32" name="Oval 31"/>
            <p:cNvSpPr/>
            <p:nvPr/>
          </p:nvSpPr>
          <p:spPr>
            <a:xfrm>
              <a:off x="7308304"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129" b="1" dirty="0"/>
                <a:t>4</a:t>
              </a:r>
            </a:p>
          </p:txBody>
        </p:sp>
        <p:sp>
          <p:nvSpPr>
            <p:cNvPr id="33" name="Sağ Ok 32"/>
            <p:cNvSpPr/>
            <p:nvPr/>
          </p:nvSpPr>
          <p:spPr>
            <a:xfrm rot="12091922" flipH="1" flipV="1">
              <a:off x="1347462" y="3816420"/>
              <a:ext cx="360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778"/>
            </a:p>
          </p:txBody>
        </p:sp>
        <p:sp>
          <p:nvSpPr>
            <p:cNvPr id="34" name="Metin kutusu 33"/>
            <p:cNvSpPr txBox="1"/>
            <p:nvPr/>
          </p:nvSpPr>
          <p:spPr>
            <a:xfrm rot="1275259">
              <a:off x="2914791" y="3966102"/>
              <a:ext cx="846097" cy="291094"/>
            </a:xfrm>
            <a:prstGeom prst="rect">
              <a:avLst/>
            </a:prstGeom>
            <a:noFill/>
          </p:spPr>
          <p:txBody>
            <a:bodyPr wrap="none" rtlCol="0">
              <a:spAutoFit/>
            </a:bodyPr>
            <a:lstStyle/>
            <a:p>
              <a:pPr algn="ctr">
                <a:buClr>
                  <a:srgbClr val="0070C0"/>
                </a:buClr>
                <a:buNone/>
              </a:pPr>
              <a:r>
                <a:rPr lang="tr-TR" sz="1042" dirty="0"/>
                <a:t>Revizyon</a:t>
              </a:r>
            </a:p>
          </p:txBody>
        </p:sp>
        <p:sp>
          <p:nvSpPr>
            <p:cNvPr id="35" name="Dikdörtgen 34"/>
            <p:cNvSpPr/>
            <p:nvPr/>
          </p:nvSpPr>
          <p:spPr>
            <a:xfrm>
              <a:off x="4996409" y="2560538"/>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042" dirty="0"/>
                <a:t>Komisyon Üyesi</a:t>
              </a:r>
            </a:p>
          </p:txBody>
        </p:sp>
      </p:grpSp>
    </p:spTree>
    <p:extLst>
      <p:ext uri="{BB962C8B-B14F-4D97-AF65-F5344CB8AC3E}">
        <p14:creationId xmlns:p14="http://schemas.microsoft.com/office/powerpoint/2010/main" val="697584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23379" y="2037894"/>
            <a:ext cx="9865096" cy="801079"/>
          </a:xfrm>
        </p:spPr>
        <p:txBody>
          <a:bodyPr>
            <a:norm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BAPSİS sisteminde Proje Adı veya «İşlem» menüsünden «</a:t>
            </a:r>
            <a:r>
              <a:rPr lang="tr-TR" sz="1215" b="1" dirty="0">
                <a:solidFill>
                  <a:schemeClr val="tx1"/>
                </a:solidFill>
                <a:latin typeface="Arial" panose="020B0604020202020204" pitchFamily="34" charset="0"/>
                <a:cs typeface="Arial" panose="020B0604020202020204" pitchFamily="34" charset="0"/>
              </a:rPr>
              <a:t>Talep İşlemleri</a:t>
            </a:r>
            <a:r>
              <a:rPr lang="tr-TR" sz="1215" dirty="0">
                <a:solidFill>
                  <a:schemeClr val="tx1"/>
                </a:solidFill>
                <a:latin typeface="Arial" panose="020B0604020202020204" pitchFamily="34" charset="0"/>
                <a:cs typeface="Arial" panose="020B0604020202020204" pitchFamily="34" charset="0"/>
              </a:rPr>
              <a:t>» alanına geçiş yapılarak yeni bir talep oluşturulur.</a:t>
            </a:r>
          </a:p>
        </p:txBody>
      </p:sp>
      <p:sp>
        <p:nvSpPr>
          <p:cNvPr id="4" name="Rectangle 2"/>
          <p:cNvSpPr txBox="1">
            <a:spLocks noChangeArrowheads="1"/>
          </p:cNvSpPr>
          <p:nvPr/>
        </p:nvSpPr>
        <p:spPr bwMode="auto">
          <a:xfrm>
            <a:off x="1547515" y="179841"/>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Talep İşlemleri</a:t>
            </a:r>
          </a:p>
        </p:txBody>
      </p:sp>
      <p:pic>
        <p:nvPicPr>
          <p:cNvPr id="12" name="Resim 11"/>
          <p:cNvPicPr>
            <a:picLocks noChangeAspect="1"/>
          </p:cNvPicPr>
          <p:nvPr/>
        </p:nvPicPr>
        <p:blipFill>
          <a:blip r:embed="rId2"/>
          <a:stretch>
            <a:fillRect/>
          </a:stretch>
        </p:blipFill>
        <p:spPr>
          <a:xfrm>
            <a:off x="451393" y="3250230"/>
            <a:ext cx="6326802" cy="918151"/>
          </a:xfrm>
          <a:prstGeom prst="rect">
            <a:avLst/>
          </a:prstGeom>
        </p:spPr>
      </p:pic>
      <p:grpSp>
        <p:nvGrpSpPr>
          <p:cNvPr id="6" name="Grup 5"/>
          <p:cNvGrpSpPr/>
          <p:nvPr/>
        </p:nvGrpSpPr>
        <p:grpSpPr>
          <a:xfrm>
            <a:off x="539403" y="3861048"/>
            <a:ext cx="6926602" cy="2186562"/>
            <a:chOff x="466195" y="3051633"/>
            <a:chExt cx="7979046" cy="2518794"/>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59" y="3051633"/>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30488" y="3082752"/>
              <a:ext cx="421618" cy="421618"/>
            </a:xfrm>
            <a:prstGeom prst="rect">
              <a:avLst/>
            </a:prstGeom>
          </p:spPr>
        </p:pic>
        <p:pic>
          <p:nvPicPr>
            <p:cNvPr id="7" name="Resim 6"/>
            <p:cNvPicPr>
              <a:picLocks noChangeAspect="1"/>
            </p:cNvPicPr>
            <p:nvPr/>
          </p:nvPicPr>
          <p:blipFill>
            <a:blip r:embed="rId4"/>
            <a:stretch>
              <a:fillRect/>
            </a:stretch>
          </p:blipFill>
          <p:spPr>
            <a:xfrm>
              <a:off x="466195" y="3598752"/>
              <a:ext cx="1733550" cy="1971675"/>
            </a:xfrm>
            <a:prstGeom prst="rect">
              <a:avLst/>
            </a:prstGeom>
          </p:spPr>
        </p:pic>
        <p:pic>
          <p:nvPicPr>
            <p:cNvPr id="2" name="Resim 1"/>
            <p:cNvPicPr>
              <a:picLocks noChangeAspect="1"/>
            </p:cNvPicPr>
            <p:nvPr/>
          </p:nvPicPr>
          <p:blipFill>
            <a:blip r:embed="rId5"/>
            <a:stretch>
              <a:fillRect/>
            </a:stretch>
          </p:blipFill>
          <p:spPr>
            <a:xfrm>
              <a:off x="2408399" y="3741434"/>
              <a:ext cx="6036842" cy="1686312"/>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4616078" y="5129612"/>
              <a:ext cx="421618" cy="421618"/>
            </a:xfrm>
            <a:prstGeom prst="rect">
              <a:avLst/>
            </a:prstGeom>
          </p:spPr>
        </p:pic>
      </p:grpSp>
    </p:spTree>
    <p:extLst>
      <p:ext uri="{BB962C8B-B14F-4D97-AF65-F5344CB8AC3E}">
        <p14:creationId xmlns:p14="http://schemas.microsoft.com/office/powerpoint/2010/main" val="3605442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772816"/>
            <a:ext cx="8863985" cy="4219097"/>
          </a:xfrm>
        </p:spPr>
        <p:txBody>
          <a:bodyPr>
            <a:normAutofit/>
          </a:bodyPr>
          <a:lstStyle/>
          <a:p>
            <a:pPr lvl="1">
              <a:lnSpc>
                <a:spcPct val="150000"/>
              </a:lnSpc>
            </a:pPr>
            <a:r>
              <a:rPr lang="tr-TR" sz="1389" dirty="0">
                <a:solidFill>
                  <a:schemeClr val="tx1"/>
                </a:solidFill>
                <a:latin typeface="Arial" panose="020B0604020202020204" pitchFamily="34" charset="0"/>
                <a:cs typeface="Arial" panose="020B0604020202020204" pitchFamily="34" charset="0"/>
              </a:rPr>
              <a:t>Ek Süre (proje bitiş tarihinden 1 ay öncesine kadar talep yapılmalıdır)</a:t>
            </a:r>
          </a:p>
          <a:p>
            <a:pPr lvl="1">
              <a:lnSpc>
                <a:spcPct val="150000"/>
              </a:lnSpc>
            </a:pPr>
            <a:r>
              <a:rPr lang="tr-TR" sz="1389" dirty="0">
                <a:solidFill>
                  <a:schemeClr val="tx1"/>
                </a:solidFill>
                <a:latin typeface="Arial" panose="020B0604020202020204" pitchFamily="34" charset="0"/>
                <a:cs typeface="Arial" panose="020B0604020202020204" pitchFamily="34" charset="0"/>
              </a:rPr>
              <a:t>Ek Bütçe</a:t>
            </a:r>
          </a:p>
          <a:p>
            <a:pPr lvl="1">
              <a:lnSpc>
                <a:spcPct val="150000"/>
              </a:lnSpc>
            </a:pPr>
            <a:r>
              <a:rPr lang="tr-TR" sz="1389" dirty="0">
                <a:solidFill>
                  <a:schemeClr val="tx1"/>
                </a:solidFill>
                <a:latin typeface="Arial" panose="020B0604020202020204" pitchFamily="34" charset="0"/>
                <a:cs typeface="Arial" panose="020B0604020202020204" pitchFamily="34" charset="0"/>
              </a:rPr>
              <a:t>Harcama Kaleminde Değişiklik</a:t>
            </a:r>
          </a:p>
          <a:p>
            <a:pPr lvl="1">
              <a:lnSpc>
                <a:spcPct val="150000"/>
              </a:lnSpc>
            </a:pPr>
            <a:r>
              <a:rPr lang="tr-TR" sz="1389" dirty="0">
                <a:solidFill>
                  <a:schemeClr val="tx1"/>
                </a:solidFill>
                <a:latin typeface="Arial" panose="020B0604020202020204" pitchFamily="34" charset="0"/>
                <a:cs typeface="Arial" panose="020B0604020202020204" pitchFamily="34" charset="0"/>
              </a:rPr>
              <a:t>Proje Başlığında Değişiklik</a:t>
            </a:r>
          </a:p>
          <a:p>
            <a:pPr lvl="1">
              <a:lnSpc>
                <a:spcPct val="150000"/>
              </a:lnSpc>
            </a:pPr>
            <a:r>
              <a:rPr lang="tr-TR" sz="1389" dirty="0">
                <a:solidFill>
                  <a:schemeClr val="tx1"/>
                </a:solidFill>
                <a:latin typeface="Arial" panose="020B0604020202020204" pitchFamily="34" charset="0"/>
                <a:cs typeface="Arial" panose="020B0604020202020204" pitchFamily="34" charset="0"/>
              </a:rPr>
              <a:t>Proje Ekibinde Değişiklik</a:t>
            </a:r>
          </a:p>
          <a:p>
            <a:pPr lvl="1">
              <a:lnSpc>
                <a:spcPct val="150000"/>
              </a:lnSpc>
            </a:pPr>
            <a:r>
              <a:rPr lang="tr-TR" sz="1389" dirty="0">
                <a:solidFill>
                  <a:schemeClr val="tx1"/>
                </a:solidFill>
                <a:latin typeface="Arial" panose="020B0604020202020204" pitchFamily="34" charset="0"/>
                <a:cs typeface="Arial" panose="020B0604020202020204" pitchFamily="34" charset="0"/>
              </a:rPr>
              <a:t>Projenin İptali</a:t>
            </a:r>
          </a:p>
          <a:p>
            <a:pPr lvl="1">
              <a:lnSpc>
                <a:spcPct val="150000"/>
              </a:lnSpc>
            </a:pPr>
            <a:r>
              <a:rPr lang="tr-TR" sz="1389" dirty="0">
                <a:solidFill>
                  <a:schemeClr val="tx1"/>
                </a:solidFill>
                <a:latin typeface="Arial" panose="020B0604020202020204" pitchFamily="34" charset="0"/>
                <a:cs typeface="Arial" panose="020B0604020202020204" pitchFamily="34" charset="0"/>
              </a:rPr>
              <a:t>Diğer</a:t>
            </a:r>
          </a:p>
          <a:p>
            <a:pPr lvl="1"/>
            <a:endParaRPr lang="tr-TR" sz="1389" dirty="0">
              <a:solidFill>
                <a:schemeClr val="tx1"/>
              </a:solidFill>
              <a:latin typeface="Arial" panose="020B0604020202020204" pitchFamily="34" charset="0"/>
              <a:cs typeface="Arial" panose="020B0604020202020204" pitchFamily="34" charset="0"/>
            </a:endParaRPr>
          </a:p>
          <a:p>
            <a:pPr lvl="1"/>
            <a:endParaRPr lang="tr-TR" sz="1389" dirty="0">
              <a:solidFill>
                <a:schemeClr val="tx1"/>
              </a:solidFill>
              <a:latin typeface="Arial" panose="020B0604020202020204" pitchFamily="34" charset="0"/>
              <a:cs typeface="Arial" panose="020B0604020202020204" pitchFamily="34" charset="0"/>
            </a:endParaRPr>
          </a:p>
          <a:p>
            <a:pPr lvl="1">
              <a:lnSpc>
                <a:spcPct val="150000"/>
              </a:lnSpc>
            </a:pPr>
            <a:r>
              <a:rPr lang="tr-TR" sz="1389" dirty="0">
                <a:solidFill>
                  <a:schemeClr val="tx1"/>
                </a:solidFill>
                <a:latin typeface="Arial" charset="0"/>
                <a:cs typeface="Arial" charset="0"/>
              </a:rPr>
              <a:t>Tüm talepler için «Talep ve Gerekçe» alanını kullanarak «</a:t>
            </a:r>
            <a:r>
              <a:rPr lang="tr-TR" sz="1389" b="1" dirty="0">
                <a:solidFill>
                  <a:schemeClr val="tx1"/>
                </a:solidFill>
                <a:latin typeface="Arial" charset="0"/>
                <a:cs typeface="Arial" charset="0"/>
              </a:rPr>
              <a:t>talep dilekçesi</a:t>
            </a:r>
            <a:r>
              <a:rPr lang="tr-TR" sz="1389" dirty="0">
                <a:solidFill>
                  <a:schemeClr val="tx1"/>
                </a:solidFill>
                <a:latin typeface="Arial" charset="0"/>
                <a:cs typeface="Arial" charset="0"/>
              </a:rPr>
              <a:t>» oluşturulmalıdır.</a:t>
            </a:r>
          </a:p>
          <a:p>
            <a:pPr lvl="1">
              <a:lnSpc>
                <a:spcPct val="150000"/>
              </a:lnSpc>
            </a:pPr>
            <a:r>
              <a:rPr lang="tr-TR" sz="1389" dirty="0">
                <a:solidFill>
                  <a:schemeClr val="tx1"/>
                </a:solidFill>
                <a:latin typeface="Arial" charset="0"/>
                <a:cs typeface="Arial" charset="0"/>
              </a:rPr>
              <a:t>Online talep dilekçesi yeterli olmakta, Birime ayrıca dilekçe verilmesi talep </a:t>
            </a:r>
            <a:r>
              <a:rPr lang="tr-TR" sz="1389" u="sng" dirty="0">
                <a:solidFill>
                  <a:schemeClr val="tx1"/>
                </a:solidFill>
                <a:latin typeface="Arial" charset="0"/>
                <a:cs typeface="Arial" charset="0"/>
              </a:rPr>
              <a:t>edil</a:t>
            </a:r>
            <a:r>
              <a:rPr lang="tr-TR" sz="1389" u="sng" dirty="0">
                <a:solidFill>
                  <a:srgbClr val="C00000"/>
                </a:solidFill>
                <a:latin typeface="Arial" charset="0"/>
                <a:cs typeface="Arial" charset="0"/>
              </a:rPr>
              <a:t>me</a:t>
            </a:r>
            <a:r>
              <a:rPr lang="tr-TR" sz="1389" u="sng" dirty="0">
                <a:solidFill>
                  <a:schemeClr val="tx1"/>
                </a:solidFill>
                <a:latin typeface="Arial" charset="0"/>
                <a:cs typeface="Arial" charset="0"/>
              </a:rPr>
              <a:t>mektedir</a:t>
            </a:r>
            <a:r>
              <a:rPr lang="tr-TR" sz="1389" dirty="0">
                <a:solidFill>
                  <a:schemeClr val="tx1"/>
                </a:solidFill>
                <a:latin typeface="Arial" charset="0"/>
                <a:cs typeface="Arial" charset="0"/>
              </a:rPr>
              <a:t>.</a:t>
            </a:r>
          </a:p>
        </p:txBody>
      </p:sp>
      <p:sp>
        <p:nvSpPr>
          <p:cNvPr id="4" name="Rectangle 2"/>
          <p:cNvSpPr txBox="1">
            <a:spLocks noChangeArrowheads="1"/>
          </p:cNvSpPr>
          <p:nvPr/>
        </p:nvSpPr>
        <p:spPr bwMode="auto">
          <a:xfrm>
            <a:off x="1475507" y="83746"/>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Talep İşlemleri</a:t>
            </a:r>
          </a:p>
        </p:txBody>
      </p:sp>
      <p:pic>
        <p:nvPicPr>
          <p:cNvPr id="3" name="Resim 2"/>
          <p:cNvPicPr>
            <a:picLocks noChangeAspect="1"/>
          </p:cNvPicPr>
          <p:nvPr/>
        </p:nvPicPr>
        <p:blipFill>
          <a:blip r:embed="rId2"/>
          <a:stretch>
            <a:fillRect/>
          </a:stretch>
        </p:blipFill>
        <p:spPr>
          <a:xfrm>
            <a:off x="6516067" y="1858348"/>
            <a:ext cx="3938134" cy="828695"/>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5810113" y="1902893"/>
            <a:ext cx="366006" cy="366006"/>
          </a:xfrm>
          <a:prstGeom prst="rect">
            <a:avLst/>
          </a:prstGeom>
        </p:spPr>
      </p:pic>
      <p:pic>
        <p:nvPicPr>
          <p:cNvPr id="5" name="Resim 4"/>
          <p:cNvPicPr>
            <a:picLocks noChangeAspect="1"/>
          </p:cNvPicPr>
          <p:nvPr/>
        </p:nvPicPr>
        <p:blipFill>
          <a:blip r:embed="rId4"/>
          <a:stretch>
            <a:fillRect/>
          </a:stretch>
        </p:blipFill>
        <p:spPr>
          <a:xfrm>
            <a:off x="6605487" y="2787555"/>
            <a:ext cx="3053606" cy="15152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206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499" y="188640"/>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Clr>
                <a:srgbClr val="E3DED1"/>
              </a:buClr>
              <a:buNone/>
              <a:defRPr/>
            </a:pPr>
            <a:r>
              <a:rPr lang="tr-TR" sz="2431" b="1" dirty="0">
                <a:solidFill>
                  <a:srgbClr val="0070C0"/>
                </a:solidFill>
                <a:latin typeface="Arial" pitchFamily="34" charset="0"/>
                <a:cs typeface="Arial" pitchFamily="34" charset="0"/>
              </a:rPr>
              <a:t>BAP Koordinasyon Birimi, </a:t>
            </a:r>
            <a:r>
              <a:rPr lang="tr-TR" sz="2431" b="1" dirty="0">
                <a:solidFill>
                  <a:srgbClr val="C00000"/>
                </a:solidFill>
                <a:latin typeface="Arial" pitchFamily="34" charset="0"/>
                <a:cs typeface="Arial" pitchFamily="34" charset="0"/>
              </a:rPr>
              <a:t>Mevzuat</a:t>
            </a:r>
          </a:p>
        </p:txBody>
      </p:sp>
      <p:sp>
        <p:nvSpPr>
          <p:cNvPr id="6" name="Rectangle 3"/>
          <p:cNvSpPr>
            <a:spLocks noGrp="1" noChangeArrowheads="1"/>
          </p:cNvSpPr>
          <p:nvPr>
            <p:ph idx="1"/>
          </p:nvPr>
        </p:nvSpPr>
        <p:spPr>
          <a:xfrm>
            <a:off x="1043459" y="1268760"/>
            <a:ext cx="8784976" cy="4464496"/>
          </a:xfrm>
        </p:spPr>
        <p:txBody>
          <a:bodyPr>
            <a:normAutofit/>
          </a:bodyPr>
          <a:lstStyle/>
          <a:p>
            <a:pPr marL="0" indent="0">
              <a:buClr>
                <a:srgbClr val="993300"/>
              </a:buClr>
              <a:buNone/>
              <a:defRPr/>
            </a:pPr>
            <a:endParaRPr lang="tr-TR" sz="1563" b="1" dirty="0">
              <a:latin typeface="Arial" pitchFamily="34" charset="0"/>
              <a:cs typeface="Arial" pitchFamily="34" charset="0"/>
            </a:endParaRPr>
          </a:p>
          <a:p>
            <a:pPr marL="0" indent="0" algn="just">
              <a:buClr>
                <a:srgbClr val="9BBB59"/>
              </a:buClr>
              <a:buNone/>
              <a:defRPr/>
            </a:pPr>
            <a:r>
              <a:rPr lang="tr-TR" sz="1800" dirty="0">
                <a:solidFill>
                  <a:prstClr val="black"/>
                </a:solidFill>
                <a:latin typeface="Arial" pitchFamily="34" charset="0"/>
                <a:cs typeface="Arial" pitchFamily="34" charset="0"/>
              </a:rPr>
              <a:t>Bilimsel Araştırma Projeleri Koordinasyon Birimleri 2547 sayılı Yükseköğretim Kanununun 58. Maddesi’ne dayanılarak kurulmuştur. </a:t>
            </a:r>
          </a:p>
          <a:p>
            <a:pPr marL="0" indent="0" algn="just">
              <a:buClr>
                <a:srgbClr val="9BBB59"/>
              </a:buClr>
              <a:buNone/>
              <a:defRPr/>
            </a:pPr>
            <a:endParaRPr lang="tr-TR" sz="1800" dirty="0">
              <a:solidFill>
                <a:prstClr val="black"/>
              </a:solidFill>
              <a:latin typeface="Arial" pitchFamily="34" charset="0"/>
              <a:cs typeface="Arial" pitchFamily="34" charset="0"/>
            </a:endParaRPr>
          </a:p>
          <a:p>
            <a:pPr marL="0" indent="0" algn="just">
              <a:lnSpc>
                <a:spcPct val="110000"/>
              </a:lnSpc>
              <a:buClr>
                <a:srgbClr val="993300"/>
              </a:buClr>
              <a:buNone/>
              <a:defRPr/>
            </a:pPr>
            <a:r>
              <a:rPr lang="tr-TR" sz="1800" b="1" dirty="0">
                <a:solidFill>
                  <a:prstClr val="black"/>
                </a:solidFill>
                <a:latin typeface="Arial" pitchFamily="34" charset="0"/>
                <a:cs typeface="Arial" pitchFamily="34" charset="0"/>
              </a:rPr>
              <a:t>Yönetmelik:</a:t>
            </a:r>
            <a:r>
              <a:rPr lang="tr-TR" sz="1800" dirty="0">
                <a:solidFill>
                  <a:prstClr val="black"/>
                </a:solidFill>
                <a:latin typeface="Arial" pitchFamily="34" charset="0"/>
                <a:cs typeface="Arial" pitchFamily="34" charset="0"/>
              </a:rPr>
              <a:t> YÖK Başkanlığı tarafından düzenlenmiştir.</a:t>
            </a:r>
          </a:p>
          <a:p>
            <a:pPr marL="0" indent="0" algn="just">
              <a:lnSpc>
                <a:spcPct val="110000"/>
              </a:lnSpc>
              <a:buClr>
                <a:srgbClr val="993300"/>
              </a:buClr>
              <a:buNone/>
              <a:defRPr/>
            </a:pPr>
            <a:r>
              <a:rPr lang="tr-TR" sz="1800" b="1" dirty="0">
                <a:solidFill>
                  <a:prstClr val="black"/>
                </a:solidFill>
                <a:latin typeface="Arial" pitchFamily="34" charset="0"/>
                <a:cs typeface="Arial" pitchFamily="34" charset="0"/>
              </a:rPr>
              <a:t>Yönerge: </a:t>
            </a:r>
            <a:r>
              <a:rPr lang="tr-TR" sz="1800" dirty="0">
                <a:solidFill>
                  <a:prstClr val="black"/>
                </a:solidFill>
                <a:latin typeface="Arial" pitchFamily="34" charset="0"/>
                <a:cs typeface="Arial" pitchFamily="34" charset="0"/>
              </a:rPr>
              <a:t>Üniversite Senatosunca düzenlenir.</a:t>
            </a:r>
          </a:p>
          <a:p>
            <a:pPr marL="0" indent="0" algn="just">
              <a:lnSpc>
                <a:spcPct val="110000"/>
              </a:lnSpc>
              <a:buClr>
                <a:srgbClr val="993300"/>
              </a:buClr>
              <a:buNone/>
              <a:defRPr/>
            </a:pPr>
            <a:r>
              <a:rPr lang="tr-TR" sz="1800" b="1" dirty="0">
                <a:solidFill>
                  <a:prstClr val="black"/>
                </a:solidFill>
                <a:latin typeface="Arial" pitchFamily="34" charset="0"/>
                <a:cs typeface="Arial" pitchFamily="34" charset="0"/>
              </a:rPr>
              <a:t>Uygulama Usul ve Esasları</a:t>
            </a:r>
            <a:r>
              <a:rPr lang="tr-TR" sz="1800" dirty="0">
                <a:solidFill>
                  <a:prstClr val="black"/>
                </a:solidFill>
                <a:latin typeface="Arial" pitchFamily="34" charset="0"/>
                <a:cs typeface="Arial" pitchFamily="34" charset="0"/>
              </a:rPr>
              <a:t>: BAP Komisyonu tarafından düzenlenir.</a:t>
            </a:r>
          </a:p>
          <a:p>
            <a:pPr marL="0" indent="0" algn="just">
              <a:lnSpc>
                <a:spcPct val="110000"/>
              </a:lnSpc>
              <a:buClr>
                <a:srgbClr val="993300"/>
              </a:buClr>
              <a:buNone/>
              <a:defRPr/>
            </a:pPr>
            <a:r>
              <a:rPr lang="tr-TR" sz="1800" b="1" dirty="0">
                <a:solidFill>
                  <a:prstClr val="black"/>
                </a:solidFill>
                <a:latin typeface="Arial" pitchFamily="34" charset="0"/>
                <a:cs typeface="Arial" pitchFamily="34" charset="0"/>
              </a:rPr>
              <a:t>Harcama Mevzuatı: </a:t>
            </a:r>
            <a:r>
              <a:rPr lang="tr-TR" sz="1800" dirty="0">
                <a:solidFill>
                  <a:prstClr val="black"/>
                </a:solidFill>
                <a:latin typeface="Arial" pitchFamily="34" charset="0"/>
                <a:cs typeface="Arial" pitchFamily="34" charset="0"/>
              </a:rPr>
              <a:t>6554 Sayılı Bakanlar Kurulu Kararı ile düzenlenmiştir.</a:t>
            </a:r>
            <a:endParaRPr lang="tr-TR" sz="1800" b="1" dirty="0">
              <a:solidFill>
                <a:prstClr val="black">
                  <a:lumMod val="75000"/>
                  <a:lumOff val="25000"/>
                </a:prstClr>
              </a:solidFill>
              <a:latin typeface="Arial" pitchFamily="34" charset="0"/>
              <a:cs typeface="Arial" pitchFamily="34" charset="0"/>
            </a:endParaRPr>
          </a:p>
        </p:txBody>
      </p:sp>
    </p:spTree>
    <p:extLst>
      <p:ext uri="{BB962C8B-B14F-4D97-AF65-F5344CB8AC3E}">
        <p14:creationId xmlns:p14="http://schemas.microsoft.com/office/powerpoint/2010/main" val="1239889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2060848"/>
            <a:ext cx="10260483" cy="3931065"/>
          </a:xfrm>
        </p:spPr>
        <p:txBody>
          <a:bodyPr>
            <a:normAutofit/>
          </a:bodyPr>
          <a:lstStyle/>
          <a:p>
            <a:pPr lvl="1">
              <a:lnSpc>
                <a:spcPct val="150000"/>
              </a:lnSpc>
            </a:pPr>
            <a:r>
              <a:rPr lang="tr-TR" sz="1389" dirty="0">
                <a:solidFill>
                  <a:schemeClr val="tx1"/>
                </a:solidFill>
                <a:latin typeface="Arial" panose="020B0604020202020204" pitchFamily="34" charset="0"/>
                <a:cs typeface="Arial" panose="020B0604020202020204" pitchFamily="34" charset="0"/>
              </a:rPr>
              <a:t>Ek Bütçe Talebi</a:t>
            </a:r>
          </a:p>
          <a:p>
            <a:pPr lvl="1">
              <a:lnSpc>
                <a:spcPct val="150000"/>
              </a:lnSpc>
            </a:pPr>
            <a:r>
              <a:rPr lang="tr-TR" sz="1389" dirty="0">
                <a:solidFill>
                  <a:schemeClr val="tx1"/>
                </a:solidFill>
                <a:latin typeface="Arial" panose="020B0604020202020204" pitchFamily="34" charset="0"/>
                <a:cs typeface="Arial" panose="020B0604020202020204" pitchFamily="34" charset="0"/>
              </a:rPr>
              <a:t>Harcama Kaleminde Değişiklik Talebi</a:t>
            </a:r>
          </a:p>
          <a:p>
            <a:pPr lvl="1"/>
            <a:endParaRPr lang="tr-TR" sz="1389" dirty="0">
              <a:solidFill>
                <a:schemeClr val="tx1"/>
              </a:solidFill>
              <a:latin typeface="Arial" panose="020B0604020202020204" pitchFamily="34" charset="0"/>
              <a:cs typeface="Arial" panose="020B0604020202020204" pitchFamily="34" charset="0"/>
            </a:endParaRPr>
          </a:p>
          <a:p>
            <a:pPr lvl="1">
              <a:lnSpc>
                <a:spcPct val="150000"/>
              </a:lnSpc>
            </a:pPr>
            <a:r>
              <a:rPr lang="tr-TR" sz="1389" dirty="0">
                <a:solidFill>
                  <a:schemeClr val="tx1"/>
                </a:solidFill>
                <a:latin typeface="Arial" charset="0"/>
                <a:cs typeface="Arial" charset="0"/>
              </a:rPr>
              <a:t>Yalnızca Ek Bütçe ve Harcama kalemi değişikliği talepleri için talep edilen harcama kalemleri için </a:t>
            </a:r>
            <a:r>
              <a:rPr lang="tr-TR" sz="1389" dirty="0">
                <a:solidFill>
                  <a:srgbClr val="FF0000"/>
                </a:solidFill>
                <a:latin typeface="Arial" charset="0"/>
                <a:cs typeface="Arial" charset="0"/>
              </a:rPr>
              <a:t>Proforma Fatura ve Şartname dosyalarının «talep eki» olarak sisteme yüklenmesi zorunludur. </a:t>
            </a:r>
            <a:r>
              <a:rPr lang="tr-TR" sz="1389" dirty="0">
                <a:solidFill>
                  <a:schemeClr val="tx1"/>
                </a:solidFill>
                <a:latin typeface="Arial" charset="0"/>
                <a:cs typeface="Arial" charset="0"/>
              </a:rPr>
              <a:t>Kabul edilen talepler için bu belgelerin asıllarının Birime teslim edilmesi de zorunludur.</a:t>
            </a:r>
          </a:p>
        </p:txBody>
      </p:sp>
      <p:sp>
        <p:nvSpPr>
          <p:cNvPr id="4" name="Rectangle 2"/>
          <p:cNvSpPr txBox="1">
            <a:spLocks noChangeArrowheads="1"/>
          </p:cNvSpPr>
          <p:nvPr/>
        </p:nvSpPr>
        <p:spPr bwMode="auto">
          <a:xfrm>
            <a:off x="1475507" y="1365"/>
            <a:ext cx="7082093" cy="54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Talep İşlemleri, </a:t>
            </a:r>
            <a:r>
              <a:rPr lang="tr-TR" sz="1910" b="1" dirty="0">
                <a:solidFill>
                  <a:srgbClr val="C00000"/>
                </a:solidFill>
                <a:latin typeface="Arial" pitchFamily="34" charset="0"/>
                <a:cs typeface="Arial" pitchFamily="34" charset="0"/>
              </a:rPr>
              <a:t>Bütçe talepleri</a:t>
            </a:r>
          </a:p>
        </p:txBody>
      </p:sp>
    </p:spTree>
    <p:extLst>
      <p:ext uri="{BB962C8B-B14F-4D97-AF65-F5344CB8AC3E}">
        <p14:creationId xmlns:p14="http://schemas.microsoft.com/office/powerpoint/2010/main" val="10067755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5" y="1791454"/>
            <a:ext cx="10081119" cy="801079"/>
          </a:xfrm>
        </p:spPr>
        <p:txBody>
          <a:bodyPr>
            <a:norm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BAPSİS sisteminde «Proje Adı» veya «İşlem» menüsünden «</a:t>
            </a:r>
            <a:r>
              <a:rPr lang="tr-TR" sz="1215" b="1" dirty="0">
                <a:solidFill>
                  <a:schemeClr val="tx1"/>
                </a:solidFill>
                <a:latin typeface="Arial" panose="020B0604020202020204" pitchFamily="34" charset="0"/>
                <a:cs typeface="Arial" panose="020B0604020202020204" pitchFamily="34" charset="0"/>
              </a:rPr>
              <a:t>Rapor İşlemleri</a:t>
            </a:r>
            <a:r>
              <a:rPr lang="tr-TR" sz="1215" dirty="0">
                <a:solidFill>
                  <a:schemeClr val="tx1"/>
                </a:solidFill>
                <a:latin typeface="Arial" panose="020B0604020202020204" pitchFamily="34" charset="0"/>
                <a:cs typeface="Arial" panose="020B0604020202020204" pitchFamily="34" charset="0"/>
              </a:rPr>
              <a:t>» alanına geçiş yapılarak yeni bir ara rapor veya sonuç raporu başvurusu oluşturulur.</a:t>
            </a:r>
          </a:p>
        </p:txBody>
      </p:sp>
      <p:sp>
        <p:nvSpPr>
          <p:cNvPr id="4" name="Rectangle 2"/>
          <p:cNvSpPr txBox="1">
            <a:spLocks noChangeArrowheads="1"/>
          </p:cNvSpPr>
          <p:nvPr/>
        </p:nvSpPr>
        <p:spPr bwMode="auto">
          <a:xfrm>
            <a:off x="1541056" y="172313"/>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Rapor İşlemleri</a:t>
            </a:r>
          </a:p>
        </p:txBody>
      </p:sp>
      <p:sp>
        <p:nvSpPr>
          <p:cNvPr id="13" name="Rectangle 3"/>
          <p:cNvSpPr txBox="1">
            <a:spLocks noChangeArrowheads="1"/>
          </p:cNvSpPr>
          <p:nvPr/>
        </p:nvSpPr>
        <p:spPr>
          <a:xfrm>
            <a:off x="283584" y="5541195"/>
            <a:ext cx="10153127" cy="728072"/>
          </a:xfrm>
          <a:prstGeom prst="rect">
            <a:avLst/>
          </a:prstGeom>
        </p:spPr>
        <p:txBody>
          <a:bodyPr vert="horz" lIns="79379" tIns="39689" rIns="79379" bIns="39689"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215" dirty="0">
                <a:solidFill>
                  <a:schemeClr val="tx1"/>
                </a:solidFill>
                <a:latin typeface="Arial" panose="020B0604020202020204" pitchFamily="34" charset="0"/>
                <a:cs typeface="Arial" panose="020B0604020202020204" pitchFamily="34" charset="0"/>
              </a:rPr>
              <a:t>Sunulması gereken ara raporlara yönelik takvim bu alan üzerinden görüntülenir. </a:t>
            </a:r>
          </a:p>
          <a:p>
            <a:pPr lvl="1" fontAlgn="auto">
              <a:lnSpc>
                <a:spcPct val="150000"/>
              </a:lnSpc>
              <a:spcAft>
                <a:spcPts val="0"/>
              </a:spcAft>
            </a:pPr>
            <a:r>
              <a:rPr lang="tr-TR" sz="1215" dirty="0">
                <a:solidFill>
                  <a:schemeClr val="tx1"/>
                </a:solidFill>
                <a:latin typeface="Arial" panose="020B0604020202020204" pitchFamily="34" charset="0"/>
                <a:cs typeface="Arial" panose="020B0604020202020204" pitchFamily="34" charset="0"/>
              </a:rPr>
              <a:t>Ara Rapor ve Sonuç Raporu Formlarına BAPSIS «Gerekli Belgeler» menüsünden erişilebilir.</a:t>
            </a:r>
          </a:p>
        </p:txBody>
      </p:sp>
      <p:grpSp>
        <p:nvGrpSpPr>
          <p:cNvPr id="7" name="Grup 6"/>
          <p:cNvGrpSpPr/>
          <p:nvPr/>
        </p:nvGrpSpPr>
        <p:grpSpPr>
          <a:xfrm>
            <a:off x="427599" y="2358131"/>
            <a:ext cx="9865096" cy="3184010"/>
            <a:chOff x="486179" y="2015430"/>
            <a:chExt cx="7679523" cy="3667796"/>
          </a:xfrm>
        </p:grpSpPr>
        <p:pic>
          <p:nvPicPr>
            <p:cNvPr id="6" name="Resim 5"/>
            <p:cNvPicPr>
              <a:picLocks noChangeAspect="1"/>
            </p:cNvPicPr>
            <p:nvPr/>
          </p:nvPicPr>
          <p:blipFill>
            <a:blip r:embed="rId2"/>
            <a:stretch>
              <a:fillRect/>
            </a:stretch>
          </p:blipFill>
          <p:spPr>
            <a:xfrm>
              <a:off x="486179" y="3219475"/>
              <a:ext cx="1733550" cy="1981200"/>
            </a:xfrm>
            <a:prstGeom prst="rect">
              <a:avLst/>
            </a:prstGeom>
          </p:spPr>
        </p:pic>
        <p:pic>
          <p:nvPicPr>
            <p:cNvPr id="8" name="Resim 7"/>
            <p:cNvPicPr>
              <a:picLocks noChangeAspect="1"/>
            </p:cNvPicPr>
            <p:nvPr/>
          </p:nvPicPr>
          <p:blipFill>
            <a:blip r:embed="rId3"/>
            <a:stretch>
              <a:fillRect/>
            </a:stretch>
          </p:blipFill>
          <p:spPr>
            <a:xfrm>
              <a:off x="2483768" y="3206996"/>
              <a:ext cx="5447705" cy="2476230"/>
            </a:xfrm>
            <a:prstGeom prst="rect">
              <a:avLst/>
            </a:prstGeom>
          </p:spPr>
        </p:pic>
        <p:pic>
          <p:nvPicPr>
            <p:cNvPr id="11" name="Resim 10"/>
            <p:cNvPicPr>
              <a:picLocks noChangeAspect="1"/>
            </p:cNvPicPr>
            <p:nvPr/>
          </p:nvPicPr>
          <p:blipFill>
            <a:blip r:embed="rId4"/>
            <a:stretch>
              <a:fillRect/>
            </a:stretch>
          </p:blipFill>
          <p:spPr>
            <a:xfrm>
              <a:off x="1187624" y="2015430"/>
              <a:ext cx="6978078" cy="101266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973" y="2785378"/>
              <a:ext cx="421618" cy="421618"/>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2918">
              <a:off x="7722581" y="2861218"/>
              <a:ext cx="421618" cy="421618"/>
            </a:xfrm>
            <a:prstGeom prst="rect">
              <a:avLst/>
            </a:prstGeom>
          </p:spPr>
        </p:pic>
      </p:grpSp>
    </p:spTree>
    <p:extLst>
      <p:ext uri="{BB962C8B-B14F-4D97-AF65-F5344CB8AC3E}">
        <p14:creationId xmlns:p14="http://schemas.microsoft.com/office/powerpoint/2010/main" val="26153161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873656"/>
            <a:ext cx="9900443" cy="1213185"/>
          </a:xfrm>
        </p:spPr>
        <p:txBody>
          <a:bodyPr>
            <a:norm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BAPSİS sisteminde «Gerekli Belgeler» alanından indirilecek rapor şablonu doldurularak </a:t>
            </a:r>
            <a:r>
              <a:rPr lang="tr-TR" sz="1215" dirty="0" err="1">
                <a:solidFill>
                  <a:schemeClr val="tx1"/>
                </a:solidFill>
                <a:latin typeface="Arial" panose="020B0604020202020204" pitchFamily="34" charset="0"/>
                <a:cs typeface="Arial" panose="020B0604020202020204" pitchFamily="34" charset="0"/>
              </a:rPr>
              <a:t>pdf</a:t>
            </a:r>
            <a:r>
              <a:rPr lang="tr-TR" sz="1215" dirty="0">
                <a:solidFill>
                  <a:schemeClr val="tx1"/>
                </a:solidFill>
                <a:latin typeface="Arial" panose="020B0604020202020204" pitchFamily="34" charset="0"/>
                <a:cs typeface="Arial" panose="020B0604020202020204" pitchFamily="34" charset="0"/>
              </a:rPr>
              <a:t> formatında sisteme yüklenir.</a:t>
            </a:r>
          </a:p>
        </p:txBody>
      </p:sp>
      <p:sp>
        <p:nvSpPr>
          <p:cNvPr id="4" name="Rectangle 2"/>
          <p:cNvSpPr txBox="1">
            <a:spLocks noChangeArrowheads="1"/>
          </p:cNvSpPr>
          <p:nvPr/>
        </p:nvSpPr>
        <p:spPr bwMode="auto">
          <a:xfrm>
            <a:off x="1409174" y="188640"/>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Rapor İşlemleri, </a:t>
            </a:r>
            <a:r>
              <a:rPr lang="tr-TR" sz="1910" b="1" dirty="0">
                <a:solidFill>
                  <a:srgbClr val="C00000"/>
                </a:solidFill>
                <a:latin typeface="Arial" pitchFamily="34" charset="0"/>
                <a:cs typeface="Arial" pitchFamily="34" charset="0"/>
              </a:rPr>
              <a:t>Ara Rapor</a:t>
            </a:r>
          </a:p>
        </p:txBody>
      </p:sp>
      <p:grpSp>
        <p:nvGrpSpPr>
          <p:cNvPr id="3" name="Grup 2"/>
          <p:cNvGrpSpPr/>
          <p:nvPr/>
        </p:nvGrpSpPr>
        <p:grpSpPr>
          <a:xfrm>
            <a:off x="539403" y="2636912"/>
            <a:ext cx="5222433" cy="3131611"/>
            <a:chOff x="1576387" y="2852936"/>
            <a:chExt cx="6015942" cy="3607436"/>
          </a:xfrm>
        </p:grpSpPr>
        <p:pic>
          <p:nvPicPr>
            <p:cNvPr id="2" name="Resim 1"/>
            <p:cNvPicPr>
              <a:picLocks noChangeAspect="1"/>
            </p:cNvPicPr>
            <p:nvPr/>
          </p:nvPicPr>
          <p:blipFill>
            <a:blip r:embed="rId2"/>
            <a:stretch>
              <a:fillRect/>
            </a:stretch>
          </p:blipFill>
          <p:spPr>
            <a:xfrm>
              <a:off x="1576387" y="2852936"/>
              <a:ext cx="5991225" cy="3467100"/>
            </a:xfrm>
            <a:prstGeom prst="rect">
              <a:avLst/>
            </a:prstGeom>
            <a:ln>
              <a:noFill/>
            </a:ln>
            <a:effectLst>
              <a:outerShdw blurRad="190500" algn="tl" rotWithShape="0">
                <a:srgbClr val="000000">
                  <a:alpha val="70000"/>
                </a:srgbClr>
              </a:outerShdw>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91716">
              <a:off x="4562645" y="3165804"/>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41552">
              <a:off x="7170711" y="6038754"/>
              <a:ext cx="421618" cy="421618"/>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974667"/>
              <a:ext cx="228652" cy="228652"/>
            </a:xfrm>
            <a:prstGeom prst="rect">
              <a:avLst/>
            </a:prstGeom>
          </p:spPr>
        </p:pic>
      </p:grpSp>
    </p:spTree>
    <p:extLst>
      <p:ext uri="{BB962C8B-B14F-4D97-AF65-F5344CB8AC3E}">
        <p14:creationId xmlns:p14="http://schemas.microsoft.com/office/powerpoint/2010/main" val="7736475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5" y="1814492"/>
            <a:ext cx="10081120" cy="1426795"/>
          </a:xfrm>
        </p:spPr>
        <p:txBody>
          <a:bodyPr>
            <a:norm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BAPSİS sisteminde «Gerekli Belgeler» alanından indirilecek rapor şablonu doldurularak </a:t>
            </a:r>
            <a:r>
              <a:rPr lang="tr-TR" sz="1215" dirty="0" err="1">
                <a:solidFill>
                  <a:schemeClr val="tx1"/>
                </a:solidFill>
                <a:latin typeface="Arial" panose="020B0604020202020204" pitchFamily="34" charset="0"/>
                <a:cs typeface="Arial" panose="020B0604020202020204" pitchFamily="34" charset="0"/>
              </a:rPr>
              <a:t>pdf</a:t>
            </a:r>
            <a:r>
              <a:rPr lang="tr-TR" sz="1215" dirty="0">
                <a:solidFill>
                  <a:schemeClr val="tx1"/>
                </a:solidFill>
                <a:latin typeface="Arial" panose="020B0604020202020204" pitchFamily="34" charset="0"/>
                <a:cs typeface="Arial" panose="020B0604020202020204" pitchFamily="34" charset="0"/>
              </a:rPr>
              <a:t> formatında sisteme yüklenir.</a:t>
            </a:r>
          </a:p>
          <a:p>
            <a:pPr lvl="1">
              <a:lnSpc>
                <a:spcPct val="150000"/>
              </a:lnSpc>
            </a:pPr>
            <a:r>
              <a:rPr lang="tr-TR" sz="1215" dirty="0">
                <a:solidFill>
                  <a:schemeClr val="tx1"/>
                </a:solidFill>
                <a:latin typeface="Arial" panose="020B0604020202020204" pitchFamily="34" charset="0"/>
                <a:cs typeface="Arial" panose="020B0604020202020204" pitchFamily="34" charset="0"/>
              </a:rPr>
              <a:t>Tez projeleri için sonuç raporu olarak ilgili Enstitü tarafından onaylanan tezin bir nüshası </a:t>
            </a:r>
            <a:r>
              <a:rPr lang="tr-TR" sz="1215" dirty="0" err="1">
                <a:solidFill>
                  <a:schemeClr val="tx1"/>
                </a:solidFill>
                <a:latin typeface="Arial" panose="020B0604020202020204" pitchFamily="34" charset="0"/>
                <a:cs typeface="Arial" panose="020B0604020202020204" pitchFamily="34" charset="0"/>
              </a:rPr>
              <a:t>pdf</a:t>
            </a:r>
            <a:r>
              <a:rPr lang="tr-TR" sz="1215" dirty="0">
                <a:solidFill>
                  <a:schemeClr val="tx1"/>
                </a:solidFill>
                <a:latin typeface="Arial" panose="020B0604020202020204" pitchFamily="34" charset="0"/>
                <a:cs typeface="Arial" panose="020B0604020202020204" pitchFamily="34" charset="0"/>
              </a:rPr>
              <a:t> formatında sisteme yüklenir. Ayrıca ilgili enstitüden alınan ve tezin başarılı bulunduğuna dair bir belgede sisteme yüklenmelidir. </a:t>
            </a:r>
          </a:p>
        </p:txBody>
      </p:sp>
      <p:sp>
        <p:nvSpPr>
          <p:cNvPr id="4" name="Rectangle 2"/>
          <p:cNvSpPr txBox="1">
            <a:spLocks noChangeArrowheads="1"/>
          </p:cNvSpPr>
          <p:nvPr/>
        </p:nvSpPr>
        <p:spPr bwMode="auto">
          <a:xfrm>
            <a:off x="1519674" y="242538"/>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Rapor İşlemleri, </a:t>
            </a:r>
            <a:r>
              <a:rPr lang="tr-TR" sz="1910" b="1" dirty="0">
                <a:solidFill>
                  <a:srgbClr val="C00000"/>
                </a:solidFill>
                <a:latin typeface="Arial" pitchFamily="34" charset="0"/>
                <a:cs typeface="Arial" pitchFamily="34" charset="0"/>
              </a:rPr>
              <a:t>Sonuç Raporu</a:t>
            </a:r>
          </a:p>
        </p:txBody>
      </p:sp>
      <p:grpSp>
        <p:nvGrpSpPr>
          <p:cNvPr id="2" name="Grup 1"/>
          <p:cNvGrpSpPr/>
          <p:nvPr/>
        </p:nvGrpSpPr>
        <p:grpSpPr>
          <a:xfrm>
            <a:off x="458198" y="2996952"/>
            <a:ext cx="4570707" cy="3279547"/>
            <a:chOff x="1835696" y="2760240"/>
            <a:chExt cx="5265191" cy="3777849"/>
          </a:xfrm>
        </p:grpSpPr>
        <p:pic>
          <p:nvPicPr>
            <p:cNvPr id="3" name="Resim 2"/>
            <p:cNvPicPr>
              <a:picLocks noChangeAspect="1"/>
            </p:cNvPicPr>
            <p:nvPr/>
          </p:nvPicPr>
          <p:blipFill>
            <a:blip r:embed="rId2"/>
            <a:stretch>
              <a:fillRect/>
            </a:stretch>
          </p:blipFill>
          <p:spPr>
            <a:xfrm>
              <a:off x="1835696" y="2760240"/>
              <a:ext cx="5265191" cy="3777849"/>
            </a:xfrm>
            <a:prstGeom prst="rect">
              <a:avLst/>
            </a:prstGeom>
            <a:ln>
              <a:noFill/>
            </a:ln>
            <a:effectLst>
              <a:outerShdw blurRad="190500" algn="tl" rotWithShape="0">
                <a:srgbClr val="000000">
                  <a:alpha val="70000"/>
                </a:srgbClr>
              </a:outerShdw>
            </a:effectLst>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941168"/>
              <a:ext cx="228652" cy="228652"/>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803536"/>
              <a:ext cx="228652" cy="228652"/>
            </a:xfrm>
            <a:prstGeom prst="rect">
              <a:avLst/>
            </a:prstGeom>
          </p:spPr>
        </p:pic>
      </p:grpSp>
    </p:spTree>
    <p:extLst>
      <p:ext uri="{BB962C8B-B14F-4D97-AF65-F5344CB8AC3E}">
        <p14:creationId xmlns:p14="http://schemas.microsoft.com/office/powerpoint/2010/main" val="3831894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04957" y="1743659"/>
            <a:ext cx="8846706" cy="801079"/>
          </a:xfrm>
        </p:spPr>
        <p:txBody>
          <a:bodyPr>
            <a:normAutofit/>
          </a:bodyPr>
          <a:lstStyle/>
          <a:p>
            <a:pPr lvl="1">
              <a:lnSpc>
                <a:spcPct val="150000"/>
              </a:lnSpc>
            </a:pPr>
            <a:r>
              <a:rPr lang="tr-TR" sz="1215" dirty="0">
                <a:solidFill>
                  <a:schemeClr val="tx1"/>
                </a:solidFill>
                <a:latin typeface="Arial" panose="020B0604020202020204" pitchFamily="34" charset="0"/>
                <a:cs typeface="Arial" panose="020B0604020202020204" pitchFamily="34" charset="0"/>
              </a:rPr>
              <a:t>BAPSİS sisteminde «Proje Adı» veya «İşlem» menüsünden «</a:t>
            </a:r>
            <a:r>
              <a:rPr lang="tr-TR" sz="1215" b="1" dirty="0">
                <a:solidFill>
                  <a:schemeClr val="tx1"/>
                </a:solidFill>
                <a:latin typeface="Arial" panose="020B0604020202020204" pitchFamily="34" charset="0"/>
                <a:cs typeface="Arial" panose="020B0604020202020204" pitchFamily="34" charset="0"/>
              </a:rPr>
              <a:t>Yayın İşlemleri</a:t>
            </a:r>
            <a:r>
              <a:rPr lang="tr-TR" sz="1215" dirty="0">
                <a:solidFill>
                  <a:schemeClr val="tx1"/>
                </a:solidFill>
                <a:latin typeface="Arial" panose="020B0604020202020204" pitchFamily="34" charset="0"/>
                <a:cs typeface="Arial" panose="020B0604020202020204" pitchFamily="34" charset="0"/>
              </a:rPr>
              <a:t>» alanına geçiş yapılarak Birim tarafından desteklenen projelerden üretilen yayınlar Komisyona sunulur.</a:t>
            </a:r>
          </a:p>
        </p:txBody>
      </p:sp>
      <p:sp>
        <p:nvSpPr>
          <p:cNvPr id="4" name="Rectangle 2"/>
          <p:cNvSpPr txBox="1">
            <a:spLocks noChangeArrowheads="1"/>
          </p:cNvSpPr>
          <p:nvPr/>
        </p:nvSpPr>
        <p:spPr bwMode="auto">
          <a:xfrm>
            <a:off x="1403499" y="65895"/>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Yayın İşlemleri</a:t>
            </a:r>
          </a:p>
        </p:txBody>
      </p:sp>
      <p:sp>
        <p:nvSpPr>
          <p:cNvPr id="13" name="Rectangle 3"/>
          <p:cNvSpPr txBox="1">
            <a:spLocks noChangeArrowheads="1"/>
          </p:cNvSpPr>
          <p:nvPr/>
        </p:nvSpPr>
        <p:spPr>
          <a:xfrm>
            <a:off x="204956" y="5348658"/>
            <a:ext cx="10081119" cy="1033112"/>
          </a:xfrm>
          <a:prstGeom prst="rect">
            <a:avLst/>
          </a:prstGeom>
        </p:spPr>
        <p:txBody>
          <a:bodyPr vert="horz" lIns="79379" tIns="39689" rIns="79379" bIns="39689"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042" dirty="0">
                <a:solidFill>
                  <a:schemeClr val="tx1"/>
                </a:solidFill>
                <a:latin typeface="Arial" panose="020B0604020202020204" pitchFamily="34" charset="0"/>
                <a:cs typeface="Arial" panose="020B0604020202020204" pitchFamily="34" charset="0"/>
              </a:rPr>
              <a:t>Eklenecek yayınların AVESİS sistemindeki kişisel alanınıza işlenmiş olması zorunludur.</a:t>
            </a:r>
          </a:p>
          <a:p>
            <a:pPr lvl="1" fontAlgn="auto">
              <a:lnSpc>
                <a:spcPct val="150000"/>
              </a:lnSpc>
              <a:spcAft>
                <a:spcPts val="0"/>
              </a:spcAft>
            </a:pPr>
            <a:r>
              <a:rPr lang="tr-TR" sz="1042" dirty="0">
                <a:solidFill>
                  <a:schemeClr val="tx1"/>
                </a:solidFill>
                <a:latin typeface="Arial" panose="020B0604020202020204" pitchFamily="34" charset="0"/>
                <a:cs typeface="Arial" panose="020B0604020202020204" pitchFamily="34" charset="0"/>
              </a:rPr>
              <a:t>Sayfada bulunan «Yayın Ekle» butonu tıklandığında sistem AVESİS sisteminde kayıtlı yayınlarınızı listeleyecektir. İlgili yayının seçilmesi ve akabinde yayının </a:t>
            </a:r>
            <a:r>
              <a:rPr lang="tr-TR" sz="1042" dirty="0" err="1">
                <a:solidFill>
                  <a:schemeClr val="tx1"/>
                </a:solidFill>
                <a:latin typeface="Arial" panose="020B0604020202020204" pitchFamily="34" charset="0"/>
                <a:cs typeface="Arial" panose="020B0604020202020204" pitchFamily="34" charset="0"/>
              </a:rPr>
              <a:t>pdf</a:t>
            </a:r>
            <a:r>
              <a:rPr lang="tr-TR" sz="1042" dirty="0">
                <a:solidFill>
                  <a:schemeClr val="tx1"/>
                </a:solidFill>
                <a:latin typeface="Arial" panose="020B0604020202020204" pitchFamily="34" charset="0"/>
                <a:cs typeface="Arial" panose="020B0604020202020204" pitchFamily="34" charset="0"/>
              </a:rPr>
              <a:t> formatında bir örneğinin de sisteme yüklenerek başvurunun tamamlanması gerekmektedir. </a:t>
            </a:r>
          </a:p>
        </p:txBody>
      </p:sp>
      <p:grpSp>
        <p:nvGrpSpPr>
          <p:cNvPr id="6" name="Grup 5"/>
          <p:cNvGrpSpPr/>
          <p:nvPr/>
        </p:nvGrpSpPr>
        <p:grpSpPr>
          <a:xfrm>
            <a:off x="323379" y="2373476"/>
            <a:ext cx="6027194" cy="2966166"/>
            <a:chOff x="1013867" y="1761582"/>
            <a:chExt cx="6942980" cy="3416852"/>
          </a:xfrm>
        </p:grpSpPr>
        <p:pic>
          <p:nvPicPr>
            <p:cNvPr id="2" name="Resim 1"/>
            <p:cNvPicPr>
              <a:picLocks noChangeAspect="1"/>
            </p:cNvPicPr>
            <p:nvPr/>
          </p:nvPicPr>
          <p:blipFill>
            <a:blip r:embed="rId2"/>
            <a:stretch>
              <a:fillRect/>
            </a:stretch>
          </p:blipFill>
          <p:spPr>
            <a:xfrm>
              <a:off x="1013867" y="2952685"/>
              <a:ext cx="1685925" cy="1971675"/>
            </a:xfrm>
            <a:prstGeom prst="rect">
              <a:avLst/>
            </a:prstGeom>
          </p:spPr>
        </p:pic>
        <p:pic>
          <p:nvPicPr>
            <p:cNvPr id="7" name="Resim 6"/>
            <p:cNvPicPr>
              <a:picLocks noChangeAspect="1"/>
            </p:cNvPicPr>
            <p:nvPr/>
          </p:nvPicPr>
          <p:blipFill>
            <a:blip r:embed="rId3"/>
            <a:stretch>
              <a:fillRect/>
            </a:stretch>
          </p:blipFill>
          <p:spPr>
            <a:xfrm>
              <a:off x="3117985" y="3028420"/>
              <a:ext cx="4668581" cy="1493238"/>
            </a:xfrm>
            <a:prstGeom prst="rect">
              <a:avLst/>
            </a:prstGeom>
            <a:ln>
              <a:noFill/>
            </a:ln>
            <a:effectLst>
              <a:outerShdw blurRad="190500" algn="tl" rotWithShape="0">
                <a:srgbClr val="000000">
                  <a:alpha val="70000"/>
                </a:srgbClr>
              </a:outerShdw>
            </a:effectLst>
          </p:spPr>
        </p:pic>
        <p:pic>
          <p:nvPicPr>
            <p:cNvPr id="11" name="Resim 10"/>
            <p:cNvPicPr>
              <a:picLocks noChangeAspect="1"/>
            </p:cNvPicPr>
            <p:nvPr/>
          </p:nvPicPr>
          <p:blipFill>
            <a:blip r:embed="rId4"/>
            <a:stretch>
              <a:fillRect/>
            </a:stretch>
          </p:blipFill>
          <p:spPr>
            <a:xfrm>
              <a:off x="3117985" y="4725092"/>
              <a:ext cx="4766383" cy="453342"/>
            </a:xfrm>
            <a:prstGeom prst="rect">
              <a:avLst/>
            </a:prstGeom>
            <a:ln>
              <a:noFill/>
            </a:ln>
            <a:effectLst>
              <a:outerShdw blurRad="190500" algn="tl" rotWithShape="0">
                <a:srgbClr val="000000">
                  <a:alpha val="70000"/>
                </a:srgbClr>
              </a:outerShdw>
            </a:effectLst>
          </p:spPr>
        </p:pic>
        <p:sp>
          <p:nvSpPr>
            <p:cNvPr id="14" name="Sağ Ok 13"/>
            <p:cNvSpPr/>
            <p:nvPr/>
          </p:nvSpPr>
          <p:spPr>
            <a:xfrm rot="16200000" flipH="1">
              <a:off x="5326959" y="4476347"/>
              <a:ext cx="288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sz="2778"/>
            </a:p>
          </p:txBody>
        </p:sp>
        <p:pic>
          <p:nvPicPr>
            <p:cNvPr id="15" name="Resim 14"/>
            <p:cNvPicPr>
              <a:picLocks noChangeAspect="1"/>
            </p:cNvPicPr>
            <p:nvPr/>
          </p:nvPicPr>
          <p:blipFill>
            <a:blip r:embed="rId5"/>
            <a:stretch>
              <a:fillRect/>
            </a:stretch>
          </p:blipFill>
          <p:spPr>
            <a:xfrm>
              <a:off x="1115616" y="1761582"/>
              <a:ext cx="6805835" cy="987669"/>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2501701"/>
              <a:ext cx="421618" cy="42161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7535229" y="2538442"/>
              <a:ext cx="421618" cy="421618"/>
            </a:xfrm>
            <a:prstGeom prst="rect">
              <a:avLst/>
            </a:prstGeom>
          </p:spPr>
        </p:pic>
      </p:grpSp>
    </p:spTree>
    <p:extLst>
      <p:ext uri="{BB962C8B-B14F-4D97-AF65-F5344CB8AC3E}">
        <p14:creationId xmlns:p14="http://schemas.microsoft.com/office/powerpoint/2010/main" val="38407815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7355" y="1741230"/>
            <a:ext cx="10225136" cy="3804953"/>
          </a:xfrm>
        </p:spPr>
        <p:txBody>
          <a:bodyPr>
            <a:normAutofit/>
          </a:bodyPr>
          <a:lstStyle/>
          <a:p>
            <a:pPr marL="285765" lvl="1" indent="0">
              <a:lnSpc>
                <a:spcPct val="150000"/>
              </a:lnSpc>
              <a:buNone/>
            </a:pPr>
            <a:endParaRPr lang="tr-TR" dirty="0">
              <a:solidFill>
                <a:schemeClr val="tx1"/>
              </a:solidFill>
              <a:latin typeface="Arial" panose="020B0604020202020204" pitchFamily="34" charset="0"/>
              <a:cs typeface="Arial" panose="020B0604020202020204" pitchFamily="34" charset="0"/>
            </a:endParaRPr>
          </a:p>
          <a:p>
            <a:pPr lvl="1" algn="just">
              <a:lnSpc>
                <a:spcPct val="150000"/>
              </a:lnSpc>
            </a:pPr>
            <a:r>
              <a:rPr lang="tr-TR" dirty="0">
                <a:solidFill>
                  <a:schemeClr val="tx1"/>
                </a:solidFill>
                <a:latin typeface="Arial" panose="020B0604020202020204" pitchFamily="34" charset="0"/>
                <a:cs typeface="Arial" panose="020B0604020202020204" pitchFamily="34" charset="0"/>
              </a:rPr>
              <a:t>Sunulan yayınlar ilgili projeden üretilmiş ve yayında çalışmanın Üniversitemiz BAP Koordinasyon Birimi tarafından desteklendiğine dair bir ibareye yer verilmiş olmalıdır. Çalışmanın Birim tarafından desteklendiğine dair ibareye yer verilmemiş yayınlar değerlendirmeye alınmaz.</a:t>
            </a:r>
          </a:p>
        </p:txBody>
      </p:sp>
      <p:sp>
        <p:nvSpPr>
          <p:cNvPr id="6" name="Rectangle 2"/>
          <p:cNvSpPr txBox="1">
            <a:spLocks noChangeArrowheads="1"/>
          </p:cNvSpPr>
          <p:nvPr/>
        </p:nvSpPr>
        <p:spPr bwMode="auto">
          <a:xfrm>
            <a:off x="1475507" y="188640"/>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Yayın İşlemleri</a:t>
            </a:r>
          </a:p>
        </p:txBody>
      </p:sp>
    </p:spTree>
    <p:extLst>
      <p:ext uri="{BB962C8B-B14F-4D97-AF65-F5344CB8AC3E}">
        <p14:creationId xmlns:p14="http://schemas.microsoft.com/office/powerpoint/2010/main" val="34540663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719878" y="1740821"/>
            <a:ext cx="7144107" cy="3804953"/>
          </a:xfrm>
        </p:spPr>
        <p:txBody>
          <a:bodyPr/>
          <a:lstStyle/>
          <a:p>
            <a:pPr marL="238137" indent="-238137">
              <a:spcAft>
                <a:spcPts val="0"/>
              </a:spcAft>
              <a:buClr>
                <a:schemeClr val="accent3"/>
              </a:buClr>
              <a:buFont typeface="Wingdings 2"/>
              <a:buChar char=""/>
              <a:defRPr/>
            </a:pPr>
            <a:endParaRPr lang="tr-TR" sz="1042" dirty="0">
              <a:latin typeface="Arial" pitchFamily="34" charset="0"/>
              <a:cs typeface="Arial" pitchFamily="34" charset="0"/>
            </a:endParaRPr>
          </a:p>
          <a:p>
            <a:pPr marL="0" indent="0">
              <a:spcAft>
                <a:spcPts val="0"/>
              </a:spcAft>
              <a:buClr>
                <a:schemeClr val="accent3"/>
              </a:buClr>
              <a:buNone/>
              <a:defRPr/>
            </a:pPr>
            <a:endParaRPr lang="tr-TR" sz="1042" dirty="0">
              <a:latin typeface="Arial" pitchFamily="34" charset="0"/>
              <a:cs typeface="Arial" pitchFamily="34" charset="0"/>
            </a:endParaRPr>
          </a:p>
          <a:p>
            <a:pPr marL="0" indent="0">
              <a:spcAft>
                <a:spcPts val="0"/>
              </a:spcAft>
              <a:buClr>
                <a:schemeClr val="accent3"/>
              </a:buClr>
              <a:buNone/>
              <a:defRPr/>
            </a:pPr>
            <a:endParaRPr lang="tr-TR" sz="1563" dirty="0">
              <a:latin typeface="Arial" pitchFamily="34" charset="0"/>
              <a:cs typeface="Arial" pitchFamily="34" charset="0"/>
            </a:endParaRPr>
          </a:p>
          <a:p>
            <a:pPr marL="0" indent="0">
              <a:spcAft>
                <a:spcPts val="0"/>
              </a:spcAft>
              <a:buClr>
                <a:schemeClr val="accent3"/>
              </a:buClr>
              <a:buNone/>
              <a:defRPr/>
            </a:pPr>
            <a:r>
              <a:rPr lang="tr-TR" sz="1563" dirty="0">
                <a:latin typeface="Arial" pitchFamily="34" charset="0"/>
                <a:cs typeface="Arial" pitchFamily="34" charset="0"/>
              </a:rPr>
              <a:t>	</a:t>
            </a:r>
          </a:p>
          <a:p>
            <a:pPr marL="0" indent="0" algn="ctr">
              <a:spcAft>
                <a:spcPts val="0"/>
              </a:spcAft>
              <a:buClr>
                <a:schemeClr val="accent3"/>
              </a:buClr>
              <a:buNone/>
              <a:defRPr/>
            </a:pPr>
            <a:r>
              <a:rPr lang="tr-TR" sz="3125" dirty="0">
                <a:solidFill>
                  <a:srgbClr val="C00000"/>
                </a:solidFill>
                <a:latin typeface="Arial" pitchFamily="34" charset="0"/>
                <a:cs typeface="Arial" pitchFamily="34" charset="0"/>
              </a:rPr>
              <a:t>Teşekkürler…</a:t>
            </a:r>
          </a:p>
          <a:p>
            <a:pPr marL="238137" indent="-238137">
              <a:spcAft>
                <a:spcPts val="0"/>
              </a:spcAft>
              <a:buClr>
                <a:schemeClr val="accent3"/>
              </a:buClr>
              <a:buFont typeface="Wingdings 2"/>
              <a:buChar char=""/>
              <a:defRPr/>
            </a:pPr>
            <a:endParaRPr lang="tr-TR" sz="1563" dirty="0">
              <a:latin typeface="Arial" pitchFamily="34" charset="0"/>
              <a:cs typeface="Arial" pitchFamily="34" charset="0"/>
            </a:endParaRPr>
          </a:p>
          <a:p>
            <a:pPr marL="238137" indent="-238137">
              <a:spcAft>
                <a:spcPts val="0"/>
              </a:spcAft>
              <a:buClr>
                <a:schemeClr val="accent3"/>
              </a:buClr>
              <a:buFont typeface="Wingdings 2"/>
              <a:buChar char=""/>
              <a:defRPr/>
            </a:pPr>
            <a:endParaRPr lang="tr-TR" sz="1563" dirty="0">
              <a:latin typeface="Arial" pitchFamily="34" charset="0"/>
              <a:cs typeface="Arial" pitchFamily="34" charset="0"/>
            </a:endParaRPr>
          </a:p>
        </p:txBody>
      </p:sp>
    </p:spTree>
    <p:extLst>
      <p:ext uri="{BB962C8B-B14F-4D97-AF65-F5344CB8AC3E}">
        <p14:creationId xmlns:p14="http://schemas.microsoft.com/office/powerpoint/2010/main" val="25335191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541327" y="1741230"/>
            <a:ext cx="7322658" cy="3804953"/>
          </a:xfrm>
        </p:spPr>
        <p:txBody>
          <a:bodyPr>
            <a:normAutofit/>
          </a:bodyPr>
          <a:lstStyle/>
          <a:p>
            <a:pPr marL="285765" lvl="1" indent="0">
              <a:lnSpc>
                <a:spcPct val="150000"/>
              </a:lnSpc>
              <a:buNone/>
            </a:pPr>
            <a:r>
              <a:rPr lang="tr-TR" dirty="0">
                <a:solidFill>
                  <a:schemeClr val="tx1"/>
                </a:solidFill>
                <a:latin typeface="Arial" panose="020B0604020202020204" pitchFamily="34" charset="0"/>
                <a:cs typeface="Arial" panose="020B0604020202020204" pitchFamily="34" charset="0"/>
              </a:rPr>
              <a:t>Posta Adresi: Yozgat Bozok Üniversitesi, Erdoğan Akdağ Kampüsü, Bilim ve Teknoloji Uygulama ve Araştırma Merkezi (BİLTEM) Binası, Giriş Kat, 66100, YOZGAT.</a:t>
            </a:r>
          </a:p>
          <a:p>
            <a:pPr lvl="1">
              <a:lnSpc>
                <a:spcPct val="150000"/>
              </a:lnSpc>
            </a:pPr>
            <a:r>
              <a:rPr lang="tr-TR" dirty="0">
                <a:solidFill>
                  <a:schemeClr val="tx1"/>
                </a:solidFill>
                <a:latin typeface="Arial" panose="020B0604020202020204" pitchFamily="34" charset="0"/>
                <a:cs typeface="Arial" panose="020B0604020202020204" pitchFamily="34" charset="0"/>
              </a:rPr>
              <a:t>Telefon	: +90 (354) 242 11 11 / 6290 / 6291 / 6292 / 6293</a:t>
            </a:r>
          </a:p>
          <a:p>
            <a:pPr lvl="1">
              <a:lnSpc>
                <a:spcPct val="150000"/>
              </a:lnSpc>
            </a:pPr>
            <a:r>
              <a:rPr lang="tr-TR" dirty="0">
                <a:solidFill>
                  <a:schemeClr val="tx1"/>
                </a:solidFill>
                <a:latin typeface="Arial" panose="020B0604020202020204" pitchFamily="34" charset="0"/>
                <a:cs typeface="Arial" panose="020B0604020202020204" pitchFamily="34" charset="0"/>
              </a:rPr>
              <a:t>Faks	: +90 (354) 242 11 17</a:t>
            </a:r>
          </a:p>
          <a:p>
            <a:pPr lvl="1">
              <a:lnSpc>
                <a:spcPct val="150000"/>
              </a:lnSpc>
            </a:pPr>
            <a:r>
              <a:rPr lang="tr-TR" dirty="0">
                <a:solidFill>
                  <a:schemeClr val="tx1"/>
                </a:solidFill>
                <a:latin typeface="Arial" panose="020B0604020202020204" pitchFamily="34" charset="0"/>
                <a:cs typeface="Arial" panose="020B0604020202020204" pitchFamily="34" charset="0"/>
              </a:rPr>
              <a:t>e-posta	: bap@yobu.edu.tr</a:t>
            </a:r>
          </a:p>
          <a:p>
            <a:pPr lvl="1">
              <a:lnSpc>
                <a:spcPct val="150000"/>
              </a:lnSpc>
            </a:pPr>
            <a:r>
              <a:rPr lang="tr-TR" dirty="0">
                <a:solidFill>
                  <a:schemeClr val="tx1"/>
                </a:solidFill>
                <a:latin typeface="Arial" panose="020B0604020202020204" pitchFamily="34" charset="0"/>
                <a:cs typeface="Arial" panose="020B0604020202020204" pitchFamily="34" charset="0"/>
              </a:rPr>
              <a:t>BAPSIS : https://bapsis.bozok.edu.tr/</a:t>
            </a:r>
          </a:p>
          <a:p>
            <a:pPr lvl="1">
              <a:lnSpc>
                <a:spcPct val="150000"/>
              </a:lnSpc>
            </a:pPr>
            <a:endParaRPr lang="tr-TR" dirty="0">
              <a:solidFill>
                <a:schemeClr val="tx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1819102" y="766824"/>
            <a:ext cx="7082093" cy="4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9689"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10" b="1" dirty="0">
                <a:solidFill>
                  <a:srgbClr val="0070C0"/>
                </a:solidFill>
                <a:latin typeface="Arial" pitchFamily="34" charset="0"/>
                <a:cs typeface="Arial" pitchFamily="34" charset="0"/>
              </a:rPr>
              <a:t>İletişim Bilgilerimiz-BAP Koordinasyon Birimi </a:t>
            </a:r>
          </a:p>
        </p:txBody>
      </p:sp>
    </p:spTree>
    <p:extLst>
      <p:ext uri="{BB962C8B-B14F-4D97-AF65-F5344CB8AC3E}">
        <p14:creationId xmlns:p14="http://schemas.microsoft.com/office/powerpoint/2010/main" val="210577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75507" y="260648"/>
            <a:ext cx="7082093" cy="432048"/>
          </a:xfrm>
        </p:spPr>
        <p:txBody>
          <a:bodyPr>
            <a:normAutofit/>
          </a:bodyPr>
          <a:lstStyle/>
          <a:p>
            <a:pPr algn="just">
              <a:defRPr/>
            </a:pPr>
            <a:r>
              <a:rPr lang="tr-TR" sz="2431" b="1" dirty="0">
                <a:solidFill>
                  <a:srgbClr val="0070C0"/>
                </a:solidFill>
                <a:latin typeface="Arial" pitchFamily="34" charset="0"/>
                <a:cs typeface="Arial" pitchFamily="34" charset="0"/>
              </a:rPr>
              <a:t>BAP Koordinasyon Birimi, </a:t>
            </a:r>
            <a:r>
              <a:rPr lang="tr-TR" sz="2431" b="1" dirty="0">
                <a:solidFill>
                  <a:srgbClr val="C00000"/>
                </a:solidFill>
                <a:latin typeface="Arial" pitchFamily="34" charset="0"/>
                <a:cs typeface="Arial" pitchFamily="34" charset="0"/>
              </a:rPr>
              <a:t>Teşkilat Yapısı</a:t>
            </a:r>
          </a:p>
        </p:txBody>
      </p:sp>
      <p:sp>
        <p:nvSpPr>
          <p:cNvPr id="8195" name="Rectangle 3"/>
          <p:cNvSpPr>
            <a:spLocks noGrp="1" noChangeArrowheads="1"/>
          </p:cNvSpPr>
          <p:nvPr>
            <p:ph idx="1"/>
          </p:nvPr>
        </p:nvSpPr>
        <p:spPr>
          <a:xfrm>
            <a:off x="755427" y="1412776"/>
            <a:ext cx="9505056" cy="4392488"/>
          </a:xfrm>
        </p:spPr>
        <p:txBody>
          <a:bodyPr>
            <a:noAutofit/>
          </a:bodyPr>
          <a:lstStyle/>
          <a:p>
            <a:pPr algn="just">
              <a:buClr>
                <a:srgbClr val="C00000"/>
              </a:buClr>
              <a:defRPr/>
            </a:pPr>
            <a:r>
              <a:rPr lang="tr-TR" sz="1800" dirty="0">
                <a:solidFill>
                  <a:srgbClr val="0070C0"/>
                </a:solidFill>
                <a:latin typeface="Arial" pitchFamily="34" charset="0"/>
                <a:cs typeface="Arial" pitchFamily="34" charset="0"/>
              </a:rPr>
              <a:t>BAP Komisyonu Başkanı: </a:t>
            </a:r>
            <a:r>
              <a:rPr lang="tr-TR" sz="1800" dirty="0">
                <a:solidFill>
                  <a:schemeClr val="tx1"/>
                </a:solidFill>
                <a:latin typeface="Arial" pitchFamily="34" charset="0"/>
                <a:cs typeface="Arial" pitchFamily="34" charset="0"/>
              </a:rPr>
              <a:t>BAP Komisyonuna yükseköğretim kurumu adına başkanlık etmekten ve komisyon faaliyetlerinin yürütülmesinden sorumlu, Rektör tarafından görevlendirilen ve Rektöre karşı sorumlu olan Rektör Yardımcısıdır.</a:t>
            </a:r>
          </a:p>
          <a:p>
            <a:pPr algn="just">
              <a:buClr>
                <a:srgbClr val="C00000"/>
              </a:buClr>
              <a:defRPr/>
            </a:pPr>
            <a:endParaRPr lang="tr-TR" sz="1800" dirty="0" smtClean="0">
              <a:solidFill>
                <a:srgbClr val="0070C0"/>
              </a:solidFill>
              <a:latin typeface="Arial" pitchFamily="34" charset="0"/>
              <a:cs typeface="Arial" pitchFamily="34" charset="0"/>
            </a:endParaRPr>
          </a:p>
          <a:p>
            <a:pPr algn="just">
              <a:buClr>
                <a:srgbClr val="C00000"/>
              </a:buClr>
              <a:defRPr/>
            </a:pPr>
            <a:r>
              <a:rPr lang="tr-TR" sz="1800" dirty="0" smtClean="0">
                <a:solidFill>
                  <a:srgbClr val="0070C0"/>
                </a:solidFill>
                <a:latin typeface="Arial" pitchFamily="34" charset="0"/>
                <a:cs typeface="Arial" pitchFamily="34" charset="0"/>
              </a:rPr>
              <a:t>Koordinatör</a:t>
            </a:r>
            <a:r>
              <a:rPr lang="tr-TR" sz="1800" dirty="0">
                <a:solidFill>
                  <a:srgbClr val="0070C0"/>
                </a:solidFill>
                <a:latin typeface="Arial" pitchFamily="34" charset="0"/>
                <a:cs typeface="Arial" pitchFamily="34" charset="0"/>
              </a:rPr>
              <a:t>:</a:t>
            </a:r>
            <a:r>
              <a:rPr lang="tr-TR" sz="1800" b="1" dirty="0">
                <a:solidFill>
                  <a:srgbClr val="0070C0"/>
                </a:solidFill>
                <a:latin typeface="Arial" pitchFamily="34" charset="0"/>
                <a:cs typeface="Arial" pitchFamily="34" charset="0"/>
              </a:rPr>
              <a:t> </a:t>
            </a:r>
            <a:r>
              <a:rPr lang="tr-TR" sz="1800" dirty="0">
                <a:solidFill>
                  <a:schemeClr val="tx1"/>
                </a:solidFill>
                <a:latin typeface="Arial" pitchFamily="34" charset="0"/>
                <a:cs typeface="Arial" pitchFamily="34" charset="0"/>
              </a:rPr>
              <a:t>Birimin yönetimi Rektör tarafından görevlendirilen bir koordinatöre </a:t>
            </a:r>
            <a:r>
              <a:rPr lang="tr-TR" sz="1800" dirty="0" smtClean="0">
                <a:solidFill>
                  <a:schemeClr val="tx1"/>
                </a:solidFill>
                <a:latin typeface="Arial" pitchFamily="34" charset="0"/>
                <a:cs typeface="Arial" pitchFamily="34" charset="0"/>
              </a:rPr>
              <a:t>bağlanmıştır. Koordinatör</a:t>
            </a:r>
            <a:r>
              <a:rPr lang="tr-TR" sz="1800" dirty="0">
                <a:solidFill>
                  <a:schemeClr val="tx1"/>
                </a:solidFill>
                <a:latin typeface="Arial" pitchFamily="34" charset="0"/>
                <a:cs typeface="Arial" pitchFamily="34" charset="0"/>
              </a:rPr>
              <a:t>, Birimin program ve faaliyetlerini yönetmelik, yönerge, ilgili mevzuat ve BAP Komisyonu kararları doğrultusunda düzenlemek ve yürütmekle görevlidir. Koordinatör aynı zamanda Birimin Harcama yetkilisidir.</a:t>
            </a:r>
          </a:p>
          <a:p>
            <a:pPr marL="0" indent="0" algn="just">
              <a:spcAft>
                <a:spcPts val="0"/>
              </a:spcAft>
              <a:buClr>
                <a:schemeClr val="accent3"/>
              </a:buClr>
              <a:buNone/>
              <a:defRPr/>
            </a:pPr>
            <a:endParaRPr lang="tr-TR" sz="1800" dirty="0">
              <a:latin typeface="Arial" pitchFamily="34" charset="0"/>
              <a:cs typeface="Arial" pitchFamily="34" charset="0"/>
            </a:endParaRPr>
          </a:p>
          <a:p>
            <a:pPr algn="just" eaLnBrk="1" hangingPunct="1"/>
            <a:r>
              <a:rPr lang="tr-TR" sz="1800" dirty="0">
                <a:solidFill>
                  <a:srgbClr val="0070C0"/>
                </a:solidFill>
                <a:latin typeface="Arial" pitchFamily="34" charset="0"/>
                <a:cs typeface="Arial" pitchFamily="34" charset="0"/>
              </a:rPr>
              <a:t>BAP Komisyonu: </a:t>
            </a:r>
            <a:r>
              <a:rPr lang="tr-TR" sz="1800" dirty="0">
                <a:solidFill>
                  <a:schemeClr val="tx1"/>
                </a:solidFill>
                <a:latin typeface="Arial" pitchFamily="34" charset="0"/>
                <a:cs typeface="Arial" pitchFamily="34" charset="0"/>
              </a:rPr>
              <a:t>Rektör veya ilgili Rektör Yardımcısının Başkanlığında, bilimsel araştırma projelerinin kabulü, değerlendirilmesi, desteklenmesi ve izlenmesi amacıyla oluşturulan en fazla 12 kişiden oluşan komisyondur.</a:t>
            </a:r>
          </a:p>
          <a:p>
            <a:pPr marL="0" indent="0" algn="just" eaLnBrk="1" hangingPunct="1">
              <a:buNone/>
            </a:pPr>
            <a:r>
              <a:rPr lang="tr-TR" sz="1800" b="1" dirty="0" smtClean="0">
                <a:solidFill>
                  <a:schemeClr val="tx1"/>
                </a:solidFill>
                <a:latin typeface="Arial" pitchFamily="34" charset="0"/>
                <a:cs typeface="Arial" pitchFamily="34" charset="0"/>
              </a:rPr>
              <a:t>Projelerle </a:t>
            </a:r>
            <a:r>
              <a:rPr lang="tr-TR" sz="1800" b="1" dirty="0">
                <a:solidFill>
                  <a:schemeClr val="tx1"/>
                </a:solidFill>
                <a:latin typeface="Arial" pitchFamily="34" charset="0"/>
                <a:cs typeface="Arial" pitchFamily="34" charset="0"/>
              </a:rPr>
              <a:t>ilgili tüm süreçlerde karar mercii BAP Komisyonudur.</a:t>
            </a:r>
          </a:p>
        </p:txBody>
      </p:sp>
    </p:spTree>
    <p:extLst>
      <p:ext uri="{BB962C8B-B14F-4D97-AF65-F5344CB8AC3E}">
        <p14:creationId xmlns:p14="http://schemas.microsoft.com/office/powerpoint/2010/main" val="2756773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9015212" y="188640"/>
            <a:ext cx="1184344" cy="761477"/>
            <a:chOff x="8372" y="2886"/>
            <a:chExt cx="2149" cy="1381"/>
          </a:xfrm>
        </p:grpSpPr>
        <p:sp>
          <p:nvSpPr>
            <p:cNvPr id="5" name="Rectangle 3"/>
            <p:cNvSpPr>
              <a:spLocks noChangeArrowheads="1"/>
            </p:cNvSpPr>
            <p:nvPr/>
          </p:nvSpPr>
          <p:spPr bwMode="auto">
            <a:xfrm>
              <a:off x="8372" y="2886"/>
              <a:ext cx="66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E36C0A"/>
                  </a:solidFill>
                  <a:latin typeface="Century Gothic" pitchFamily="34" charset="0"/>
                  <a:cs typeface="Arial" pitchFamily="34" charset="0"/>
                </a:rPr>
                <a:t>B</a:t>
              </a:r>
              <a:endParaRPr lang="tr-TR" altLang="tr-TR" sz="1563" dirty="0">
                <a:latin typeface="Arial" pitchFamily="34" charset="0"/>
                <a:cs typeface="Arial" pitchFamily="34" charset="0"/>
              </a:endParaRPr>
            </a:p>
          </p:txBody>
        </p:sp>
        <p:sp>
          <p:nvSpPr>
            <p:cNvPr id="6" name="Rectangle 4"/>
            <p:cNvSpPr>
              <a:spLocks noChangeArrowheads="1"/>
            </p:cNvSpPr>
            <p:nvPr/>
          </p:nvSpPr>
          <p:spPr bwMode="auto">
            <a:xfrm>
              <a:off x="8966" y="2886"/>
              <a:ext cx="85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dirty="0">
                  <a:solidFill>
                    <a:srgbClr val="4871E6"/>
                  </a:solidFill>
                  <a:latin typeface="Century Gothic" pitchFamily="34" charset="0"/>
                  <a:cs typeface="Arial" pitchFamily="34" charset="0"/>
                </a:rPr>
                <a:t>A</a:t>
              </a:r>
              <a:endParaRPr lang="tr-TR" altLang="tr-TR" sz="1563" dirty="0">
                <a:latin typeface="Arial" pitchFamily="34" charset="0"/>
                <a:cs typeface="Arial" pitchFamily="34" charset="0"/>
              </a:endParaRPr>
            </a:p>
          </p:txBody>
        </p:sp>
        <p:sp>
          <p:nvSpPr>
            <p:cNvPr id="7" name="Rectangle 5"/>
            <p:cNvSpPr>
              <a:spLocks noChangeArrowheads="1"/>
            </p:cNvSpPr>
            <p:nvPr/>
          </p:nvSpPr>
          <p:spPr bwMode="auto">
            <a:xfrm>
              <a:off x="9840" y="2886"/>
              <a:ext cx="681"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spcBef>
                  <a:spcPct val="0"/>
                </a:spcBef>
                <a:spcAft>
                  <a:spcPts val="868"/>
                </a:spcAft>
                <a:buClrTx/>
                <a:buSzTx/>
                <a:buNone/>
              </a:pPr>
              <a:r>
                <a:rPr lang="en-US" altLang="tr-TR" sz="4948">
                  <a:solidFill>
                    <a:srgbClr val="01ED3F"/>
                  </a:solidFill>
                  <a:latin typeface="Century Gothic" pitchFamily="34" charset="0"/>
                  <a:cs typeface="Arial" pitchFamily="34" charset="0"/>
                </a:rPr>
                <a:t>P</a:t>
              </a:r>
              <a:endParaRPr lang="tr-TR" altLang="tr-TR" sz="1563">
                <a:latin typeface="Arial" pitchFamily="34" charset="0"/>
                <a:cs typeface="Arial" pitchFamily="34" charset="0"/>
              </a:endParaRPr>
            </a:p>
          </p:txBody>
        </p:sp>
      </p:grpSp>
      <p:sp>
        <p:nvSpPr>
          <p:cNvPr id="8" name="Rectangle 2"/>
          <p:cNvSpPr txBox="1">
            <a:spLocks noChangeArrowheads="1"/>
          </p:cNvSpPr>
          <p:nvPr/>
        </p:nvSpPr>
        <p:spPr>
          <a:xfrm>
            <a:off x="6355187" y="3429000"/>
            <a:ext cx="3844369" cy="513032"/>
          </a:xfrm>
          <a:prstGeom prst="rect">
            <a:avLst/>
          </a:prstGeom>
          <a:extLst/>
        </p:spPr>
        <p:txBody>
          <a:bodyPr vert="horz" lIns="79379" tIns="39689" rIns="79379" bIns="39689" rtlCol="0" anchor="ct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2431" dirty="0">
                <a:solidFill>
                  <a:schemeClr val="tx1"/>
                </a:solidFill>
              </a:rPr>
              <a:t>Proje Türleri</a:t>
            </a:r>
            <a:endParaRPr lang="tr-TR" sz="2431" dirty="0">
              <a:solidFill>
                <a:srgbClr val="002060"/>
              </a:solidFill>
            </a:endParaRPr>
          </a:p>
        </p:txBody>
      </p:sp>
    </p:spTree>
    <p:extLst>
      <p:ext uri="{BB962C8B-B14F-4D97-AF65-F5344CB8AC3E}">
        <p14:creationId xmlns:p14="http://schemas.microsoft.com/office/powerpoint/2010/main" val="3432914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9352</TotalTime>
  <Words>4477</Words>
  <Application>Microsoft Office PowerPoint</Application>
  <PresentationFormat>Özel</PresentationFormat>
  <Paragraphs>452</Paragraphs>
  <Slides>77</Slides>
  <Notes>1</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Geçmişe bakış</vt:lpstr>
      <vt:lpstr>PowerPoint Sunusu</vt:lpstr>
      <vt:lpstr>PowerPoint Sunusu</vt:lpstr>
      <vt:lpstr>PowerPoint Sunusu</vt:lpstr>
      <vt:lpstr>PowerPoint Sunusu</vt:lpstr>
      <vt:lpstr>PowerPoint Sunusu</vt:lpstr>
      <vt:lpstr>PowerPoint Sunusu</vt:lpstr>
      <vt:lpstr>PowerPoint Sunusu</vt:lpstr>
      <vt:lpstr>BAP Koordinasyon Birimi, Teşkilat Yapısı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Bursiyerler</vt:lpstr>
      <vt:lpstr>Bütçe esasları-Bursiyerler</vt:lpstr>
      <vt:lpstr>PowerPoint Sunusu</vt:lpstr>
      <vt:lpstr>PowerPoint Sunusu</vt:lpstr>
      <vt:lpstr>Bütçe esasları-Bütçe kalemleri</vt:lpstr>
      <vt:lpstr>Bütçe esasları-Desteklenmeyen harcamalar</vt:lpstr>
      <vt:lpstr>PowerPoint Sunusu</vt:lpstr>
      <vt:lpstr>Bütçe esasları-Hizmet alımı</vt:lpstr>
      <vt:lpstr>Bütçe esasları-Ek bütçe</vt:lpstr>
      <vt:lpstr>Bütçe esasları-Araştırma amaçlı Seyahatler</vt:lpstr>
      <vt:lpstr>PowerPoint Sunusu</vt:lpstr>
      <vt:lpstr>Bütçe esasları-Avans kullanımı</vt:lpstr>
      <vt:lpstr>Bütçe esasları-Performansa dayalı bütçe uygulaması</vt:lpstr>
      <vt:lpstr>PowerPoint Sunusu</vt:lpstr>
      <vt:lpstr>Projelerin Başlatılması ve Yürütülmesi</vt:lpstr>
      <vt:lpstr>Projelerin Başlatılması ve Yürütülmesi</vt:lpstr>
      <vt:lpstr>Yaptırımlar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 home</dc:creator>
  <cp:lastModifiedBy>Casper</cp:lastModifiedBy>
  <cp:revision>1362</cp:revision>
  <cp:lastPrinted>2022-05-31T07:12:45Z</cp:lastPrinted>
  <dcterms:created xsi:type="dcterms:W3CDTF">1601-01-01T00:00:00Z</dcterms:created>
  <dcterms:modified xsi:type="dcterms:W3CDTF">2024-09-20T10:31:09Z</dcterms:modified>
</cp:coreProperties>
</file>