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Lst>
  <p:notesMasterIdLst>
    <p:notesMasterId r:id="rId27"/>
  </p:notesMasterIdLst>
  <p:sldIdLst>
    <p:sldId id="257" r:id="rId4"/>
    <p:sldId id="325" r:id="rId5"/>
    <p:sldId id="313" r:id="rId6"/>
    <p:sldId id="314" r:id="rId7"/>
    <p:sldId id="306" r:id="rId8"/>
    <p:sldId id="315" r:id="rId9"/>
    <p:sldId id="316" r:id="rId10"/>
    <p:sldId id="318" r:id="rId11"/>
    <p:sldId id="326" r:id="rId12"/>
    <p:sldId id="327" r:id="rId13"/>
    <p:sldId id="317" r:id="rId14"/>
    <p:sldId id="320" r:id="rId15"/>
    <p:sldId id="307" r:id="rId16"/>
    <p:sldId id="308" r:id="rId17"/>
    <p:sldId id="324" r:id="rId18"/>
    <p:sldId id="322" r:id="rId19"/>
    <p:sldId id="323" r:id="rId20"/>
    <p:sldId id="321" r:id="rId21"/>
    <p:sldId id="309" r:id="rId22"/>
    <p:sldId id="310" r:id="rId23"/>
    <p:sldId id="328" r:id="rId24"/>
    <p:sldId id="311" r:id="rId25"/>
    <p:sldId id="312" r:id="rId2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DCF4F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1122" y="-24"/>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53AF5-77A0-4BDD-8FE4-2BAFF8463605}" type="datetimeFigureOut">
              <a:rPr lang="tr-TR" smtClean="0"/>
              <a:t>12.09.2025</a:t>
            </a:fld>
            <a:endParaRPr lang="tr-TR"/>
          </a:p>
        </p:txBody>
      </p:sp>
      <p:sp>
        <p:nvSpPr>
          <p:cNvPr id="4" name="Slayt Resmi Yer Tutucusu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2EC3F-BD22-4BA6-8926-FDEAC362B5D5}" type="slidenum">
              <a:rPr lang="tr-TR" smtClean="0"/>
              <a:t>‹#›</a:t>
            </a:fld>
            <a:endParaRPr lang="tr-TR"/>
          </a:p>
        </p:txBody>
      </p:sp>
    </p:spTree>
    <p:extLst>
      <p:ext uri="{BB962C8B-B14F-4D97-AF65-F5344CB8AC3E}">
        <p14:creationId xmlns:p14="http://schemas.microsoft.com/office/powerpoint/2010/main" val="4022521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D52EC3F-BD22-4BA6-8926-FDEAC362B5D5}" type="slidenum">
              <a:rPr lang="tr-TR" smtClean="0"/>
              <a:t>1</a:t>
            </a:fld>
            <a:endParaRPr lang="tr-TR"/>
          </a:p>
        </p:txBody>
      </p:sp>
    </p:spTree>
    <p:extLst>
      <p:ext uri="{BB962C8B-B14F-4D97-AF65-F5344CB8AC3E}">
        <p14:creationId xmlns:p14="http://schemas.microsoft.com/office/powerpoint/2010/main" val="64225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t>12.09.2025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108968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t>12.09.2025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36578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t>12.09.2025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356556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4875"/>
            </a:lvl1pPr>
          </a:lstStyle>
          <a:p>
            <a:r>
              <a:rPr lang="tr-TR"/>
              <a:t>Asıl başlık stilini düzenlemek için tıklayın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4613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81038" y="1518082"/>
            <a:ext cx="8543925" cy="601846"/>
          </a:xfrm>
        </p:spPr>
        <p:txBody>
          <a:bodyPr>
            <a:normAutofit/>
          </a:bodyPr>
          <a:lstStyle>
            <a:lvl1pPr>
              <a:defRPr sz="2763">
                <a:latin typeface="Arial" panose="020B0604020202020204" pitchFamily="34" charset="0"/>
                <a:cs typeface="Arial" panose="020B0604020202020204" pitchFamily="34" charset="0"/>
              </a:defRPr>
            </a:lvl1pPr>
          </a:lstStyle>
          <a:p>
            <a:r>
              <a:rPr lang="tr-TR" dirty="0"/>
              <a:t>Asıl başlık stilini düzenlemek için tıklayın</a:t>
            </a:r>
            <a:endParaRPr lang="en-US" dirty="0"/>
          </a:p>
        </p:txBody>
      </p:sp>
      <p:sp>
        <p:nvSpPr>
          <p:cNvPr id="3" name="Content Placeholder 2"/>
          <p:cNvSpPr>
            <a:spLocks noGrp="1"/>
          </p:cNvSpPr>
          <p:nvPr>
            <p:ph idx="1"/>
          </p:nvPr>
        </p:nvSpPr>
        <p:spPr>
          <a:xfrm>
            <a:off x="681038" y="2299317"/>
            <a:ext cx="8543925" cy="3877646"/>
          </a:xfrm>
        </p:spPr>
        <p:txBody>
          <a:bodyPr/>
          <a:lstStyle>
            <a:lvl1pPr>
              <a:defRPr sz="1463">
                <a:latin typeface="Arial" panose="020B0604020202020204" pitchFamily="34" charset="0"/>
                <a:cs typeface="Arial" panose="020B0604020202020204" pitchFamily="34" charset="0"/>
              </a:defRPr>
            </a:lvl1pPr>
            <a:lvl2pPr>
              <a:defRPr sz="1300">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975">
                <a:latin typeface="Arial" panose="020B0604020202020204" pitchFamily="34" charset="0"/>
                <a:cs typeface="Arial" panose="020B0604020202020204" pitchFamily="34" charset="0"/>
              </a:defRPr>
            </a:lvl4pPr>
            <a:lvl5pPr>
              <a:defRPr sz="813">
                <a:latin typeface="Arial" panose="020B0604020202020204" pitchFamily="34" charset="0"/>
                <a:cs typeface="Arial" panose="020B0604020202020204" pitchFamily="34" charset="0"/>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9948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4875"/>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1950">
                <a:solidFill>
                  <a:schemeClr val="tx1"/>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411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80164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82330"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tr-TR"/>
              <a:t>Asıl metin stillerini düzenlemek için tıklayın</a:t>
            </a:r>
          </a:p>
        </p:txBody>
      </p:sp>
      <p:sp>
        <p:nvSpPr>
          <p:cNvPr id="4" name="Content Placeholder 3"/>
          <p:cNvSpPr>
            <a:spLocks noGrp="1"/>
          </p:cNvSpPr>
          <p:nvPr>
            <p:ph sz="half" idx="2"/>
          </p:nvPr>
        </p:nvSpPr>
        <p:spPr>
          <a:xfrm>
            <a:off x="682330" y="2505075"/>
            <a:ext cx="4190702"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tr-TR"/>
              <a:t>Asıl metin stillerini düzenlemek için tıklayın</a:t>
            </a:r>
          </a:p>
        </p:txBody>
      </p:sp>
      <p:sp>
        <p:nvSpPr>
          <p:cNvPr id="6" name="Content Placeholder 5"/>
          <p:cNvSpPr>
            <a:spLocks noGrp="1"/>
          </p:cNvSpPr>
          <p:nvPr>
            <p:ph sz="quarter" idx="4"/>
          </p:nvPr>
        </p:nvSpPr>
        <p:spPr>
          <a:xfrm>
            <a:off x="5014913" y="2505075"/>
            <a:ext cx="4211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43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46756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97799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600"/>
            </a:lvl1pPr>
          </a:lstStyle>
          <a:p>
            <a:r>
              <a:rPr lang="tr-TR"/>
              <a:t>Asıl başlık stilini düzenlemek için tıklayın</a:t>
            </a:r>
            <a:endParaRPr lang="en-US" dirty="0"/>
          </a:p>
        </p:txBody>
      </p:sp>
      <p:sp>
        <p:nvSpPr>
          <p:cNvPr id="3" name="Content Placeholder 2"/>
          <p:cNvSpPr>
            <a:spLocks noGrp="1"/>
          </p:cNvSpPr>
          <p:nvPr>
            <p:ph idx="1"/>
          </p:nvPr>
        </p:nvSpPr>
        <p:spPr>
          <a:xfrm>
            <a:off x="4211341" y="987429"/>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2980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81038" y="1518082"/>
            <a:ext cx="8543925" cy="601846"/>
          </a:xfrm>
        </p:spPr>
        <p:txBody>
          <a:bodyPr>
            <a:normAutofit/>
          </a:bodyPr>
          <a:lstStyle>
            <a:lvl1pPr>
              <a:defRPr sz="3400">
                <a:latin typeface="Arial" panose="020B0604020202020204" pitchFamily="34" charset="0"/>
                <a:cs typeface="Arial" panose="020B0604020202020204" pitchFamily="34" charset="0"/>
              </a:defRPr>
            </a:lvl1pPr>
          </a:lstStyle>
          <a:p>
            <a:r>
              <a:rPr lang="tr-TR" dirty="0"/>
              <a:t>Asıl başlık stilini düzenlemek için tıklayın</a:t>
            </a:r>
            <a:endParaRPr lang="en-US" dirty="0"/>
          </a:p>
        </p:txBody>
      </p:sp>
      <p:sp>
        <p:nvSpPr>
          <p:cNvPr id="3" name="Content Placeholder 2"/>
          <p:cNvSpPr>
            <a:spLocks noGrp="1"/>
          </p:cNvSpPr>
          <p:nvPr>
            <p:ph idx="1"/>
          </p:nvPr>
        </p:nvSpPr>
        <p:spPr>
          <a:xfrm>
            <a:off x="681038" y="2299317"/>
            <a:ext cx="8543925" cy="3877646"/>
          </a:xfr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t>12.09.2025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54738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211341" y="987429"/>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tr-TR"/>
              <a:t>Resim eklemek için simgeye tıklayın</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5820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2513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5260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800"/>
            </a:lvl1pPr>
            <a:lvl2pPr marL="342908"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2" indent="0" algn="ctr">
              <a:buNone/>
              <a:defRPr sz="1200"/>
            </a:lvl7pPr>
            <a:lvl8pPr marL="2400360" indent="0" algn="ctr">
              <a:buNone/>
              <a:defRPr sz="1200"/>
            </a:lvl8pPr>
            <a:lvl9pPr marL="2743269"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06700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81038" y="1518082"/>
            <a:ext cx="8543925" cy="601846"/>
          </a:xfrm>
        </p:spPr>
        <p:txBody>
          <a:bodyPr>
            <a:normAutofit/>
          </a:bodyPr>
          <a:lstStyle>
            <a:lvl1pPr>
              <a:defRPr sz="2550">
                <a:latin typeface="Arial" panose="020B0604020202020204" pitchFamily="34" charset="0"/>
                <a:cs typeface="Arial" panose="020B0604020202020204" pitchFamily="34" charset="0"/>
              </a:defRPr>
            </a:lvl1pPr>
          </a:lstStyle>
          <a:p>
            <a:r>
              <a:rPr lang="tr-TR" dirty="0"/>
              <a:t>Asıl başlık stilini düzenlemek için tıklayın</a:t>
            </a:r>
            <a:endParaRPr lang="en-US" dirty="0"/>
          </a:p>
        </p:txBody>
      </p:sp>
      <p:sp>
        <p:nvSpPr>
          <p:cNvPr id="3" name="Content Placeholder 2"/>
          <p:cNvSpPr>
            <a:spLocks noGrp="1"/>
          </p:cNvSpPr>
          <p:nvPr>
            <p:ph idx="1"/>
          </p:nvPr>
        </p:nvSpPr>
        <p:spPr>
          <a:xfrm>
            <a:off x="681038" y="2299317"/>
            <a:ext cx="8543925" cy="3877646"/>
          </a:xfrm>
        </p:spPr>
        <p:txBody>
          <a:bodyPr/>
          <a:lstStyle>
            <a:lvl1pPr>
              <a:defRPr sz="135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750">
                <a:latin typeface="Arial" panose="020B0604020202020204" pitchFamily="34" charset="0"/>
                <a:cs typeface="Arial" panose="020B0604020202020204" pitchFamily="34" charset="0"/>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29138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3"/>
            <a:ext cx="8543925" cy="2852737"/>
          </a:xfrm>
        </p:spPr>
        <p:txBody>
          <a:bodyPr anchor="b"/>
          <a:lstStyle>
            <a:lvl1pPr>
              <a:defRPr sz="45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880" y="4589468"/>
            <a:ext cx="8543925" cy="1500187"/>
          </a:xfrm>
        </p:spPr>
        <p:txBody>
          <a:bodyPr/>
          <a:lstStyle>
            <a:lvl1pPr marL="0" indent="0">
              <a:buNone/>
              <a:defRPr sz="1800">
                <a:solidFill>
                  <a:schemeClr val="tx1"/>
                </a:solidFill>
              </a:defRPr>
            </a:lvl1pPr>
            <a:lvl2pPr marL="342908" indent="0">
              <a:buNone/>
              <a:defRPr sz="1500">
                <a:solidFill>
                  <a:schemeClr val="tx1">
                    <a:tint val="75000"/>
                  </a:schemeClr>
                </a:solidFill>
              </a:defRPr>
            </a:lvl2pPr>
            <a:lvl3pPr marL="685817"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3" indent="0">
              <a:buNone/>
              <a:defRPr sz="1200">
                <a:solidFill>
                  <a:schemeClr val="tx1">
                    <a:tint val="75000"/>
                  </a:schemeClr>
                </a:solidFill>
              </a:defRPr>
            </a:lvl6pPr>
            <a:lvl7pPr marL="2057452" indent="0">
              <a:buNone/>
              <a:defRPr sz="1200">
                <a:solidFill>
                  <a:schemeClr val="tx1">
                    <a:tint val="75000"/>
                  </a:schemeClr>
                </a:solidFill>
              </a:defRPr>
            </a:lvl7pPr>
            <a:lvl8pPr marL="2400360"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93121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30953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1800" b="1"/>
            </a:lvl1pPr>
            <a:lvl2pPr marL="342908"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2" indent="0">
              <a:buNone/>
              <a:defRPr sz="1200" b="1"/>
            </a:lvl7pPr>
            <a:lvl8pPr marL="2400360" indent="0">
              <a:buNone/>
              <a:defRPr sz="1200" b="1"/>
            </a:lvl8pPr>
            <a:lvl9pPr marL="2743269"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682329" y="2505075"/>
            <a:ext cx="4190702"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800" b="1"/>
            </a:lvl1pPr>
            <a:lvl2pPr marL="342908"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2" indent="0">
              <a:buNone/>
              <a:defRPr sz="1200" b="1"/>
            </a:lvl7pPr>
            <a:lvl8pPr marL="2400360" indent="0">
              <a:buNone/>
              <a:defRPr sz="1200" b="1"/>
            </a:lvl8pPr>
            <a:lvl9pPr marL="2743269"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5014913" y="2505075"/>
            <a:ext cx="4211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82055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5825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1800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C91E0DE-1AFE-4C88-B85A-8630037ABCF5}" type="datetimeFigureOut">
              <a:rPr lang="tr-TR" smtClean="0"/>
              <a:t>12.09.2025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691649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4211340" y="987430"/>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200"/>
            </a:lvl1pPr>
            <a:lvl2pPr marL="342908"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2" indent="0">
              <a:buNone/>
              <a:defRPr sz="750"/>
            </a:lvl7pPr>
            <a:lvl8pPr marL="2400360" indent="0">
              <a:buNone/>
              <a:defRPr sz="750"/>
            </a:lvl8pPr>
            <a:lvl9pPr marL="2743269"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45923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211340" y="987430"/>
            <a:ext cx="5014913" cy="4873625"/>
          </a:xfrm>
        </p:spPr>
        <p:txBody>
          <a:bodyPr anchor="t"/>
          <a:lstStyle>
            <a:lvl1pPr marL="0" indent="0">
              <a:buNone/>
              <a:defRPr sz="2400"/>
            </a:lvl1pPr>
            <a:lvl2pPr marL="342908"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2" indent="0">
              <a:buNone/>
              <a:defRPr sz="1500"/>
            </a:lvl7pPr>
            <a:lvl8pPr marL="2400360" indent="0">
              <a:buNone/>
              <a:defRPr sz="1500"/>
            </a:lvl8pPr>
            <a:lvl9pPr marL="2743269"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200"/>
            </a:lvl1pPr>
            <a:lvl2pPr marL="342908"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2" indent="0">
              <a:buNone/>
              <a:defRPr sz="750"/>
            </a:lvl7pPr>
            <a:lvl8pPr marL="2400360" indent="0">
              <a:buNone/>
              <a:defRPr sz="750"/>
            </a:lvl8pPr>
            <a:lvl9pPr marL="2743269"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2432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0512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C91E0DE-1AFE-4C88-B85A-8630037ABCF5}" type="datetimeFigureOut">
              <a:rPr lang="tr-TR" smtClean="0">
                <a:solidFill>
                  <a:prstClr val="black">
                    <a:tint val="75000"/>
                  </a:prstClr>
                </a:solidFill>
              </a:rPr>
              <a:pPr/>
              <a:t>12.09.2025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E4AB2A3-D668-4FD8-A77D-719D67EDD0D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8074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C91E0DE-1AFE-4C88-B85A-8630037ABCF5}" type="datetimeFigureOut">
              <a:rPr lang="tr-TR" smtClean="0"/>
              <a:t>12.09.2025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51342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2329" y="2505075"/>
            <a:ext cx="4190702"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14913" y="2505075"/>
            <a:ext cx="4211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C91E0DE-1AFE-4C88-B85A-8630037ABCF5}" type="datetimeFigureOut">
              <a:rPr lang="tr-TR" smtClean="0"/>
              <a:t>12.09.2025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75108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C91E0DE-1AFE-4C88-B85A-8630037ABCF5}" type="datetimeFigureOut">
              <a:rPr lang="tr-TR" smtClean="0"/>
              <a:t>12.09.2025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136048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1E0DE-1AFE-4C88-B85A-8630037ABCF5}" type="datetimeFigureOut">
              <a:rPr lang="tr-TR" smtClean="0"/>
              <a:t>12.09.2025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214068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C91E0DE-1AFE-4C88-B85A-8630037ABCF5}" type="datetimeFigureOut">
              <a:rPr lang="tr-TR" smtClean="0"/>
              <a:t>12.09.2025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7300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C91E0DE-1AFE-4C88-B85A-8630037ABCF5}" type="datetimeFigureOut">
              <a:rPr lang="tr-TR" smtClean="0"/>
              <a:t>12.09.2025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4AB2A3-D668-4FD8-A77D-719D67EDD0DC}" type="slidenum">
              <a:rPr lang="tr-TR" smtClean="0"/>
              <a:t>‹#›</a:t>
            </a:fld>
            <a:endParaRPr lang="tr-TR"/>
          </a:p>
        </p:txBody>
      </p:sp>
    </p:spTree>
    <p:extLst>
      <p:ext uri="{BB962C8B-B14F-4D97-AF65-F5344CB8AC3E}">
        <p14:creationId xmlns:p14="http://schemas.microsoft.com/office/powerpoint/2010/main" val="341375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1E0DE-1AFE-4C88-B85A-8630037ABCF5}" type="datetimeFigureOut">
              <a:rPr lang="tr-TR" smtClean="0"/>
              <a:t>12.09.2025</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2A3-D668-4FD8-A77D-719D67EDD0DC}" type="slidenum">
              <a:rPr lang="tr-TR" smtClean="0"/>
              <a:t>‹#›</a:t>
            </a:fld>
            <a:endParaRPr lang="tr-TR"/>
          </a:p>
        </p:txBody>
      </p:sp>
    </p:spTree>
    <p:extLst>
      <p:ext uri="{BB962C8B-B14F-4D97-AF65-F5344CB8AC3E}">
        <p14:creationId xmlns:p14="http://schemas.microsoft.com/office/powerpoint/2010/main" val="37772420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defTabSz="742950"/>
            <a:fld id="{6C91E0DE-1AFE-4C88-B85A-8630037ABCF5}" type="datetimeFigureOut">
              <a:rPr lang="tr-TR" smtClean="0">
                <a:solidFill>
                  <a:prstClr val="black">
                    <a:tint val="75000"/>
                  </a:prstClr>
                </a:solidFill>
              </a:rPr>
              <a:pPr defTabSz="742950"/>
              <a:t>12.09.2025</a:t>
            </a:fld>
            <a:endParaRPr lang="tr-TR">
              <a:solidFill>
                <a:prstClr val="black">
                  <a:tint val="75000"/>
                </a:prstClr>
              </a:solidFill>
            </a:endParaRPr>
          </a:p>
        </p:txBody>
      </p:sp>
      <p:sp>
        <p:nvSpPr>
          <p:cNvPr id="5" name="Footer Placeholder 4"/>
          <p:cNvSpPr>
            <a:spLocks noGrp="1"/>
          </p:cNvSpPr>
          <p:nvPr>
            <p:ph type="ftr" sz="quarter" idx="3"/>
          </p:nvPr>
        </p:nvSpPr>
        <p:spPr>
          <a:xfrm>
            <a:off x="3281363" y="6356354"/>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defTabSz="742950"/>
            <a:endParaRPr lang="tr-TR">
              <a:solidFill>
                <a:prstClr val="black">
                  <a:tint val="75000"/>
                </a:prstClr>
              </a:solidFill>
            </a:endParaRPr>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defTabSz="742950"/>
            <a:fld id="{BE4AB2A3-D668-4FD8-A77D-719D67EDD0DC}" type="slidenum">
              <a:rPr lang="tr-TR" smtClean="0">
                <a:solidFill>
                  <a:prstClr val="black">
                    <a:tint val="75000"/>
                  </a:prstClr>
                </a:solidFill>
              </a:rPr>
              <a:pPr defTabSz="742950"/>
              <a:t>‹#›</a:t>
            </a:fld>
            <a:endParaRPr lang="tr-TR">
              <a:solidFill>
                <a:prstClr val="black">
                  <a:tint val="75000"/>
                </a:prstClr>
              </a:solidFill>
            </a:endParaRPr>
          </a:p>
        </p:txBody>
      </p:sp>
    </p:spTree>
    <p:extLst>
      <p:ext uri="{BB962C8B-B14F-4D97-AF65-F5344CB8AC3E}">
        <p14:creationId xmlns:p14="http://schemas.microsoft.com/office/powerpoint/2010/main" val="17447002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1038" y="6356355"/>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742950"/>
            <a:fld id="{6C91E0DE-1AFE-4C88-B85A-8630037ABCF5}" type="datetimeFigureOut">
              <a:rPr lang="tr-TR" smtClean="0">
                <a:solidFill>
                  <a:prstClr val="black">
                    <a:tint val="75000"/>
                  </a:prstClr>
                </a:solidFill>
              </a:rPr>
              <a:pPr defTabSz="742950"/>
              <a:t>12.09.2025</a:t>
            </a:fld>
            <a:endParaRPr lang="tr-TR">
              <a:solidFill>
                <a:prstClr val="black">
                  <a:tint val="75000"/>
                </a:prstClr>
              </a:solidFill>
            </a:endParaRPr>
          </a:p>
        </p:txBody>
      </p:sp>
      <p:sp>
        <p:nvSpPr>
          <p:cNvPr id="5" name="Footer Placeholder 4"/>
          <p:cNvSpPr>
            <a:spLocks noGrp="1"/>
          </p:cNvSpPr>
          <p:nvPr>
            <p:ph type="ftr" sz="quarter" idx="3"/>
          </p:nvPr>
        </p:nvSpPr>
        <p:spPr>
          <a:xfrm>
            <a:off x="3281363" y="6356355"/>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742950"/>
            <a:endParaRPr lang="tr-TR">
              <a:solidFill>
                <a:prstClr val="black">
                  <a:tint val="75000"/>
                </a:prstClr>
              </a:solidFill>
            </a:endParaRPr>
          </a:p>
        </p:txBody>
      </p:sp>
      <p:sp>
        <p:nvSpPr>
          <p:cNvPr id="6" name="Slide Number Placeholder 5"/>
          <p:cNvSpPr>
            <a:spLocks noGrp="1"/>
          </p:cNvSpPr>
          <p:nvPr>
            <p:ph type="sldNum" sz="quarter" idx="4"/>
          </p:nvPr>
        </p:nvSpPr>
        <p:spPr>
          <a:xfrm>
            <a:off x="6996113" y="6356355"/>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742950"/>
            <a:fld id="{BE4AB2A3-D668-4FD8-A77D-719D67EDD0DC}" type="slidenum">
              <a:rPr lang="tr-TR" smtClean="0">
                <a:solidFill>
                  <a:prstClr val="black">
                    <a:tint val="75000"/>
                  </a:prstClr>
                </a:solidFill>
              </a:rPr>
              <a:pPr defTabSz="742950"/>
              <a:t>‹#›</a:t>
            </a:fld>
            <a:endParaRPr lang="tr-TR">
              <a:solidFill>
                <a:prstClr val="black">
                  <a:tint val="75000"/>
                </a:prstClr>
              </a:solidFill>
            </a:endParaRPr>
          </a:p>
        </p:txBody>
      </p:sp>
    </p:spTree>
    <p:extLst>
      <p:ext uri="{BB962C8B-B14F-4D97-AF65-F5344CB8AC3E}">
        <p14:creationId xmlns:p14="http://schemas.microsoft.com/office/powerpoint/2010/main" val="23382007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8"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3" algn="l" defTabSz="685817" rtl="0" eaLnBrk="1" latinLnBrk="0" hangingPunct="1">
        <a:defRPr sz="1350" kern="1200">
          <a:solidFill>
            <a:schemeClr val="tx1"/>
          </a:solidFill>
          <a:latin typeface="+mn-lt"/>
          <a:ea typeface="+mn-ea"/>
          <a:cs typeface="+mn-cs"/>
        </a:defRPr>
      </a:lvl6pPr>
      <a:lvl7pPr marL="2057452"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6F088F4-C766-4BE9-B314-F932E78D0875}"/>
              </a:ext>
            </a:extLst>
          </p:cNvPr>
          <p:cNvSpPr>
            <a:spLocks noGrp="1"/>
          </p:cNvSpPr>
          <p:nvPr>
            <p:ph type="ctrTitle"/>
          </p:nvPr>
        </p:nvSpPr>
        <p:spPr>
          <a:xfrm>
            <a:off x="1" y="2876763"/>
            <a:ext cx="9906000" cy="2637915"/>
          </a:xfrm>
          <a:solidFill>
            <a:srgbClr val="C00000"/>
          </a:solidFill>
        </p:spPr>
        <p:txBody>
          <a:bodyPr>
            <a:normAutofit fontScale="90000"/>
          </a:bodyPr>
          <a:lstStyle/>
          <a:p>
            <a:r>
              <a:rPr lang="tr-TR" sz="3100" dirty="0">
                <a:solidFill>
                  <a:schemeClr val="bg1"/>
                </a:solidFill>
              </a:rPr>
              <a:t/>
            </a:r>
            <a:br>
              <a:rPr lang="tr-TR" sz="3100" dirty="0">
                <a:solidFill>
                  <a:schemeClr val="bg1"/>
                </a:solidFill>
              </a:rPr>
            </a:br>
            <a:r>
              <a:rPr lang="tr-TR" sz="3100" dirty="0" smtClean="0">
                <a:solidFill>
                  <a:schemeClr val="bg1"/>
                </a:solidFill>
                <a:latin typeface="Arial" panose="020B0604020202020204" pitchFamily="34" charset="0"/>
                <a:cs typeface="Arial" panose="020B0604020202020204" pitchFamily="34" charset="0"/>
              </a:rPr>
              <a:t>Öğrenme ve Öğretmeyi Geliştirme Uygulama ve </a:t>
            </a:r>
            <a:br>
              <a:rPr lang="tr-TR" sz="3100" dirty="0" smtClean="0">
                <a:solidFill>
                  <a:schemeClr val="bg1"/>
                </a:solidFill>
                <a:latin typeface="Arial" panose="020B0604020202020204" pitchFamily="34" charset="0"/>
                <a:cs typeface="Arial" panose="020B0604020202020204" pitchFamily="34" charset="0"/>
              </a:rPr>
            </a:br>
            <a:r>
              <a:rPr lang="tr-TR" sz="3100" dirty="0" smtClean="0">
                <a:solidFill>
                  <a:schemeClr val="bg1"/>
                </a:solidFill>
                <a:latin typeface="Arial" panose="020B0604020202020204" pitchFamily="34" charset="0"/>
                <a:cs typeface="Arial" panose="020B0604020202020204" pitchFamily="34" charset="0"/>
              </a:rPr>
              <a:t>Araştırma Merkezi (YÖGEM)</a:t>
            </a:r>
            <a:r>
              <a:rPr lang="tr-TR" sz="3100" dirty="0">
                <a:solidFill>
                  <a:schemeClr val="bg1"/>
                </a:solidFill>
                <a:latin typeface="Arial" panose="020B0604020202020204" pitchFamily="34" charset="0"/>
                <a:cs typeface="Arial" panose="020B0604020202020204" pitchFamily="34" charset="0"/>
              </a:rPr>
              <a:t/>
            </a:r>
            <a:br>
              <a:rPr lang="tr-TR" sz="3100" dirty="0">
                <a:solidFill>
                  <a:schemeClr val="bg1"/>
                </a:solidFill>
                <a:latin typeface="Arial" panose="020B0604020202020204" pitchFamily="34" charset="0"/>
                <a:cs typeface="Arial" panose="020B0604020202020204" pitchFamily="34" charset="0"/>
              </a:rPr>
            </a:br>
            <a:r>
              <a:rPr lang="tr-TR" dirty="0">
                <a:solidFill>
                  <a:schemeClr val="bg1"/>
                </a:solidFill>
              </a:rPr>
              <a:t/>
            </a:r>
            <a:br>
              <a:rPr lang="tr-TR" dirty="0">
                <a:solidFill>
                  <a:schemeClr val="bg1"/>
                </a:solidFill>
              </a:rPr>
            </a:br>
            <a:r>
              <a:rPr lang="tr-TR" sz="2700" dirty="0" smtClean="0">
                <a:solidFill>
                  <a:schemeClr val="bg1"/>
                </a:solidFill>
                <a:latin typeface="Arial" panose="020B0604020202020204" pitchFamily="34" charset="0"/>
                <a:cs typeface="Arial" panose="020B0604020202020204" pitchFamily="34" charset="0"/>
              </a:rPr>
              <a:t>ORYANTASYON EĞİTİMİ</a:t>
            </a:r>
            <a:br>
              <a:rPr lang="tr-TR" sz="2700" dirty="0" smtClean="0">
                <a:solidFill>
                  <a:schemeClr val="bg1"/>
                </a:solidFill>
                <a:latin typeface="Arial" panose="020B0604020202020204" pitchFamily="34" charset="0"/>
                <a:cs typeface="Arial" panose="020B0604020202020204" pitchFamily="34" charset="0"/>
              </a:rPr>
            </a:br>
            <a:r>
              <a:rPr lang="tr-TR" sz="2700" dirty="0" smtClean="0">
                <a:solidFill>
                  <a:schemeClr val="bg1"/>
                </a:solidFill>
                <a:latin typeface="Arial" panose="020B0604020202020204" pitchFamily="34" charset="0"/>
                <a:cs typeface="Arial" panose="020B0604020202020204" pitchFamily="34" charset="0"/>
              </a:rPr>
              <a:t>04.09.2025</a:t>
            </a:r>
            <a:r>
              <a:rPr lang="tr-TR" sz="2700" dirty="0">
                <a:solidFill>
                  <a:schemeClr val="bg1"/>
                </a:solidFill>
                <a:latin typeface="Arial" panose="020B0604020202020204" pitchFamily="34" charset="0"/>
                <a:cs typeface="Arial" panose="020B0604020202020204" pitchFamily="34" charset="0"/>
              </a:rPr>
              <a:t/>
            </a:r>
            <a:br>
              <a:rPr lang="tr-TR" sz="2700" dirty="0">
                <a:solidFill>
                  <a:schemeClr val="bg1"/>
                </a:solidFill>
                <a:latin typeface="Arial" panose="020B0604020202020204" pitchFamily="34" charset="0"/>
                <a:cs typeface="Arial" panose="020B0604020202020204" pitchFamily="34" charset="0"/>
              </a:rPr>
            </a:br>
            <a:endParaRPr lang="tr-TR" sz="2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806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Özetleyelim</a:t>
            </a:r>
          </a:p>
        </p:txBody>
      </p:sp>
      <p:sp>
        <p:nvSpPr>
          <p:cNvPr id="3" name="İçerik Yer Tutucusu 2"/>
          <p:cNvSpPr>
            <a:spLocks noGrp="1"/>
          </p:cNvSpPr>
          <p:nvPr>
            <p:ph idx="1"/>
          </p:nvPr>
        </p:nvSpPr>
        <p:spPr/>
        <p:txBody>
          <a:bodyPr/>
          <a:lstStyle/>
          <a:p>
            <a:r>
              <a:rPr lang="tr-TR" dirty="0" smtClean="0"/>
              <a:t>Öğretim sürecinde öğrencilerin ….. </a:t>
            </a:r>
            <a:endParaRPr lang="tr-TR" dirty="0"/>
          </a:p>
        </p:txBody>
      </p:sp>
    </p:spTree>
    <p:extLst>
      <p:ext uri="{BB962C8B-B14F-4D97-AF65-F5344CB8AC3E}">
        <p14:creationId xmlns:p14="http://schemas.microsoft.com/office/powerpoint/2010/main" val="242020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258146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DERS AŞAMALARI</a:t>
            </a:r>
          </a:p>
        </p:txBody>
      </p:sp>
      <p:sp>
        <p:nvSpPr>
          <p:cNvPr id="3" name="İçerik Yer Tutucusu 2"/>
          <p:cNvSpPr>
            <a:spLocks noGrp="1"/>
          </p:cNvSpPr>
          <p:nvPr>
            <p:ph idx="1"/>
          </p:nvPr>
        </p:nvSpPr>
        <p:spPr>
          <a:xfrm>
            <a:off x="769545" y="2119928"/>
            <a:ext cx="7526730" cy="3649332"/>
          </a:xfrm>
        </p:spPr>
        <p:txBody>
          <a:bodyPr>
            <a:normAutofit fontScale="70000" lnSpcReduction="20000"/>
          </a:bodyPr>
          <a:lstStyle/>
          <a:p>
            <a:r>
              <a:rPr lang="tr-TR" dirty="0"/>
              <a:t>Beklenti Oluşturma Aşaması</a:t>
            </a:r>
          </a:p>
          <a:p>
            <a:pPr lvl="1"/>
            <a:r>
              <a:rPr lang="tr-TR" dirty="0"/>
              <a:t>Öğrencilerin mevcut bilgilerinin farkına varılması</a:t>
            </a:r>
          </a:p>
          <a:p>
            <a:pPr lvl="1"/>
            <a:r>
              <a:rPr lang="tr-TR" dirty="0"/>
              <a:t>Sohbet tarzında konuşarak neleri bildiklerinin belirlenmesi (yanlış bilgiler dahil)</a:t>
            </a:r>
          </a:p>
          <a:p>
            <a:pPr lvl="1"/>
            <a:r>
              <a:rPr lang="tr-TR" dirty="0"/>
              <a:t>Öğrenme hedeflerinin belirlenmesi</a:t>
            </a:r>
          </a:p>
          <a:p>
            <a:pPr lvl="1"/>
            <a:r>
              <a:rPr lang="tr-TR" dirty="0"/>
              <a:t>Öğrencilerin konu üzerine odaklanmalarının sağlanması</a:t>
            </a:r>
          </a:p>
          <a:p>
            <a:r>
              <a:rPr lang="tr-TR" dirty="0"/>
              <a:t>Bilgi İnşa Etme Aşaması</a:t>
            </a:r>
          </a:p>
          <a:p>
            <a:pPr lvl="1"/>
            <a:r>
              <a:rPr lang="tr-TR" dirty="0"/>
              <a:t>Beklentilerle hedeflerin ilişkisinin kurulması</a:t>
            </a:r>
          </a:p>
          <a:p>
            <a:pPr lvl="1"/>
            <a:r>
              <a:rPr lang="tr-TR" dirty="0"/>
              <a:t>Konunun temel kavramlarını tanımlamak</a:t>
            </a:r>
          </a:p>
          <a:p>
            <a:pPr lvl="1"/>
            <a:r>
              <a:rPr lang="tr-TR" dirty="0"/>
              <a:t>Kişisel düşünceleri görmek-belirlemek</a:t>
            </a:r>
          </a:p>
          <a:p>
            <a:pPr lvl="1"/>
            <a:r>
              <a:rPr lang="tr-TR" dirty="0"/>
              <a:t>Materyalle ilgili çıkarımlarda bulunmak</a:t>
            </a:r>
          </a:p>
          <a:p>
            <a:pPr lvl="1"/>
            <a:r>
              <a:rPr lang="tr-TR" dirty="0"/>
              <a:t>Dersle kişisel bağlantı kurmak</a:t>
            </a:r>
          </a:p>
          <a:p>
            <a:r>
              <a:rPr lang="tr-TR" dirty="0"/>
              <a:t> Birleştirme Aşaması</a:t>
            </a:r>
          </a:p>
          <a:p>
            <a:pPr lvl="1"/>
            <a:r>
              <a:rPr lang="tr-TR" dirty="0"/>
              <a:t>Ana fikri özetlemek</a:t>
            </a:r>
          </a:p>
          <a:p>
            <a:pPr lvl="1"/>
            <a:r>
              <a:rPr lang="tr-TR" dirty="0"/>
              <a:t>Fikirleri yorumlamak</a:t>
            </a:r>
          </a:p>
          <a:p>
            <a:pPr lvl="1"/>
            <a:r>
              <a:rPr lang="tr-TR" dirty="0"/>
              <a:t>Düşünceleri paylaşmak</a:t>
            </a:r>
          </a:p>
          <a:p>
            <a:pPr lvl="1"/>
            <a:r>
              <a:rPr lang="tr-TR" dirty="0"/>
              <a:t>Kişisel tepkileri dile getirmek</a:t>
            </a:r>
          </a:p>
          <a:p>
            <a:pPr lvl="1"/>
            <a:r>
              <a:rPr lang="tr-TR" dirty="0"/>
              <a:t>Öğrenmenin değerlendirmesini yapmak</a:t>
            </a:r>
          </a:p>
          <a:p>
            <a:pPr lvl="1"/>
            <a:r>
              <a:rPr lang="tr-TR" dirty="0"/>
              <a:t>Ek sorular sormak</a:t>
            </a:r>
          </a:p>
        </p:txBody>
      </p:sp>
    </p:spTree>
    <p:extLst>
      <p:ext uri="{BB962C8B-B14F-4D97-AF65-F5344CB8AC3E}">
        <p14:creationId xmlns:p14="http://schemas.microsoft.com/office/powerpoint/2010/main" val="1638161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34B2B70-C817-8FBB-003C-E46B2EFF46E9}"/>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AAB129C2-7F8D-652B-F292-279ECBD709C6}"/>
              </a:ext>
            </a:extLst>
          </p:cNvPr>
          <p:cNvSpPr>
            <a:spLocks noGrp="1"/>
          </p:cNvSpPr>
          <p:nvPr>
            <p:ph idx="1"/>
          </p:nvPr>
        </p:nvSpPr>
        <p:spPr/>
        <p:txBody>
          <a:bodyPr>
            <a:normAutofit lnSpcReduction="10000"/>
          </a:bodyPr>
          <a:lstStyle/>
          <a:p>
            <a:pPr>
              <a:lnSpc>
                <a:spcPct val="150000"/>
              </a:lnSpc>
            </a:pPr>
            <a:r>
              <a:rPr lang="tr-TR" dirty="0"/>
              <a:t>Öğretmen /öğretim üyelerinin yapması gereken bu planların hazırlanması ve geliştirilmesi program geliştirme olarak bilinmektedir. </a:t>
            </a:r>
          </a:p>
          <a:p>
            <a:pPr>
              <a:lnSpc>
                <a:spcPct val="150000"/>
              </a:lnSpc>
            </a:pPr>
            <a:r>
              <a:rPr lang="tr-TR" dirty="0"/>
              <a:t>Program geliştirmede;</a:t>
            </a:r>
          </a:p>
          <a:p>
            <a:pPr lvl="1">
              <a:lnSpc>
                <a:spcPct val="150000"/>
              </a:lnSpc>
            </a:pPr>
            <a:r>
              <a:rPr lang="tr-TR" dirty="0"/>
              <a:t>Öğrencilere kazandırılması istenen nitelikler (hedefler),</a:t>
            </a:r>
          </a:p>
          <a:p>
            <a:pPr lvl="1">
              <a:lnSpc>
                <a:spcPct val="150000"/>
              </a:lnSpc>
            </a:pPr>
            <a:r>
              <a:rPr lang="tr-TR" dirty="0"/>
              <a:t>Bu niteliklerle ilgili ünite ve konular (içerik),</a:t>
            </a:r>
          </a:p>
          <a:p>
            <a:pPr lvl="1">
              <a:lnSpc>
                <a:spcPct val="150000"/>
              </a:lnSpc>
            </a:pPr>
            <a:r>
              <a:rPr lang="tr-TR" dirty="0"/>
              <a:t>Ünite ve konuların pekiştirilmesi/içselleştirilmesi için öğrenme öğretme aktiviteleri (öğrenme yaşantıları),</a:t>
            </a:r>
          </a:p>
          <a:p>
            <a:pPr lvl="1">
              <a:lnSpc>
                <a:spcPct val="150000"/>
              </a:lnSpc>
            </a:pPr>
            <a:r>
              <a:rPr lang="tr-TR" dirty="0"/>
              <a:t>Kazandırmak istediğimiz niteliklere ulaşma durumumuz (değerlendirme) değerlendirilir. </a:t>
            </a:r>
          </a:p>
          <a:p>
            <a:pPr lvl="1"/>
            <a:endParaRPr lang="tr-TR" dirty="0"/>
          </a:p>
        </p:txBody>
      </p:sp>
    </p:spTree>
    <p:extLst>
      <p:ext uri="{BB962C8B-B14F-4D97-AF65-F5344CB8AC3E}">
        <p14:creationId xmlns:p14="http://schemas.microsoft.com/office/powerpoint/2010/main" val="3180903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EF47B7B-8E05-3927-284B-D4764A90FBE8}"/>
              </a:ext>
            </a:extLst>
          </p:cNvPr>
          <p:cNvSpPr>
            <a:spLocks noGrp="1"/>
          </p:cNvSpPr>
          <p:nvPr>
            <p:ph type="title"/>
          </p:nvPr>
        </p:nvSpPr>
        <p:spPr/>
        <p:txBody>
          <a:bodyPr/>
          <a:lstStyle/>
          <a:p>
            <a:r>
              <a:rPr lang="tr-TR" dirty="0"/>
              <a:t>Hedefler</a:t>
            </a:r>
          </a:p>
        </p:txBody>
      </p:sp>
      <p:sp>
        <p:nvSpPr>
          <p:cNvPr id="3" name="İçerik Yer Tutucusu 2">
            <a:extLst>
              <a:ext uri="{FF2B5EF4-FFF2-40B4-BE49-F238E27FC236}">
                <a16:creationId xmlns="" xmlns:a16="http://schemas.microsoft.com/office/drawing/2014/main" id="{097FF9FF-EC60-2651-D197-89ED2EA69D84}"/>
              </a:ext>
            </a:extLst>
          </p:cNvPr>
          <p:cNvSpPr>
            <a:spLocks noGrp="1"/>
          </p:cNvSpPr>
          <p:nvPr>
            <p:ph idx="1"/>
          </p:nvPr>
        </p:nvSpPr>
        <p:spPr/>
        <p:txBody>
          <a:bodyPr/>
          <a:lstStyle/>
          <a:p>
            <a:pPr>
              <a:lnSpc>
                <a:spcPct val="150000"/>
              </a:lnSpc>
            </a:pPr>
            <a:r>
              <a:rPr lang="tr-TR" dirty="0"/>
              <a:t>Öğretimsel hedefler;</a:t>
            </a:r>
          </a:p>
          <a:p>
            <a:pPr lvl="1">
              <a:lnSpc>
                <a:spcPct val="150000"/>
              </a:lnSpc>
            </a:pPr>
            <a:r>
              <a:rPr lang="tr-TR" dirty="0"/>
              <a:t>Bilişsel</a:t>
            </a:r>
          </a:p>
          <a:p>
            <a:pPr lvl="1">
              <a:lnSpc>
                <a:spcPct val="150000"/>
              </a:lnSpc>
            </a:pPr>
            <a:r>
              <a:rPr lang="tr-TR" dirty="0"/>
              <a:t>Duyuşsal</a:t>
            </a:r>
          </a:p>
          <a:p>
            <a:pPr lvl="1">
              <a:lnSpc>
                <a:spcPct val="150000"/>
              </a:lnSpc>
            </a:pPr>
            <a:r>
              <a:rPr lang="tr-TR" dirty="0"/>
              <a:t>Psiko-motor olarak üçe ayrılır.</a:t>
            </a:r>
          </a:p>
        </p:txBody>
      </p:sp>
    </p:spTree>
    <p:extLst>
      <p:ext uri="{BB962C8B-B14F-4D97-AF65-F5344CB8AC3E}">
        <p14:creationId xmlns:p14="http://schemas.microsoft.com/office/powerpoint/2010/main" val="3661918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BİLİŞSEL HEDEFLER</a:t>
            </a:r>
            <a:endParaRPr lang="tr-TR" dirty="0"/>
          </a:p>
        </p:txBody>
      </p:sp>
      <p:sp>
        <p:nvSpPr>
          <p:cNvPr id="3" name="İçerik Yer Tutucusu 2"/>
          <p:cNvSpPr>
            <a:spLocks noGrp="1"/>
          </p:cNvSpPr>
          <p:nvPr>
            <p:ph idx="1"/>
          </p:nvPr>
        </p:nvSpPr>
        <p:spPr/>
        <p:txBody>
          <a:bodyPr>
            <a:normAutofit lnSpcReduction="10000"/>
          </a:bodyPr>
          <a:lstStyle/>
          <a:p>
            <a:r>
              <a:rPr lang="tr-TR" dirty="0" smtClean="0"/>
              <a:t>Bilgi</a:t>
            </a:r>
          </a:p>
          <a:p>
            <a:endParaRPr lang="tr-TR" dirty="0" smtClean="0"/>
          </a:p>
          <a:p>
            <a:r>
              <a:rPr lang="tr-TR" dirty="0" smtClean="0"/>
              <a:t>Kavrama</a:t>
            </a:r>
          </a:p>
          <a:p>
            <a:endParaRPr lang="tr-TR" dirty="0" smtClean="0"/>
          </a:p>
          <a:p>
            <a:r>
              <a:rPr lang="tr-TR" dirty="0" smtClean="0"/>
              <a:t>Uygulama</a:t>
            </a:r>
          </a:p>
          <a:p>
            <a:endParaRPr lang="tr-TR" dirty="0" smtClean="0"/>
          </a:p>
          <a:p>
            <a:r>
              <a:rPr lang="tr-TR" dirty="0" smtClean="0"/>
              <a:t>Analiz</a:t>
            </a:r>
          </a:p>
          <a:p>
            <a:endParaRPr lang="tr-TR" dirty="0" smtClean="0"/>
          </a:p>
          <a:p>
            <a:r>
              <a:rPr lang="tr-TR" dirty="0" smtClean="0"/>
              <a:t>Sentez</a:t>
            </a:r>
          </a:p>
          <a:p>
            <a:endParaRPr lang="tr-TR" dirty="0" smtClean="0"/>
          </a:p>
          <a:p>
            <a:r>
              <a:rPr lang="tr-TR" dirty="0" smtClean="0"/>
              <a:t>Değerlendirme</a:t>
            </a:r>
            <a:endParaRPr lang="tr-TR" dirty="0"/>
          </a:p>
        </p:txBody>
      </p:sp>
    </p:spTree>
    <p:extLst>
      <p:ext uri="{BB962C8B-B14F-4D97-AF65-F5344CB8AC3E}">
        <p14:creationId xmlns:p14="http://schemas.microsoft.com/office/powerpoint/2010/main" val="1809369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1026" y="1439779"/>
            <a:ext cx="7445249" cy="632205"/>
          </a:xfrm>
        </p:spPr>
        <p:txBody>
          <a:bodyPr/>
          <a:lstStyle/>
          <a:p>
            <a:r>
              <a:rPr lang="tr-TR" dirty="0"/>
              <a:t>DUYUŞSAL HEDEFLER</a:t>
            </a:r>
          </a:p>
        </p:txBody>
      </p:sp>
      <p:sp>
        <p:nvSpPr>
          <p:cNvPr id="3" name="2 İçerik Yer Tutucusu"/>
          <p:cNvSpPr>
            <a:spLocks noGrp="1"/>
          </p:cNvSpPr>
          <p:nvPr>
            <p:ph idx="1"/>
          </p:nvPr>
        </p:nvSpPr>
        <p:spPr>
          <a:xfrm>
            <a:off x="742384" y="2258871"/>
            <a:ext cx="7553891" cy="3361575"/>
          </a:xfrm>
        </p:spPr>
        <p:txBody>
          <a:bodyPr>
            <a:normAutofit lnSpcReduction="10000"/>
          </a:bodyPr>
          <a:lstStyle/>
          <a:p>
            <a:r>
              <a:rPr lang="tr-TR" dirty="0"/>
              <a:t>ALMA: </a:t>
            </a:r>
          </a:p>
          <a:p>
            <a:pPr lvl="1"/>
            <a:r>
              <a:rPr lang="tr-TR" dirty="0"/>
              <a:t>En önemli toplumsal sorunları yazma-söyleme</a:t>
            </a:r>
          </a:p>
          <a:p>
            <a:pPr lvl="1"/>
            <a:r>
              <a:rPr lang="tr-TR" dirty="0"/>
              <a:t>Laboratuardaki araç-gereçlerden dördünün adını söyleme yazma.</a:t>
            </a:r>
          </a:p>
          <a:p>
            <a:r>
              <a:rPr lang="tr-TR" dirty="0"/>
              <a:t>TEPKİDE BULUNMA:</a:t>
            </a:r>
          </a:p>
          <a:p>
            <a:pPr lvl="1"/>
            <a:r>
              <a:rPr lang="tr-TR" dirty="0"/>
              <a:t>Eğitim ve öğretimin kurallarına uymaya razı oluş.</a:t>
            </a:r>
          </a:p>
          <a:p>
            <a:r>
              <a:rPr lang="tr-TR" dirty="0"/>
              <a:t>DEĞER VERME:</a:t>
            </a:r>
          </a:p>
          <a:p>
            <a:pPr lvl="1"/>
            <a:r>
              <a:rPr lang="tr-TR" dirty="0"/>
              <a:t>Yeri ve zamanı gelince çekinmeden “Yurtta barış, dünyada barış” ilkesini savunan konuşmalar yapma.</a:t>
            </a:r>
          </a:p>
          <a:p>
            <a:pPr lvl="1"/>
            <a:r>
              <a:rPr lang="tr-TR" dirty="0"/>
              <a:t>Kendini eleştiren kişilere küsmeme, kırılmama, saldırmama</a:t>
            </a:r>
          </a:p>
          <a:p>
            <a:r>
              <a:rPr lang="tr-TR" dirty="0"/>
              <a:t>ÖRGÜTLEME:</a:t>
            </a:r>
          </a:p>
          <a:p>
            <a:pPr lvl="1"/>
            <a:r>
              <a:rPr lang="tr-TR" dirty="0"/>
              <a:t>Mesleki sorunları giderici yeni değerler oluşturana dek sürekli çalışma</a:t>
            </a:r>
          </a:p>
          <a:p>
            <a:pPr lvl="1"/>
            <a:r>
              <a:rPr lang="tr-TR" dirty="0"/>
              <a:t>Ailede mutlu bir ortam yaratmak için yeni yargılar oluşturmada kararlılık</a:t>
            </a:r>
          </a:p>
          <a:p>
            <a:r>
              <a:rPr lang="tr-TR" dirty="0"/>
              <a:t>NİTELENMİŞLİK:</a:t>
            </a:r>
          </a:p>
          <a:p>
            <a:pPr lvl="1"/>
            <a:r>
              <a:rPr lang="tr-TR" dirty="0"/>
              <a:t>Haksızlığa uğradığı zaman her durumda yasal yollara başvurma</a:t>
            </a:r>
          </a:p>
          <a:p>
            <a:pPr lvl="1"/>
            <a:r>
              <a:rPr lang="tr-TR" dirty="0"/>
              <a:t>Yasaların gerektirdiğini her zaman yapma</a:t>
            </a:r>
          </a:p>
          <a:p>
            <a:pPr lvl="1"/>
            <a:r>
              <a:rPr lang="tr-TR" dirty="0"/>
              <a:t>İnsan haklarını çiğneyenlere her zaman karşı çıkma </a:t>
            </a:r>
          </a:p>
        </p:txBody>
      </p:sp>
    </p:spTree>
    <p:extLst>
      <p:ext uri="{BB962C8B-B14F-4D97-AF65-F5344CB8AC3E}">
        <p14:creationId xmlns:p14="http://schemas.microsoft.com/office/powerpoint/2010/main" val="3099135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06170" y="1498286"/>
            <a:ext cx="7590105" cy="468052"/>
          </a:xfrm>
        </p:spPr>
        <p:txBody>
          <a:bodyPr/>
          <a:lstStyle/>
          <a:p>
            <a:r>
              <a:rPr lang="tr-TR" dirty="0"/>
              <a:t>PSİKO-MOTOR HEDEFLER</a:t>
            </a:r>
          </a:p>
        </p:txBody>
      </p:sp>
      <p:sp>
        <p:nvSpPr>
          <p:cNvPr id="3" name="2 İçerik Yer Tutucusu"/>
          <p:cNvSpPr>
            <a:spLocks noGrp="1"/>
          </p:cNvSpPr>
          <p:nvPr>
            <p:ph idx="1"/>
          </p:nvPr>
        </p:nvSpPr>
        <p:spPr>
          <a:xfrm>
            <a:off x="561315" y="2083352"/>
            <a:ext cx="7734960" cy="3537094"/>
          </a:xfrm>
        </p:spPr>
        <p:txBody>
          <a:bodyPr>
            <a:normAutofit fontScale="92500" lnSpcReduction="20000"/>
          </a:bodyPr>
          <a:lstStyle/>
          <a:p>
            <a:r>
              <a:rPr lang="tr-TR" dirty="0"/>
              <a:t>UYARILMA:</a:t>
            </a:r>
          </a:p>
          <a:p>
            <a:pPr lvl="1"/>
            <a:r>
              <a:rPr lang="tr-TR" dirty="0"/>
              <a:t>Beden eğitimi dersinde vücut hareketlerini gözleyebilme</a:t>
            </a:r>
          </a:p>
          <a:p>
            <a:pPr lvl="1"/>
            <a:r>
              <a:rPr lang="tr-TR" dirty="0"/>
              <a:t>Kimya dersinde element filizlerini duyu organları ile tanıyabilme</a:t>
            </a:r>
          </a:p>
          <a:p>
            <a:r>
              <a:rPr lang="tr-TR" dirty="0"/>
              <a:t>KILAVUZ DENETİMİNDE YAPMA</a:t>
            </a:r>
          </a:p>
          <a:p>
            <a:pPr lvl="1"/>
            <a:r>
              <a:rPr lang="tr-TR" dirty="0"/>
              <a:t>Fen bilgisi dersinde basit deneyleri laboratuarda öğretmenin yardımıyla yapabilme</a:t>
            </a:r>
          </a:p>
          <a:p>
            <a:pPr lvl="1"/>
            <a:r>
              <a:rPr lang="tr-TR" dirty="0"/>
              <a:t>Bir dinamoyu öğretmenin yardımı ile sökebilme</a:t>
            </a:r>
          </a:p>
          <a:p>
            <a:pPr lvl="1"/>
            <a:r>
              <a:rPr lang="tr-TR" dirty="0"/>
              <a:t>Maket üzerinde öğretmenin yardımıyla iğne yapabilme </a:t>
            </a:r>
          </a:p>
          <a:p>
            <a:r>
              <a:rPr lang="tr-TR" dirty="0"/>
              <a:t>BECERİ HALİNE GETİRME</a:t>
            </a:r>
          </a:p>
          <a:p>
            <a:pPr lvl="1"/>
            <a:r>
              <a:rPr lang="tr-TR" dirty="0"/>
              <a:t>Turizm dersinde belli niteliklerdeki bir fotoğrafı çekebilme</a:t>
            </a:r>
          </a:p>
          <a:p>
            <a:pPr lvl="1"/>
            <a:r>
              <a:rPr lang="tr-TR" dirty="0"/>
              <a:t>Daktiloda on parmakla yazı yazabilme</a:t>
            </a:r>
          </a:p>
          <a:p>
            <a:pPr lvl="1"/>
            <a:r>
              <a:rPr lang="tr-TR" dirty="0"/>
              <a:t>Fantezi elbise kemerini ekonomik olarak kolayca otuz dakikada hazırlayabilme</a:t>
            </a:r>
          </a:p>
          <a:p>
            <a:r>
              <a:rPr lang="tr-TR" dirty="0"/>
              <a:t>DURUMA UYDURMA</a:t>
            </a:r>
          </a:p>
          <a:p>
            <a:pPr lvl="1"/>
            <a:r>
              <a:rPr lang="tr-TR" dirty="0"/>
              <a:t>Elde ettiği becerilerle ilk kez karşılaştığı başka bir müzik aletini çalabilme</a:t>
            </a:r>
          </a:p>
          <a:p>
            <a:pPr lvl="1"/>
            <a:r>
              <a:rPr lang="tr-TR" dirty="0"/>
              <a:t>Giyim dersinde kazandığı becerilerle yeni bir dikiş makinesini kolayca çalıştırabilme</a:t>
            </a:r>
          </a:p>
          <a:p>
            <a:r>
              <a:rPr lang="tr-TR" dirty="0"/>
              <a:t>YARATMA</a:t>
            </a:r>
          </a:p>
          <a:p>
            <a:pPr lvl="1"/>
            <a:r>
              <a:rPr lang="tr-TR" dirty="0"/>
              <a:t>Yeni ve orijinal bir beste yapabilme</a:t>
            </a:r>
          </a:p>
          <a:p>
            <a:pPr lvl="1"/>
            <a:r>
              <a:rPr lang="tr-TR" dirty="0"/>
              <a:t>Buz balesinde yeni bir kompozisyon yaratabilme</a:t>
            </a:r>
          </a:p>
          <a:p>
            <a:pPr lvl="1"/>
            <a:r>
              <a:rPr lang="tr-TR" dirty="0"/>
              <a:t>Duygu ve düşüncelerini anlattığı özgün bir resim yapabilme.  </a:t>
            </a:r>
          </a:p>
        </p:txBody>
      </p:sp>
    </p:spTree>
    <p:extLst>
      <p:ext uri="{BB962C8B-B14F-4D97-AF65-F5344CB8AC3E}">
        <p14:creationId xmlns:p14="http://schemas.microsoft.com/office/powerpoint/2010/main" val="249776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1038" y="1696051"/>
            <a:ext cx="8543925" cy="440000"/>
          </a:xfrm>
        </p:spPr>
        <p:txBody>
          <a:bodyPr>
            <a:normAutofit fontScale="90000"/>
          </a:bodyPr>
          <a:lstStyle/>
          <a:p>
            <a:r>
              <a:rPr lang="tr-TR" dirty="0"/>
              <a:t>HEDEF YAZARKEN</a:t>
            </a:r>
          </a:p>
        </p:txBody>
      </p:sp>
      <p:sp>
        <p:nvSpPr>
          <p:cNvPr id="3" name="İçerik Yer Tutucusu 2"/>
          <p:cNvSpPr>
            <a:spLocks noGrp="1"/>
          </p:cNvSpPr>
          <p:nvPr>
            <p:ph idx="1"/>
          </p:nvPr>
        </p:nvSpPr>
        <p:spPr>
          <a:xfrm>
            <a:off x="416460" y="2136051"/>
            <a:ext cx="8808504" cy="3984092"/>
          </a:xfrm>
        </p:spPr>
        <p:txBody>
          <a:bodyPr>
            <a:normAutofit fontScale="92500"/>
          </a:bodyPr>
          <a:lstStyle/>
          <a:p>
            <a:r>
              <a:rPr lang="tr-TR" dirty="0"/>
              <a:t>Bilişsel, duyuşsal ya da psiko-motor hedef yazarken;</a:t>
            </a:r>
          </a:p>
          <a:p>
            <a:pPr lvl="1"/>
            <a:r>
              <a:rPr lang="tr-TR" dirty="0"/>
              <a:t>Hedef cümlesinin sonuna, bilgisini-becerisini-farkındalığını kazandırmak, hoşgörülü olmasını sağlamak, dikkat etmek, vb.. sözcükler bulunmalıdır. </a:t>
            </a:r>
          </a:p>
          <a:p>
            <a:pPr lvl="1"/>
            <a:r>
              <a:rPr lang="tr-TR" dirty="0"/>
              <a:t>Hedefler öğrenci davranışlarına dönüştürülecek ve öğrenciden beklenen davranışları belirtecek şekilde yazılmalıdır. </a:t>
            </a:r>
          </a:p>
          <a:p>
            <a:pPr lvl="1"/>
            <a:r>
              <a:rPr lang="tr-TR" dirty="0"/>
              <a:t>Öğrenme sonucunda öğrencide görmek istediğimiz davranış-beceri neyse onu belirtecek nitelikte olmalıdır. Örneğin: «Bilimsel yöntemi kullanır» şeklinde bir hedef çok geneldir, bunun doğrusu «Fen bilgisi dersinde verilen problemlerin çözümünde bilimsel yöntemi kullanır» olmalıdır.</a:t>
            </a:r>
          </a:p>
          <a:p>
            <a:pPr lvl="1"/>
            <a:r>
              <a:rPr lang="tr-TR" dirty="0"/>
              <a:t>Konu başlıkları hedef olamaz: İkinci Dünya Savaşı, Hicret, vb.</a:t>
            </a:r>
          </a:p>
          <a:p>
            <a:pPr lvl="1"/>
            <a:r>
              <a:rPr lang="tr-TR" dirty="0"/>
              <a:t>Hedef kapsamlı ve sınırlı olmalıdır: duygu ve düşüncelerini yazılı ve sözlü olarak ifade eder kazanımı kapsamlıdır ancak sınırlı değildir, hangi ders kapsamında bu kazanımın beklendiği belirtilmelidir. «Atatürk devrindeki tarihi olgular bilgisi» de yanlış bir kazanım ifadesidir.</a:t>
            </a:r>
          </a:p>
          <a:p>
            <a:pPr lvl="1"/>
            <a:r>
              <a:rPr lang="tr-TR" dirty="0"/>
              <a:t>Hedefin hangi konu içeriği ile ilgili olduğu belirtilmelidir. «Bilimsel yöntemi kullanabilme» bu açıdan bakınca yanlıştır. «Felsefe dersinde  bilimsel yöntemi uygulayabilme» ya da «Psikoloji dersinde bireyi tanıma tekniklerini kullanabilme» daha doğru kullanımdır.</a:t>
            </a:r>
          </a:p>
          <a:p>
            <a:pPr lvl="1"/>
            <a:r>
              <a:rPr lang="tr-TR" dirty="0"/>
              <a:t>Hedefler </a:t>
            </a:r>
            <a:r>
              <a:rPr lang="tr-TR" dirty="0" err="1"/>
              <a:t>binişik</a:t>
            </a:r>
            <a:r>
              <a:rPr lang="tr-TR" dirty="0"/>
              <a:t> olmamalıdır. «Toplumun bir ögesi olduğunu bilip, kurallara isteyerek uyar» kazanımı </a:t>
            </a:r>
            <a:r>
              <a:rPr lang="tr-TR" dirty="0" err="1"/>
              <a:t>binişiktir</a:t>
            </a:r>
            <a:r>
              <a:rPr lang="tr-TR" dirty="0"/>
              <a:t>.</a:t>
            </a:r>
          </a:p>
          <a:p>
            <a:pPr lvl="1"/>
            <a:r>
              <a:rPr lang="tr-TR" dirty="0"/>
              <a:t>Hedefler kendi içinde tutarlı ve birbirini destekler nitelikte olmalıdır. </a:t>
            </a:r>
          </a:p>
          <a:p>
            <a:pPr lvl="1"/>
            <a:r>
              <a:rPr lang="tr-TR" dirty="0"/>
              <a:t>Hedefler ders saati içinde gerçekleştirilebilir olmalıdır. «Günümüz </a:t>
            </a:r>
            <a:r>
              <a:rPr lang="tr-TR" dirty="0" err="1"/>
              <a:t>Türkçe’siyle</a:t>
            </a:r>
            <a:r>
              <a:rPr lang="tr-TR" dirty="0"/>
              <a:t> yazılmış düzeyine uygun bir öyküyü anlayabilme» yerine «Ömer Seyfettin’in «Forsa» adlı öyküsünü anlayabilme» kullanılabilir. </a:t>
            </a:r>
          </a:p>
          <a:p>
            <a:pPr lvl="1"/>
            <a:r>
              <a:rPr lang="tr-TR" dirty="0"/>
              <a:t>Hedefin mutlaka değerlendirilebilir ve ölçülebilir olması gerekir. </a:t>
            </a:r>
          </a:p>
          <a:p>
            <a:pPr lvl="1"/>
            <a:r>
              <a:rPr lang="tr-TR" dirty="0"/>
              <a:t>Hedefin herkes tarafından aynı şekilde anlaşılması gerekir, okuyanlarda farklı anlamlar çağrıştırmamalıdır.</a:t>
            </a:r>
          </a:p>
        </p:txBody>
      </p:sp>
    </p:spTree>
    <p:extLst>
      <p:ext uri="{BB962C8B-B14F-4D97-AF65-F5344CB8AC3E}">
        <p14:creationId xmlns:p14="http://schemas.microsoft.com/office/powerpoint/2010/main" val="2001788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D9E40F6-6944-6898-260C-C0CA609D4FE7}"/>
              </a:ext>
            </a:extLst>
          </p:cNvPr>
          <p:cNvSpPr>
            <a:spLocks noGrp="1"/>
          </p:cNvSpPr>
          <p:nvPr>
            <p:ph type="title"/>
          </p:nvPr>
        </p:nvSpPr>
        <p:spPr/>
        <p:txBody>
          <a:bodyPr/>
          <a:lstStyle/>
          <a:p>
            <a:r>
              <a:rPr lang="tr-TR" dirty="0"/>
              <a:t>İçerik</a:t>
            </a:r>
          </a:p>
        </p:txBody>
      </p:sp>
      <p:sp>
        <p:nvSpPr>
          <p:cNvPr id="3" name="İçerik Yer Tutucusu 2">
            <a:extLst>
              <a:ext uri="{FF2B5EF4-FFF2-40B4-BE49-F238E27FC236}">
                <a16:creationId xmlns="" xmlns:a16="http://schemas.microsoft.com/office/drawing/2014/main" id="{D05A6603-0BFE-4AC2-EEDF-17483874BB20}"/>
              </a:ext>
            </a:extLst>
          </p:cNvPr>
          <p:cNvSpPr>
            <a:spLocks noGrp="1"/>
          </p:cNvSpPr>
          <p:nvPr>
            <p:ph idx="1"/>
          </p:nvPr>
        </p:nvSpPr>
        <p:spPr/>
        <p:txBody>
          <a:bodyPr/>
          <a:lstStyle/>
          <a:p>
            <a:pPr>
              <a:lnSpc>
                <a:spcPct val="150000"/>
              </a:lnSpc>
            </a:pPr>
            <a:r>
              <a:rPr lang="tr-TR" dirty="0"/>
              <a:t>Öğretimin hedefleri</a:t>
            </a:r>
          </a:p>
          <a:p>
            <a:pPr>
              <a:lnSpc>
                <a:spcPct val="150000"/>
              </a:lnSpc>
            </a:pPr>
            <a:r>
              <a:rPr lang="tr-TR" dirty="0"/>
              <a:t>Öğrencilerin hazır bulunuşluk düzeyleri</a:t>
            </a:r>
          </a:p>
          <a:p>
            <a:pPr>
              <a:lnSpc>
                <a:spcPct val="150000"/>
              </a:lnSpc>
            </a:pPr>
            <a:r>
              <a:rPr lang="tr-TR" dirty="0"/>
              <a:t>Öğretimin ilkeleri</a:t>
            </a:r>
          </a:p>
          <a:p>
            <a:pPr>
              <a:lnSpc>
                <a:spcPct val="150000"/>
              </a:lnSpc>
            </a:pPr>
            <a:r>
              <a:rPr lang="tr-TR" dirty="0"/>
              <a:t>Öğretim modelleri/yaklaşımları/kuramları göz önünde bulundurularak oluşturulur. </a:t>
            </a:r>
          </a:p>
        </p:txBody>
      </p:sp>
    </p:spTree>
    <p:extLst>
      <p:ext uri="{BB962C8B-B14F-4D97-AF65-F5344CB8AC3E}">
        <p14:creationId xmlns:p14="http://schemas.microsoft.com/office/powerpoint/2010/main" val="1411235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YÖGEM</a:t>
            </a:r>
            <a:endParaRPr lang="tr-TR" dirty="0"/>
          </a:p>
        </p:txBody>
      </p:sp>
      <p:sp>
        <p:nvSpPr>
          <p:cNvPr id="3" name="İçerik Yer Tutucusu 2"/>
          <p:cNvSpPr>
            <a:spLocks noGrp="1"/>
          </p:cNvSpPr>
          <p:nvPr>
            <p:ph idx="1"/>
          </p:nvPr>
        </p:nvSpPr>
        <p:spPr/>
        <p:txBody>
          <a:bodyPr/>
          <a:lstStyle/>
          <a:p>
            <a:r>
              <a:rPr lang="tr-TR" dirty="0"/>
              <a:t>https://bozok.edu.tr/birim/yogem</a:t>
            </a:r>
          </a:p>
        </p:txBody>
      </p:sp>
    </p:spTree>
    <p:extLst>
      <p:ext uri="{BB962C8B-B14F-4D97-AF65-F5344CB8AC3E}">
        <p14:creationId xmlns:p14="http://schemas.microsoft.com/office/powerpoint/2010/main" val="420250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A50B407-98C5-5064-AFDE-6CD8E3574B74}"/>
              </a:ext>
            </a:extLst>
          </p:cNvPr>
          <p:cNvSpPr>
            <a:spLocks noGrp="1"/>
          </p:cNvSpPr>
          <p:nvPr>
            <p:ph type="title"/>
          </p:nvPr>
        </p:nvSpPr>
        <p:spPr/>
        <p:txBody>
          <a:bodyPr/>
          <a:lstStyle/>
          <a:p>
            <a:r>
              <a:rPr lang="tr-TR" dirty="0"/>
              <a:t>Öğrenme yaşantıları</a:t>
            </a:r>
          </a:p>
        </p:txBody>
      </p:sp>
      <p:sp>
        <p:nvSpPr>
          <p:cNvPr id="3" name="İçerik Yer Tutucusu 2">
            <a:extLst>
              <a:ext uri="{FF2B5EF4-FFF2-40B4-BE49-F238E27FC236}">
                <a16:creationId xmlns="" xmlns:a16="http://schemas.microsoft.com/office/drawing/2014/main" id="{440E3E44-071E-EEE1-F5CB-2ABF5DF37566}"/>
              </a:ext>
            </a:extLst>
          </p:cNvPr>
          <p:cNvSpPr>
            <a:spLocks noGrp="1"/>
          </p:cNvSpPr>
          <p:nvPr>
            <p:ph idx="1"/>
          </p:nvPr>
        </p:nvSpPr>
        <p:spPr/>
        <p:txBody>
          <a:bodyPr/>
          <a:lstStyle/>
          <a:p>
            <a:pPr>
              <a:lnSpc>
                <a:spcPct val="150000"/>
              </a:lnSpc>
            </a:pPr>
            <a:r>
              <a:rPr lang="tr-TR" dirty="0"/>
              <a:t>Strateji</a:t>
            </a:r>
          </a:p>
          <a:p>
            <a:pPr>
              <a:lnSpc>
                <a:spcPct val="150000"/>
              </a:lnSpc>
            </a:pPr>
            <a:r>
              <a:rPr lang="tr-TR" dirty="0"/>
              <a:t>Yöntem-teknik</a:t>
            </a:r>
          </a:p>
          <a:p>
            <a:pPr>
              <a:lnSpc>
                <a:spcPct val="150000"/>
              </a:lnSpc>
            </a:pPr>
            <a:r>
              <a:rPr lang="tr-TR" dirty="0"/>
              <a:t>Araç-gereç</a:t>
            </a:r>
          </a:p>
          <a:p>
            <a:pPr>
              <a:lnSpc>
                <a:spcPct val="150000"/>
              </a:lnSpc>
            </a:pPr>
            <a:r>
              <a:rPr lang="tr-TR" dirty="0"/>
              <a:t>Materyal ile gerçekleştirilir. </a:t>
            </a:r>
          </a:p>
        </p:txBody>
      </p:sp>
    </p:spTree>
    <p:extLst>
      <p:ext uri="{BB962C8B-B14F-4D97-AF65-F5344CB8AC3E}">
        <p14:creationId xmlns:p14="http://schemas.microsoft.com/office/powerpoint/2010/main" val="3701533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ÖĞRETİM YÖNTEM VE TEKNİKLERİ</a:t>
            </a:r>
          </a:p>
        </p:txBody>
      </p:sp>
      <p:sp>
        <p:nvSpPr>
          <p:cNvPr id="3" name="İçerik Yer Tutucusu 2"/>
          <p:cNvSpPr>
            <a:spLocks noGrp="1"/>
          </p:cNvSpPr>
          <p:nvPr>
            <p:ph idx="1"/>
          </p:nvPr>
        </p:nvSpPr>
        <p:spPr/>
        <p:txBody>
          <a:bodyPr numCol="2">
            <a:normAutofit/>
          </a:bodyPr>
          <a:lstStyle/>
          <a:p>
            <a:r>
              <a:rPr lang="tr-TR" dirty="0" smtClean="0"/>
              <a:t>Anlatım</a:t>
            </a:r>
          </a:p>
          <a:p>
            <a:r>
              <a:rPr lang="tr-TR" dirty="0" smtClean="0"/>
              <a:t>3N </a:t>
            </a:r>
            <a:r>
              <a:rPr lang="tr-TR" dirty="0"/>
              <a:t>Tablosu</a:t>
            </a:r>
          </a:p>
          <a:p>
            <a:r>
              <a:rPr lang="tr-TR" dirty="0"/>
              <a:t>Dedikodu</a:t>
            </a:r>
          </a:p>
          <a:p>
            <a:r>
              <a:rPr lang="tr-TR" dirty="0"/>
              <a:t>Kartopu tekniği</a:t>
            </a:r>
          </a:p>
          <a:p>
            <a:r>
              <a:rPr lang="tr-TR" dirty="0"/>
              <a:t>İstasyon</a:t>
            </a:r>
          </a:p>
          <a:p>
            <a:r>
              <a:rPr lang="tr-TR" dirty="0"/>
              <a:t>Beyin fırtınası</a:t>
            </a:r>
          </a:p>
          <a:p>
            <a:r>
              <a:rPr lang="tr-TR" dirty="0"/>
              <a:t>Tartışma</a:t>
            </a:r>
          </a:p>
          <a:p>
            <a:r>
              <a:rPr lang="tr-TR" dirty="0"/>
              <a:t>Soru cevap</a:t>
            </a:r>
          </a:p>
          <a:p>
            <a:r>
              <a:rPr lang="tr-TR" dirty="0"/>
              <a:t>Karış-Don-Eşleş</a:t>
            </a:r>
          </a:p>
          <a:p>
            <a:r>
              <a:rPr lang="tr-TR" dirty="0"/>
              <a:t>Çabuk yaz</a:t>
            </a:r>
          </a:p>
          <a:p>
            <a:r>
              <a:rPr lang="tr-TR" dirty="0"/>
              <a:t>Zıt panel</a:t>
            </a:r>
          </a:p>
          <a:p>
            <a:r>
              <a:rPr lang="tr-TR" dirty="0" smtClean="0"/>
              <a:t>Değer çizgisi</a:t>
            </a:r>
          </a:p>
          <a:p>
            <a:r>
              <a:rPr lang="tr-TR" dirty="0" smtClean="0"/>
              <a:t>Konuşma halkası</a:t>
            </a:r>
          </a:p>
          <a:p>
            <a:r>
              <a:rPr lang="tr-TR" dirty="0" smtClean="0"/>
              <a:t>Gösterip yaptırma</a:t>
            </a:r>
          </a:p>
          <a:p>
            <a:r>
              <a:rPr lang="tr-TR" dirty="0" smtClean="0"/>
              <a:t>Görüş geliştirme</a:t>
            </a:r>
            <a:endParaRPr lang="tr-TR" dirty="0"/>
          </a:p>
        </p:txBody>
      </p:sp>
    </p:spTree>
    <p:extLst>
      <p:ext uri="{BB962C8B-B14F-4D97-AF65-F5344CB8AC3E}">
        <p14:creationId xmlns:p14="http://schemas.microsoft.com/office/powerpoint/2010/main" val="725775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FD96EC6-DD71-C8BF-1B4D-69BA336818BC}"/>
              </a:ext>
            </a:extLst>
          </p:cNvPr>
          <p:cNvSpPr>
            <a:spLocks noGrp="1"/>
          </p:cNvSpPr>
          <p:nvPr>
            <p:ph type="title"/>
          </p:nvPr>
        </p:nvSpPr>
        <p:spPr/>
        <p:txBody>
          <a:bodyPr/>
          <a:lstStyle/>
          <a:p>
            <a:r>
              <a:rPr lang="tr-TR" dirty="0"/>
              <a:t>Değerlendirme</a:t>
            </a:r>
          </a:p>
        </p:txBody>
      </p:sp>
      <p:sp>
        <p:nvSpPr>
          <p:cNvPr id="3" name="İçerik Yer Tutucusu 2">
            <a:extLst>
              <a:ext uri="{FF2B5EF4-FFF2-40B4-BE49-F238E27FC236}">
                <a16:creationId xmlns="" xmlns:a16="http://schemas.microsoft.com/office/drawing/2014/main" id="{F377493C-D1B4-0ACA-C9DB-00F9F68D396B}"/>
              </a:ext>
            </a:extLst>
          </p:cNvPr>
          <p:cNvSpPr>
            <a:spLocks noGrp="1"/>
          </p:cNvSpPr>
          <p:nvPr>
            <p:ph idx="1"/>
          </p:nvPr>
        </p:nvSpPr>
        <p:spPr>
          <a:xfrm>
            <a:off x="681038" y="2837467"/>
            <a:ext cx="8543925" cy="3339495"/>
          </a:xfrm>
        </p:spPr>
        <p:txBody>
          <a:bodyPr/>
          <a:lstStyle/>
          <a:p>
            <a:pPr>
              <a:lnSpc>
                <a:spcPct val="150000"/>
              </a:lnSpc>
            </a:pPr>
            <a:r>
              <a:rPr lang="tr-TR" dirty="0"/>
              <a:t>Öğretimde ölçme ve değerlendirme GELENEKSEL ve ALTERNATİF ölçme değerlendirme araçları ile gerçekleştirilmektedir. </a:t>
            </a:r>
          </a:p>
          <a:p>
            <a:pPr>
              <a:lnSpc>
                <a:spcPct val="150000"/>
              </a:lnSpc>
            </a:pPr>
            <a:r>
              <a:rPr lang="tr-TR" dirty="0"/>
              <a:t>GELENEKSEL: Boşluk doldurma, D-Y, Çoktan seçmeli, klasik soru, eşleştirme.</a:t>
            </a:r>
          </a:p>
          <a:p>
            <a:pPr>
              <a:lnSpc>
                <a:spcPct val="150000"/>
              </a:lnSpc>
            </a:pPr>
            <a:r>
              <a:rPr lang="tr-TR" dirty="0"/>
              <a:t>ALTERNATİF: Portfolyo, rubrik, tanılayıcı dallanmış ağaç, kavram haritaları, kelime ilişkilendirme, drama, poster hazırlama, akran değerlendirmesi, öz değerlendirmedir. </a:t>
            </a:r>
          </a:p>
        </p:txBody>
      </p:sp>
    </p:spTree>
    <p:extLst>
      <p:ext uri="{BB962C8B-B14F-4D97-AF65-F5344CB8AC3E}">
        <p14:creationId xmlns:p14="http://schemas.microsoft.com/office/powerpoint/2010/main" val="2505996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6681783-2A36-CDBA-5762-8A3E999D67D8}"/>
              </a:ext>
            </a:extLst>
          </p:cNvPr>
          <p:cNvSpPr>
            <a:spLocks noGrp="1"/>
          </p:cNvSpPr>
          <p:nvPr>
            <p:ph type="title"/>
          </p:nvPr>
        </p:nvSpPr>
        <p:spPr/>
        <p:txBody>
          <a:bodyPr/>
          <a:lstStyle/>
          <a:p>
            <a:r>
              <a:rPr lang="tr-TR" dirty="0"/>
              <a:t>ÖNEMLİ</a:t>
            </a:r>
          </a:p>
        </p:txBody>
      </p:sp>
      <p:sp>
        <p:nvSpPr>
          <p:cNvPr id="3" name="İçerik Yer Tutucusu 2">
            <a:extLst>
              <a:ext uri="{FF2B5EF4-FFF2-40B4-BE49-F238E27FC236}">
                <a16:creationId xmlns="" xmlns:a16="http://schemas.microsoft.com/office/drawing/2014/main" id="{71BB2EA1-798B-831B-0A9F-398AE4549B45}"/>
              </a:ext>
            </a:extLst>
          </p:cNvPr>
          <p:cNvSpPr>
            <a:spLocks noGrp="1"/>
          </p:cNvSpPr>
          <p:nvPr>
            <p:ph idx="1"/>
          </p:nvPr>
        </p:nvSpPr>
        <p:spPr/>
        <p:txBody>
          <a:bodyPr/>
          <a:lstStyle/>
          <a:p>
            <a:r>
              <a:rPr lang="tr-TR" dirty="0"/>
              <a:t>Sınıfa girerken belirlediğimiz hedefle, aktardığımız içerik, uyguladığımız öğrenme yaşantısı ve kullandığımız ölçme aracı mutlaka </a:t>
            </a:r>
            <a:r>
              <a:rPr lang="tr-TR" b="1" dirty="0" smtClean="0"/>
              <a:t>TUTARLI</a:t>
            </a:r>
            <a:r>
              <a:rPr lang="tr-TR" dirty="0" smtClean="0"/>
              <a:t> </a:t>
            </a:r>
            <a:r>
              <a:rPr lang="tr-TR" dirty="0"/>
              <a:t>olmalıdır.</a:t>
            </a:r>
          </a:p>
          <a:p>
            <a:r>
              <a:rPr lang="tr-TR" dirty="0"/>
              <a:t>Öğrenme yaşantılarını planlarken </a:t>
            </a:r>
            <a:r>
              <a:rPr lang="tr-TR" b="1" dirty="0" smtClean="0"/>
              <a:t>ÖĞRENCİLERİN GELİŞİM ÖZELLİKLERİ </a:t>
            </a:r>
            <a:r>
              <a:rPr lang="tr-TR" dirty="0" smtClean="0"/>
              <a:t>göz </a:t>
            </a:r>
            <a:r>
              <a:rPr lang="tr-TR" dirty="0"/>
              <a:t>önünde bulundurulmalıdır. </a:t>
            </a:r>
          </a:p>
          <a:p>
            <a:r>
              <a:rPr lang="tr-TR" dirty="0"/>
              <a:t>Ara-final sınavlarında </a:t>
            </a:r>
            <a:r>
              <a:rPr lang="tr-TR" b="1" dirty="0" smtClean="0"/>
              <a:t>SORUDUĞUMUZ SORULAR MUTLAKA HEDEFLERİMİZLE </a:t>
            </a:r>
            <a:r>
              <a:rPr lang="tr-TR" dirty="0" smtClean="0"/>
              <a:t>ve </a:t>
            </a:r>
            <a:r>
              <a:rPr lang="tr-TR" dirty="0"/>
              <a:t>hedefimizin alanı ile ilgili olması gerekmektedir. </a:t>
            </a:r>
          </a:p>
        </p:txBody>
      </p:sp>
    </p:spTree>
    <p:extLst>
      <p:ext uri="{BB962C8B-B14F-4D97-AF65-F5344CB8AC3E}">
        <p14:creationId xmlns:p14="http://schemas.microsoft.com/office/powerpoint/2010/main" val="391010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654AE9B-68F5-C382-DAE5-828200330387}"/>
              </a:ext>
            </a:extLst>
          </p:cNvPr>
          <p:cNvSpPr>
            <a:spLocks noGrp="1"/>
          </p:cNvSpPr>
          <p:nvPr>
            <p:ph type="title"/>
          </p:nvPr>
        </p:nvSpPr>
        <p:spPr/>
        <p:txBody>
          <a:bodyPr/>
          <a:lstStyle/>
          <a:p>
            <a:r>
              <a:rPr lang="tr-TR" dirty="0" smtClean="0"/>
              <a:t>TEMEL KAVRAMLAR</a:t>
            </a:r>
            <a:endParaRPr lang="tr-TR" dirty="0"/>
          </a:p>
        </p:txBody>
      </p:sp>
      <p:sp>
        <p:nvSpPr>
          <p:cNvPr id="3" name="İçerik Yer Tutucusu 2">
            <a:extLst>
              <a:ext uri="{FF2B5EF4-FFF2-40B4-BE49-F238E27FC236}">
                <a16:creationId xmlns="" xmlns:a16="http://schemas.microsoft.com/office/drawing/2014/main" id="{B1B20C48-AD75-2F4D-AC95-90362AFED443}"/>
              </a:ext>
            </a:extLst>
          </p:cNvPr>
          <p:cNvSpPr>
            <a:spLocks noGrp="1"/>
          </p:cNvSpPr>
          <p:nvPr>
            <p:ph idx="1"/>
          </p:nvPr>
        </p:nvSpPr>
        <p:spPr/>
        <p:txBody>
          <a:bodyPr/>
          <a:lstStyle/>
          <a:p>
            <a:r>
              <a:rPr lang="tr-TR" dirty="0" smtClean="0"/>
              <a:t>Eğitim</a:t>
            </a:r>
          </a:p>
          <a:p>
            <a:r>
              <a:rPr lang="tr-TR" dirty="0" smtClean="0"/>
              <a:t>Öğretim</a:t>
            </a:r>
          </a:p>
          <a:p>
            <a:r>
              <a:rPr lang="tr-TR" dirty="0" smtClean="0"/>
              <a:t>Öğrenme</a:t>
            </a:r>
          </a:p>
          <a:p>
            <a:endParaRPr lang="tr-TR" dirty="0"/>
          </a:p>
          <a:p>
            <a:endParaRPr lang="tr-TR" dirty="0" smtClean="0"/>
          </a:p>
          <a:p>
            <a:r>
              <a:rPr lang="tr-TR" dirty="0" smtClean="0"/>
              <a:t>ÖĞRETİM: 1-belirlenmiş bir mekanda, 2-uzman bir rehber eşliğinde, 3-Bir program izlenerek, 4- sonunda ölçme-değerlendirme yapılarak gerçekleştirilen davranış değişikliği süreci. </a:t>
            </a:r>
          </a:p>
          <a:p>
            <a:pPr marL="0" indent="0">
              <a:buNone/>
            </a:pPr>
            <a:endParaRPr lang="tr-TR" dirty="0" smtClean="0"/>
          </a:p>
        </p:txBody>
      </p:sp>
    </p:spTree>
    <p:extLst>
      <p:ext uri="{BB962C8B-B14F-4D97-AF65-F5344CB8AC3E}">
        <p14:creationId xmlns:p14="http://schemas.microsoft.com/office/powerpoint/2010/main" val="395499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ÖĞRETİM FELSEFESİ</a:t>
            </a:r>
            <a:endParaRPr lang="tr-TR" dirty="0"/>
          </a:p>
        </p:txBody>
      </p:sp>
      <p:sp>
        <p:nvSpPr>
          <p:cNvPr id="3" name="İçerik Yer Tutucusu 2"/>
          <p:cNvSpPr>
            <a:spLocks noGrp="1"/>
          </p:cNvSpPr>
          <p:nvPr>
            <p:ph idx="1"/>
          </p:nvPr>
        </p:nvSpPr>
        <p:spPr/>
        <p:txBody>
          <a:bodyPr/>
          <a:lstStyle/>
          <a:p>
            <a:r>
              <a:rPr lang="tr-TR" dirty="0" err="1" smtClean="0"/>
              <a:t>Daimicilik</a:t>
            </a:r>
            <a:endParaRPr lang="tr-TR" dirty="0" smtClean="0"/>
          </a:p>
          <a:p>
            <a:r>
              <a:rPr lang="tr-TR" dirty="0" err="1" smtClean="0"/>
              <a:t>Esasicilik</a:t>
            </a:r>
            <a:endParaRPr lang="tr-TR" dirty="0" smtClean="0"/>
          </a:p>
          <a:p>
            <a:r>
              <a:rPr lang="tr-TR" dirty="0" err="1" smtClean="0"/>
              <a:t>İlerlemecilik</a:t>
            </a:r>
            <a:endParaRPr lang="tr-TR" dirty="0" smtClean="0"/>
          </a:p>
          <a:p>
            <a:r>
              <a:rPr lang="tr-TR" dirty="0" smtClean="0"/>
              <a:t>Varoluşçuluk</a:t>
            </a:r>
            <a:endParaRPr lang="tr-TR" dirty="0"/>
          </a:p>
        </p:txBody>
      </p:sp>
    </p:spTree>
    <p:extLst>
      <p:ext uri="{BB962C8B-B14F-4D97-AF65-F5344CB8AC3E}">
        <p14:creationId xmlns:p14="http://schemas.microsoft.com/office/powerpoint/2010/main" val="3075992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385B86A-F584-1A81-F44F-89BC71D477A3}"/>
              </a:ext>
            </a:extLst>
          </p:cNvPr>
          <p:cNvSpPr>
            <a:spLocks noGrp="1"/>
          </p:cNvSpPr>
          <p:nvPr>
            <p:ph type="title"/>
          </p:nvPr>
        </p:nvSpPr>
        <p:spPr/>
        <p:txBody>
          <a:bodyPr/>
          <a:lstStyle/>
          <a:p>
            <a:r>
              <a:rPr lang="tr-TR" dirty="0" smtClean="0"/>
              <a:t>ÖĞRETİM KURAMLARI</a:t>
            </a:r>
            <a:endParaRPr lang="tr-TR" dirty="0"/>
          </a:p>
        </p:txBody>
      </p:sp>
      <p:sp>
        <p:nvSpPr>
          <p:cNvPr id="3" name="İçerik Yer Tutucusu 2">
            <a:extLst>
              <a:ext uri="{FF2B5EF4-FFF2-40B4-BE49-F238E27FC236}">
                <a16:creationId xmlns="" xmlns:a16="http://schemas.microsoft.com/office/drawing/2014/main" id="{58A5E92A-10FF-E89B-7729-A9905DC4EB3F}"/>
              </a:ext>
            </a:extLst>
          </p:cNvPr>
          <p:cNvSpPr>
            <a:spLocks noGrp="1"/>
          </p:cNvSpPr>
          <p:nvPr>
            <p:ph idx="1"/>
          </p:nvPr>
        </p:nvSpPr>
        <p:spPr>
          <a:xfrm>
            <a:off x="681038" y="2272420"/>
            <a:ext cx="8543925" cy="3904543"/>
          </a:xfrm>
        </p:spPr>
        <p:txBody>
          <a:bodyPr/>
          <a:lstStyle/>
          <a:p>
            <a:pPr>
              <a:lnSpc>
                <a:spcPct val="150000"/>
              </a:lnSpc>
              <a:spcAft>
                <a:spcPts val="600"/>
              </a:spcAft>
            </a:pPr>
            <a:r>
              <a:rPr lang="tr-TR" dirty="0" smtClean="0"/>
              <a:t>Davranışçı kuramlar; ödül-ceza, pekiştirme, koşullanma.</a:t>
            </a:r>
          </a:p>
          <a:p>
            <a:pPr>
              <a:lnSpc>
                <a:spcPct val="150000"/>
              </a:lnSpc>
              <a:spcAft>
                <a:spcPts val="600"/>
              </a:spcAft>
            </a:pPr>
            <a:r>
              <a:rPr lang="tr-TR" dirty="0" smtClean="0"/>
              <a:t>Sosyal bilişsel öğrenme</a:t>
            </a:r>
          </a:p>
          <a:p>
            <a:pPr>
              <a:lnSpc>
                <a:spcPct val="150000"/>
              </a:lnSpc>
              <a:spcAft>
                <a:spcPts val="600"/>
              </a:spcAft>
            </a:pPr>
            <a:r>
              <a:rPr lang="tr-TR" dirty="0" smtClean="0"/>
              <a:t>Bilişsel kuramlar; beyin temelli öğrenme, bilgiyi işleme.</a:t>
            </a:r>
          </a:p>
          <a:p>
            <a:pPr>
              <a:lnSpc>
                <a:spcPct val="150000"/>
              </a:lnSpc>
              <a:spcAft>
                <a:spcPts val="600"/>
              </a:spcAft>
            </a:pPr>
            <a:r>
              <a:rPr lang="tr-TR" dirty="0" err="1" smtClean="0"/>
              <a:t>Yapılandırmacılık</a:t>
            </a:r>
            <a:endParaRPr lang="tr-TR" dirty="0" smtClean="0"/>
          </a:p>
          <a:p>
            <a:pPr>
              <a:lnSpc>
                <a:spcPct val="150000"/>
              </a:lnSpc>
              <a:spcAft>
                <a:spcPts val="600"/>
              </a:spcAft>
            </a:pPr>
            <a:r>
              <a:rPr lang="tr-TR" dirty="0" smtClean="0"/>
              <a:t>Kuantum öğrenme</a:t>
            </a:r>
            <a:endParaRPr lang="tr-TR" dirty="0"/>
          </a:p>
        </p:txBody>
      </p:sp>
    </p:spTree>
    <p:extLst>
      <p:ext uri="{BB962C8B-B14F-4D97-AF65-F5344CB8AC3E}">
        <p14:creationId xmlns:p14="http://schemas.microsoft.com/office/powerpoint/2010/main" val="1313709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altLang="tr-TR" sz="3200" dirty="0">
                <a:solidFill>
                  <a:prstClr val="black"/>
                </a:solidFill>
                <a:latin typeface="Calibri"/>
              </a:rPr>
              <a:t>“Bazı öğrencilerin okula, bazı öğretmenlere ya da belli derse karşı kaygıları ve yersiz korkuları; okul içinde ve dışında meydana gelen şartlandırmaların bir sonucudur.”</a:t>
            </a:r>
            <a:endParaRPr lang="tr-TR" dirty="0"/>
          </a:p>
        </p:txBody>
      </p:sp>
    </p:spTree>
    <p:extLst>
      <p:ext uri="{BB962C8B-B14F-4D97-AF65-F5344CB8AC3E}">
        <p14:creationId xmlns:p14="http://schemas.microsoft.com/office/powerpoint/2010/main" val="409498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ÖĞRENME STİLLERİ</a:t>
            </a:r>
            <a:endParaRPr lang="tr-TR" dirty="0"/>
          </a:p>
        </p:txBody>
      </p:sp>
      <p:sp>
        <p:nvSpPr>
          <p:cNvPr id="3" name="İçerik Yer Tutucusu 2"/>
          <p:cNvSpPr>
            <a:spLocks noGrp="1"/>
          </p:cNvSpPr>
          <p:nvPr>
            <p:ph idx="1"/>
          </p:nvPr>
        </p:nvSpPr>
        <p:spPr/>
        <p:txBody>
          <a:bodyPr/>
          <a:lstStyle/>
          <a:p>
            <a:r>
              <a:rPr lang="tr-TR" dirty="0" smtClean="0"/>
              <a:t>Görsel öğrenenler</a:t>
            </a:r>
          </a:p>
          <a:p>
            <a:r>
              <a:rPr lang="tr-TR" dirty="0" smtClean="0"/>
              <a:t>İşitsel öğrenenler</a:t>
            </a:r>
          </a:p>
          <a:p>
            <a:r>
              <a:rPr lang="tr-TR" dirty="0" smtClean="0"/>
              <a:t>Dokunsal öğrenenler</a:t>
            </a:r>
            <a:endParaRPr lang="tr-TR" dirty="0"/>
          </a:p>
        </p:txBody>
      </p:sp>
    </p:spTree>
    <p:extLst>
      <p:ext uri="{BB962C8B-B14F-4D97-AF65-F5344CB8AC3E}">
        <p14:creationId xmlns:p14="http://schemas.microsoft.com/office/powerpoint/2010/main" val="3158577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Çoklu zeka kuramı</a:t>
            </a:r>
            <a:endParaRPr lang="tr-TR" dirty="0"/>
          </a:p>
        </p:txBody>
      </p:sp>
      <p:sp>
        <p:nvSpPr>
          <p:cNvPr id="3" name="İçerik Yer Tutucusu 2"/>
          <p:cNvSpPr>
            <a:spLocks noGrp="1"/>
          </p:cNvSpPr>
          <p:nvPr>
            <p:ph idx="1"/>
          </p:nvPr>
        </p:nvSpPr>
        <p:spPr/>
        <p:txBody>
          <a:bodyPr/>
          <a:lstStyle/>
          <a:p>
            <a:pPr marL="0" indent="0">
              <a:buNone/>
            </a:pPr>
            <a:r>
              <a:rPr lang="tr-TR" dirty="0"/>
              <a:t>1-Sözel-Dilsel Zeka</a:t>
            </a:r>
          </a:p>
          <a:p>
            <a:pPr marL="0" indent="0">
              <a:buNone/>
            </a:pPr>
            <a:r>
              <a:rPr lang="tr-TR" dirty="0"/>
              <a:t>2-Mantıksal-Matematiksel Zeka</a:t>
            </a:r>
          </a:p>
          <a:p>
            <a:pPr marL="0" indent="0">
              <a:buNone/>
            </a:pPr>
            <a:r>
              <a:rPr lang="tr-TR" dirty="0"/>
              <a:t>3-Görsel-Uzamsal Zeka</a:t>
            </a:r>
          </a:p>
          <a:p>
            <a:pPr marL="0" indent="0">
              <a:buNone/>
            </a:pPr>
            <a:r>
              <a:rPr lang="tr-TR" dirty="0"/>
              <a:t>4-Müziksel-Ritmik Zeka</a:t>
            </a:r>
          </a:p>
          <a:p>
            <a:pPr marL="0" indent="0">
              <a:buNone/>
            </a:pPr>
            <a:r>
              <a:rPr lang="tr-TR" dirty="0"/>
              <a:t>5-Bedensel-Kinestetik Zeka</a:t>
            </a:r>
          </a:p>
          <a:p>
            <a:pPr marL="0" indent="0">
              <a:buNone/>
            </a:pPr>
            <a:r>
              <a:rPr lang="tr-TR" dirty="0"/>
              <a:t>6-Sosyal Zeka</a:t>
            </a:r>
          </a:p>
          <a:p>
            <a:pPr marL="0" indent="0">
              <a:buNone/>
            </a:pPr>
            <a:r>
              <a:rPr lang="tr-TR" dirty="0"/>
              <a:t>7-Özedönük-İçsel Zeka</a:t>
            </a:r>
          </a:p>
          <a:p>
            <a:pPr marL="0" indent="0">
              <a:buNone/>
            </a:pPr>
            <a:r>
              <a:rPr lang="tr-TR" dirty="0"/>
              <a:t>8-Doğacı Zeka</a:t>
            </a:r>
          </a:p>
          <a:p>
            <a:endParaRPr lang="tr-TR" dirty="0"/>
          </a:p>
        </p:txBody>
      </p:sp>
    </p:spTree>
    <p:extLst>
      <p:ext uri="{BB962C8B-B14F-4D97-AF65-F5344CB8AC3E}">
        <p14:creationId xmlns:p14="http://schemas.microsoft.com/office/powerpoint/2010/main" val="4160354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HAZIRBULUNUŞLUK</a:t>
            </a:r>
            <a:endParaRPr lang="tr-TR" dirty="0"/>
          </a:p>
        </p:txBody>
      </p:sp>
      <p:sp>
        <p:nvSpPr>
          <p:cNvPr id="3" name="İçerik Yer Tutucusu 2"/>
          <p:cNvSpPr>
            <a:spLocks noGrp="1"/>
          </p:cNvSpPr>
          <p:nvPr>
            <p:ph idx="1"/>
          </p:nvPr>
        </p:nvSpPr>
        <p:spPr/>
        <p:txBody>
          <a:bodyPr/>
          <a:lstStyle/>
          <a:p>
            <a:r>
              <a:rPr lang="tr-TR" dirty="0" smtClean="0"/>
              <a:t>Bilişsel Hazırbulunuşluk</a:t>
            </a:r>
          </a:p>
          <a:p>
            <a:r>
              <a:rPr lang="tr-TR" dirty="0" smtClean="0"/>
              <a:t>Duyuşsal Hazırbulunuşluk</a:t>
            </a:r>
            <a:endParaRPr lang="tr-TR" dirty="0"/>
          </a:p>
        </p:txBody>
      </p:sp>
    </p:spTree>
    <p:extLst>
      <p:ext uri="{BB962C8B-B14F-4D97-AF65-F5344CB8AC3E}">
        <p14:creationId xmlns:p14="http://schemas.microsoft.com/office/powerpoint/2010/main" val="342733534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Özel 2">
      <a:majorFont>
        <a:latin typeface="Garamond"/>
        <a:ea typeface=""/>
        <a:cs typeface=""/>
      </a:majorFont>
      <a:minorFont>
        <a:latin typeface="Garamond"/>
        <a:ea typeface=""/>
        <a:cs typeface=""/>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Özel 2">
      <a:majorFont>
        <a:latin typeface="Garamond"/>
        <a:ea typeface=""/>
        <a:cs typeface=""/>
      </a:majorFont>
      <a:minorFont>
        <a:latin typeface="Garamond"/>
        <a:ea typeface=""/>
        <a:cs typeface=""/>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Özel 2">
      <a:majorFont>
        <a:latin typeface="Garamond"/>
        <a:ea typeface=""/>
        <a:cs typeface=""/>
      </a:majorFont>
      <a:minorFont>
        <a:latin typeface="Garamond"/>
        <a:ea typeface=""/>
        <a:cs typeface=""/>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1144</TotalTime>
  <Words>898</Words>
  <Application>Microsoft Office PowerPoint</Application>
  <PresentationFormat>A4 Kağıt (210x297 mm)</PresentationFormat>
  <Paragraphs>165</Paragraphs>
  <Slides>23</Slides>
  <Notes>1</Notes>
  <HiddenSlides>0</HiddenSlides>
  <MMClips>0</MMClips>
  <ScaleCrop>false</ScaleCrop>
  <HeadingPairs>
    <vt:vector size="4" baseType="variant">
      <vt:variant>
        <vt:lpstr>Tema</vt:lpstr>
      </vt:variant>
      <vt:variant>
        <vt:i4>3</vt:i4>
      </vt:variant>
      <vt:variant>
        <vt:lpstr>Slayt Başlıkları</vt:lpstr>
      </vt:variant>
      <vt:variant>
        <vt:i4>23</vt:i4>
      </vt:variant>
    </vt:vector>
  </HeadingPairs>
  <TitlesOfParts>
    <vt:vector size="26" baseType="lpstr">
      <vt:lpstr>Office Teması</vt:lpstr>
      <vt:lpstr>1_Office Teması</vt:lpstr>
      <vt:lpstr>2_Office Teması</vt:lpstr>
      <vt:lpstr> Öğrenme ve Öğretmeyi Geliştirme Uygulama ve  Araştırma Merkezi (YÖGEM)  ORYANTASYON EĞİTİMİ 04.09.2025 </vt:lpstr>
      <vt:lpstr>YÖGEM</vt:lpstr>
      <vt:lpstr>TEMEL KAVRAMLAR</vt:lpstr>
      <vt:lpstr>ÖĞRETİM FELSEFESİ</vt:lpstr>
      <vt:lpstr>ÖĞRETİM KURAMLARI</vt:lpstr>
      <vt:lpstr>PowerPoint Sunusu</vt:lpstr>
      <vt:lpstr>ÖĞRENME STİLLERİ</vt:lpstr>
      <vt:lpstr>Çoklu zeka kuramı</vt:lpstr>
      <vt:lpstr>HAZIRBULUNUŞLUK</vt:lpstr>
      <vt:lpstr>Özetleyelim</vt:lpstr>
      <vt:lpstr>PowerPoint Sunusu</vt:lpstr>
      <vt:lpstr>DERS AŞAMALARI</vt:lpstr>
      <vt:lpstr>PowerPoint Sunusu</vt:lpstr>
      <vt:lpstr>Hedefler</vt:lpstr>
      <vt:lpstr>BİLİŞSEL HEDEFLER</vt:lpstr>
      <vt:lpstr>DUYUŞSAL HEDEFLER</vt:lpstr>
      <vt:lpstr>PSİKO-MOTOR HEDEFLER</vt:lpstr>
      <vt:lpstr>HEDEF YAZARKEN</vt:lpstr>
      <vt:lpstr>İçerik</vt:lpstr>
      <vt:lpstr>Öğrenme yaşantıları</vt:lpstr>
      <vt:lpstr>ÖĞRETİM YÖNTEM VE TEKNİKLERİ</vt:lpstr>
      <vt:lpstr>Değerlendirme</vt:lpstr>
      <vt:lpstr>ÖNEMLİ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Gamze AYDIN</dc:creator>
  <cp:lastModifiedBy>Acer</cp:lastModifiedBy>
  <cp:revision>70</cp:revision>
  <dcterms:created xsi:type="dcterms:W3CDTF">2019-10-08T08:16:33Z</dcterms:created>
  <dcterms:modified xsi:type="dcterms:W3CDTF">2025-09-12T07:42:50Z</dcterms:modified>
</cp:coreProperties>
</file>