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78" r:id="rId3"/>
    <p:sldId id="256" r:id="rId4"/>
    <p:sldId id="273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67" r:id="rId18"/>
    <p:sldId id="268" r:id="rId19"/>
    <p:sldId id="270" r:id="rId20"/>
    <p:sldId id="275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CE52-0264-489B-A559-3956219FF874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0C5B-B76C-470F-A169-AAF652AAA6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6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Yandal</a:t>
            </a:r>
            <a:r>
              <a:rPr lang="tr-TR" dirty="0" smtClean="0"/>
              <a:t> Başvuru için </a:t>
            </a:r>
            <a:r>
              <a:rPr lang="tr-TR" dirty="0" err="1" smtClean="0"/>
              <a:t>Gano</a:t>
            </a:r>
            <a:r>
              <a:rPr lang="tr-TR" dirty="0" smtClean="0"/>
              <a:t>: 2,50,</a:t>
            </a:r>
            <a:r>
              <a:rPr lang="tr-TR" baseline="0" dirty="0" smtClean="0"/>
              <a:t> </a:t>
            </a:r>
            <a:r>
              <a:rPr lang="tr-TR" baseline="0" smtClean="0"/>
              <a:t>öğrenimini sürdürebilmesi </a:t>
            </a:r>
            <a:r>
              <a:rPr lang="tr-TR" baseline="0" dirty="0" smtClean="0"/>
              <a:t>için en az 2,29.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B0C5B-B76C-470F-A169-AAF652AAA60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46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7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65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0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89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51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2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1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55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7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29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39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9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0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75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2A61D0-A3A6-403C-933D-CFA294BF9CC3}" type="datetimeFigureOut">
              <a:rPr lang="tr-TR" smtClean="0"/>
              <a:t>17.04.2025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5710C6-3999-4A90-A4F7-305FE5A552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1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\\10.15.1.240\e\HİZMET İÇİ ŞUBE\01 HİZMETİÇİ EĞİTİM\2025 YILI\EĞİTİM EKLERİ\7 OBS Kullanımı ve Eğitim-Öğretim Süreçleri Eğitimi\IMG_20250415_145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" y="-31530"/>
            <a:ext cx="12160469" cy="68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3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906" y="2108013"/>
            <a:ext cx="8140650" cy="3440456"/>
          </a:xfrm>
          <a:prstGeom prst="rect">
            <a:avLst/>
          </a:prstGeom>
        </p:spPr>
      </p:pic>
      <p:pic>
        <p:nvPicPr>
          <p:cNvPr id="3" name="Resim 2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4" y="650688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xmlns="" id="{F3932886-73F8-4690-8956-37FDAE50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06" y="645608"/>
            <a:ext cx="7437116" cy="1303867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Muaf Notu İşleme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592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318" y="1569935"/>
            <a:ext cx="7508438" cy="4566661"/>
          </a:xfrm>
          <a:prstGeom prst="rect">
            <a:avLst/>
          </a:prstGeom>
        </p:spPr>
      </p:pic>
      <p:pic>
        <p:nvPicPr>
          <p:cNvPr id="3" name="Resim 2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3" y="668617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xmlns="" id="{676C50F0-652F-4732-8864-A5ABE567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06" y="645608"/>
            <a:ext cx="7437116" cy="1303867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Harç İade Tanımlama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192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700" y="2116978"/>
            <a:ext cx="8287227" cy="3497450"/>
          </a:xfrm>
          <a:prstGeom prst="rect">
            <a:avLst/>
          </a:prstGeom>
        </p:spPr>
      </p:pic>
      <p:pic>
        <p:nvPicPr>
          <p:cNvPr id="3" name="Resim 2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659653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xmlns="" id="{25F69F25-C83F-4666-BEA9-B31D2400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06" y="645608"/>
            <a:ext cx="7437116" cy="1303867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Derslik Tanımlama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001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/>
          <p:nvPr/>
        </p:nvSpPr>
        <p:spPr>
          <a:xfrm>
            <a:off x="1084332" y="3215578"/>
            <a:ext cx="4256896" cy="1132235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tr-TR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YKS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Kayıt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8" name="Shape 4"/>
          <p:cNvSpPr/>
          <p:nvPr/>
        </p:nvSpPr>
        <p:spPr>
          <a:xfrm>
            <a:off x="6551734" y="3157543"/>
            <a:ext cx="4672078" cy="1132235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0" name="Dikdörtgen 9"/>
          <p:cNvSpPr/>
          <p:nvPr/>
        </p:nvSpPr>
        <p:spPr>
          <a:xfrm>
            <a:off x="6446914" y="3109042"/>
            <a:ext cx="3506473" cy="774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tr-TR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ts val="2750"/>
              </a:lnSpc>
            </a:pPr>
            <a:r>
              <a:rPr lang="tr-TR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GANO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Yatay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Geçiş</a:t>
            </a:r>
            <a:r>
              <a:rPr lang="tr-TR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ile Kayıt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1084332" y="4857103"/>
            <a:ext cx="4236704" cy="1252586"/>
          </a:xfrm>
          <a:prstGeom prst="roundRect">
            <a:avLst>
              <a:gd name="adj" fmla="val 2604"/>
            </a:avLst>
          </a:prstGeom>
          <a:solidFill>
            <a:srgbClr val="EEE8DD"/>
          </a:solidFill>
          <a:ln/>
        </p:spPr>
      </p:sp>
      <p:sp>
        <p:nvSpPr>
          <p:cNvPr id="14" name="Shape 7"/>
          <p:cNvSpPr/>
          <p:nvPr/>
        </p:nvSpPr>
        <p:spPr>
          <a:xfrm>
            <a:off x="6551735" y="4819647"/>
            <a:ext cx="4672077" cy="1290042"/>
          </a:xfrm>
          <a:prstGeom prst="roundRect">
            <a:avLst>
              <a:gd name="adj" fmla="val 2604"/>
            </a:avLst>
          </a:prstGeom>
          <a:solidFill>
            <a:srgbClr val="EEE8DD"/>
          </a:solidFill>
          <a:ln/>
        </p:spPr>
      </p:sp>
      <p:sp>
        <p:nvSpPr>
          <p:cNvPr id="15" name="Dikdörtgen 14"/>
          <p:cNvSpPr/>
          <p:nvPr/>
        </p:nvSpPr>
        <p:spPr>
          <a:xfrm>
            <a:off x="593536" y="4727297"/>
            <a:ext cx="2653290" cy="774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endParaRPr lang="tr-TR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r>
              <a:rPr lang="tr-TR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Ek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Madde-1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Kayıt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6551735" y="4823458"/>
            <a:ext cx="1620957" cy="774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endParaRPr lang="tr-TR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r>
              <a:rPr lang="tr-TR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DGS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Kayıt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647661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3719976" y="1405766"/>
            <a:ext cx="4844275" cy="729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Öğrenci</a:t>
            </a:r>
            <a:r>
              <a:rPr lang="en-US" sz="3600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Kayıt</a:t>
            </a:r>
            <a:r>
              <a:rPr lang="en-US" sz="3600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İşlemleri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4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3321" y="8593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YATAY GEÇİŞ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49389" y="1828800"/>
            <a:ext cx="9150616" cy="4055704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chemeClr val="tx1"/>
                </a:solidFill>
              </a:rPr>
              <a:t>           Yatay Geçiş Türleri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Ek Madde-1 İle Yatay Geçiş (YKS Puanı ile)</a:t>
            </a:r>
          </a:p>
          <a:p>
            <a:r>
              <a:rPr lang="tr-TR" dirty="0" err="1">
                <a:solidFill>
                  <a:schemeClr val="tx1"/>
                </a:solidFill>
              </a:rPr>
              <a:t>Kurumlararası</a:t>
            </a:r>
            <a:r>
              <a:rPr lang="tr-TR" dirty="0">
                <a:solidFill>
                  <a:schemeClr val="tx1"/>
                </a:solidFill>
              </a:rPr>
              <a:t> Yatay Geçiş (</a:t>
            </a:r>
            <a:r>
              <a:rPr lang="tr-TR" dirty="0" err="1">
                <a:solidFill>
                  <a:schemeClr val="tx1"/>
                </a:solidFill>
              </a:rPr>
              <a:t>Gano</a:t>
            </a:r>
            <a:r>
              <a:rPr lang="tr-TR" dirty="0">
                <a:solidFill>
                  <a:schemeClr val="tx1"/>
                </a:solidFill>
              </a:rPr>
              <a:t> ile)</a:t>
            </a:r>
          </a:p>
        </p:txBody>
      </p:sp>
      <p:pic>
        <p:nvPicPr>
          <p:cNvPr id="4" name="Resim 3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665589"/>
            <a:ext cx="145732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48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Ek Madde-1 ile Yatay Geçiş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Öğrenci, YKS Puanı ile yatay geçiş yapmak istiyorsa; geçmek istediği Üniversitenin ilgili yıldaki YKS taban puanını sağlaması gerekir. </a:t>
            </a:r>
          </a:p>
          <a:p>
            <a:r>
              <a:rPr lang="tr-TR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Ek Madde-1 ile yatay geçişte, yatay geçiş yapan öğrencilerin azami süreleri, programın azami süresinden kabul edildiği sınıf çıkartılarak hesaplanır.</a:t>
            </a:r>
          </a:p>
          <a:p>
            <a:endParaRPr lang="tr-TR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Resim 3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665589"/>
            <a:ext cx="145732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77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9542" y="129620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Kurumlararası</a:t>
            </a:r>
            <a:r>
              <a:rPr lang="tr-TR" b="1" dirty="0"/>
              <a:t> Yatay Geçiş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2178" y="2600067"/>
            <a:ext cx="9937239" cy="3548807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düzeydeki eş değer diploma programları arasında ve Yükseköğretim Kurulu tarafından yayınlanan kontenjanlar çerçevesinde yapılır.</a:t>
            </a:r>
            <a:endParaRPr lang="tr-T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Üniversitemizde;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Tıp, Diş Hekimliği ve Veteriner Fakültelerimizde ÖSYS/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YKS/DGS Puanının % 70’si ve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GANO’nun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%30’u alınarak;</a:t>
            </a:r>
          </a:p>
          <a:p>
            <a:pPr algn="just"/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Diğer Programlarımızda ise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ÖSYS/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YKS/DGS Puanının % 50’si ve </a:t>
            </a:r>
            <a:r>
              <a:rPr lang="tr-TR" dirty="0" err="1">
                <a:latin typeface="Times" panose="02020603050405020304" pitchFamily="18" charset="0"/>
                <a:cs typeface="Times" panose="02020603050405020304" pitchFamily="18" charset="0"/>
              </a:rPr>
              <a:t>GANO’nun</a:t>
            </a:r>
            <a:r>
              <a:rPr lang="tr-TR" dirty="0">
                <a:latin typeface="Times" panose="02020603050405020304" pitchFamily="18" charset="0"/>
                <a:cs typeface="Times" panose="02020603050405020304" pitchFamily="18" charset="0"/>
              </a:rPr>
              <a:t> %50’si alınarak hesaplama yapılır.</a:t>
            </a:r>
          </a:p>
          <a:p>
            <a:pPr algn="just"/>
            <a:endParaRPr lang="tr-TR" dirty="0"/>
          </a:p>
        </p:txBody>
      </p:sp>
      <p:pic>
        <p:nvPicPr>
          <p:cNvPr id="4" name="Resim 3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665589"/>
            <a:ext cx="145732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78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62628" y="-827313"/>
            <a:ext cx="6836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YATAY GEÇİŞ KAYIT AŞAMALARI</a:t>
            </a:r>
          </a:p>
        </p:txBody>
      </p:sp>
      <p:pic>
        <p:nvPicPr>
          <p:cNvPr id="6" name="Resim 5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665589"/>
            <a:ext cx="1310239" cy="136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28" y="857250"/>
            <a:ext cx="83058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021107" y="561240"/>
            <a:ext cx="6651424" cy="143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50"/>
              </a:lnSpc>
            </a:pPr>
            <a:endParaRPr lang="tr-TR" sz="2800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5550"/>
              </a:lnSpc>
            </a:pPr>
            <a:r>
              <a:rPr lang="en-US" sz="3200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ÇAP </a:t>
            </a:r>
            <a:r>
              <a:rPr lang="en-US" sz="3200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Yandal</a:t>
            </a:r>
            <a:r>
              <a:rPr lang="en-US" sz="3200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Koşulları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esim 11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7" y="691500"/>
            <a:ext cx="1310239" cy="136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8898" y="2496839"/>
            <a:ext cx="4860832" cy="34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555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Yaz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Okulu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Esasları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3" y="3068256"/>
            <a:ext cx="2783534" cy="2783534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43" y="3031513"/>
            <a:ext cx="2981770" cy="2981770"/>
          </a:xfrm>
          <a:prstGeom prst="rect">
            <a:avLst/>
          </a:prstGeom>
        </p:spPr>
      </p:pic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252" y="2809638"/>
            <a:ext cx="3042152" cy="304215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7403367" y="3068256"/>
            <a:ext cx="2565767" cy="113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AKTS </a:t>
            </a:r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Kredisi</a:t>
            </a: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(Normal)</a:t>
            </a:r>
            <a:endParaRPr lang="tr-TR" b="1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En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çok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20 AKTS.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7294404" y="4904455"/>
            <a:ext cx="3040319" cy="113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AKTS </a:t>
            </a:r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Kredisi</a:t>
            </a: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(ÇAP/</a:t>
            </a:r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Yandal</a:t>
            </a: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)</a:t>
            </a:r>
            <a:endParaRPr lang="tr-TR" b="1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En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çok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30 AKTS.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614943" y="3730549"/>
            <a:ext cx="198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Süre</a:t>
            </a:r>
            <a:endParaRPr lang="tr-TR" b="1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En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az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hafta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/>
          </a:p>
        </p:txBody>
      </p:sp>
      <p:pic>
        <p:nvPicPr>
          <p:cNvPr id="13" name="Resim 12" descr="https://bozok.edu.tr/upload/resim/logor_bs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7" y="718394"/>
            <a:ext cx="1310239" cy="136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6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\\10.15.1.240\e\HİZMET İÇİ ŞUBE\01 HİZMETİÇİ EĞİTİM\2025 YILI\EĞİTİM EKLERİ\7 OBS Kullanımı ve Eğitim-Öğretim Süreçleri Eğitimi\IMG_20250415_145721_17447187579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1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555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Yaz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Okulu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Esasları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3" y="3068256"/>
            <a:ext cx="2783534" cy="2783534"/>
          </a:xfrm>
          <a:prstGeom prst="rect">
            <a:avLst/>
          </a:prstGeom>
        </p:spPr>
      </p:pic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43" y="3031513"/>
            <a:ext cx="2981770" cy="2981770"/>
          </a:xfrm>
          <a:prstGeom prst="rect">
            <a:avLst/>
          </a:prstGeom>
        </p:spPr>
      </p:pic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252" y="2809638"/>
            <a:ext cx="3042152" cy="304215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7403367" y="3068256"/>
            <a:ext cx="2565767" cy="113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AKTS </a:t>
            </a:r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Kredisi</a:t>
            </a: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(Normal)</a:t>
            </a:r>
            <a:endParaRPr lang="tr-TR" b="1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En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çok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20 AKTS.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7294404" y="4904455"/>
            <a:ext cx="3040319" cy="113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AKTS </a:t>
            </a:r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Kredisi</a:t>
            </a: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(ÇAP/</a:t>
            </a:r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Yandal</a:t>
            </a:r>
            <a:r>
              <a:rPr lang="en-US" b="1" dirty="0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)</a:t>
            </a:r>
            <a:endParaRPr lang="tr-TR" b="1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En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çok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30 AKTS.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5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614943" y="3730549"/>
            <a:ext cx="198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Süre</a:t>
            </a:r>
            <a:endParaRPr lang="tr-TR" b="1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En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az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hafta</a:t>
            </a: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b="1" dirty="0"/>
          </a:p>
        </p:txBody>
      </p:sp>
      <p:pic>
        <p:nvPicPr>
          <p:cNvPr id="13" name="Resim 12" descr="https://bozok.edu.tr/upload/resim/logor_bs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7" y="718394"/>
            <a:ext cx="1310239" cy="1360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48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DC66C7-F424-29A9-727E-89266C548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D0063782-F6E9-F2C8-F10E-85864939C36C}"/>
              </a:ext>
            </a:extLst>
          </p:cNvPr>
          <p:cNvSpPr txBox="1"/>
          <p:nvPr/>
        </p:nvSpPr>
        <p:spPr>
          <a:xfrm>
            <a:off x="1988919" y="756047"/>
            <a:ext cx="8455541" cy="50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2"/>
              </a:lnSpc>
            </a:pPr>
            <a:r>
              <a:rPr lang="tr-TR" sz="3037" b="1" spc="118" dirty="0">
                <a:latin typeface="Montserrat Bold"/>
                <a:ea typeface="Montserrat Bold"/>
                <a:cs typeface="Montserrat Bold"/>
                <a:sym typeface="Montserrat Bold"/>
              </a:rPr>
              <a:t>SOBİ-EK</a:t>
            </a:r>
            <a:endParaRPr lang="en-US" sz="3037" b="1" spc="118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E415184E-523F-F38C-6395-8005BCD6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7" y="278444"/>
            <a:ext cx="1117697" cy="111769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E098B853-4FB7-4593-93F2-938FCCF0B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" r="16001" b="12523"/>
          <a:stretch/>
        </p:blipFill>
        <p:spPr>
          <a:xfrm>
            <a:off x="1260843" y="1335742"/>
            <a:ext cx="4955846" cy="2639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4A8600FA-D45E-44D3-AB4C-C8A71F1BA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549"/>
          <a:stretch/>
        </p:blipFill>
        <p:spPr>
          <a:xfrm>
            <a:off x="6417464" y="1639052"/>
            <a:ext cx="4723592" cy="357989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CC487643-F0CD-4B41-B85D-11768C97C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307" y="3974997"/>
            <a:ext cx="4513693" cy="22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7" y="718394"/>
            <a:ext cx="1310239" cy="136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B202018-3E66-47CC-AD9D-9C82B2EA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7" y="720012"/>
            <a:ext cx="8126962" cy="541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9" y="224518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2596215" y="3771901"/>
            <a:ext cx="7271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  <a:t>Şube Müdürü Akın YONKUÇ</a:t>
            </a:r>
            <a:br>
              <a:rPr lang="tr-TR" sz="28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</a:br>
            <a:r>
              <a:rPr lang="tr-TR" sz="28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  <a:t>Şef Pınar YILMAZ</a:t>
            </a:r>
            <a:br>
              <a:rPr lang="tr-TR" sz="28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</a:br>
            <a:r>
              <a:rPr lang="tr-TR" sz="28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  <a:t>Şef Halil Rıza ZAVAR</a:t>
            </a:r>
            <a:endParaRPr lang="tr-TR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F85C32A9-7010-485F-A3D3-D4EBA1395B52}"/>
              </a:ext>
            </a:extLst>
          </p:cNvPr>
          <p:cNvSpPr txBox="1"/>
          <p:nvPr/>
        </p:nvSpPr>
        <p:spPr>
          <a:xfrm>
            <a:off x="2507700" y="1508283"/>
            <a:ext cx="7849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  <a:t>OBS KULLANIMI VE EĞİTİM ÖĞRETİM SÜREÇLERİ</a:t>
            </a:r>
            <a:endParaRPr lang="tr-TR" sz="4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3865B02-575A-4052-84D4-A6EB193135C7}"/>
              </a:ext>
            </a:extLst>
          </p:cNvPr>
          <p:cNvSpPr txBox="1"/>
          <p:nvPr/>
        </p:nvSpPr>
        <p:spPr>
          <a:xfrm>
            <a:off x="1081636" y="224518"/>
            <a:ext cx="10028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  <a:t>YOZGAT BOZOK ÜNİVERSİTESİ</a:t>
            </a:r>
            <a:br>
              <a:rPr lang="tr-TR" sz="32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</a:br>
            <a:r>
              <a:rPr lang="tr-TR" sz="32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  <a:t>ÖĞRENCİ İŞLERİ DAİRE BAŞKANLIĞI</a:t>
            </a:r>
            <a:endParaRPr lang="tr-T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0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47257" y="1782147"/>
            <a:ext cx="6988629" cy="3394010"/>
          </a:xfrm>
        </p:spPr>
        <p:txBody>
          <a:bodyPr>
            <a:normAutofit/>
          </a:bodyPr>
          <a:lstStyle/>
          <a:p>
            <a:pPr algn="l">
              <a:lnSpc>
                <a:spcPts val="2850"/>
              </a:lnSpc>
            </a:pP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Üniversitemizin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öğrenci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işleri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birimi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personel</a:t>
            </a:r>
            <a:r>
              <a:rPr lang="tr-TR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leri</a:t>
            </a:r>
            <a:r>
              <a:rPr lang="tr-TR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hazırlanan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eğitim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sunumuna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hoş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geldiniz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 </a:t>
            </a:r>
            <a:endParaRPr lang="tr-TR" dirty="0"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ts val="2850"/>
              </a:lnSpc>
            </a:pP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Bu</a:t>
            </a:r>
            <a:r>
              <a:rPr lang="tr-TR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eğitimde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tr-TR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«Öğrenci Bilgi Sistemi Kullanımı ve Eğitim-Öğretim Süreçlerini»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ele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alacağız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 </a:t>
            </a:r>
            <a:endParaRPr lang="tr-TR" dirty="0"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ts val="2850"/>
              </a:lnSpc>
            </a:pPr>
            <a:r>
              <a:rPr lang="tr-TR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macımız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sizlere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daha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iyi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hizmet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verebilmeniz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gerekli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bilgi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becerileri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kazandırmaktır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https://bozok.edu.tr/upload/resim/logor_bs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9" y="224518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2635148" y="1681843"/>
            <a:ext cx="727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4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F85C32A9-7010-485F-A3D3-D4EBA1395B52}"/>
              </a:ext>
            </a:extLst>
          </p:cNvPr>
          <p:cNvSpPr txBox="1"/>
          <p:nvPr/>
        </p:nvSpPr>
        <p:spPr>
          <a:xfrm>
            <a:off x="2227781" y="41683"/>
            <a:ext cx="93857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Times" panose="02020603050405020304" pitchFamily="18" charset="0"/>
                <a:ea typeface="Gelasio Semi Bold" pitchFamily="34" charset="-122"/>
                <a:cs typeface="Times" panose="02020603050405020304" pitchFamily="18" charset="0"/>
              </a:rPr>
              <a:t>OBS KULLANIMI VE EĞİTİM ÖĞRETİM SÜREÇLERİ</a:t>
            </a:r>
            <a:endParaRPr lang="tr-TR" sz="4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3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903" y="929577"/>
            <a:ext cx="10515600" cy="92373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Ders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İşlemleri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29030" y="1391442"/>
            <a:ext cx="6229706" cy="3141381"/>
          </a:xfrm>
        </p:spPr>
        <p:txBody>
          <a:bodyPr>
            <a:normAutofit/>
          </a:bodyPr>
          <a:lstStyle/>
          <a:p>
            <a:pPr marL="0" indent="0">
              <a:lnSpc>
                <a:spcPts val="2750"/>
              </a:lnSpc>
              <a:buNone/>
            </a:pPr>
            <a:endParaRPr lang="tr-TR" sz="3600" b="1" dirty="0"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Açılan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Dersler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ea typeface="Gelasio Semi Bold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tr-TR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çılacak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derslerin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belirlenmesi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Ders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programının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oluşturulması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5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Derslerin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şubelere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bölünmesi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Gelasio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75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5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87" y="3845859"/>
            <a:ext cx="9451349" cy="2402542"/>
          </a:xfrm>
          <a:prstGeom prst="rect">
            <a:avLst/>
          </a:prstGeom>
        </p:spPr>
      </p:pic>
      <p:pic>
        <p:nvPicPr>
          <p:cNvPr id="5" name="Resim 4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3" y="662781"/>
            <a:ext cx="145732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13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216495" y="100317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Derslerin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Sunulması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Derslere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öğretim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görevlisi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atanması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Dersin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birimlere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sunulması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Öğrencilere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danışman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atanması</a:t>
            </a: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56257"/>
            <a:ext cx="10035988" cy="2102496"/>
          </a:xfrm>
          <a:prstGeom prst="rect">
            <a:avLst/>
          </a:prstGeom>
        </p:spPr>
      </p:pic>
      <p:pic>
        <p:nvPicPr>
          <p:cNvPr id="6" name="Resim 5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6" y="599832"/>
            <a:ext cx="145732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77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06" y="1333873"/>
            <a:ext cx="7850323" cy="4599393"/>
          </a:xfrm>
          <a:prstGeom prst="rect">
            <a:avLst/>
          </a:prstGeom>
        </p:spPr>
      </p:pic>
      <p:pic>
        <p:nvPicPr>
          <p:cNvPr id="3" name="Resim 2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7" y="623794"/>
            <a:ext cx="1331054" cy="14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xmlns="" id="{A7324404-C120-43DC-8F83-B4E9393A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06" y="645608"/>
            <a:ext cx="7437116" cy="1303867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Manuel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Ders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 Atama İşlemi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926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249" y="1782645"/>
            <a:ext cx="8199055" cy="4124340"/>
          </a:xfrm>
          <a:prstGeom prst="rect">
            <a:avLst/>
          </a:prstGeom>
        </p:spPr>
      </p:pic>
      <p:pic>
        <p:nvPicPr>
          <p:cNvPr id="3" name="Resim 2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4" y="650688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xmlns="" id="{7E7F79E8-4748-4383-84CA-DC448B3C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06" y="645608"/>
            <a:ext cx="7437116" cy="1303867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Ders Öğrenci Listesi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288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808" y="2544907"/>
            <a:ext cx="7537380" cy="3116397"/>
          </a:xfrm>
          <a:prstGeom prst="rect">
            <a:avLst/>
          </a:prstGeom>
        </p:spPr>
      </p:pic>
      <p:pic>
        <p:nvPicPr>
          <p:cNvPr id="3" name="Resim 2" descr="https://bozok.edu.tr/upload/resim/logor_bs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650688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xmlns="" id="{CEDF693B-D5BB-41E2-B763-082CC108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06" y="645608"/>
            <a:ext cx="7437116" cy="1303867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ea typeface="Gelasio Semi Bold" pitchFamily="34" charset="-122"/>
                <a:cs typeface="Times New Roman" panose="02020603050405020304" pitchFamily="18" charset="0"/>
              </a:rPr>
              <a:t>Not Giriş ve Düzenleme Ekranı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8108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</TotalTime>
  <Words>345</Words>
  <Application>Microsoft Office PowerPoint</Application>
  <PresentationFormat>Özel</PresentationFormat>
  <Paragraphs>65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Organik</vt:lpstr>
      <vt:lpstr>PowerPoint Sunusu</vt:lpstr>
      <vt:lpstr>PowerPoint Sunusu</vt:lpstr>
      <vt:lpstr>PowerPoint Sunusu</vt:lpstr>
      <vt:lpstr>PowerPoint Sunusu</vt:lpstr>
      <vt:lpstr>Ders İşlemleri </vt:lpstr>
      <vt:lpstr>Derslerin Sunulması </vt:lpstr>
      <vt:lpstr>Manuel Ders Atama İşlemi </vt:lpstr>
      <vt:lpstr>Ders Öğrenci Listesi</vt:lpstr>
      <vt:lpstr>Not Giriş ve Düzenleme Ekranı</vt:lpstr>
      <vt:lpstr>Muaf Notu İşleme</vt:lpstr>
      <vt:lpstr>Harç İade Tanımlama</vt:lpstr>
      <vt:lpstr>Derslik Tanımlama</vt:lpstr>
      <vt:lpstr>PowerPoint Sunusu</vt:lpstr>
      <vt:lpstr>YATAY GEÇİŞ </vt:lpstr>
      <vt:lpstr>Ek Madde-1 ile Yatay Geçiş </vt:lpstr>
      <vt:lpstr>Kurumlararası Yatay Geçiş </vt:lpstr>
      <vt:lpstr>PowerPoint Sunusu</vt:lpstr>
      <vt:lpstr>PowerPoint Sunusu</vt:lpstr>
      <vt:lpstr>Yaz Okulu Esasları</vt:lpstr>
      <vt:lpstr>Yaz Okulu Esasları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Öğrenci İşleri Eğitim Sunumu</dc:title>
  <dc:creator>ACER</dc:creator>
  <cp:lastModifiedBy>Acer</cp:lastModifiedBy>
  <cp:revision>30</cp:revision>
  <dcterms:created xsi:type="dcterms:W3CDTF">2025-04-11T13:01:14Z</dcterms:created>
  <dcterms:modified xsi:type="dcterms:W3CDTF">2025-04-17T08:00:22Z</dcterms:modified>
</cp:coreProperties>
</file>