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0"/>
  </p:notesMasterIdLst>
  <p:sldIdLst>
    <p:sldId id="257" r:id="rId2"/>
    <p:sldId id="287" r:id="rId3"/>
    <p:sldId id="288" r:id="rId4"/>
    <p:sldId id="293" r:id="rId5"/>
    <p:sldId id="289" r:id="rId6"/>
    <p:sldId id="303" r:id="rId7"/>
    <p:sldId id="305" r:id="rId8"/>
    <p:sldId id="292" r:id="rId9"/>
    <p:sldId id="290" r:id="rId10"/>
    <p:sldId id="308" r:id="rId11"/>
    <p:sldId id="307" r:id="rId12"/>
    <p:sldId id="268" r:id="rId13"/>
    <p:sldId id="312" r:id="rId14"/>
    <p:sldId id="309" r:id="rId15"/>
    <p:sldId id="311" r:id="rId16"/>
    <p:sldId id="296" r:id="rId17"/>
    <p:sldId id="310" r:id="rId18"/>
    <p:sldId id="306" r:id="rId1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076" autoAdjust="0"/>
    <p:restoredTop sz="86477" autoAdjust="0"/>
  </p:normalViewPr>
  <p:slideViewPr>
    <p:cSldViewPr snapToGrid="0">
      <p:cViewPr>
        <p:scale>
          <a:sx n="125" d="100"/>
          <a:sy n="125" d="100"/>
        </p:scale>
        <p:origin x="-1650" y="22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42"/>
    </p:cViewPr>
  </p:sorterViewPr>
  <p:notesViewPr>
    <p:cSldViewPr snapToGrid="0">
      <p:cViewPr varScale="1">
        <p:scale>
          <a:sx n="88" d="100"/>
          <a:sy n="88" d="100"/>
        </p:scale>
        <p:origin x="-302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1853AF5-77A0-4BDD-8FE4-2BAFF8463605}" type="datetimeFigureOut">
              <a:rPr lang="tr-TR" smtClean="0"/>
              <a:t>13.02.2026</a:t>
            </a:fld>
            <a:endParaRPr lang="tr-TR"/>
          </a:p>
        </p:txBody>
      </p:sp>
      <p:sp>
        <p:nvSpPr>
          <p:cNvPr id="4" name="Slayt Resmi Yer Tutucus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2EC3F-BD22-4BA6-8926-FDEAC362B5D5}" type="slidenum">
              <a:rPr lang="tr-TR" smtClean="0"/>
              <a:t>‹#›</a:t>
            </a:fld>
            <a:endParaRPr lang="tr-TR"/>
          </a:p>
        </p:txBody>
      </p:sp>
    </p:spTree>
    <p:extLst>
      <p:ext uri="{BB962C8B-B14F-4D97-AF65-F5344CB8AC3E}">
        <p14:creationId xmlns:p14="http://schemas.microsoft.com/office/powerpoint/2010/main" val="402252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13.02.2026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08968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13.02.2026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36578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13.02.2026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56556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13.02.2026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473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C91E0DE-1AFE-4C88-B85A-8630037ABCF5}" type="datetimeFigureOut">
              <a:rPr lang="tr-TR" smtClean="0"/>
              <a:t>13.02.2026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69164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C91E0DE-1AFE-4C88-B85A-8630037ABCF5}" type="datetimeFigureOut">
              <a:rPr lang="tr-TR" smtClean="0"/>
              <a:t>13.02.2026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1342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C91E0DE-1AFE-4C88-B85A-8630037ABCF5}" type="datetimeFigureOut">
              <a:rPr lang="tr-TR" smtClean="0"/>
              <a:t>13.02.2026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75108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C91E0DE-1AFE-4C88-B85A-8630037ABCF5}" type="datetimeFigureOut">
              <a:rPr lang="tr-TR" smtClean="0"/>
              <a:t>13.02.2026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36048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1E0DE-1AFE-4C88-B85A-8630037ABCF5}" type="datetimeFigureOut">
              <a:rPr lang="tr-TR" smtClean="0"/>
              <a:t>13.02.2026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14068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13.02.2026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7300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13.02.2026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41375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dirty="0"/>
              <a:t>Asıl başlık stilini düzenlemek için tıklayın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1E0DE-1AFE-4C88-B85A-8630037ABCF5}" type="datetimeFigureOut">
              <a:rPr lang="tr-TR" smtClean="0"/>
              <a:t>13.02.2026</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AB2A3-D668-4FD8-A77D-719D67EDD0DC}" type="slidenum">
              <a:rPr lang="tr-TR" smtClean="0"/>
              <a:t>‹#›</a:t>
            </a:fld>
            <a:endParaRPr lang="tr-TR"/>
          </a:p>
        </p:txBody>
      </p:sp>
    </p:spTree>
    <p:extLst>
      <p:ext uri="{BB962C8B-B14F-4D97-AF65-F5344CB8AC3E}">
        <p14:creationId xmlns:p14="http://schemas.microsoft.com/office/powerpoint/2010/main" val="37772420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6F088F4-C766-4BE9-B314-F932E78D0875}"/>
              </a:ext>
            </a:extLst>
          </p:cNvPr>
          <p:cNvSpPr>
            <a:spLocks noGrp="1"/>
          </p:cNvSpPr>
          <p:nvPr>
            <p:ph type="ctrTitle"/>
          </p:nvPr>
        </p:nvSpPr>
        <p:spPr>
          <a:xfrm>
            <a:off x="781050" y="2705768"/>
            <a:ext cx="8420100" cy="1548064"/>
          </a:xfrm>
        </p:spPr>
        <p:txBody>
          <a:bodyPr>
            <a:normAutofit/>
          </a:bodyPr>
          <a:lstStyle/>
          <a:p>
            <a:r>
              <a:rPr lang="tr-TR" sz="4000" b="1" dirty="0" smtClean="0">
                <a:latin typeface="Times New Roman" pitchFamily="18" charset="0"/>
                <a:cs typeface="Times New Roman" pitchFamily="18" charset="0"/>
              </a:rPr>
              <a:t>Sağlık Kültür ve Spor Daire Başkanlığı </a:t>
            </a:r>
            <a:endParaRPr lang="tr-TR"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994806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31838" y="1038227"/>
            <a:ext cx="8543925" cy="841373"/>
          </a:xfrm>
        </p:spPr>
        <p:txBody>
          <a:bodyPr>
            <a:normAutofit fontScale="90000"/>
          </a:bodyPr>
          <a:lstStyle/>
          <a:p>
            <a:r>
              <a:rPr lang="tr-TR" sz="2000" b="1" dirty="0" smtClean="0">
                <a:latin typeface="Times New Roman" pitchFamily="18" charset="0"/>
                <a:cs typeface="Times New Roman" pitchFamily="18" charset="0"/>
              </a:rPr>
              <a:t/>
            </a:r>
            <a:br>
              <a:rPr lang="tr-TR" sz="2000" b="1" dirty="0" smtClean="0">
                <a:latin typeface="Times New Roman" pitchFamily="18" charset="0"/>
                <a:cs typeface="Times New Roman" pitchFamily="18" charset="0"/>
              </a:rPr>
            </a:br>
            <a:r>
              <a:rPr lang="tr-TR" sz="2000" b="1" dirty="0">
                <a:latin typeface="Times New Roman" pitchFamily="18" charset="0"/>
                <a:cs typeface="Times New Roman" pitchFamily="18" charset="0"/>
              </a:rPr>
              <a:t/>
            </a:r>
            <a:br>
              <a:rPr lang="tr-TR" sz="2000" b="1" dirty="0">
                <a:latin typeface="Times New Roman" pitchFamily="18" charset="0"/>
                <a:cs typeface="Times New Roman" pitchFamily="18" charset="0"/>
              </a:rPr>
            </a:br>
            <a:r>
              <a:rPr lang="tr-TR" sz="2000" b="1" dirty="0" smtClean="0">
                <a:latin typeface="Times New Roman" pitchFamily="18" charset="0"/>
                <a:cs typeface="Times New Roman" pitchFamily="18" charset="0"/>
              </a:rPr>
              <a:t>			SPOR HİZMETLERİ</a:t>
            </a:r>
            <a:r>
              <a:rPr lang="tr-TR" sz="2000" dirty="0" smtClean="0">
                <a:latin typeface="Times New Roman" pitchFamily="18" charset="0"/>
                <a:cs typeface="Times New Roman" pitchFamily="18" charset="0"/>
              </a:rPr>
              <a:t/>
            </a:r>
            <a:br>
              <a:rPr lang="tr-TR" sz="2000" dirty="0" smtClean="0">
                <a:latin typeface="Times New Roman" pitchFamily="18" charset="0"/>
                <a:cs typeface="Times New Roman" pitchFamily="18" charset="0"/>
              </a:rPr>
            </a:br>
            <a:r>
              <a:rPr lang="tr-TR" sz="2000" dirty="0" smtClean="0">
                <a:latin typeface="Times New Roman" pitchFamily="18" charset="0"/>
                <a:cs typeface="Times New Roman" pitchFamily="18" charset="0"/>
              </a:rPr>
              <a:t>Spor Şenlikleri (futbol, voleybol, geleneksel okçuluk, modern okçuluk, basketbol, tenis, badminton, masa tenisi, satranç, atletizm)</a:t>
            </a:r>
            <a:r>
              <a:rPr lang="tr-TR" dirty="0">
                <a:latin typeface="Times New Roman" pitchFamily="18" charset="0"/>
                <a:cs typeface="Times New Roman" pitchFamily="18" charset="0"/>
              </a:rPr>
              <a:t/>
            </a:r>
            <a:br>
              <a:rPr lang="tr-TR" dirty="0">
                <a:latin typeface="Times New Roman" pitchFamily="18" charset="0"/>
                <a:cs typeface="Times New Roman" pitchFamily="18" charset="0"/>
              </a:rPr>
            </a:b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09" y="4254499"/>
            <a:ext cx="2808291" cy="1541084"/>
          </a:xfrm>
          <a:prstGeom prst="roundRect">
            <a:avLst>
              <a:gd name="adj" fmla="val 8594"/>
            </a:avLst>
          </a:prstGeom>
          <a:solidFill>
            <a:srgbClr val="FFFFFF">
              <a:shade val="85000"/>
            </a:srgbClr>
          </a:solidFill>
          <a:ln>
            <a:noFill/>
          </a:ln>
          <a:effectLst/>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300" y="2097427"/>
            <a:ext cx="2740026" cy="1541264"/>
          </a:xfrm>
          <a:prstGeom prst="roundRect">
            <a:avLst>
              <a:gd name="adj" fmla="val 8594"/>
            </a:avLst>
          </a:prstGeom>
          <a:solidFill>
            <a:srgbClr val="FFFFFF">
              <a:shade val="85000"/>
            </a:srgbClr>
          </a:solidFill>
          <a:ln>
            <a:noFill/>
          </a:ln>
          <a:effec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00" y="2097428"/>
            <a:ext cx="2808291" cy="1541264"/>
          </a:xfrm>
          <a:prstGeom prst="roundRect">
            <a:avLst>
              <a:gd name="adj" fmla="val 8594"/>
            </a:avLst>
          </a:prstGeom>
          <a:solidFill>
            <a:srgbClr val="FFFFFF">
              <a:shade val="85000"/>
            </a:srgbClr>
          </a:solidFill>
          <a:ln>
            <a:noFill/>
          </a:ln>
          <a:effectLst/>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300" y="4254499"/>
            <a:ext cx="2740026" cy="1541084"/>
          </a:xfrm>
          <a:prstGeom prst="roundRect">
            <a:avLst>
              <a:gd name="adj" fmla="val 8594"/>
            </a:avLst>
          </a:prstGeom>
          <a:solidFill>
            <a:srgbClr val="FFFFFF">
              <a:shade val="85000"/>
            </a:srgbClr>
          </a:solidFill>
          <a:ln>
            <a:noFill/>
          </a:ln>
          <a:effectLst/>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309" y="2097427"/>
            <a:ext cx="2808291" cy="1541264"/>
          </a:xfrm>
          <a:prstGeom prst="roundRect">
            <a:avLst>
              <a:gd name="adj" fmla="val 8594"/>
            </a:avLst>
          </a:prstGeom>
          <a:solidFill>
            <a:srgbClr val="FFFFFF">
              <a:shade val="85000"/>
            </a:srgbClr>
          </a:solidFill>
          <a:ln>
            <a:noFill/>
          </a:ln>
          <a:effectLst/>
        </p:spPr>
      </p:pic>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9200" y="4254499"/>
            <a:ext cx="2946400" cy="15410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6757874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84238" y="949327"/>
            <a:ext cx="8543925" cy="1325563"/>
          </a:xfrm>
        </p:spPr>
        <p:txBody>
          <a:bodyPr>
            <a:noAutofit/>
          </a:bodyPr>
          <a:lstStyle/>
          <a:p>
            <a:pPr marL="0" indent="0"/>
            <a:r>
              <a:rPr lang="tr-TR" sz="1800" b="1" dirty="0" smtClean="0">
                <a:latin typeface="Times New Roman" pitchFamily="18" charset="0"/>
                <a:cs typeface="Times New Roman" pitchFamily="18" charset="0"/>
              </a:rPr>
              <a:t/>
            </a:r>
            <a:br>
              <a:rPr lang="tr-TR" sz="1800" b="1" dirty="0" smtClean="0">
                <a:latin typeface="Times New Roman" pitchFamily="18" charset="0"/>
                <a:cs typeface="Times New Roman" pitchFamily="18" charset="0"/>
              </a:rPr>
            </a:br>
            <a:r>
              <a:rPr lang="tr-TR" sz="1800" b="1" dirty="0" smtClean="0">
                <a:latin typeface="Times New Roman" pitchFamily="18" charset="0"/>
                <a:cs typeface="Times New Roman" pitchFamily="18" charset="0"/>
              </a:rPr>
              <a:t> 			SPOR HİZMETLERİ</a:t>
            </a:r>
            <a:br>
              <a:rPr lang="tr-TR" sz="1800" b="1" dirty="0" smtClean="0">
                <a:latin typeface="Times New Roman" pitchFamily="18" charset="0"/>
                <a:cs typeface="Times New Roman" pitchFamily="18" charset="0"/>
              </a:rPr>
            </a:br>
            <a:r>
              <a:rPr lang="tr-TR" sz="1800" dirty="0" smtClean="0">
                <a:latin typeface="Times New Roman" pitchFamily="18" charset="0"/>
                <a:cs typeface="Times New Roman" pitchFamily="18" charset="0"/>
              </a:rPr>
              <a:t>Spor Tesisleri (spor salonu, kapalı tenis kortu, açık tenis kortu, kapalı futbol sahası, açık futbol sahası, </a:t>
            </a:r>
            <a:r>
              <a:rPr lang="tr-TR" sz="1800" dirty="0" err="1" smtClean="0">
                <a:latin typeface="Times New Roman" pitchFamily="18" charset="0"/>
                <a:cs typeface="Times New Roman" pitchFamily="18" charset="0"/>
              </a:rPr>
              <a:t>fitness</a:t>
            </a:r>
            <a:r>
              <a:rPr lang="tr-TR" sz="1800" dirty="0" smtClean="0">
                <a:latin typeface="Times New Roman" pitchFamily="18" charset="0"/>
                <a:cs typeface="Times New Roman" pitchFamily="18" charset="0"/>
              </a:rPr>
              <a:t> salonu, </a:t>
            </a:r>
            <a:r>
              <a:rPr lang="tr-TR" sz="1800" dirty="0" err="1" smtClean="0">
                <a:latin typeface="Times New Roman" pitchFamily="18" charset="0"/>
                <a:cs typeface="Times New Roman" pitchFamily="18" charset="0"/>
              </a:rPr>
              <a:t>kick</a:t>
            </a:r>
            <a:r>
              <a:rPr lang="tr-TR" sz="1800" dirty="0" smtClean="0">
                <a:latin typeface="Times New Roman" pitchFamily="18" charset="0"/>
                <a:cs typeface="Times New Roman" pitchFamily="18" charset="0"/>
              </a:rPr>
              <a:t> boks salonu, açık basketbol sahası, açık voleybol sahası, </a:t>
            </a:r>
            <a:r>
              <a:rPr lang="tr-TR" sz="1800" dirty="0" err="1" smtClean="0">
                <a:latin typeface="Times New Roman" pitchFamily="18" charset="0"/>
                <a:cs typeface="Times New Roman" pitchFamily="18" charset="0"/>
              </a:rPr>
              <a:t>fitness</a:t>
            </a:r>
            <a:r>
              <a:rPr lang="tr-TR" sz="1800" dirty="0" smtClean="0">
                <a:latin typeface="Times New Roman" pitchFamily="18" charset="0"/>
                <a:cs typeface="Times New Roman" pitchFamily="18" charset="0"/>
              </a:rPr>
              <a:t> merkezi)</a:t>
            </a:r>
            <a:r>
              <a:rPr lang="tr-TR" sz="2000" dirty="0" smtClean="0">
                <a:latin typeface="Times New Roman" pitchFamily="18" charset="0"/>
                <a:cs typeface="Times New Roman" pitchFamily="18" charset="0"/>
              </a:rPr>
              <a:t/>
            </a:r>
            <a:br>
              <a:rPr lang="tr-TR" sz="2000" dirty="0" smtClean="0">
                <a:latin typeface="Times New Roman" pitchFamily="18" charset="0"/>
                <a:cs typeface="Times New Roman" pitchFamily="18" charset="0"/>
              </a:rPr>
            </a:br>
            <a:endParaRPr lang="tr-TR" sz="2000" dirty="0"/>
          </a:p>
        </p:txBody>
      </p:sp>
      <p:pic>
        <p:nvPicPr>
          <p:cNvPr id="4" name="Picture 7" descr="C:\Users\ACER\Desktop\Yeni klasör (2)\badmint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01" y="4963367"/>
            <a:ext cx="2234110" cy="1579828"/>
          </a:xfrm>
          <a:prstGeom prst="roundRect">
            <a:avLst>
              <a:gd name="adj" fmla="val 8594"/>
            </a:avLst>
          </a:prstGeom>
          <a:solidFill>
            <a:srgbClr val="FFFFFF">
              <a:shade val="85000"/>
            </a:srgbClr>
          </a:solidFill>
          <a:ln>
            <a:noFill/>
          </a:ln>
          <a:effectLst/>
          <a:ex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754" y="4963369"/>
            <a:ext cx="2379146" cy="1579826"/>
          </a:xfrm>
          <a:prstGeom prst="roundRect">
            <a:avLst>
              <a:gd name="adj" fmla="val 8594"/>
            </a:avLst>
          </a:prstGeom>
          <a:solidFill>
            <a:srgbClr val="FFFFFF">
              <a:shade val="85000"/>
            </a:srgbClr>
          </a:solidFill>
          <a:ln>
            <a:noFill/>
          </a:ln>
          <a:effectLst/>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756" y="3530601"/>
            <a:ext cx="2379146" cy="1432768"/>
          </a:xfrm>
          <a:prstGeom prst="roundRect">
            <a:avLst>
              <a:gd name="adj" fmla="val 8594"/>
            </a:avLst>
          </a:prstGeom>
          <a:solidFill>
            <a:srgbClr val="FFFFFF">
              <a:shade val="85000"/>
            </a:srgbClr>
          </a:solidFill>
          <a:ln>
            <a:noFill/>
          </a:ln>
          <a:effectLst/>
        </p:spPr>
      </p:pic>
      <p:pic>
        <p:nvPicPr>
          <p:cNvPr id="10" name="Picture 2" descr="C:\Users\Casper\Desktop\Yeni klasör (2)\saha-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304" y="3530600"/>
            <a:ext cx="2234110" cy="14327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Casper\Desktop\Yeni klasör (2)\saha-4.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7805" y="3530601"/>
            <a:ext cx="2375773" cy="1432768"/>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9283" y="2058236"/>
            <a:ext cx="2379146" cy="1472364"/>
          </a:xfrm>
          <a:prstGeom prst="roundRect">
            <a:avLst>
              <a:gd name="adj" fmla="val 8594"/>
            </a:avLst>
          </a:prstGeom>
          <a:solidFill>
            <a:srgbClr val="FFFFFF">
              <a:shade val="85000"/>
            </a:srgbClr>
          </a:solidFill>
          <a:ln>
            <a:noFill/>
          </a:ln>
          <a:effectLst/>
        </p:spPr>
      </p:pic>
      <p:pic>
        <p:nvPicPr>
          <p:cNvPr id="14" name="Resim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301" y="2058236"/>
            <a:ext cx="2234110" cy="1472364"/>
          </a:xfrm>
          <a:prstGeom prst="roundRect">
            <a:avLst>
              <a:gd name="adj" fmla="val 8594"/>
            </a:avLst>
          </a:prstGeom>
          <a:solidFill>
            <a:srgbClr val="FFFFFF">
              <a:shade val="85000"/>
            </a:srgbClr>
          </a:solidFill>
          <a:ln>
            <a:noFill/>
          </a:ln>
          <a:effectLst/>
        </p:spPr>
      </p:pic>
      <p:pic>
        <p:nvPicPr>
          <p:cNvPr id="15"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017804" y="2058234"/>
            <a:ext cx="2375772" cy="14723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CER\Desktop\Yeni klasör (2)\masa tenis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7804" y="4963369"/>
            <a:ext cx="2375773" cy="1579826"/>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794808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r>
            <a:br>
              <a:rPr lang="tr-TR" dirty="0"/>
            </a:b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652036972"/>
              </p:ext>
            </p:extLst>
          </p:nvPr>
        </p:nvGraphicFramePr>
        <p:xfrm>
          <a:off x="140296" y="1295400"/>
          <a:ext cx="9601200" cy="5924550"/>
        </p:xfrm>
        <a:graphic>
          <a:graphicData uri="http://schemas.openxmlformats.org/drawingml/2006/table">
            <a:tbl>
              <a:tblPr firstRow="1" bandRow="1">
                <a:tableStyleId>{2D5ABB26-0587-4C30-8999-92F81FD0307C}</a:tableStyleId>
              </a:tblPr>
              <a:tblGrid>
                <a:gridCol w="9392920"/>
                <a:gridCol w="208280"/>
              </a:tblGrid>
              <a:tr h="59245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b="1" dirty="0" smtClean="0">
                          <a:latin typeface="Times New Roman" pitchFamily="18" charset="0"/>
                          <a:cs typeface="Times New Roman" pitchFamily="18" charset="0"/>
                        </a:rPr>
                        <a:t>TÜSF</a:t>
                      </a:r>
                      <a:r>
                        <a:rPr lang="tr-TR" b="1" baseline="0" dirty="0" smtClean="0">
                          <a:latin typeface="Times New Roman" pitchFamily="18" charset="0"/>
                          <a:cs typeface="Times New Roman" pitchFamily="18" charset="0"/>
                        </a:rPr>
                        <a:t> T</a:t>
                      </a:r>
                      <a:r>
                        <a:rPr lang="tr-TR" b="1" dirty="0" smtClean="0">
                          <a:latin typeface="Times New Roman" pitchFamily="18" charset="0"/>
                          <a:cs typeface="Times New Roman" pitchFamily="18" charset="0"/>
                        </a:rPr>
                        <a:t>urnuvalarına</a:t>
                      </a:r>
                      <a:r>
                        <a:rPr lang="tr-TR" b="1" baseline="0" dirty="0" smtClean="0">
                          <a:latin typeface="Times New Roman" pitchFamily="18" charset="0"/>
                          <a:cs typeface="Times New Roman" pitchFamily="18" charset="0"/>
                        </a:rPr>
                        <a:t> </a:t>
                      </a:r>
                      <a:r>
                        <a:rPr lang="tr-TR" b="1" baseline="0" dirty="0" smtClean="0">
                          <a:latin typeface="Times New Roman" pitchFamily="18" charset="0"/>
                          <a:cs typeface="Times New Roman" pitchFamily="18" charset="0"/>
                        </a:rPr>
                        <a:t>K</a:t>
                      </a:r>
                      <a:r>
                        <a:rPr lang="tr-TR" b="1" dirty="0" smtClean="0">
                          <a:latin typeface="Times New Roman" pitchFamily="18" charset="0"/>
                          <a:cs typeface="Times New Roman" pitchFamily="18" charset="0"/>
                        </a:rPr>
                        <a:t>atılım</a:t>
                      </a:r>
                      <a:endParaRPr lang="tr-TR" dirty="0" smtClean="0">
                        <a:latin typeface="Times New Roman" pitchFamily="18" charset="0"/>
                        <a:cs typeface="Times New Roman" pitchFamily="18" charset="0"/>
                      </a:endParaRPr>
                    </a:p>
                    <a:p>
                      <a:pPr marL="285750" indent="-285750">
                        <a:buFont typeface="Arial" pitchFamily="34" charset="0"/>
                        <a:buChar char="•"/>
                      </a:pPr>
                      <a:r>
                        <a:rPr lang="tr-TR" dirty="0" smtClean="0">
                          <a:latin typeface="Times New Roman" pitchFamily="18" charset="0"/>
                          <a:cs typeface="Times New Roman" pitchFamily="18" charset="0"/>
                        </a:rPr>
                        <a:t>TÜSF tarafından düzenlenen </a:t>
                      </a:r>
                      <a:r>
                        <a:rPr lang="tr-TR" dirty="0" err="1" smtClean="0">
                          <a:latin typeface="Times New Roman" pitchFamily="18" charset="0"/>
                          <a:cs typeface="Times New Roman" pitchFamily="18" charset="0"/>
                        </a:rPr>
                        <a:t>kickboks</a:t>
                      </a:r>
                      <a:r>
                        <a:rPr lang="tr-TR"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güreş</a:t>
                      </a:r>
                      <a:r>
                        <a:rPr lang="tr-TR"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voleybol</a:t>
                      </a:r>
                      <a:r>
                        <a:rPr lang="tr-TR"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geleneksel</a:t>
                      </a:r>
                      <a:r>
                        <a:rPr lang="tr-TR" baseline="0" dirty="0" smtClean="0">
                          <a:latin typeface="Times New Roman" pitchFamily="18" charset="0"/>
                          <a:cs typeface="Times New Roman" pitchFamily="18" charset="0"/>
                        </a:rPr>
                        <a:t> okçuluk</a:t>
                      </a:r>
                      <a:r>
                        <a:rPr lang="tr-TR" baseline="0" dirty="0" smtClean="0">
                          <a:latin typeface="Times New Roman" pitchFamily="18" charset="0"/>
                          <a:cs typeface="Times New Roman" pitchFamily="18" charset="0"/>
                        </a:rPr>
                        <a:t>, </a:t>
                      </a:r>
                      <a:r>
                        <a:rPr lang="tr-TR" baseline="0" dirty="0" smtClean="0">
                          <a:latin typeface="Times New Roman" pitchFamily="18" charset="0"/>
                          <a:cs typeface="Times New Roman" pitchFamily="18" charset="0"/>
                        </a:rPr>
                        <a:t>modern okçuluk</a:t>
                      </a:r>
                      <a:r>
                        <a:rPr lang="tr-TR" baseline="0" dirty="0" smtClean="0">
                          <a:latin typeface="Times New Roman" pitchFamily="18" charset="0"/>
                          <a:cs typeface="Times New Roman" pitchFamily="18" charset="0"/>
                        </a:rPr>
                        <a:t>, </a:t>
                      </a:r>
                      <a:r>
                        <a:rPr lang="tr-TR" baseline="0" dirty="0" smtClean="0">
                          <a:latin typeface="Times New Roman" pitchFamily="18" charset="0"/>
                          <a:cs typeface="Times New Roman" pitchFamily="18" charset="0"/>
                        </a:rPr>
                        <a:t>hentbol</a:t>
                      </a:r>
                      <a:r>
                        <a:rPr lang="tr-TR" b="0" baseline="0" dirty="0" smtClean="0">
                          <a:latin typeface="Times New Roman" pitchFamily="18" charset="0"/>
                          <a:cs typeface="Times New Roman" pitchFamily="18" charset="0"/>
                        </a:rPr>
                        <a:t>, s</a:t>
                      </a:r>
                      <a:r>
                        <a:rPr lang="tr-TR" dirty="0" smtClean="0">
                          <a:latin typeface="Times New Roman" pitchFamily="18" charset="0"/>
                          <a:cs typeface="Times New Roman" pitchFamily="18" charset="0"/>
                        </a:rPr>
                        <a:t>alon futbolu</a:t>
                      </a:r>
                      <a:r>
                        <a:rPr lang="tr-TR"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tenis</a:t>
                      </a:r>
                      <a:r>
                        <a:rPr lang="tr-TR" dirty="0" smtClean="0">
                          <a:latin typeface="Times New Roman" pitchFamily="18" charset="0"/>
                          <a:cs typeface="Times New Roman" pitchFamily="18" charset="0"/>
                        </a:rPr>
                        <a:t>, </a:t>
                      </a:r>
                      <a:r>
                        <a:rPr lang="tr-TR" dirty="0" smtClean="0">
                          <a:latin typeface="Times New Roman" pitchFamily="18" charset="0"/>
                          <a:cs typeface="Times New Roman" pitchFamily="18" charset="0"/>
                        </a:rPr>
                        <a:t>tekvando ve halk</a:t>
                      </a:r>
                      <a:r>
                        <a:rPr lang="tr-TR" baseline="0" dirty="0" smtClean="0">
                          <a:latin typeface="Times New Roman" pitchFamily="18" charset="0"/>
                          <a:cs typeface="Times New Roman" pitchFamily="18" charset="0"/>
                        </a:rPr>
                        <a:t>oyunları turnuvalarına katılım sağlanmıştır.</a:t>
                      </a:r>
                    </a:p>
                    <a:p>
                      <a:pPr marL="285750" indent="-285750">
                        <a:buFont typeface="Arial" pitchFamily="34" charset="0"/>
                        <a:buChar char="•"/>
                      </a:pPr>
                      <a:r>
                        <a:rPr lang="tr-TR" dirty="0" err="1" smtClean="0">
                          <a:latin typeface="Times New Roman" pitchFamily="18" charset="0"/>
                          <a:cs typeface="Times New Roman" pitchFamily="18" charset="0"/>
                        </a:rPr>
                        <a:t>Kickboks</a:t>
                      </a:r>
                      <a:r>
                        <a:rPr lang="tr-TR" dirty="0" smtClean="0">
                          <a:latin typeface="Times New Roman" pitchFamily="18" charset="0"/>
                          <a:cs typeface="Times New Roman" pitchFamily="18" charset="0"/>
                        </a:rPr>
                        <a:t> şampiyonasında öğrencimiz</a:t>
                      </a:r>
                      <a:r>
                        <a:rPr lang="tr-TR" baseline="0" dirty="0" smtClean="0">
                          <a:latin typeface="Times New Roman" pitchFamily="18" charset="0"/>
                          <a:cs typeface="Times New Roman" pitchFamily="18" charset="0"/>
                        </a:rPr>
                        <a:t> Betül ZARARSIZ Türkiye Şampiyonu ve Yusuf ÖZBEK Türkiye 3’üncüsü olmuştur. </a:t>
                      </a:r>
                    </a:p>
                    <a:p>
                      <a:pPr marL="0" indent="0">
                        <a:buFont typeface="Arial" pitchFamily="34" charset="0"/>
                        <a:buNone/>
                      </a:pPr>
                      <a:r>
                        <a:rPr lang="tr-TR" baseline="0" dirty="0" smtClean="0">
                          <a:latin typeface="Times New Roman" pitchFamily="18" charset="0"/>
                          <a:cs typeface="Times New Roman" pitchFamily="18" charset="0"/>
                        </a:rPr>
                        <a:t>     Güreş Şampiyonasında güreşçilerimiz bir altın, bir gümüş ve beş bronz madalya kazanmıştır.</a:t>
                      </a:r>
                    </a:p>
                    <a:p>
                      <a:pPr marL="0" indent="0">
                        <a:buFont typeface="Arial" pitchFamily="34" charset="0"/>
                        <a:buNone/>
                      </a:pPr>
                      <a:r>
                        <a:rPr lang="tr-TR" baseline="0" dirty="0" smtClean="0">
                          <a:latin typeface="Times New Roman" pitchFamily="18" charset="0"/>
                          <a:cs typeface="Times New Roman" pitchFamily="18" charset="0"/>
                        </a:rPr>
                        <a:t>     Bilek Güreşimde ikincilik ve üçüncülük dereceleri kazanılmıştır.</a:t>
                      </a:r>
                    </a:p>
                    <a:p>
                      <a:pPr marL="0" indent="0">
                        <a:buFont typeface="Arial" pitchFamily="34" charset="0"/>
                        <a:buNone/>
                      </a:pPr>
                      <a:r>
                        <a:rPr lang="tr-TR" baseline="0" dirty="0" smtClean="0">
                          <a:latin typeface="Times New Roman" pitchFamily="18" charset="0"/>
                          <a:cs typeface="Times New Roman" pitchFamily="18" charset="0"/>
                        </a:rPr>
                        <a:t>     Gençler Kadınlar Güreş Balkan Şampiyonasında öğrencimiz Elif Sude ELMALI Şampiyon     olmuştur.</a:t>
                      </a:r>
                    </a:p>
                    <a:p>
                      <a:pPr marL="0" indent="0">
                        <a:buFont typeface="Arial" pitchFamily="34" charset="0"/>
                        <a:buNone/>
                      </a:pPr>
                      <a:r>
                        <a:rPr lang="tr-TR" baseline="0" dirty="0" smtClean="0">
                          <a:latin typeface="Times New Roman" pitchFamily="18" charset="0"/>
                          <a:cs typeface="Times New Roman" pitchFamily="18" charset="0"/>
                        </a:rPr>
                        <a:t>     U17 Kuşak Güreşi Türkiye Şampiyonasında öğrencimiz </a:t>
                      </a:r>
                      <a:r>
                        <a:rPr lang="tr-TR" baseline="0" dirty="0" err="1" smtClean="0">
                          <a:latin typeface="Times New Roman" pitchFamily="18" charset="0"/>
                          <a:cs typeface="Times New Roman" pitchFamily="18" charset="0"/>
                        </a:rPr>
                        <a:t>Danyal</a:t>
                      </a:r>
                      <a:r>
                        <a:rPr lang="tr-TR" baseline="0" dirty="0" smtClean="0">
                          <a:latin typeface="Times New Roman" pitchFamily="18" charset="0"/>
                          <a:cs typeface="Times New Roman" pitchFamily="18" charset="0"/>
                        </a:rPr>
                        <a:t> Hüseyin DUDAKLI ve Ejder SARIKAYA Türkiye üçüncüsü olmuştur.</a:t>
                      </a:r>
                    </a:p>
                    <a:p>
                      <a:pPr marL="0" indent="0">
                        <a:buFont typeface="Arial" pitchFamily="34" charset="0"/>
                        <a:buNone/>
                      </a:pPr>
                      <a:endParaRPr lang="tr-TR" baseline="0" dirty="0" smtClean="0">
                        <a:latin typeface="Times New Roman" pitchFamily="18" charset="0"/>
                        <a:cs typeface="Times New Roman" pitchFamily="18" charset="0"/>
                      </a:endParaRPr>
                    </a:p>
                    <a:p>
                      <a:pPr marL="0" indent="0">
                        <a:buFont typeface="Arial" pitchFamily="34" charset="0"/>
                        <a:buNone/>
                      </a:pPr>
                      <a:r>
                        <a:rPr lang="tr-TR" baseline="0" dirty="0" smtClean="0">
                          <a:latin typeface="Times New Roman" pitchFamily="18" charset="0"/>
                          <a:cs typeface="Times New Roman" pitchFamily="18" charset="0"/>
                        </a:rPr>
                        <a:t>     </a:t>
                      </a:r>
                    </a:p>
                    <a:p>
                      <a:pPr marL="0" indent="0">
                        <a:buFont typeface="Arial" pitchFamily="34" charset="0"/>
                        <a:buNone/>
                      </a:pPr>
                      <a:r>
                        <a:rPr lang="tr-TR" baseline="0" dirty="0" smtClean="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txBody>
                  <a:tcPr/>
                </a:tc>
                <a:tc>
                  <a:txBody>
                    <a:bodyPr/>
                    <a:lstStyle/>
                    <a:p>
                      <a:endParaRPr lang="tr-TR" dirty="0"/>
                    </a:p>
                  </a:txBody>
                  <a:tcPr/>
                </a:tc>
              </a:tr>
            </a:tbl>
          </a:graphicData>
        </a:graphic>
      </p:graphicFrame>
    </p:spTree>
    <p:extLst>
      <p:ext uri="{BB962C8B-B14F-4D97-AF65-F5344CB8AC3E}">
        <p14:creationId xmlns:p14="http://schemas.microsoft.com/office/powerpoint/2010/main" val="73899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nSpc>
                <a:spcPct val="100000"/>
              </a:lnSpc>
              <a:spcBef>
                <a:spcPts val="0"/>
              </a:spcBef>
              <a:defRPr/>
            </a:pPr>
            <a:r>
              <a:rPr lang="tr-TR" sz="2400" b="1" dirty="0" smtClean="0">
                <a:latin typeface="Times New Roman" pitchFamily="18" charset="0"/>
                <a:cs typeface="Times New Roman" pitchFamily="18" charset="0"/>
              </a:rPr>
              <a:t>                    </a:t>
            </a:r>
            <a:br>
              <a:rPr lang="tr-TR" sz="2400" b="1" dirty="0" smtClean="0">
                <a:latin typeface="Times New Roman" pitchFamily="18" charset="0"/>
                <a:cs typeface="Times New Roman" pitchFamily="18" charset="0"/>
              </a:rPr>
            </a:br>
            <a:r>
              <a:rPr lang="tr-TR" sz="2400" b="1" dirty="0">
                <a:latin typeface="Times New Roman" pitchFamily="18" charset="0"/>
                <a:cs typeface="Times New Roman" pitchFamily="18" charset="0"/>
              </a:rPr>
              <a:t> </a:t>
            </a:r>
            <a:r>
              <a:rPr lang="tr-TR" sz="2400" b="1" dirty="0" smtClean="0">
                <a:latin typeface="Times New Roman" pitchFamily="18" charset="0"/>
                <a:cs typeface="Times New Roman" pitchFamily="18" charset="0"/>
              </a:rPr>
              <a:t>                  TÜSF </a:t>
            </a:r>
            <a:r>
              <a:rPr lang="tr-TR" sz="2400" b="1" dirty="0">
                <a:latin typeface="Times New Roman" pitchFamily="18" charset="0"/>
                <a:cs typeface="Times New Roman" pitchFamily="18" charset="0"/>
              </a:rPr>
              <a:t>Turnuvalarına Katılım</a:t>
            </a:r>
            <a:endParaRPr lang="tr-TR" sz="2400" dirty="0">
              <a:latin typeface="Times New Roman" pitchFamily="18" charset="0"/>
              <a:cs typeface="Times New Roman" pitchFamily="18" charset="0"/>
            </a:endParaRPr>
          </a:p>
        </p:txBody>
      </p:sp>
      <p:pic>
        <p:nvPicPr>
          <p:cNvPr id="4" name="Picture 2" descr="C:\Users\Casper\Desktop\Yeni klasör (2)\kickboks-2.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4875" y="2071718"/>
            <a:ext cx="3895205" cy="40022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85460" y="1856284"/>
            <a:ext cx="3253740" cy="2031448"/>
          </a:xfrm>
          <a:prstGeom prst="roundRect">
            <a:avLst>
              <a:gd name="adj" fmla="val 8594"/>
            </a:avLst>
          </a:prstGeom>
          <a:solidFill>
            <a:srgbClr val="FFFFFF">
              <a:shade val="85000"/>
            </a:srgbClr>
          </a:solidFill>
          <a:ln>
            <a:noFill/>
          </a:ln>
          <a:effectLst/>
          <a:extLst/>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0091" y="3985261"/>
            <a:ext cx="3304478" cy="214231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4098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1038" y="974727"/>
            <a:ext cx="8543925" cy="587373"/>
          </a:xfrm>
        </p:spPr>
        <p:txBody>
          <a:bodyPr>
            <a:normAutofit fontScale="90000"/>
          </a:bodyPr>
          <a:lstStyle/>
          <a:p>
            <a:pPr algn="ctr"/>
            <a:r>
              <a:rPr lang="tr-TR" sz="2200" b="1" dirty="0" smtClean="0">
                <a:latin typeface="Times New Roman" pitchFamily="18" charset="0"/>
                <a:cs typeface="Times New Roman" pitchFamily="18" charset="0"/>
              </a:rPr>
              <a:t/>
            </a:r>
            <a:br>
              <a:rPr lang="tr-TR" sz="2200" b="1" dirty="0" smtClean="0">
                <a:latin typeface="Times New Roman" pitchFamily="18" charset="0"/>
                <a:cs typeface="Times New Roman" pitchFamily="18" charset="0"/>
              </a:rPr>
            </a:br>
            <a:r>
              <a:rPr lang="tr-TR" sz="2200" b="1" dirty="0">
                <a:latin typeface="Times New Roman" pitchFamily="18" charset="0"/>
                <a:cs typeface="Times New Roman" pitchFamily="18" charset="0"/>
              </a:rPr>
              <a:t/>
            </a:r>
            <a:br>
              <a:rPr lang="tr-TR" sz="2200" b="1" dirty="0">
                <a:latin typeface="Times New Roman" pitchFamily="18" charset="0"/>
                <a:cs typeface="Times New Roman" pitchFamily="18" charset="0"/>
              </a:rPr>
            </a:br>
            <a:r>
              <a:rPr lang="tr-TR" sz="2200" b="1" dirty="0" smtClean="0">
                <a:latin typeface="Times New Roman" pitchFamily="18" charset="0"/>
                <a:cs typeface="Times New Roman" pitchFamily="18" charset="0"/>
              </a:rPr>
              <a:t>	</a:t>
            </a:r>
            <a:r>
              <a:rPr lang="tr-TR" sz="2200" b="1" dirty="0" smtClean="0">
                <a:latin typeface="Times New Roman" pitchFamily="18" charset="0"/>
                <a:cs typeface="Times New Roman" pitchFamily="18" charset="0"/>
              </a:rPr>
              <a:t>Öğrenci </a:t>
            </a:r>
            <a:r>
              <a:rPr lang="tr-TR" sz="2200" b="1" dirty="0">
                <a:latin typeface="Times New Roman" pitchFamily="18" charset="0"/>
                <a:cs typeface="Times New Roman" pitchFamily="18" charset="0"/>
              </a:rPr>
              <a:t>Topluluklarının Spor Faaliyetleri</a:t>
            </a:r>
            <a:r>
              <a:rPr lang="tr-TR" dirty="0">
                <a:latin typeface="Times New Roman" pitchFamily="18" charset="0"/>
                <a:cs typeface="Times New Roman" pitchFamily="18" charset="0"/>
              </a:rPr>
              <a:t/>
            </a:r>
            <a:br>
              <a:rPr lang="tr-TR" dirty="0">
                <a:latin typeface="Times New Roman" pitchFamily="18" charset="0"/>
                <a:cs typeface="Times New Roman" pitchFamily="18" charset="0"/>
              </a:rPr>
            </a:br>
            <a:endParaRPr lang="tr-TR" dirty="0"/>
          </a:p>
        </p:txBody>
      </p:sp>
      <p:pic>
        <p:nvPicPr>
          <p:cNvPr id="6149" name="Picture 5" descr="C:\Users\Casper\Desktop\Yeni klasör (2)\Yeni klasör\fbe0aba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01"/>
            <a:ext cx="4222750" cy="24002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Casper\Desktop\Yeni klasör (2)\Yeni klasör\0c23d10c.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0" y="1477107"/>
            <a:ext cx="4419600" cy="2409094"/>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1477107"/>
            <a:ext cx="4222750" cy="242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descr="C:\Users\Casper\Desktop\Yeni klasör (2)\yerköy.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900" y="4102100"/>
            <a:ext cx="44323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5561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20000"/>
          </a:bodyPr>
          <a:lstStyle/>
          <a:p>
            <a:pPr marL="0" indent="0" algn="ctr">
              <a:buNone/>
            </a:pPr>
            <a:r>
              <a:rPr lang="tr-TR" b="1" dirty="0">
                <a:latin typeface="Times New Roman" pitchFamily="18" charset="0"/>
                <a:cs typeface="Times New Roman" pitchFamily="18" charset="0"/>
              </a:rPr>
              <a:t>SAĞLIK HİZMETLERİ</a:t>
            </a:r>
          </a:p>
          <a:p>
            <a:pPr>
              <a:buFont typeface="Wingdings" pitchFamily="2" charset="2"/>
              <a:buChar char="Ø"/>
            </a:pPr>
            <a:r>
              <a:rPr lang="tr-TR" dirty="0" err="1">
                <a:latin typeface="Times New Roman" pitchFamily="18" charset="0"/>
                <a:cs typeface="Times New Roman" pitchFamily="18" charset="0"/>
              </a:rPr>
              <a:t>Mediko</a:t>
            </a:r>
            <a:r>
              <a:rPr lang="tr-TR" dirty="0">
                <a:latin typeface="Times New Roman" pitchFamily="18" charset="0"/>
                <a:cs typeface="Times New Roman" pitchFamily="18" charset="0"/>
              </a:rPr>
              <a:t>-Sosyal Merkezinde; </a:t>
            </a:r>
          </a:p>
          <a:p>
            <a:pPr algn="just"/>
            <a:r>
              <a:rPr lang="tr-TR" dirty="0">
                <a:latin typeface="Times New Roman" pitchFamily="18" charset="0"/>
                <a:cs typeface="Times New Roman" pitchFamily="18" charset="0"/>
              </a:rPr>
              <a:t>Diş muayenesi, diş temizleme hizmetleri ve gerekli diğer tüm hizmetler,</a:t>
            </a:r>
          </a:p>
          <a:p>
            <a:pPr algn="just"/>
            <a:r>
              <a:rPr lang="tr-TR" dirty="0">
                <a:latin typeface="Times New Roman" pitchFamily="18" charset="0"/>
                <a:cs typeface="Times New Roman" pitchFamily="18" charset="0"/>
              </a:rPr>
              <a:t>Sağlık Bakanlığı’na bağlı 9 </a:t>
            </a:r>
            <a:r>
              <a:rPr lang="tr-TR" dirty="0" err="1">
                <a:latin typeface="Times New Roman" pitchFamily="18" charset="0"/>
                <a:cs typeface="Times New Roman" pitchFamily="18" charset="0"/>
              </a:rPr>
              <a:t>Nolu</a:t>
            </a:r>
            <a:r>
              <a:rPr lang="tr-TR" dirty="0">
                <a:latin typeface="Times New Roman" pitchFamily="18" charset="0"/>
                <a:cs typeface="Times New Roman" pitchFamily="18" charset="0"/>
              </a:rPr>
              <a:t> Aile Sağlığı Merkezinde birinci basamak sağlık hizmetleri (enjeksiyon, pansuman, tansiyon ölçümü vb.) ve diğer hemşirelik hizmetleri sunulmaktadır. </a:t>
            </a:r>
          </a:p>
          <a:p>
            <a:pPr algn="just"/>
            <a:r>
              <a:rPr lang="tr-TR" dirty="0">
                <a:latin typeface="Times New Roman" pitchFamily="18" charset="0"/>
                <a:cs typeface="Times New Roman" pitchFamily="18" charset="0"/>
              </a:rPr>
              <a:t>Kolaylık Polikliniği, Üniversitemiz öğrencilerine, personeline, emeklilerine ve personelin bakmakla yükümlü olduğu bireylere sağlığının korunması, geliştirilmesi ve imkânlar dâhilinde tedavi hizmetleri verilmesi görevini yerine getirmektedir.</a:t>
            </a:r>
            <a:endParaRPr lang="tr-TR" b="1" dirty="0">
              <a:latin typeface="Berlin Sans FB Demi" pitchFamily="34" charset="0"/>
            </a:endParaRPr>
          </a:p>
          <a:p>
            <a:endParaRPr lang="tr-TR" dirty="0"/>
          </a:p>
        </p:txBody>
      </p:sp>
    </p:spTree>
    <p:extLst>
      <p:ext uri="{BB962C8B-B14F-4D97-AF65-F5344CB8AC3E}">
        <p14:creationId xmlns:p14="http://schemas.microsoft.com/office/powerpoint/2010/main" val="434273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573" y="1330528"/>
            <a:ext cx="4208781" cy="2369707"/>
          </a:xfrm>
          <a:prstGeom prst="roundRect">
            <a:avLst>
              <a:gd name="adj" fmla="val 8594"/>
            </a:avLst>
          </a:prstGeom>
          <a:solidFill>
            <a:srgbClr val="FFFFFF">
              <a:shade val="85000"/>
            </a:srgbClr>
          </a:solidFill>
          <a:ln>
            <a:noFill/>
          </a:ln>
          <a:effectLs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509" y="3762837"/>
            <a:ext cx="4209851" cy="2336617"/>
          </a:xfrm>
          <a:prstGeom prst="roundRect">
            <a:avLst>
              <a:gd name="adj" fmla="val 8594"/>
            </a:avLst>
          </a:prstGeom>
          <a:solidFill>
            <a:srgbClr val="FFFFFF">
              <a:shade val="85000"/>
            </a:srgbClr>
          </a:solidFill>
          <a:ln>
            <a:noFill/>
          </a:ln>
          <a:effectLst/>
          <a:extLst/>
        </p:spPr>
      </p:pic>
      <p:pic>
        <p:nvPicPr>
          <p:cNvPr id="2" name="Picture 2" descr="C:\Users\Casper\Downloads\ChatGPT Image 26 Kas 2025 14_53_0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9400" y="1623060"/>
            <a:ext cx="3776973" cy="460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60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06438" y="1343027"/>
            <a:ext cx="8543925" cy="1325563"/>
          </a:xfrm>
        </p:spPr>
        <p:txBody>
          <a:bodyPr>
            <a:normAutofit/>
          </a:bodyPr>
          <a:lstStyle/>
          <a:p>
            <a:r>
              <a:rPr lang="tr-TR" sz="3600" b="1" dirty="0" smtClean="0">
                <a:latin typeface="Times New Roman" pitchFamily="18" charset="0"/>
                <a:cs typeface="Times New Roman" pitchFamily="18" charset="0"/>
              </a:rPr>
              <a:t>2025 Yılında Hizmet Alanlarına Harcanan Ödenek Miktarları;</a:t>
            </a:r>
            <a:endParaRPr lang="tr-TR" sz="3600" b="1" dirty="0">
              <a:latin typeface="Times New Roman" pitchFamily="18" charset="0"/>
              <a:cs typeface="Times New Roman" pitchFamily="18" charset="0"/>
            </a:endParaRPr>
          </a:p>
        </p:txBody>
      </p:sp>
      <p:sp>
        <p:nvSpPr>
          <p:cNvPr id="3" name="İçerik Yer Tutucusu 2"/>
          <p:cNvSpPr>
            <a:spLocks noGrp="1"/>
          </p:cNvSpPr>
          <p:nvPr>
            <p:ph idx="1"/>
          </p:nvPr>
        </p:nvSpPr>
        <p:spPr>
          <a:xfrm>
            <a:off x="541338" y="2654300"/>
            <a:ext cx="8543925" cy="3505200"/>
          </a:xfrm>
        </p:spPr>
        <p:txBody>
          <a:bodyPr>
            <a:normAutofit fontScale="92500" lnSpcReduction="20000"/>
          </a:bodyPr>
          <a:lstStyle/>
          <a:p>
            <a:r>
              <a:rPr lang="tr-TR" dirty="0">
                <a:latin typeface="Times New Roman" pitchFamily="18" charset="0"/>
                <a:cs typeface="Times New Roman" pitchFamily="18" charset="0"/>
              </a:rPr>
              <a:t>Beslenme </a:t>
            </a:r>
            <a:r>
              <a:rPr lang="tr-TR" dirty="0" smtClean="0">
                <a:latin typeface="Times New Roman" pitchFamily="18" charset="0"/>
                <a:cs typeface="Times New Roman" pitchFamily="18" charset="0"/>
              </a:rPr>
              <a:t>Hizmetleri : 38.647.957,88 TL</a:t>
            </a:r>
            <a:endParaRPr lang="tr-TR" dirty="0">
              <a:latin typeface="Times New Roman" pitchFamily="18" charset="0"/>
              <a:cs typeface="Times New Roman" pitchFamily="18" charset="0"/>
            </a:endParaRPr>
          </a:p>
          <a:p>
            <a:pPr marL="0" indent="0">
              <a:buNone/>
            </a:pP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Sosyal </a:t>
            </a:r>
            <a:r>
              <a:rPr lang="tr-TR" dirty="0" smtClean="0">
                <a:latin typeface="Times New Roman" pitchFamily="18" charset="0"/>
                <a:cs typeface="Times New Roman" pitchFamily="18" charset="0"/>
              </a:rPr>
              <a:t>Hizmetler       : 885.387,53 TL</a:t>
            </a:r>
            <a:endParaRPr lang="tr-TR"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Spor </a:t>
            </a:r>
            <a:r>
              <a:rPr lang="tr-TR" dirty="0" smtClean="0">
                <a:latin typeface="Times New Roman" pitchFamily="18" charset="0"/>
                <a:cs typeface="Times New Roman" pitchFamily="18" charset="0"/>
              </a:rPr>
              <a:t>Hizmetleri         : 770.194,33 TL</a:t>
            </a:r>
            <a:endParaRPr lang="tr-TR" dirty="0">
              <a:latin typeface="Times New Roman" pitchFamily="18" charset="0"/>
              <a:cs typeface="Times New Roman" pitchFamily="18" charset="0"/>
            </a:endParaRPr>
          </a:p>
          <a:p>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Kültür </a:t>
            </a:r>
            <a:r>
              <a:rPr lang="tr-TR" dirty="0" smtClean="0">
                <a:latin typeface="Times New Roman" pitchFamily="18" charset="0"/>
                <a:cs typeface="Times New Roman" pitchFamily="18" charset="0"/>
              </a:rPr>
              <a:t>Hizmetleri      : 8.250.000,00 TL</a:t>
            </a:r>
          </a:p>
          <a:p>
            <a:r>
              <a:rPr lang="tr-TR" dirty="0" smtClean="0">
                <a:latin typeface="Times New Roman" pitchFamily="18" charset="0"/>
                <a:cs typeface="Times New Roman" pitchFamily="18" charset="0"/>
              </a:rPr>
              <a:t>Diğer Mal ve Hizmet Alımları: 2.600.000,00 TL</a:t>
            </a:r>
            <a:endParaRPr lang="tr-TR" dirty="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val="37306880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marL="0" indent="0">
              <a:buNone/>
            </a:pPr>
            <a:endParaRPr lang="tr-TR" sz="4000" b="1" dirty="0" smtClean="0">
              <a:latin typeface="Berlin Sans FB Demi" pitchFamily="34" charset="0"/>
            </a:endParaRPr>
          </a:p>
          <a:p>
            <a:pPr marL="0" indent="0">
              <a:buNone/>
            </a:pPr>
            <a:r>
              <a:rPr lang="tr-TR" sz="4000" b="1" dirty="0" smtClean="0">
                <a:latin typeface="Times New Roman" pitchFamily="18" charset="0"/>
                <a:cs typeface="Times New Roman" pitchFamily="18" charset="0"/>
              </a:rPr>
              <a:t>Dinlediğiniz için teşekkür ederim.</a:t>
            </a:r>
            <a:endParaRPr lang="tr-TR"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2311774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ctr"/>
            <a:r>
              <a:rPr lang="tr-TR" b="1" dirty="0" smtClean="0">
                <a:latin typeface="Berlin Sans FB Demi" pitchFamily="34" charset="0"/>
              </a:rPr>
              <a:t/>
            </a:r>
            <a:br>
              <a:rPr lang="tr-TR" b="1" dirty="0" smtClean="0">
                <a:latin typeface="Berlin Sans FB Demi" pitchFamily="34" charset="0"/>
              </a:rPr>
            </a:br>
            <a:r>
              <a:rPr lang="tr-TR" b="1" dirty="0" smtClean="0">
                <a:latin typeface="Times New Roman" pitchFamily="18" charset="0"/>
                <a:cs typeface="Times New Roman" pitchFamily="18" charset="0"/>
              </a:rPr>
              <a:t>HİZMET ALANLARIMIZ</a:t>
            </a:r>
            <a:endParaRPr lang="tr-TR" b="1" dirty="0">
              <a:latin typeface="Times New Roman" pitchFamily="18" charset="0"/>
              <a:cs typeface="Times New Roman" pitchFamily="18" charset="0"/>
            </a:endParaRPr>
          </a:p>
        </p:txBody>
      </p:sp>
      <p:sp>
        <p:nvSpPr>
          <p:cNvPr id="3" name="İçerik Yer Tutucusu 2"/>
          <p:cNvSpPr>
            <a:spLocks noGrp="1"/>
          </p:cNvSpPr>
          <p:nvPr>
            <p:ph idx="1"/>
          </p:nvPr>
        </p:nvSpPr>
        <p:spPr/>
        <p:txBody>
          <a:bodyPr>
            <a:normAutofit/>
          </a:bodyPr>
          <a:lstStyle/>
          <a:p>
            <a:pPr>
              <a:lnSpc>
                <a:spcPct val="150000"/>
              </a:lnSpc>
            </a:pPr>
            <a:r>
              <a:rPr lang="tr-TR" b="1" dirty="0" smtClean="0">
                <a:latin typeface="Times New Roman" pitchFamily="18" charset="0"/>
                <a:cs typeface="Times New Roman" pitchFamily="18" charset="0"/>
              </a:rPr>
              <a:t>Beslenme </a:t>
            </a:r>
            <a:r>
              <a:rPr lang="tr-TR" b="1" dirty="0" smtClean="0">
                <a:latin typeface="Times New Roman" pitchFamily="18" charset="0"/>
                <a:cs typeface="Times New Roman" pitchFamily="18" charset="0"/>
              </a:rPr>
              <a:t>Hizmetleri</a:t>
            </a:r>
          </a:p>
          <a:p>
            <a:pPr>
              <a:lnSpc>
                <a:spcPct val="150000"/>
              </a:lnSpc>
            </a:pPr>
            <a:r>
              <a:rPr lang="tr-TR" b="1" dirty="0">
                <a:latin typeface="Times New Roman" pitchFamily="18" charset="0"/>
                <a:cs typeface="Times New Roman" pitchFamily="18" charset="0"/>
              </a:rPr>
              <a:t>Kültür </a:t>
            </a:r>
            <a:r>
              <a:rPr lang="tr-TR" b="1" dirty="0" smtClean="0">
                <a:latin typeface="Times New Roman" pitchFamily="18" charset="0"/>
                <a:cs typeface="Times New Roman" pitchFamily="18" charset="0"/>
              </a:rPr>
              <a:t>Hizmetleri   </a:t>
            </a:r>
          </a:p>
          <a:p>
            <a:pPr>
              <a:lnSpc>
                <a:spcPct val="150000"/>
              </a:lnSpc>
            </a:pPr>
            <a:r>
              <a:rPr lang="tr-TR" b="1" dirty="0" smtClean="0">
                <a:latin typeface="Times New Roman" pitchFamily="18" charset="0"/>
                <a:cs typeface="Times New Roman" pitchFamily="18" charset="0"/>
              </a:rPr>
              <a:t>Sosyal Hizmetler</a:t>
            </a:r>
            <a:endParaRPr lang="tr-TR" b="1" dirty="0" smtClean="0">
              <a:latin typeface="Times New Roman" pitchFamily="18" charset="0"/>
              <a:cs typeface="Times New Roman" pitchFamily="18" charset="0"/>
            </a:endParaRPr>
          </a:p>
          <a:p>
            <a:pPr>
              <a:lnSpc>
                <a:spcPct val="150000"/>
              </a:lnSpc>
            </a:pPr>
            <a:r>
              <a:rPr lang="tr-TR" b="1" dirty="0">
                <a:latin typeface="Times New Roman" pitchFamily="18" charset="0"/>
                <a:cs typeface="Times New Roman" pitchFamily="18" charset="0"/>
              </a:rPr>
              <a:t>Spor </a:t>
            </a:r>
            <a:r>
              <a:rPr lang="tr-TR" b="1" dirty="0" smtClean="0">
                <a:latin typeface="Times New Roman" pitchFamily="18" charset="0"/>
                <a:cs typeface="Times New Roman" pitchFamily="18" charset="0"/>
              </a:rPr>
              <a:t>Hizmetleri</a:t>
            </a:r>
            <a:endParaRPr lang="tr-TR" b="1" dirty="0">
              <a:latin typeface="Times New Roman" pitchFamily="18" charset="0"/>
              <a:cs typeface="Times New Roman" pitchFamily="18" charset="0"/>
            </a:endParaRPr>
          </a:p>
          <a:p>
            <a:pPr>
              <a:lnSpc>
                <a:spcPct val="150000"/>
              </a:lnSpc>
            </a:pPr>
            <a:r>
              <a:rPr lang="tr-TR" b="1" dirty="0" smtClean="0">
                <a:latin typeface="Times New Roman" pitchFamily="18" charset="0"/>
                <a:cs typeface="Times New Roman" pitchFamily="18" charset="0"/>
              </a:rPr>
              <a:t>Sağlık </a:t>
            </a:r>
            <a:r>
              <a:rPr lang="tr-TR" b="1" dirty="0">
                <a:latin typeface="Times New Roman" pitchFamily="18" charset="0"/>
                <a:cs typeface="Times New Roman" pitchFamily="18" charset="0"/>
              </a:rPr>
              <a:t>Hizmetleri</a:t>
            </a:r>
          </a:p>
          <a:p>
            <a:endParaRPr lang="tr-TR" b="1" dirty="0">
              <a:latin typeface="Times New Roman" pitchFamily="18" charset="0"/>
              <a:cs typeface="Times New Roman" pitchFamily="18" charset="0"/>
            </a:endParaRPr>
          </a:p>
          <a:p>
            <a:endParaRPr lang="tr-TR" b="1" dirty="0">
              <a:latin typeface="Berlin Sans FB Demi" pitchFamily="34" charset="0"/>
            </a:endParaRPr>
          </a:p>
        </p:txBody>
      </p:sp>
    </p:spTree>
    <p:extLst>
      <p:ext uri="{BB962C8B-B14F-4D97-AF65-F5344CB8AC3E}">
        <p14:creationId xmlns:p14="http://schemas.microsoft.com/office/powerpoint/2010/main" val="32433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343829536"/>
              </p:ext>
            </p:extLst>
          </p:nvPr>
        </p:nvGraphicFramePr>
        <p:xfrm>
          <a:off x="148372" y="982980"/>
          <a:ext cx="9643328" cy="5875019"/>
        </p:xfrm>
        <a:graphic>
          <a:graphicData uri="http://schemas.openxmlformats.org/drawingml/2006/table">
            <a:tbl>
              <a:tblPr firstRow="1" bandRow="1">
                <a:tableStyleId>{2D5ABB26-0587-4C30-8999-92F81FD0307C}</a:tableStyleId>
              </a:tblPr>
              <a:tblGrid>
                <a:gridCol w="9435048"/>
                <a:gridCol w="208280"/>
              </a:tblGrid>
              <a:tr h="5875019">
                <a:tc>
                  <a:txBody>
                    <a:bodyPr/>
                    <a:lstStyle/>
                    <a:p>
                      <a:pPr algn="ctr"/>
                      <a:r>
                        <a:rPr lang="tr-TR" sz="2200" b="1" dirty="0" smtClean="0">
                          <a:latin typeface="Times New Roman" pitchFamily="18" charset="0"/>
                          <a:cs typeface="Times New Roman" pitchFamily="18" charset="0"/>
                        </a:rPr>
                        <a:t>BESLENME HİZMETLERİ</a:t>
                      </a:r>
                    </a:p>
                    <a:p>
                      <a:pPr marL="285750" indent="-285750" algn="just">
                        <a:buFont typeface="Arial" pitchFamily="34" charset="0"/>
                        <a:buChar char="•"/>
                      </a:pPr>
                      <a:r>
                        <a:rPr lang="tr-TR" sz="1800" dirty="0" smtClean="0">
                          <a:latin typeface="Times New Roman" pitchFamily="18" charset="0"/>
                          <a:cs typeface="Times New Roman" pitchFamily="18" charset="0"/>
                        </a:rPr>
                        <a:t>Merkezi Yemekhane</a:t>
                      </a:r>
                      <a:r>
                        <a:rPr lang="tr-TR" sz="1800" baseline="0" dirty="0" smtClean="0">
                          <a:latin typeface="Times New Roman" pitchFamily="18" charset="0"/>
                          <a:cs typeface="Times New Roman" pitchFamily="18" charset="0"/>
                        </a:rPr>
                        <a:t> mutfağında</a:t>
                      </a:r>
                      <a:r>
                        <a:rPr lang="tr-TR" sz="1800" dirty="0" smtClean="0">
                          <a:latin typeface="Times New Roman" pitchFamily="18" charset="0"/>
                          <a:cs typeface="Times New Roman" pitchFamily="18" charset="0"/>
                        </a:rPr>
                        <a:t> hazırlanan yemekler 15 ayrı noktada öğrenci ve personelimize sunulmaktadır.</a:t>
                      </a:r>
                    </a:p>
                    <a:p>
                      <a:pPr marL="285750" indent="-285750" algn="just">
                        <a:buFont typeface="Arial" pitchFamily="34" charset="0"/>
                        <a:buChar char="•"/>
                      </a:pPr>
                      <a:r>
                        <a:rPr lang="tr-TR" sz="1800" dirty="0" smtClean="0">
                          <a:latin typeface="Times New Roman" pitchFamily="18" charset="0"/>
                          <a:cs typeface="Times New Roman" pitchFamily="18" charset="0"/>
                        </a:rPr>
                        <a:t>Merkez ve ilçe</a:t>
                      </a:r>
                      <a:r>
                        <a:rPr lang="tr-TR" sz="1800" baseline="0" dirty="0" smtClean="0">
                          <a:latin typeface="Times New Roman" pitchFamily="18" charset="0"/>
                          <a:cs typeface="Times New Roman" pitchFamily="18" charset="0"/>
                        </a:rPr>
                        <a:t> kampüslerinde</a:t>
                      </a:r>
                      <a:r>
                        <a:rPr lang="tr-TR" sz="1800" dirty="0" smtClean="0">
                          <a:latin typeface="Times New Roman" pitchFamily="18" charset="0"/>
                          <a:cs typeface="Times New Roman" pitchFamily="18" charset="0"/>
                        </a:rPr>
                        <a:t> </a:t>
                      </a:r>
                      <a:r>
                        <a:rPr lang="tr-TR" sz="1800" dirty="0" smtClean="0">
                          <a:solidFill>
                            <a:schemeClr val="tx1"/>
                          </a:solidFill>
                          <a:latin typeface="Times New Roman" pitchFamily="18" charset="0"/>
                          <a:cs typeface="Times New Roman" pitchFamily="18" charset="0"/>
                        </a:rPr>
                        <a:t>20 kantin</a:t>
                      </a:r>
                      <a:r>
                        <a:rPr lang="tr-TR" sz="1800" smtClean="0">
                          <a:solidFill>
                            <a:schemeClr val="tx1"/>
                          </a:solidFill>
                          <a:latin typeface="Times New Roman" pitchFamily="18" charset="0"/>
                          <a:cs typeface="Times New Roman" pitchFamily="18" charset="0"/>
                        </a:rPr>
                        <a:t>, </a:t>
                      </a:r>
                      <a:r>
                        <a:rPr lang="tr-TR" sz="1800" baseline="0" smtClean="0">
                          <a:solidFill>
                            <a:schemeClr val="tx1"/>
                          </a:solidFill>
                          <a:latin typeface="Times New Roman" pitchFamily="18" charset="0"/>
                          <a:cs typeface="Times New Roman" pitchFamily="18" charset="0"/>
                        </a:rPr>
                        <a:t> </a:t>
                      </a:r>
                      <a:r>
                        <a:rPr lang="tr-TR" sz="1800" baseline="0" dirty="0" smtClean="0">
                          <a:solidFill>
                            <a:schemeClr val="tx1"/>
                          </a:solidFill>
                          <a:latin typeface="Times New Roman" pitchFamily="18" charset="0"/>
                          <a:cs typeface="Times New Roman" pitchFamily="18" charset="0"/>
                        </a:rPr>
                        <a:t>9</a:t>
                      </a:r>
                      <a:r>
                        <a:rPr lang="tr-TR" sz="1800" baseline="0" smtClean="0">
                          <a:solidFill>
                            <a:schemeClr val="tx1"/>
                          </a:solidFill>
                          <a:latin typeface="Times New Roman" pitchFamily="18" charset="0"/>
                          <a:cs typeface="Times New Roman" pitchFamily="18" charset="0"/>
                        </a:rPr>
                        <a:t> </a:t>
                      </a:r>
                      <a:r>
                        <a:rPr lang="tr-TR" sz="1800" baseline="0" dirty="0" smtClean="0">
                          <a:solidFill>
                            <a:schemeClr val="tx1"/>
                          </a:solidFill>
                          <a:latin typeface="Times New Roman" pitchFamily="18" charset="0"/>
                          <a:cs typeface="Times New Roman" pitchFamily="18" charset="0"/>
                        </a:rPr>
                        <a:t>adet kafe-</a:t>
                      </a:r>
                      <a:r>
                        <a:rPr lang="tr-TR" sz="1800" dirty="0" smtClean="0">
                          <a:solidFill>
                            <a:schemeClr val="tx1"/>
                          </a:solidFill>
                          <a:latin typeface="Times New Roman" pitchFamily="18" charset="0"/>
                          <a:cs typeface="Times New Roman" pitchFamily="18" charset="0"/>
                        </a:rPr>
                        <a:t>restoran </a:t>
                      </a:r>
                      <a:r>
                        <a:rPr lang="tr-TR" sz="1800" dirty="0" smtClean="0">
                          <a:solidFill>
                            <a:schemeClr val="tx1"/>
                          </a:solidFill>
                          <a:latin typeface="Times New Roman" pitchFamily="18" charset="0"/>
                          <a:cs typeface="Times New Roman" pitchFamily="18" charset="0"/>
                        </a:rPr>
                        <a:t>ile  öğrenci ve personelimize hizmet verilmektedir.</a:t>
                      </a:r>
                      <a:r>
                        <a:rPr lang="tr-TR" sz="1800" baseline="0" dirty="0" smtClean="0">
                          <a:solidFill>
                            <a:schemeClr val="tx1"/>
                          </a:solidFill>
                          <a:latin typeface="Times New Roman" pitchFamily="18" charset="0"/>
                          <a:cs typeface="Times New Roman" pitchFamily="18" charset="0"/>
                        </a:rPr>
                        <a:t> </a:t>
                      </a:r>
                      <a:endParaRPr lang="tr-TR" sz="1800" dirty="0" smtClean="0">
                        <a:solidFill>
                          <a:schemeClr val="tx1"/>
                        </a:solidFill>
                        <a:latin typeface="Times New Roman" pitchFamily="18" charset="0"/>
                        <a:cs typeface="Times New Roman" pitchFamily="18" charset="0"/>
                      </a:endParaRPr>
                    </a:p>
                    <a:p>
                      <a:pPr marL="0" indent="0">
                        <a:buFont typeface="Arial" pitchFamily="34" charset="0"/>
                        <a:buNone/>
                      </a:pPr>
                      <a:endParaRPr lang="tr-TR" dirty="0" smtClean="0"/>
                    </a:p>
                    <a:p>
                      <a:pPr marL="0" indent="0">
                        <a:buFont typeface="Arial" pitchFamily="34" charset="0"/>
                        <a:buNone/>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smtClean="0"/>
                    </a:p>
                    <a:p>
                      <a:pPr marL="285750" indent="-285750">
                        <a:buFont typeface="Arial" pitchFamily="34" charset="0"/>
                        <a:buChar char="•"/>
                      </a:pPr>
                      <a:endParaRPr lang="tr-TR" dirty="0"/>
                    </a:p>
                  </a:txBody>
                  <a:tcPr/>
                </a:tc>
                <a:tc>
                  <a:txBody>
                    <a:bodyPr/>
                    <a:lstStyle/>
                    <a:p>
                      <a:endParaRPr lang="tr-TR" dirty="0"/>
                    </a:p>
                  </a:txBody>
                  <a:tcPr/>
                </a:tc>
              </a:tr>
            </a:tbl>
          </a:graphicData>
        </a:graphic>
      </p:graphicFrame>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872" y="2552700"/>
            <a:ext cx="4123222" cy="1793240"/>
          </a:xfrm>
          <a:prstGeom prst="roundRect">
            <a:avLst>
              <a:gd name="adj" fmla="val 8594"/>
            </a:avLst>
          </a:prstGeom>
          <a:solidFill>
            <a:srgbClr val="FFFFFF">
              <a:shade val="85000"/>
            </a:srgbClr>
          </a:solidFill>
          <a:ln>
            <a:noFill/>
          </a:ln>
          <a:effectLst/>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920" y="4503420"/>
            <a:ext cx="4187774" cy="1983740"/>
          </a:xfrm>
          <a:prstGeom prst="roundRect">
            <a:avLst>
              <a:gd name="adj" fmla="val 8594"/>
            </a:avLst>
          </a:prstGeom>
          <a:solidFill>
            <a:srgbClr val="FFFFFF">
              <a:shade val="85000"/>
            </a:srgbClr>
          </a:solidFill>
          <a:ln>
            <a:noFill/>
          </a:ln>
          <a:effectLst/>
        </p:spPr>
      </p:pic>
      <p:pic>
        <p:nvPicPr>
          <p:cNvPr id="4099" name="Picture 3" descr="C:\Users\Casper\Desktop\Yeni klasör (2)\çarşı-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872" y="4503420"/>
            <a:ext cx="4123222" cy="19837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Casper\Desktop\Yeni klasör (2)\bozok-sosyal-tesisle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1472" y="2552700"/>
            <a:ext cx="4123222" cy="179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058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3200" y="1308100"/>
            <a:ext cx="9499600" cy="5422899"/>
          </a:xfrm>
        </p:spPr>
        <p:txBody>
          <a:bodyPr>
            <a:normAutofit/>
          </a:bodyPr>
          <a:lstStyle/>
          <a:p>
            <a:pPr algn="just"/>
            <a:r>
              <a:rPr lang="tr-TR" dirty="0" smtClean="0">
                <a:latin typeface="Times New Roman" pitchFamily="18" charset="0"/>
                <a:cs typeface="Times New Roman" pitchFamily="18" charset="0"/>
              </a:rPr>
              <a:t>Üniversitemiz </a:t>
            </a:r>
            <a:r>
              <a:rPr lang="tr-TR" dirty="0">
                <a:latin typeface="Times New Roman" pitchFamily="18" charset="0"/>
                <a:cs typeface="Times New Roman" pitchFamily="18" charset="0"/>
              </a:rPr>
              <a:t>Merkezi Yemekhane </a:t>
            </a:r>
            <a:r>
              <a:rPr lang="tr-TR" dirty="0" smtClean="0">
                <a:latin typeface="Times New Roman" pitchFamily="18" charset="0"/>
                <a:cs typeface="Times New Roman" pitchFamily="18" charset="0"/>
              </a:rPr>
              <a:t>binasındaki mutfağımızda hazırlanan </a:t>
            </a:r>
            <a:r>
              <a:rPr lang="tr-TR" dirty="0">
                <a:latin typeface="Times New Roman" pitchFamily="18" charset="0"/>
                <a:cs typeface="Times New Roman" pitchFamily="18" charset="0"/>
              </a:rPr>
              <a:t>yemekler 15 ayrı birim yemekhanesinde öğrenci ve personele sunulmaktadır. </a:t>
            </a:r>
            <a:endParaRPr lang="tr-TR" dirty="0" smtClean="0">
              <a:latin typeface="Times New Roman" pitchFamily="18" charset="0"/>
              <a:cs typeface="Times New Roman" pitchFamily="18" charset="0"/>
            </a:endParaRPr>
          </a:p>
          <a:p>
            <a:pPr algn="just"/>
            <a:r>
              <a:rPr lang="tr-TR" dirty="0">
                <a:latin typeface="Times New Roman" pitchFamily="18" charset="0"/>
                <a:cs typeface="Times New Roman" pitchFamily="18" charset="0"/>
              </a:rPr>
              <a:t>Üniversitemiz yerleşkelerinde hizmet veren restoran, kafeterya ve kantinlerin </a:t>
            </a:r>
            <a:r>
              <a:rPr lang="tr-TR" dirty="0" smtClean="0">
                <a:latin typeface="Times New Roman" pitchFamily="18" charset="0"/>
                <a:cs typeface="Times New Roman" pitchFamily="18" charset="0"/>
              </a:rPr>
              <a:t>denetimleri, </a:t>
            </a:r>
            <a:r>
              <a:rPr lang="tr-TR" dirty="0" smtClean="0">
                <a:latin typeface="Times New Roman" pitchFamily="18" charset="0"/>
                <a:cs typeface="Times New Roman" pitchFamily="18" charset="0"/>
              </a:rPr>
              <a:t>Başkanlığımız koordinesinde Birim </a:t>
            </a:r>
            <a:r>
              <a:rPr lang="tr-TR" dirty="0" smtClean="0">
                <a:latin typeface="Times New Roman" pitchFamily="18" charset="0"/>
                <a:cs typeface="Times New Roman" pitchFamily="18" charset="0"/>
              </a:rPr>
              <a:t>Kantin Denetleme Kurulları tarafından </a:t>
            </a:r>
            <a:r>
              <a:rPr lang="tr-TR" dirty="0" smtClean="0">
                <a:latin typeface="Times New Roman" pitchFamily="18" charset="0"/>
                <a:cs typeface="Times New Roman" pitchFamily="18" charset="0"/>
              </a:rPr>
              <a:t>yapılmaktadır.</a:t>
            </a:r>
          </a:p>
          <a:p>
            <a:pPr algn="just"/>
            <a:r>
              <a:rPr lang="tr-TR" dirty="0" smtClean="0">
                <a:latin typeface="Times New Roman" pitchFamily="18" charset="0"/>
                <a:cs typeface="Times New Roman" pitchFamily="18" charset="0"/>
              </a:rPr>
              <a:t>Kantin</a:t>
            </a:r>
            <a:r>
              <a:rPr lang="tr-TR" dirty="0" smtClean="0">
                <a:latin typeface="Times New Roman" pitchFamily="18" charset="0"/>
                <a:cs typeface="Times New Roman" pitchFamily="18" charset="0"/>
              </a:rPr>
              <a:t>, kafeterya, restoran ve yemekhanelerle ilgili </a:t>
            </a:r>
            <a:r>
              <a:rPr lang="tr-TR" dirty="0">
                <a:latin typeface="Times New Roman" pitchFamily="18" charset="0"/>
                <a:cs typeface="Times New Roman" pitchFamily="18" charset="0"/>
              </a:rPr>
              <a:t>görüş ve </a:t>
            </a:r>
            <a:r>
              <a:rPr lang="tr-TR" dirty="0" smtClean="0">
                <a:latin typeface="Times New Roman" pitchFamily="18" charset="0"/>
                <a:cs typeface="Times New Roman" pitchFamily="18" charset="0"/>
              </a:rPr>
              <a:t>şikayetler Başkanlığımızca toplanmakta, değerlendirilmekte ve çözümü için gerekli işlemler yapılmaktadır.</a:t>
            </a:r>
            <a:endParaRPr lang="tr-TR" b="1" dirty="0"/>
          </a:p>
        </p:txBody>
      </p:sp>
    </p:spTree>
    <p:extLst>
      <p:ext uri="{BB962C8B-B14F-4D97-AF65-F5344CB8AC3E}">
        <p14:creationId xmlns:p14="http://schemas.microsoft.com/office/powerpoint/2010/main" val="2315737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186891932"/>
              </p:ext>
            </p:extLst>
          </p:nvPr>
        </p:nvGraphicFramePr>
        <p:xfrm>
          <a:off x="114300" y="1041400"/>
          <a:ext cx="9966866" cy="5676900"/>
        </p:xfrm>
        <a:graphic>
          <a:graphicData uri="http://schemas.openxmlformats.org/drawingml/2006/table">
            <a:tbl>
              <a:tblPr firstRow="1" bandRow="1">
                <a:tableStyleId>{2D5ABB26-0587-4C30-8999-92F81FD0307C}</a:tableStyleId>
              </a:tblPr>
              <a:tblGrid>
                <a:gridCol w="9734477"/>
                <a:gridCol w="232389"/>
              </a:tblGrid>
              <a:tr h="5676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200" b="1" dirty="0" smtClean="0">
                          <a:latin typeface="Times New Roman" pitchFamily="18" charset="0"/>
                          <a:cs typeface="Times New Roman" pitchFamily="18" charset="0"/>
                        </a:rPr>
                        <a:t>KÜLTÜR HİZMETLERİ</a:t>
                      </a:r>
                    </a:p>
                    <a:p>
                      <a:pPr marL="0" indent="0">
                        <a:buFont typeface="Arial" pitchFamily="34" charset="0"/>
                        <a:buNone/>
                      </a:pPr>
                      <a:r>
                        <a:rPr lang="tr-TR" b="1" dirty="0" smtClean="0">
                          <a:latin typeface="Times New Roman" pitchFamily="18" charset="0"/>
                          <a:cs typeface="Times New Roman" pitchFamily="18" charset="0"/>
                        </a:rPr>
                        <a:t>Öğrenci Toplulukları</a:t>
                      </a:r>
                    </a:p>
                    <a:p>
                      <a:pPr marL="285750" indent="-285750">
                        <a:buFont typeface="Arial" pitchFamily="34" charset="0"/>
                        <a:buChar char="•"/>
                      </a:pPr>
                      <a:r>
                        <a:rPr lang="tr-TR" b="0" dirty="0" smtClean="0">
                          <a:latin typeface="Times New Roman" pitchFamily="18" charset="0"/>
                          <a:cs typeface="Times New Roman" pitchFamily="18" charset="0"/>
                        </a:rPr>
                        <a:t>148 </a:t>
                      </a:r>
                      <a:r>
                        <a:rPr lang="tr-TR" b="0" dirty="0" smtClean="0">
                          <a:latin typeface="Times New Roman" pitchFamily="18" charset="0"/>
                          <a:cs typeface="Times New Roman" pitchFamily="18" charset="0"/>
                        </a:rPr>
                        <a:t>Öğrenci</a:t>
                      </a:r>
                      <a:r>
                        <a:rPr lang="tr-TR" b="0" baseline="0" dirty="0" smtClean="0">
                          <a:latin typeface="Times New Roman" pitchFamily="18" charset="0"/>
                          <a:cs typeface="Times New Roman" pitchFamily="18" charset="0"/>
                        </a:rPr>
                        <a:t> Topluluğu                            </a:t>
                      </a:r>
                    </a:p>
                    <a:p>
                      <a:pPr marL="285750" indent="-285750">
                        <a:buFont typeface="Arial" pitchFamily="34" charset="0"/>
                        <a:buChar char="•"/>
                      </a:pPr>
                      <a:r>
                        <a:rPr lang="tr-TR" b="0" baseline="0" dirty="0" smtClean="0">
                          <a:latin typeface="Times New Roman" pitchFamily="18" charset="0"/>
                          <a:cs typeface="Times New Roman" pitchFamily="18" charset="0"/>
                        </a:rPr>
                        <a:t>350 </a:t>
                      </a:r>
                      <a:r>
                        <a:rPr lang="tr-TR" b="0" baseline="0" dirty="0" smtClean="0">
                          <a:latin typeface="Times New Roman" pitchFamily="18" charset="0"/>
                          <a:cs typeface="Times New Roman" pitchFamily="18" charset="0"/>
                        </a:rPr>
                        <a:t>Topluluk Etkinliği</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tr-TR" b="0" baseline="0" dirty="0" smtClean="0">
                          <a:latin typeface="Times New Roman" pitchFamily="18" charset="0"/>
                          <a:cs typeface="Times New Roman" pitchFamily="18" charset="0"/>
                        </a:rPr>
                        <a:t>18 </a:t>
                      </a:r>
                      <a:r>
                        <a:rPr lang="tr-TR" b="0" baseline="0" dirty="0" smtClean="0">
                          <a:latin typeface="Times New Roman" pitchFamily="18" charset="0"/>
                          <a:cs typeface="Times New Roman" pitchFamily="18" charset="0"/>
                        </a:rPr>
                        <a:t>Sosyal Sorumluluk Projesi</a:t>
                      </a: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tr-TR" b="0" baseline="0" dirty="0" smtClean="0">
                        <a:latin typeface="Times New Roman" pitchFamily="18" charset="0"/>
                        <a:cs typeface="Times New Roman" pitchFamily="18" charset="0"/>
                      </a:endParaRPr>
                    </a:p>
                    <a:p>
                      <a:pPr marL="285750" indent="-285750">
                        <a:buFont typeface="Arial" pitchFamily="34" charset="0"/>
                        <a:buChar char="•"/>
                      </a:pPr>
                      <a:endParaRPr lang="tr-TR" b="0" baseline="0" dirty="0" smtClean="0">
                        <a:latin typeface="Times New Roman" pitchFamily="18" charset="0"/>
                        <a:cs typeface="Times New Roman" pitchFamily="18" charset="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tr-TR" b="0" dirty="0" smtClean="0">
                          <a:latin typeface="Times New Roman" pitchFamily="18" charset="0"/>
                          <a:cs typeface="Times New Roman" pitchFamily="18" charset="0"/>
                        </a:rPr>
                        <a:t>11 Öğrenci</a:t>
                      </a:r>
                      <a:r>
                        <a:rPr lang="tr-TR" b="0" baseline="0" dirty="0" smtClean="0">
                          <a:latin typeface="Times New Roman" pitchFamily="18" charset="0"/>
                          <a:cs typeface="Times New Roman" pitchFamily="18" charset="0"/>
                        </a:rPr>
                        <a:t> Topluluğu Konteyneri</a:t>
                      </a:r>
                      <a:endParaRPr lang="tr-TR" b="0" dirty="0" smtClean="0">
                        <a:latin typeface="Times New Roman" pitchFamily="18" charset="0"/>
                        <a:cs typeface="Times New Roman" pitchFamily="18" charset="0"/>
                      </a:endParaRPr>
                    </a:p>
                    <a:p>
                      <a:pPr marL="285750" indent="-285750">
                        <a:buFont typeface="Arial" pitchFamily="34" charset="0"/>
                        <a:buChar char="•"/>
                      </a:pPr>
                      <a:endParaRPr lang="tr-TR" b="0" dirty="0">
                        <a:latin typeface="Times New Roman" pitchFamily="18" charset="0"/>
                        <a:cs typeface="Times New Roman" pitchFamily="18" charset="0"/>
                      </a:endParaRPr>
                    </a:p>
                  </a:txBody>
                  <a:tcPr/>
                </a:tc>
                <a:tc>
                  <a:txBody>
                    <a:bodyPr/>
                    <a:lstStyle/>
                    <a:p>
                      <a:endParaRPr lang="tr-TR" dirty="0"/>
                    </a:p>
                  </a:txBody>
                  <a:tcPr/>
                </a:tc>
              </a:tr>
            </a:tbl>
          </a:graphicData>
        </a:graphic>
      </p:graphicFrame>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220" y="2786262"/>
            <a:ext cx="4149280" cy="1943462"/>
          </a:xfrm>
          <a:prstGeom prst="roundRect">
            <a:avLst>
              <a:gd name="adj" fmla="val 8594"/>
            </a:avLst>
          </a:prstGeom>
          <a:solidFill>
            <a:srgbClr val="FFFFFF">
              <a:shade val="85000"/>
            </a:srgbClr>
          </a:solidFill>
          <a:ln>
            <a:noFill/>
          </a:ln>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070" y="4729725"/>
            <a:ext cx="4149472" cy="1943463"/>
          </a:xfrm>
          <a:prstGeom prst="roundRect">
            <a:avLst>
              <a:gd name="adj" fmla="val 8594"/>
            </a:avLst>
          </a:prstGeom>
          <a:solidFill>
            <a:srgbClr val="FFFFFF">
              <a:shade val="85000"/>
            </a:srgbClr>
          </a:solidFill>
          <a:ln>
            <a:noFill/>
          </a:ln>
          <a:effec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8903" y="2786262"/>
            <a:ext cx="4245617" cy="1943463"/>
          </a:xfrm>
          <a:prstGeom prst="roundRect">
            <a:avLst>
              <a:gd name="adj" fmla="val 8594"/>
            </a:avLst>
          </a:prstGeom>
          <a:solidFill>
            <a:srgbClr val="FFFFFF">
              <a:shade val="85000"/>
            </a:srgbClr>
          </a:solidFill>
          <a:ln>
            <a:noFill/>
          </a:ln>
          <a:effec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100" y="4729724"/>
            <a:ext cx="4245420" cy="194346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2237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38893" y="327027"/>
            <a:ext cx="8543925" cy="1325563"/>
          </a:xfrm>
        </p:spPr>
        <p:txBody>
          <a:bodyPr>
            <a:normAutofit fontScale="90000"/>
          </a:bodyPr>
          <a:lstStyle/>
          <a:p>
            <a:r>
              <a:rPr lang="tr-TR" sz="2700" b="1" dirty="0" smtClean="0">
                <a:latin typeface="Times New Roman" pitchFamily="18" charset="0"/>
                <a:cs typeface="Times New Roman" pitchFamily="18" charset="0"/>
              </a:rPr>
              <a:t>          </a:t>
            </a:r>
            <a:br>
              <a:rPr lang="tr-TR" sz="2700" b="1" dirty="0" smtClean="0">
                <a:latin typeface="Times New Roman" pitchFamily="18" charset="0"/>
                <a:cs typeface="Times New Roman" pitchFamily="18" charset="0"/>
              </a:rPr>
            </a:br>
            <a:r>
              <a:rPr lang="tr-TR" sz="2700" b="1" dirty="0">
                <a:latin typeface="Times New Roman" pitchFamily="18" charset="0"/>
                <a:cs typeface="Times New Roman" pitchFamily="18" charset="0"/>
              </a:rPr>
              <a:t/>
            </a:r>
            <a:br>
              <a:rPr lang="tr-TR" sz="2700" b="1" dirty="0">
                <a:latin typeface="Times New Roman" pitchFamily="18" charset="0"/>
                <a:cs typeface="Times New Roman" pitchFamily="18" charset="0"/>
              </a:rPr>
            </a:br>
            <a:r>
              <a:rPr lang="tr-TR" sz="2700" b="1" dirty="0">
                <a:latin typeface="Times New Roman" pitchFamily="18" charset="0"/>
                <a:cs typeface="Times New Roman" pitchFamily="18" charset="0"/>
              </a:rPr>
              <a:t> </a:t>
            </a:r>
            <a:r>
              <a:rPr lang="tr-TR" sz="2700" b="1" dirty="0" smtClean="0">
                <a:latin typeface="Times New Roman" pitchFamily="18" charset="0"/>
                <a:cs typeface="Times New Roman" pitchFamily="18" charset="0"/>
              </a:rPr>
              <a:t>         </a:t>
            </a:r>
            <a:br>
              <a:rPr lang="tr-TR" sz="2700" b="1" dirty="0" smtClean="0">
                <a:latin typeface="Times New Roman" pitchFamily="18" charset="0"/>
                <a:cs typeface="Times New Roman" pitchFamily="18" charset="0"/>
              </a:rPr>
            </a:br>
            <a:r>
              <a:rPr lang="tr-TR" sz="2700" b="1" dirty="0" smtClean="0">
                <a:latin typeface="Times New Roman" pitchFamily="18" charset="0"/>
                <a:cs typeface="Times New Roman" pitchFamily="18" charset="0"/>
              </a:rPr>
              <a:t>	Erdoğan Akdağ Kongre ve Kültür Merkezi</a:t>
            </a:r>
            <a:r>
              <a:rPr lang="tr-TR" b="1" dirty="0">
                <a:latin typeface="Times New Roman" pitchFamily="18" charset="0"/>
                <a:cs typeface="Times New Roman" pitchFamily="18" charset="0"/>
              </a:rPr>
              <a:t/>
            </a:r>
            <a:br>
              <a:rPr lang="tr-TR" b="1" dirty="0">
                <a:latin typeface="Times New Roman" pitchFamily="18" charset="0"/>
                <a:cs typeface="Times New Roman" pitchFamily="18" charset="0"/>
              </a:rPr>
            </a:br>
            <a:endParaRPr lang="tr-TR" dirty="0"/>
          </a:p>
        </p:txBody>
      </p:sp>
      <p:sp>
        <p:nvSpPr>
          <p:cNvPr id="3" name="İçerik Yer Tutucusu 2"/>
          <p:cNvSpPr>
            <a:spLocks noGrp="1"/>
          </p:cNvSpPr>
          <p:nvPr>
            <p:ph idx="1"/>
          </p:nvPr>
        </p:nvSpPr>
        <p:spPr>
          <a:xfrm>
            <a:off x="296499" y="1330324"/>
            <a:ext cx="9520601" cy="5438775"/>
          </a:xfrm>
        </p:spPr>
        <p:txBody>
          <a:bodyPr/>
          <a:lstStyle/>
          <a:p>
            <a:r>
              <a:rPr lang="tr-TR" sz="1800" dirty="0" smtClean="0">
                <a:latin typeface="Times New Roman" pitchFamily="18" charset="0"/>
                <a:cs typeface="Times New Roman" pitchFamily="18" charset="0"/>
              </a:rPr>
              <a:t>800 Kişilik Bozok </a:t>
            </a:r>
            <a:r>
              <a:rPr lang="tr-TR" sz="1800" dirty="0">
                <a:latin typeface="Times New Roman" pitchFamily="18" charset="0"/>
                <a:cs typeface="Times New Roman" pitchFamily="18" charset="0"/>
              </a:rPr>
              <a:t>Salonu</a:t>
            </a:r>
          </a:p>
          <a:p>
            <a:r>
              <a:rPr lang="tr-TR" sz="1800" dirty="0" smtClean="0">
                <a:latin typeface="Times New Roman" pitchFamily="18" charset="0"/>
                <a:cs typeface="Times New Roman" pitchFamily="18" charset="0"/>
              </a:rPr>
              <a:t>174 Kişilik Çapanoğlu </a:t>
            </a:r>
            <a:r>
              <a:rPr lang="tr-TR" sz="1800" dirty="0">
                <a:latin typeface="Times New Roman" pitchFamily="18" charset="0"/>
                <a:cs typeface="Times New Roman" pitchFamily="18" charset="0"/>
              </a:rPr>
              <a:t>Salonu</a:t>
            </a:r>
          </a:p>
          <a:p>
            <a:r>
              <a:rPr lang="tr-TR" sz="1800" dirty="0">
                <a:latin typeface="Times New Roman" pitchFamily="18" charset="0"/>
                <a:cs typeface="Times New Roman" pitchFamily="18" charset="0"/>
              </a:rPr>
              <a:t>8 Adet Cep Salon</a:t>
            </a:r>
          </a:p>
          <a:p>
            <a:pPr marL="0" indent="0">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6500" y="2381250"/>
            <a:ext cx="4508500" cy="208915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381250"/>
            <a:ext cx="4508500" cy="2089150"/>
          </a:xfrm>
          <a:prstGeom prst="rect">
            <a:avLst/>
          </a:prstGeom>
        </p:spPr>
      </p:pic>
      <p:pic>
        <p:nvPicPr>
          <p:cNvPr id="1028" name="Picture 4" descr="C:\Users\Casper\Desktop\Yeni klasör (2)\WhatsApp Image 2025-11-26 at 10.56.55.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591050"/>
            <a:ext cx="4508500" cy="20891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asper\Desktop\Yeni klasör (2)\WhatsApp Image 2025-11-26 at 10.56.56.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500" y="4591050"/>
            <a:ext cx="4508500" cy="208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39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b="1" dirty="0" smtClean="0">
                <a:latin typeface="Times New Roman" pitchFamily="18" charset="0"/>
                <a:cs typeface="Times New Roman" pitchFamily="18" charset="0"/>
              </a:rPr>
              <a:t/>
            </a:r>
            <a:br>
              <a:rPr lang="tr-TR" sz="3200" b="1" dirty="0" smtClean="0">
                <a:latin typeface="Times New Roman" pitchFamily="18" charset="0"/>
                <a:cs typeface="Times New Roman" pitchFamily="18" charset="0"/>
              </a:rPr>
            </a:br>
            <a:r>
              <a:rPr lang="tr-TR" sz="3200" b="1" dirty="0" smtClean="0">
                <a:latin typeface="Times New Roman" pitchFamily="18" charset="0"/>
                <a:cs typeface="Times New Roman" pitchFamily="18" charset="0"/>
              </a:rPr>
              <a:t>         Mezuniyet </a:t>
            </a:r>
            <a:r>
              <a:rPr lang="tr-TR" sz="3200" b="1" dirty="0" smtClean="0">
                <a:latin typeface="Times New Roman" pitchFamily="18" charset="0"/>
                <a:cs typeface="Times New Roman" pitchFamily="18" charset="0"/>
              </a:rPr>
              <a:t>Etkinlikleri</a:t>
            </a:r>
            <a:endParaRPr lang="tr-TR" sz="3200" b="1" dirty="0">
              <a:latin typeface="Times New Roman" pitchFamily="18" charset="0"/>
              <a:cs typeface="Times New Roman"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2700" y="1485900"/>
            <a:ext cx="4229100" cy="2552700"/>
          </a:xfrm>
          <a:prstGeom prst="roundRect">
            <a:avLst>
              <a:gd name="adj" fmla="val 8594"/>
            </a:avLst>
          </a:prstGeom>
          <a:solidFill>
            <a:srgbClr val="FFFFFF">
              <a:shade val="85000"/>
            </a:srgbClr>
          </a:solidFill>
          <a:ln>
            <a:noFill/>
          </a:ln>
          <a:effectLst/>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01" y="4203699"/>
            <a:ext cx="4229100" cy="2552701"/>
          </a:xfrm>
          <a:prstGeom prst="roundRect">
            <a:avLst>
              <a:gd name="adj" fmla="val 8594"/>
            </a:avLst>
          </a:prstGeom>
          <a:solidFill>
            <a:srgbClr val="FFFFFF">
              <a:shade val="85000"/>
            </a:srgbClr>
          </a:solidFill>
          <a:ln>
            <a:noFill/>
          </a:ln>
          <a:effectLst/>
        </p:spPr>
      </p:pic>
      <p:pic>
        <p:nvPicPr>
          <p:cNvPr id="2050" name="Picture 2" descr="C:\Users\Casper\Desktop\Yeni klasör (2)\mez-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2700" y="4203701"/>
            <a:ext cx="4229100" cy="25526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sper\Desktop\Yeni klasör (2)\mez 6.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101" y="1485900"/>
            <a:ext cx="4229100" cy="2552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088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3400" y="1130300"/>
            <a:ext cx="9237663" cy="5524500"/>
          </a:xfrm>
        </p:spPr>
        <p:txBody>
          <a:bodyPr/>
          <a:lstStyle/>
          <a:p>
            <a:pPr marL="0" indent="0" algn="ctr">
              <a:buNone/>
            </a:pPr>
            <a:r>
              <a:rPr lang="tr-TR" b="1" dirty="0" smtClean="0">
                <a:latin typeface="Times New Roman" pitchFamily="18" charset="0"/>
                <a:cs typeface="Times New Roman" pitchFamily="18" charset="0"/>
              </a:rPr>
              <a:t>SOSYAL HİZMETLER</a:t>
            </a:r>
            <a:endParaRPr lang="tr-TR" b="1" dirty="0">
              <a:latin typeface="Times New Roman" pitchFamily="18" charset="0"/>
              <a:cs typeface="Times New Roman" pitchFamily="18" charset="0"/>
            </a:endParaRPr>
          </a:p>
          <a:p>
            <a:r>
              <a:rPr lang="tr-TR" dirty="0" smtClean="0">
                <a:latin typeface="Times New Roman" pitchFamily="18" charset="0"/>
                <a:cs typeface="Times New Roman" pitchFamily="18" charset="0"/>
              </a:rPr>
              <a:t>Kısmi Zamanlı Öğrenci  Çalıştırma Programı (200 Kişi)</a:t>
            </a:r>
          </a:p>
          <a:p>
            <a:r>
              <a:rPr lang="tr-TR" dirty="0" smtClean="0">
                <a:latin typeface="Times New Roman" pitchFamily="18" charset="0"/>
                <a:cs typeface="Times New Roman" pitchFamily="18" charset="0"/>
              </a:rPr>
              <a:t>Yemek Bursu (725 Kişi)</a:t>
            </a:r>
          </a:p>
          <a:p>
            <a:r>
              <a:rPr lang="tr-TR" dirty="0">
                <a:latin typeface="Times New Roman" pitchFamily="18" charset="0"/>
                <a:cs typeface="Times New Roman" pitchFamily="18" charset="0"/>
              </a:rPr>
              <a:t>İŞKUR Gençlik Programı (</a:t>
            </a:r>
            <a:r>
              <a:rPr lang="tr-TR" dirty="0" smtClean="0">
                <a:latin typeface="Times New Roman" pitchFamily="18" charset="0"/>
                <a:cs typeface="Times New Roman" pitchFamily="18" charset="0"/>
              </a:rPr>
              <a:t>1026 </a:t>
            </a:r>
            <a:r>
              <a:rPr lang="tr-TR" dirty="0">
                <a:latin typeface="Times New Roman" pitchFamily="18" charset="0"/>
                <a:cs typeface="Times New Roman" pitchFamily="18" charset="0"/>
              </a:rPr>
              <a:t>Kişi)</a:t>
            </a:r>
          </a:p>
          <a:p>
            <a:pPr marL="0" indent="0">
              <a:buNone/>
            </a:pPr>
            <a:endParaRPr lang="tr-TR"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85" y="3242469"/>
            <a:ext cx="3770315" cy="3310732"/>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24501" y="3242469"/>
            <a:ext cx="3670300" cy="331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08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41300" y="1193800"/>
            <a:ext cx="9448800" cy="5118100"/>
          </a:xfrm>
        </p:spPr>
        <p:txBody>
          <a:bodyPr>
            <a:normAutofit fontScale="92500"/>
          </a:bodyPr>
          <a:lstStyle/>
          <a:p>
            <a:pPr marL="0" indent="0" algn="ctr">
              <a:buNone/>
            </a:pPr>
            <a:r>
              <a:rPr lang="tr-TR" b="1" dirty="0" smtClean="0">
                <a:latin typeface="Times New Roman" pitchFamily="18" charset="0"/>
                <a:cs typeface="Times New Roman" pitchFamily="18" charset="0"/>
              </a:rPr>
              <a:t>SPOR </a:t>
            </a:r>
            <a:r>
              <a:rPr lang="tr-TR" b="1" dirty="0" smtClean="0">
                <a:latin typeface="Times New Roman" pitchFamily="18" charset="0"/>
                <a:cs typeface="Times New Roman" pitchFamily="18" charset="0"/>
              </a:rPr>
              <a:t>HİZMETLERİ</a:t>
            </a:r>
          </a:p>
          <a:p>
            <a:pPr marL="0" indent="0" algn="just">
              <a:buNone/>
            </a:pPr>
            <a:r>
              <a:rPr lang="tr-TR" dirty="0" smtClean="0">
                <a:latin typeface="Times New Roman" pitchFamily="18" charset="0"/>
                <a:cs typeface="Times New Roman" pitchFamily="18" charset="0"/>
              </a:rPr>
              <a:t>Üniversitemizce düzenlenen her türlü spor faaliyeti Spor Bilimleri Fakültesi ve Başkanlığımız işbirliğiyle yürütülmektedir.</a:t>
            </a:r>
            <a:endParaRPr lang="tr-TR" dirty="0" smtClean="0">
              <a:latin typeface="Times New Roman" pitchFamily="18" charset="0"/>
              <a:cs typeface="Times New Roman" pitchFamily="18" charset="0"/>
            </a:endParaRPr>
          </a:p>
          <a:p>
            <a:pPr marL="285750" indent="-285750" algn="just"/>
            <a:r>
              <a:rPr lang="tr-TR" dirty="0" smtClean="0">
                <a:latin typeface="Times New Roman" pitchFamily="18" charset="0"/>
                <a:cs typeface="Times New Roman" pitchFamily="18" charset="0"/>
              </a:rPr>
              <a:t>Spor Tesisleri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por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kapalı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a:t>
            </a:r>
            <a:r>
              <a:rPr lang="tr-TR" dirty="0">
                <a:latin typeface="Times New Roman" pitchFamily="18" charset="0"/>
                <a:cs typeface="Times New Roman" pitchFamily="18" charset="0"/>
              </a:rPr>
              <a:t>k</a:t>
            </a:r>
            <a:r>
              <a:rPr lang="tr-TR" dirty="0" smtClean="0">
                <a:latin typeface="Times New Roman" pitchFamily="18" charset="0"/>
                <a:cs typeface="Times New Roman" pitchFamily="18" charset="0"/>
              </a:rPr>
              <a:t>ortu, açık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a:t>
            </a:r>
            <a:r>
              <a:rPr lang="tr-TR" dirty="0">
                <a:latin typeface="Times New Roman" pitchFamily="18" charset="0"/>
                <a:cs typeface="Times New Roman" pitchFamily="18" charset="0"/>
              </a:rPr>
              <a:t>k</a:t>
            </a:r>
            <a:r>
              <a:rPr lang="tr-TR" dirty="0" smtClean="0">
                <a:latin typeface="Times New Roman" pitchFamily="18" charset="0"/>
                <a:cs typeface="Times New Roman" pitchFamily="18" charset="0"/>
              </a:rPr>
              <a:t>ortu, kapalı </a:t>
            </a:r>
            <a:r>
              <a:rPr lang="tr-TR" dirty="0">
                <a:latin typeface="Times New Roman" pitchFamily="18" charset="0"/>
                <a:cs typeface="Times New Roman" pitchFamily="18" charset="0"/>
              </a:rPr>
              <a:t>f</a:t>
            </a:r>
            <a:r>
              <a:rPr lang="tr-TR" dirty="0" smtClean="0">
                <a:latin typeface="Times New Roman" pitchFamily="18" charset="0"/>
                <a:cs typeface="Times New Roman" pitchFamily="18" charset="0"/>
              </a:rPr>
              <a:t>utbol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açık </a:t>
            </a:r>
            <a:r>
              <a:rPr lang="tr-TR" dirty="0">
                <a:latin typeface="Times New Roman" pitchFamily="18" charset="0"/>
                <a:cs typeface="Times New Roman" pitchFamily="18" charset="0"/>
              </a:rPr>
              <a:t>f</a:t>
            </a:r>
            <a:r>
              <a:rPr lang="tr-TR" dirty="0" smtClean="0">
                <a:latin typeface="Times New Roman" pitchFamily="18" charset="0"/>
                <a:cs typeface="Times New Roman" pitchFamily="18" charset="0"/>
              </a:rPr>
              <a:t>utbol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t>
            </a:r>
            <a:r>
              <a:rPr lang="tr-TR" dirty="0" err="1">
                <a:latin typeface="Times New Roman" pitchFamily="18" charset="0"/>
                <a:cs typeface="Times New Roman" pitchFamily="18" charset="0"/>
              </a:rPr>
              <a:t>f</a:t>
            </a:r>
            <a:r>
              <a:rPr lang="tr-TR" dirty="0" err="1" smtClean="0">
                <a:latin typeface="Times New Roman" pitchFamily="18" charset="0"/>
                <a:cs typeface="Times New Roman" pitchFamily="18" charset="0"/>
              </a:rPr>
              <a:t>itness</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a:t>
            </a:r>
            <a:r>
              <a:rPr lang="tr-TR" dirty="0" err="1">
                <a:latin typeface="Times New Roman" pitchFamily="18" charset="0"/>
                <a:cs typeface="Times New Roman" pitchFamily="18" charset="0"/>
              </a:rPr>
              <a:t>k</a:t>
            </a:r>
            <a:r>
              <a:rPr lang="tr-TR" dirty="0" err="1" smtClean="0">
                <a:latin typeface="Times New Roman" pitchFamily="18" charset="0"/>
                <a:cs typeface="Times New Roman" pitchFamily="18" charset="0"/>
              </a:rPr>
              <a:t>ick</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b</a:t>
            </a:r>
            <a:r>
              <a:rPr lang="tr-TR" dirty="0" smtClean="0">
                <a:latin typeface="Times New Roman" pitchFamily="18" charset="0"/>
                <a:cs typeface="Times New Roman" pitchFamily="18" charset="0"/>
              </a:rPr>
              <a:t>oks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alonu, açık </a:t>
            </a:r>
            <a:r>
              <a:rPr lang="tr-TR" dirty="0">
                <a:latin typeface="Times New Roman" pitchFamily="18" charset="0"/>
                <a:cs typeface="Times New Roman" pitchFamily="18" charset="0"/>
              </a:rPr>
              <a:t>b</a:t>
            </a:r>
            <a:r>
              <a:rPr lang="tr-TR" dirty="0" smtClean="0">
                <a:latin typeface="Times New Roman" pitchFamily="18" charset="0"/>
                <a:cs typeface="Times New Roman" pitchFamily="18" charset="0"/>
              </a:rPr>
              <a:t>asketbol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açık </a:t>
            </a:r>
            <a:r>
              <a:rPr lang="tr-TR" dirty="0">
                <a:latin typeface="Times New Roman" pitchFamily="18" charset="0"/>
                <a:cs typeface="Times New Roman" pitchFamily="18" charset="0"/>
              </a:rPr>
              <a:t>v</a:t>
            </a:r>
            <a:r>
              <a:rPr lang="tr-TR" dirty="0" smtClean="0">
                <a:latin typeface="Times New Roman" pitchFamily="18" charset="0"/>
                <a:cs typeface="Times New Roman" pitchFamily="18" charset="0"/>
              </a:rPr>
              <a:t>oleybol </a:t>
            </a:r>
            <a:r>
              <a:rPr lang="tr-TR" dirty="0">
                <a:latin typeface="Times New Roman" pitchFamily="18" charset="0"/>
                <a:cs typeface="Times New Roman" pitchFamily="18" charset="0"/>
              </a:rPr>
              <a:t>s</a:t>
            </a:r>
            <a:r>
              <a:rPr lang="tr-TR" dirty="0" smtClean="0">
                <a:latin typeface="Times New Roman" pitchFamily="18" charset="0"/>
                <a:cs typeface="Times New Roman" pitchFamily="18" charset="0"/>
              </a:rPr>
              <a:t>ahası, </a:t>
            </a:r>
            <a:r>
              <a:rPr lang="tr-TR" dirty="0" err="1" smtClean="0">
                <a:latin typeface="Times New Roman" pitchFamily="18" charset="0"/>
                <a:cs typeface="Times New Roman" pitchFamily="18" charset="0"/>
              </a:rPr>
              <a:t>fitness</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m</a:t>
            </a:r>
            <a:r>
              <a:rPr lang="tr-TR" dirty="0" smtClean="0">
                <a:latin typeface="Times New Roman" pitchFamily="18" charset="0"/>
                <a:cs typeface="Times New Roman" pitchFamily="18" charset="0"/>
              </a:rPr>
              <a:t>erkezi</a:t>
            </a:r>
            <a:r>
              <a:rPr lang="tr-TR" dirty="0" smtClean="0">
                <a:latin typeface="Times New Roman" pitchFamily="18" charset="0"/>
                <a:cs typeface="Times New Roman" pitchFamily="18" charset="0"/>
              </a:rPr>
              <a:t>)</a:t>
            </a:r>
            <a:endParaRPr lang="tr-TR" dirty="0" smtClean="0">
              <a:latin typeface="Times New Roman" pitchFamily="18" charset="0"/>
              <a:cs typeface="Times New Roman" pitchFamily="18" charset="0"/>
            </a:endParaRPr>
          </a:p>
          <a:p>
            <a:pPr marL="285750" indent="-285750" algn="just"/>
            <a:r>
              <a:rPr lang="tr-TR" dirty="0" smtClean="0">
                <a:latin typeface="Times New Roman" pitchFamily="18" charset="0"/>
                <a:cs typeface="Times New Roman" pitchFamily="18" charset="0"/>
              </a:rPr>
              <a:t>Spor </a:t>
            </a:r>
            <a:r>
              <a:rPr lang="tr-TR" dirty="0" smtClean="0">
                <a:latin typeface="Times New Roman" pitchFamily="18" charset="0"/>
                <a:cs typeface="Times New Roman" pitchFamily="18" charset="0"/>
              </a:rPr>
              <a:t>Şenlikleri (futbol</a:t>
            </a:r>
            <a:r>
              <a:rPr lang="tr-TR" dirty="0" smtClean="0">
                <a:latin typeface="Times New Roman" pitchFamily="18" charset="0"/>
                <a:cs typeface="Times New Roman" pitchFamily="18" charset="0"/>
              </a:rPr>
              <a:t>, voleybol, </a:t>
            </a:r>
            <a:r>
              <a:rPr lang="tr-TR" dirty="0">
                <a:latin typeface="Times New Roman" pitchFamily="18" charset="0"/>
                <a:cs typeface="Times New Roman" pitchFamily="18" charset="0"/>
              </a:rPr>
              <a:t>g</a:t>
            </a:r>
            <a:r>
              <a:rPr lang="tr-TR" dirty="0" smtClean="0">
                <a:latin typeface="Times New Roman" pitchFamily="18" charset="0"/>
                <a:cs typeface="Times New Roman" pitchFamily="18" charset="0"/>
              </a:rPr>
              <a:t>eleneksel </a:t>
            </a:r>
            <a:r>
              <a:rPr lang="tr-TR" dirty="0">
                <a:latin typeface="Times New Roman" pitchFamily="18" charset="0"/>
                <a:cs typeface="Times New Roman" pitchFamily="18" charset="0"/>
              </a:rPr>
              <a:t>o</a:t>
            </a:r>
            <a:r>
              <a:rPr lang="tr-TR" dirty="0" smtClean="0">
                <a:latin typeface="Times New Roman" pitchFamily="18" charset="0"/>
                <a:cs typeface="Times New Roman" pitchFamily="18" charset="0"/>
              </a:rPr>
              <a:t>kçuluk, modern </a:t>
            </a:r>
            <a:r>
              <a:rPr lang="tr-TR" dirty="0">
                <a:latin typeface="Times New Roman" pitchFamily="18" charset="0"/>
                <a:cs typeface="Times New Roman" pitchFamily="18" charset="0"/>
              </a:rPr>
              <a:t>o</a:t>
            </a:r>
            <a:r>
              <a:rPr lang="tr-TR" dirty="0" smtClean="0">
                <a:latin typeface="Times New Roman" pitchFamily="18" charset="0"/>
                <a:cs typeface="Times New Roman" pitchFamily="18" charset="0"/>
              </a:rPr>
              <a:t>kçuluk, basketbol,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 badminton, </a:t>
            </a:r>
            <a:r>
              <a:rPr lang="tr-TR" dirty="0">
                <a:latin typeface="Times New Roman" pitchFamily="18" charset="0"/>
                <a:cs typeface="Times New Roman" pitchFamily="18" charset="0"/>
              </a:rPr>
              <a:t>m</a:t>
            </a:r>
            <a:r>
              <a:rPr lang="tr-TR" dirty="0" smtClean="0">
                <a:latin typeface="Times New Roman" pitchFamily="18" charset="0"/>
                <a:cs typeface="Times New Roman" pitchFamily="18" charset="0"/>
              </a:rPr>
              <a:t>asa </a:t>
            </a:r>
            <a:r>
              <a:rPr lang="tr-TR" dirty="0">
                <a:latin typeface="Times New Roman" pitchFamily="18" charset="0"/>
                <a:cs typeface="Times New Roman" pitchFamily="18" charset="0"/>
              </a:rPr>
              <a:t>t</a:t>
            </a:r>
            <a:r>
              <a:rPr lang="tr-TR" dirty="0" smtClean="0">
                <a:latin typeface="Times New Roman" pitchFamily="18" charset="0"/>
                <a:cs typeface="Times New Roman" pitchFamily="18" charset="0"/>
              </a:rPr>
              <a:t>enisi, satranç, atletizm</a:t>
            </a:r>
            <a:r>
              <a:rPr lang="tr-TR" dirty="0" smtClean="0">
                <a:latin typeface="Times New Roman" pitchFamily="18" charset="0"/>
                <a:cs typeface="Times New Roman" pitchFamily="18" charset="0"/>
              </a:rPr>
              <a:t>)</a:t>
            </a:r>
            <a:endParaRPr lang="tr-TR"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TÜSF Turnuvalarına </a:t>
            </a:r>
            <a:r>
              <a:rPr lang="tr-TR" dirty="0" smtClean="0">
                <a:latin typeface="Times New Roman" pitchFamily="18" charset="0"/>
                <a:cs typeface="Times New Roman" pitchFamily="18" charset="0"/>
              </a:rPr>
              <a:t>Katılım</a:t>
            </a:r>
            <a:endParaRPr lang="tr-TR" dirty="0" smtClean="0">
              <a:latin typeface="Times New Roman" pitchFamily="18" charset="0"/>
              <a:cs typeface="Times New Roman" pitchFamily="18" charset="0"/>
            </a:endParaRPr>
          </a:p>
          <a:p>
            <a:r>
              <a:rPr lang="tr-TR" dirty="0" smtClean="0">
                <a:latin typeface="Times New Roman" pitchFamily="18" charset="0"/>
                <a:cs typeface="Times New Roman" pitchFamily="18" charset="0"/>
              </a:rPr>
              <a:t>Öğrenci Topluluklarının Spor Faaliyetleri</a:t>
            </a:r>
            <a:endParaRPr lang="tr-TR" dirty="0">
              <a:latin typeface="Times New Roman" pitchFamily="18" charset="0"/>
              <a:cs typeface="Times New Roman" pitchFamily="18" charset="0"/>
            </a:endParaRPr>
          </a:p>
        </p:txBody>
      </p:sp>
    </p:spTree>
    <p:extLst>
      <p:ext uri="{BB962C8B-B14F-4D97-AF65-F5344CB8AC3E}">
        <p14:creationId xmlns:p14="http://schemas.microsoft.com/office/powerpoint/2010/main" val="3259125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zel 2">
      <a:majorFont>
        <a:latin typeface="Garamond"/>
        <a:ea typeface=""/>
        <a:cs typeface=""/>
      </a:majorFont>
      <a:minorFont>
        <a:latin typeface="Garamond"/>
        <a:ea typeface=""/>
        <a:cs typeface=""/>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3149</TotalTime>
  <Words>467</Words>
  <Application>Microsoft Office PowerPoint</Application>
  <PresentationFormat>A4 Kağıt (210x297 mm)</PresentationFormat>
  <Paragraphs>74</Paragraphs>
  <Slides>18</Slides>
  <Notes>0</Notes>
  <HiddenSlides>0</HiddenSlides>
  <MMClips>0</MMClips>
  <ScaleCrop>false</ScaleCrop>
  <HeadingPairs>
    <vt:vector size="4" baseType="variant">
      <vt:variant>
        <vt:lpstr>Tema</vt:lpstr>
      </vt:variant>
      <vt:variant>
        <vt:i4>1</vt:i4>
      </vt:variant>
      <vt:variant>
        <vt:lpstr>Slayt Başlıkları</vt:lpstr>
      </vt:variant>
      <vt:variant>
        <vt:i4>18</vt:i4>
      </vt:variant>
    </vt:vector>
  </HeadingPairs>
  <TitlesOfParts>
    <vt:vector size="19" baseType="lpstr">
      <vt:lpstr>Office Teması</vt:lpstr>
      <vt:lpstr>Sağlık Kültür ve Spor Daire Başkanlığı </vt:lpstr>
      <vt:lpstr> HİZMET ALANLARIMIZ</vt:lpstr>
      <vt:lpstr>PowerPoint Sunusu</vt:lpstr>
      <vt:lpstr>PowerPoint Sunusu</vt:lpstr>
      <vt:lpstr>PowerPoint Sunusu</vt:lpstr>
      <vt:lpstr>                        Erdoğan Akdağ Kongre ve Kültür Merkezi </vt:lpstr>
      <vt:lpstr>          Mezuniyet Etkinlikleri</vt:lpstr>
      <vt:lpstr>PowerPoint Sunusu</vt:lpstr>
      <vt:lpstr>PowerPoint Sunusu</vt:lpstr>
      <vt:lpstr>     SPOR HİZMETLERİ Spor Şenlikleri (futbol, voleybol, geleneksel okçuluk, modern okçuluk, basketbol, tenis, badminton, masa tenisi, satranç, atletizm) </vt:lpstr>
      <vt:lpstr>     SPOR HİZMETLERİ Spor Tesisleri (spor salonu, kapalı tenis kortu, açık tenis kortu, kapalı futbol sahası, açık futbol sahası, fitness salonu, kick boks salonu, açık basketbol sahası, açık voleybol sahası, fitness merkezi) </vt:lpstr>
      <vt:lpstr> </vt:lpstr>
      <vt:lpstr>                                        TÜSF Turnuvalarına Katılım</vt:lpstr>
      <vt:lpstr>   Öğrenci Topluluklarının Spor Faaliyetleri </vt:lpstr>
      <vt:lpstr>PowerPoint Sunusu</vt:lpstr>
      <vt:lpstr>PowerPoint Sunusu</vt:lpstr>
      <vt:lpstr>2025 Yılında Hizmet Alanlarına Harcanan Ödenek Miktarları;</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Gamze AYDIN</dc:creator>
  <cp:lastModifiedBy>Acer</cp:lastModifiedBy>
  <cp:revision>134</cp:revision>
  <dcterms:created xsi:type="dcterms:W3CDTF">2019-10-08T08:16:33Z</dcterms:created>
  <dcterms:modified xsi:type="dcterms:W3CDTF">2026-02-13T07:53:01Z</dcterms:modified>
</cp:coreProperties>
</file>